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2" r:id="rId3"/>
    <p:sldId id="263" r:id="rId4"/>
    <p:sldId id="264" r:id="rId5"/>
    <p:sldId id="328" r:id="rId6"/>
    <p:sldId id="265" r:id="rId7"/>
    <p:sldId id="329" r:id="rId8"/>
    <p:sldId id="330" r:id="rId9"/>
    <p:sldId id="331" r:id="rId10"/>
    <p:sldId id="332" r:id="rId11"/>
    <p:sldId id="333" r:id="rId12"/>
    <p:sldId id="334" r:id="rId13"/>
    <p:sldId id="335" r:id="rId14"/>
    <p:sldId id="318" r:id="rId15"/>
    <p:sldId id="336" r:id="rId16"/>
    <p:sldId id="337" r:id="rId17"/>
    <p:sldId id="338" r:id="rId18"/>
    <p:sldId id="319" r:id="rId19"/>
    <p:sldId id="320" r:id="rId20"/>
    <p:sldId id="321" r:id="rId21"/>
    <p:sldId id="339" r:id="rId22"/>
    <p:sldId id="340" r:id="rId23"/>
    <p:sldId id="347" r:id="rId24"/>
    <p:sldId id="348" r:id="rId25"/>
    <p:sldId id="349" r:id="rId26"/>
    <p:sldId id="350" r:id="rId27"/>
    <p:sldId id="351"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7" d="100"/>
          <a:sy n="67" d="100"/>
        </p:scale>
        <p:origin x="11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endParaRPr lang="en-US"/>
          </a:p>
        </p:txBody>
      </p:sp>
      <p:sp>
        <p:nvSpPr>
          <p:cNvPr id="3" name="日期版面配置區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fld id="{C5C06549-9DD0-4074-8A11-CCBA93A0DCD2}" type="datetime1">
              <a:rPr lang="en-US"/>
              <a:pPr lvl="0"/>
              <a:t>9/8/2018</a:t>
            </a:fld>
            <a:endParaRPr lang="en-US"/>
          </a:p>
        </p:txBody>
      </p:sp>
      <p:sp>
        <p:nvSpPr>
          <p:cNvPr id="4" name="投影片圖像版面配置區 3"/>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zh-TW"/>
              <a:t>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endParaRPr lang="en-US"/>
          </a:p>
        </p:txBody>
      </p:sp>
      <p:sp>
        <p:nvSpPr>
          <p:cNvPr id="7" name="投影片編號版面配置區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fld id="{7C5E2F3F-8F31-4D61-996A-AA0A4E22EBAD}" type="slidenum">
              <a:t>‹#›</a:t>
            </a:fld>
            <a:endParaRPr lang="en-US"/>
          </a:p>
        </p:txBody>
      </p:sp>
    </p:spTree>
    <p:extLst>
      <p:ext uri="{BB962C8B-B14F-4D97-AF65-F5344CB8AC3E}">
        <p14:creationId xmlns:p14="http://schemas.microsoft.com/office/powerpoint/2010/main" val="42972382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fld id="{17017A95-36EF-40C5-A9B6-B2A0AB3D525A}"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8FE9449-73C8-418D-A7EC-79EC6E870901}" type="slidenum">
              <a:t>‹#›</a:t>
            </a:fld>
            <a:endParaRPr lang="en-US"/>
          </a:p>
        </p:txBody>
      </p:sp>
    </p:spTree>
    <p:extLst>
      <p:ext uri="{BB962C8B-B14F-4D97-AF65-F5344CB8AC3E}">
        <p14:creationId xmlns:p14="http://schemas.microsoft.com/office/powerpoint/2010/main" val="68472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47C2E949-049D-48F7-A846-7FCD0B9BD7FA}"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1EA0E0FB-740B-42A7-894A-137949D0FAF6}" type="slidenum">
              <a:t>‹#›</a:t>
            </a:fld>
            <a:endParaRPr lang="en-US"/>
          </a:p>
        </p:txBody>
      </p:sp>
    </p:spTree>
    <p:extLst>
      <p:ext uri="{BB962C8B-B14F-4D97-AF65-F5344CB8AC3E}">
        <p14:creationId xmlns:p14="http://schemas.microsoft.com/office/powerpoint/2010/main" val="424638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3B65F82D-425B-4EA7-8710-AFED5E69504E}"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BB88FE2A-CB4B-483E-927C-E967C46E4E35}" type="slidenum">
              <a:t>‹#›</a:t>
            </a:fld>
            <a:endParaRPr lang="en-US"/>
          </a:p>
        </p:txBody>
      </p:sp>
    </p:spTree>
    <p:extLst>
      <p:ext uri="{BB962C8B-B14F-4D97-AF65-F5344CB8AC3E}">
        <p14:creationId xmlns:p14="http://schemas.microsoft.com/office/powerpoint/2010/main" val="36804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txBox="1">
            <a:spLocks noGrp="1"/>
          </p:cNvSpPr>
          <p:nvPr>
            <p:ph type="title"/>
          </p:nvPr>
        </p:nvSpPr>
        <p:spPr>
          <a:xfrm>
            <a:off x="1370008" y="301623"/>
            <a:ext cx="7313608" cy="1143000"/>
          </a:xfrm>
        </p:spPr>
        <p:txBody>
          <a:bodyPr/>
          <a:lstStyle>
            <a:lvl1pPr>
              <a:defRPr>
                <a:latin typeface="新細明體" pitchFamily="18"/>
                <a:ea typeface="新細明體" pitchFamily="18"/>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1370008" y="1827208"/>
            <a:ext cx="3579811" cy="411480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5102223" y="1827208"/>
            <a:ext cx="3581403" cy="198120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內容版面配置區 4"/>
          <p:cNvSpPr txBox="1">
            <a:spLocks noGrp="1"/>
          </p:cNvSpPr>
          <p:nvPr>
            <p:ph idx="3"/>
          </p:nvPr>
        </p:nvSpPr>
        <p:spPr>
          <a:xfrm>
            <a:off x="5102223" y="3960815"/>
            <a:ext cx="3581403" cy="198120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日期版面配置區 5"/>
          <p:cNvSpPr txBox="1">
            <a:spLocks noGrp="1"/>
          </p:cNvSpPr>
          <p:nvPr>
            <p:ph type="dt" sz="half" idx="7"/>
          </p:nvPr>
        </p:nvSpPr>
        <p:spPr>
          <a:xfrm>
            <a:off x="457200" y="6248396"/>
            <a:ext cx="2133596" cy="457200"/>
          </a:xfrm>
        </p:spPr>
        <p:txBody>
          <a:bodyPr/>
          <a:lstStyle>
            <a:lvl1pPr>
              <a:defRPr/>
            </a:lvl1pPr>
          </a:lstStyle>
          <a:p>
            <a:pPr lvl="0"/>
            <a:endParaRPr lang="en-US"/>
          </a:p>
        </p:txBody>
      </p:sp>
      <p:sp>
        <p:nvSpPr>
          <p:cNvPr id="7" name="頁尾版面配置區 6"/>
          <p:cNvSpPr txBox="1">
            <a:spLocks noGrp="1"/>
          </p:cNvSpPr>
          <p:nvPr>
            <p:ph type="ftr" sz="quarter" idx="9"/>
          </p:nvPr>
        </p:nvSpPr>
        <p:spPr>
          <a:xfrm>
            <a:off x="3124203" y="6248396"/>
            <a:ext cx="2895603" cy="457200"/>
          </a:xfrm>
        </p:spPr>
        <p:txBody>
          <a:bodyPr/>
          <a:lstStyle>
            <a:lvl1pPr>
              <a:defRPr/>
            </a:lvl1pPr>
          </a:lstStyle>
          <a:p>
            <a:pPr lvl="0"/>
            <a:endParaRPr lang="en-US"/>
          </a:p>
        </p:txBody>
      </p:sp>
      <p:sp>
        <p:nvSpPr>
          <p:cNvPr id="8" name="投影片編號版面配置區 7"/>
          <p:cNvSpPr txBox="1">
            <a:spLocks noGrp="1"/>
          </p:cNvSpPr>
          <p:nvPr>
            <p:ph type="sldNum" sz="quarter" idx="8"/>
          </p:nvPr>
        </p:nvSpPr>
        <p:spPr>
          <a:xfrm>
            <a:off x="6553203" y="6248396"/>
            <a:ext cx="2133596" cy="457200"/>
          </a:xfrm>
        </p:spPr>
        <p:txBody>
          <a:bodyPr/>
          <a:lstStyle>
            <a:lvl1pPr>
              <a:defRPr/>
            </a:lvl1pPr>
          </a:lstStyle>
          <a:p>
            <a:pPr lvl="0"/>
            <a:fld id="{079A4470-F298-4ECD-AFC4-9662F42DB11A}" type="slidenum">
              <a:t>‹#›</a:t>
            </a:fld>
            <a:endParaRPr lang="en-US"/>
          </a:p>
        </p:txBody>
      </p:sp>
    </p:spTree>
    <p:extLst>
      <p:ext uri="{BB962C8B-B14F-4D97-AF65-F5344CB8AC3E}">
        <p14:creationId xmlns:p14="http://schemas.microsoft.com/office/powerpoint/2010/main" val="344320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D0C3A40C-4189-4AB8-B3A1-6D8D7C3078A0}"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EECD205-0FD3-4E81-A2C4-75F21B3682DE}" type="slidenum">
              <a:t>‹#›</a:t>
            </a:fld>
            <a:endParaRPr lang="en-US"/>
          </a:p>
        </p:txBody>
      </p:sp>
    </p:spTree>
    <p:extLst>
      <p:ext uri="{BB962C8B-B14F-4D97-AF65-F5344CB8AC3E}">
        <p14:creationId xmlns:p14="http://schemas.microsoft.com/office/powerpoint/2010/main" val="191917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4C42B1AF-1DA3-4D81-B6C6-0BE8B5EAA383}"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7D89D616-F67A-4C5F-BCCB-29581843E885}" type="slidenum">
              <a:t>‹#›</a:t>
            </a:fld>
            <a:endParaRPr lang="en-US"/>
          </a:p>
        </p:txBody>
      </p:sp>
    </p:spTree>
    <p:extLst>
      <p:ext uri="{BB962C8B-B14F-4D97-AF65-F5344CB8AC3E}">
        <p14:creationId xmlns:p14="http://schemas.microsoft.com/office/powerpoint/2010/main" val="119737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4AB9A5C6-BAE9-40CC-9E82-8F213966FFEF}" type="datetime1">
              <a:rPr lang="en-US"/>
              <a:pPr lvl="0"/>
              <a:t>9/8/2018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DF1DF249-4109-4819-A80C-EADBF0CF63B6}" type="slidenum">
              <a:t>‹#›</a:t>
            </a:fld>
            <a:endParaRPr lang="en-US"/>
          </a:p>
        </p:txBody>
      </p:sp>
    </p:spTree>
    <p:extLst>
      <p:ext uri="{BB962C8B-B14F-4D97-AF65-F5344CB8AC3E}">
        <p14:creationId xmlns:p14="http://schemas.microsoft.com/office/powerpoint/2010/main" val="424165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2702655E-DA66-4E75-BBDC-19FE04783BF9}" type="datetime1">
              <a:rPr lang="en-US"/>
              <a:pPr lvl="0"/>
              <a:t>9/8/2018</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226CE8BA-CC08-4BCD-82DA-2D42E2A2DB87}" type="slidenum">
              <a:t>‹#›</a:t>
            </a:fld>
            <a:endParaRPr lang="en-US"/>
          </a:p>
        </p:txBody>
      </p:sp>
    </p:spTree>
    <p:extLst>
      <p:ext uri="{BB962C8B-B14F-4D97-AF65-F5344CB8AC3E}">
        <p14:creationId xmlns:p14="http://schemas.microsoft.com/office/powerpoint/2010/main" val="299244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F0C76E3A-B868-490C-92B9-D19F7B1EA5AA}" type="datetime1">
              <a:rPr lang="en-US"/>
              <a:pPr lvl="0"/>
              <a:t>9/8/2018</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97F53EC1-9856-48C4-B19F-B95EE6F342FF}" type="slidenum">
              <a:t>‹#›</a:t>
            </a:fld>
            <a:endParaRPr lang="en-US"/>
          </a:p>
        </p:txBody>
      </p:sp>
    </p:spTree>
    <p:extLst>
      <p:ext uri="{BB962C8B-B14F-4D97-AF65-F5344CB8AC3E}">
        <p14:creationId xmlns:p14="http://schemas.microsoft.com/office/powerpoint/2010/main" val="130866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75F5AD94-3426-4BCB-8F1C-37F4C8EC07D8}" type="datetime1">
              <a:rPr lang="en-US"/>
              <a:pPr lvl="0"/>
              <a:t>9/8/2018</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F7DA3B86-8986-44BB-B81F-5BAD8DD5931C}" type="slidenum">
              <a:t>‹#›</a:t>
            </a:fld>
            <a:endParaRPr lang="en-US"/>
          </a:p>
        </p:txBody>
      </p:sp>
    </p:spTree>
    <p:extLst>
      <p:ext uri="{BB962C8B-B14F-4D97-AF65-F5344CB8AC3E}">
        <p14:creationId xmlns:p14="http://schemas.microsoft.com/office/powerpoint/2010/main" val="246619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442F6553-E057-4FE5-BC4A-B970CEC548BA}" type="datetime1">
              <a:rPr lang="en-US"/>
              <a:pPr lvl="0"/>
              <a:t>9/8/2018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3231FF78-9C78-40B1-8E2D-98BE6531F801}" type="slidenum">
              <a:t>‹#›</a:t>
            </a:fld>
            <a:endParaRPr lang="en-US"/>
          </a:p>
        </p:txBody>
      </p:sp>
    </p:spTree>
    <p:extLst>
      <p:ext uri="{BB962C8B-B14F-4D97-AF65-F5344CB8AC3E}">
        <p14:creationId xmlns:p14="http://schemas.microsoft.com/office/powerpoint/2010/main" val="404626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E69FA5F3-3BDC-454B-B2B9-90929C32D224}" type="datetime1">
              <a:rPr lang="en-US"/>
              <a:pPr lvl="0"/>
              <a:t>9/8/2018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D5FB6794-67DF-45C5-92B5-00A6F61A6DA2}" type="slidenum">
              <a:t>‹#›</a:t>
            </a:fld>
            <a:endParaRPr lang="en-US"/>
          </a:p>
        </p:txBody>
      </p:sp>
    </p:spTree>
    <p:extLst>
      <p:ext uri="{BB962C8B-B14F-4D97-AF65-F5344CB8AC3E}">
        <p14:creationId xmlns:p14="http://schemas.microsoft.com/office/powerpoint/2010/main" val="219625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3641D8AE-5D69-4030-9D8A-DA5C30006EB8}" type="slidenum">
              <a:t>‹#›</a:t>
            </a:fld>
            <a:endParaRPr lang="en-US"/>
          </a:p>
        </p:txBody>
      </p:sp>
      <p:pic>
        <p:nvPicPr>
          <p:cNvPr id="7" name="Picture 2" descr="C:\Users\BPC\Downloads\教育部logo991006-1.png">
            <a:extLst>
              <a:ext uri="{FF2B5EF4-FFF2-40B4-BE49-F238E27FC236}">
                <a16:creationId xmlns:a16="http://schemas.microsoft.com/office/drawing/2014/main" xmlns="" id="{00000000-0000-0000-0000-000000000000}"/>
              </a:ext>
            </a:extLst>
          </p:cNvPr>
          <p:cNvPicPr>
            <a:picLocks noChangeAspect="1"/>
          </p:cNvPicPr>
          <p:nvPr/>
        </p:nvPicPr>
        <p:blipFill>
          <a:blip r:embed="rId14"/>
          <a:srcRect/>
          <a:stretch>
            <a:fillRect/>
          </a:stretch>
        </p:blipFill>
        <p:spPr>
          <a:xfrm>
            <a:off x="0" y="6411443"/>
            <a:ext cx="1475658" cy="446556"/>
          </a:xfrm>
          <a:prstGeom prst="rect">
            <a:avLst/>
          </a:prstGeom>
          <a:noFill/>
          <a:ln cap="flat">
            <a:noFill/>
          </a:ln>
        </p:spPr>
      </p:pic>
      <p:pic>
        <p:nvPicPr>
          <p:cNvPr id="8" name="Picture 3" descr="C:\Users\BPC\AppData\Local\Temp\Rar$DR60.735\A703(修正型).png">
            <a:extLst>
              <a:ext uri="{FF2B5EF4-FFF2-40B4-BE49-F238E27FC236}">
                <a16:creationId xmlns:a16="http://schemas.microsoft.com/office/drawing/2014/main" xmlns="" id="{00000000-0000-0000-0000-000000000000}"/>
              </a:ext>
            </a:extLst>
          </p:cNvPr>
          <p:cNvPicPr>
            <a:picLocks noChangeAspect="1"/>
          </p:cNvPicPr>
          <p:nvPr/>
        </p:nvPicPr>
        <p:blipFill>
          <a:blip r:embed="rId15"/>
          <a:srcRect/>
          <a:stretch>
            <a:fillRect/>
          </a:stretch>
        </p:blipFill>
        <p:spPr>
          <a:xfrm>
            <a:off x="1547667" y="6508351"/>
            <a:ext cx="1263682" cy="25274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6.jpe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 Id="rId9" Type="http://schemas.openxmlformats.org/officeDocument/2006/relationships/image" Target="../media/image1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6.jpe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7.wmf"/><Relationship Id="rId4" Type="http://schemas.openxmlformats.org/officeDocument/2006/relationships/oleObject" Target="../embeddings/oleObject10.bin"/><Relationship Id="rId9" Type="http://schemas.openxmlformats.org/officeDocument/2006/relationships/image" Target="../media/image1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37829" y="476667"/>
            <a:ext cx="7772400" cy="1470026"/>
          </a:xfrm>
        </p:spPr>
        <p:txBody>
          <a:bodyPr/>
          <a:lstStyle/>
          <a:p>
            <a:pPr lvl="0"/>
            <a:r>
              <a:rPr lang="zh-TW"/>
              <a:t>線動力學</a:t>
            </a:r>
          </a:p>
        </p:txBody>
      </p:sp>
      <p:sp>
        <p:nvSpPr>
          <p:cNvPr id="3" name="副標題 2"/>
          <p:cNvSpPr txBox="1">
            <a:spLocks noGrp="1"/>
          </p:cNvSpPr>
          <p:nvPr>
            <p:ph type="subTitle" idx="1"/>
          </p:nvPr>
        </p:nvSpPr>
        <p:spPr>
          <a:xfrm>
            <a:off x="1475658" y="1988838"/>
            <a:ext cx="6400800" cy="648071"/>
          </a:xfrm>
        </p:spPr>
        <p:txBody>
          <a:bodyPr/>
          <a:lstStyle/>
          <a:p>
            <a:pPr lvl="0"/>
            <a:r>
              <a:rPr lang="zh-TW"/>
              <a:t>彭賢德</a:t>
            </a:r>
            <a:endParaRPr lang="en-US"/>
          </a:p>
          <a:p>
            <a:pPr lvl="0"/>
            <a:endParaRPr lang="en-US"/>
          </a:p>
        </p:txBody>
      </p:sp>
      <p:pic>
        <p:nvPicPr>
          <p:cNvPr id="4" name="Picture 2" descr="C:\Users\BPC\Downloads\教育部logo991006-1.png">
            <a:extLst>
              <a:ext uri="{FF2B5EF4-FFF2-40B4-BE49-F238E27FC236}">
                <a16:creationId xmlns:a16="http://schemas.microsoft.com/office/drawing/2014/main" xmlns="" id="{00000000-0000-0000-0000-000000000000}"/>
              </a:ext>
            </a:extLst>
          </p:cNvPr>
          <p:cNvPicPr>
            <a:picLocks noChangeAspect="1"/>
          </p:cNvPicPr>
          <p:nvPr/>
        </p:nvPicPr>
        <p:blipFill>
          <a:blip r:embed="rId2"/>
          <a:srcRect/>
          <a:stretch>
            <a:fillRect/>
          </a:stretch>
        </p:blipFill>
        <p:spPr>
          <a:xfrm>
            <a:off x="0" y="6411443"/>
            <a:ext cx="1475658" cy="446556"/>
          </a:xfrm>
          <a:prstGeom prst="rect">
            <a:avLst/>
          </a:prstGeom>
          <a:noFill/>
          <a:ln cap="flat">
            <a:noFill/>
          </a:ln>
        </p:spPr>
      </p:pic>
      <p:pic>
        <p:nvPicPr>
          <p:cNvPr id="5" name="Picture 3" descr="C:\Users\BPC\AppData\Local\Temp\Rar$DR60.735\A703(修正型).png">
            <a:extLst>
              <a:ext uri="{FF2B5EF4-FFF2-40B4-BE49-F238E27FC236}">
                <a16:creationId xmlns:a16="http://schemas.microsoft.com/office/drawing/2014/main" xmlns="" id="{00000000-0000-0000-0000-000000000000}"/>
              </a:ext>
            </a:extLst>
          </p:cNvPr>
          <p:cNvPicPr>
            <a:picLocks noChangeAspect="1"/>
          </p:cNvPicPr>
          <p:nvPr/>
        </p:nvPicPr>
        <p:blipFill>
          <a:blip r:embed="rId3"/>
          <a:srcRect/>
          <a:stretch>
            <a:fillRect/>
          </a:stretch>
        </p:blipFill>
        <p:spPr>
          <a:xfrm>
            <a:off x="1547667" y="6508351"/>
            <a:ext cx="1263682" cy="252740"/>
          </a:xfrm>
          <a:prstGeom prst="rect">
            <a:avLst/>
          </a:prstGeom>
          <a:noFill/>
          <a:ln cap="flat">
            <a:noFill/>
          </a:ln>
        </p:spPr>
      </p:pic>
      <p:sp>
        <p:nvSpPr>
          <p:cNvPr id="6" name="副標題 2"/>
          <p:cNvSpPr txBox="1"/>
          <p:nvPr/>
        </p:nvSpPr>
        <p:spPr>
          <a:xfrm>
            <a:off x="1535579" y="2996955"/>
            <a:ext cx="6400800" cy="648071"/>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smtClean="0">
                <a:solidFill>
                  <a:srgbClr val="898989"/>
                </a:solidFill>
                <a:uFillTx/>
                <a:latin typeface="Calibri"/>
                <a:ea typeface="新細明體"/>
                <a:cs typeface=""/>
              </a:rPr>
              <a:t>14</a:t>
            </a:r>
            <a:endParaRPr lang="en-US" sz="3200" b="0" i="0" u="none" strike="noStrike" kern="1200" cap="none" spc="0" baseline="0" dirty="0">
              <a:solidFill>
                <a:srgbClr val="898989"/>
              </a:solidFill>
              <a:uFillTx/>
              <a:latin typeface="Calibri"/>
              <a:ea typeface="新細明體"/>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19" name="矩形 18"/>
          <p:cNvSpPr/>
          <p:nvPr/>
        </p:nvSpPr>
        <p:spPr>
          <a:xfrm>
            <a:off x="293441" y="2534095"/>
            <a:ext cx="2236510"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動量</a:t>
            </a:r>
            <a:r>
              <a:rPr lang="zh-TW" altLang="en-US" sz="2000" dirty="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質量</a:t>
            </a:r>
            <a:r>
              <a:rPr lang="zh-TW" altLang="en-US" sz="2000" dirty="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x </a:t>
            </a:r>
            <a:r>
              <a:rPr lang="zh-TW" altLang="zh-CN" sz="2000" dirty="0" smtClean="0">
                <a:solidFill>
                  <a:srgbClr val="0000FF"/>
                </a:solidFill>
                <a:latin typeface="Times New Roman" pitchFamily="18"/>
                <a:ea typeface="標楷體" pitchFamily="65"/>
                <a:cs typeface="Times New Roman" pitchFamily="18"/>
              </a:rPr>
              <a:t>速度</a:t>
            </a:r>
            <a:endParaRPr lang="zh-CN" altLang="en-US" sz="2000" dirty="0"/>
          </a:p>
        </p:txBody>
      </p:sp>
      <p:sp>
        <p:nvSpPr>
          <p:cNvPr id="21" name="矩形 20"/>
          <p:cNvSpPr/>
          <p:nvPr/>
        </p:nvSpPr>
        <p:spPr>
          <a:xfrm>
            <a:off x="293441" y="3080117"/>
            <a:ext cx="5253361" cy="707886"/>
          </a:xfrm>
          <a:prstGeom prst="rect">
            <a:avLst/>
          </a:prstGeom>
        </p:spPr>
        <p:txBody>
          <a:bodyPr wrap="none">
            <a:spAutoFit/>
          </a:bodyPr>
          <a:lstStyle/>
          <a:p>
            <a:r>
              <a:rPr lang="zh-TW" altLang="en-US" sz="2000" dirty="0">
                <a:solidFill>
                  <a:srgbClr val="0000FF"/>
                </a:solidFill>
                <a:latin typeface="Times New Roman" pitchFamily="18"/>
                <a:ea typeface="標楷體" pitchFamily="65"/>
                <a:cs typeface="Times New Roman" pitchFamily="18"/>
              </a:rPr>
              <a:t>綠衣球員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a:t>
            </a:r>
            <a:r>
              <a:rPr lang="en-US" altLang="zh-CN" sz="2000" dirty="0">
                <a:solidFill>
                  <a:srgbClr val="0000FF"/>
                </a:solidFill>
                <a:latin typeface="Times New Roman" pitchFamily="18"/>
                <a:ea typeface="標楷體" pitchFamily="65"/>
                <a:cs typeface="Times New Roman" pitchFamily="18"/>
              </a:rPr>
              <a:t>6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a:solidFill>
                  <a:srgbClr val="0000FF"/>
                </a:solidFill>
                <a:latin typeface="Times New Roman" pitchFamily="18"/>
                <a:ea typeface="標楷體" pitchFamily="65"/>
                <a:cs typeface="Times New Roman" pitchFamily="18"/>
              </a:rPr>
              <a:t>向右</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FF0000"/>
                </a:solidFill>
                <a:latin typeface="Times New Roman" pitchFamily="18"/>
                <a:ea typeface="標楷體" pitchFamily="65"/>
                <a:cs typeface="Times New Roman" pitchFamily="18"/>
              </a:rPr>
              <a:t>540 (</a:t>
            </a:r>
            <a:r>
              <a:rPr lang="zh-TW" altLang="en-US" sz="2000" dirty="0" smtClean="0">
                <a:solidFill>
                  <a:srgbClr val="FF0000"/>
                </a:solidFill>
                <a:latin typeface="Times New Roman" pitchFamily="18"/>
                <a:ea typeface="標楷體" pitchFamily="65"/>
                <a:cs typeface="Times New Roman" pitchFamily="18"/>
              </a:rPr>
              <a:t>公斤</a:t>
            </a:r>
            <a:r>
              <a:rPr lang="en-US" altLang="zh-CN" sz="2000" dirty="0">
                <a:solidFill>
                  <a:srgbClr val="FF0000"/>
                </a:solidFill>
                <a:latin typeface="Times New Roman" pitchFamily="18"/>
                <a:ea typeface="標楷體" pitchFamily="65"/>
                <a:cs typeface="Times New Roman" pitchFamily="18"/>
              </a:rPr>
              <a:t>‧</a:t>
            </a:r>
            <a:r>
              <a:rPr lang="zh-TW" altLang="en-US" sz="2000" dirty="0">
                <a:solidFill>
                  <a:srgbClr val="FF0000"/>
                </a:solidFill>
                <a:latin typeface="Times New Roman" pitchFamily="18"/>
                <a:ea typeface="標楷體" pitchFamily="65"/>
                <a:cs typeface="Times New Roman" pitchFamily="18"/>
              </a:rPr>
              <a:t>公尺</a:t>
            </a:r>
            <a:r>
              <a:rPr lang="en-US" altLang="zh-CN" sz="2000" dirty="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秒</a:t>
            </a:r>
            <a:r>
              <a:rPr lang="en-US" altLang="zh-TW" sz="2000" dirty="0" smtClean="0">
                <a:solidFill>
                  <a:srgbClr val="FF0000"/>
                </a:solidFill>
                <a:latin typeface="Times New Roman" pitchFamily="18"/>
                <a:ea typeface="標楷體" pitchFamily="65"/>
                <a:cs typeface="Times New Roman" pitchFamily="18"/>
              </a:rPr>
              <a:t>) </a:t>
            </a:r>
            <a:r>
              <a:rPr lang="en-US" altLang="zh-CN" sz="2000" dirty="0" smtClean="0">
                <a:solidFill>
                  <a:srgbClr val="FF0000"/>
                </a:solidFill>
                <a:latin typeface="Times New Roman" pitchFamily="18"/>
                <a:ea typeface="標楷體" pitchFamily="65"/>
                <a:cs typeface="Times New Roman" pitchFamily="18"/>
              </a:rPr>
              <a:t>(</a:t>
            </a:r>
            <a:r>
              <a:rPr lang="zh-TW" altLang="zh-CN" sz="2000" dirty="0" smtClean="0">
                <a:solidFill>
                  <a:srgbClr val="FF0000"/>
                </a:solidFill>
                <a:latin typeface="Times New Roman" pitchFamily="18"/>
                <a:ea typeface="標楷體" pitchFamily="65"/>
                <a:cs typeface="Times New Roman" pitchFamily="18"/>
              </a:rPr>
              <a:t>向右</a:t>
            </a:r>
            <a:r>
              <a:rPr lang="en-US" altLang="zh-CN" sz="2000" dirty="0" smtClean="0">
                <a:solidFill>
                  <a:srgbClr val="FF0000"/>
                </a:solidFill>
                <a:latin typeface="Times New Roman" pitchFamily="18"/>
                <a:ea typeface="標楷體" pitchFamily="65"/>
                <a:cs typeface="Times New Roman" pitchFamily="18"/>
              </a:rPr>
              <a:t>)</a:t>
            </a:r>
          </a:p>
        </p:txBody>
      </p:sp>
      <p:sp>
        <p:nvSpPr>
          <p:cNvPr id="22" name="矩形 21"/>
          <p:cNvSpPr/>
          <p:nvPr/>
        </p:nvSpPr>
        <p:spPr>
          <a:xfrm>
            <a:off x="293441" y="4172069"/>
            <a:ext cx="5381601"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紅衣</a:t>
            </a:r>
            <a:r>
              <a:rPr lang="zh-TW" altLang="en-US" sz="2000" dirty="0">
                <a:solidFill>
                  <a:srgbClr val="0000FF"/>
                </a:solidFill>
                <a:latin typeface="Times New Roman" pitchFamily="18"/>
                <a:ea typeface="標楷體" pitchFamily="65"/>
                <a:cs typeface="Times New Roman" pitchFamily="18"/>
              </a:rPr>
              <a:t>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10</a:t>
            </a:r>
            <a:r>
              <a:rPr lang="en-US" altLang="zh-CN" sz="2000" dirty="0" smtClean="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向</a:t>
            </a:r>
            <a:r>
              <a:rPr lang="zh-TW" altLang="en-US" sz="2000" dirty="0" smtClean="0">
                <a:solidFill>
                  <a:srgbClr val="0000FF"/>
                </a:solidFill>
                <a:latin typeface="Times New Roman" pitchFamily="18"/>
                <a:ea typeface="標楷體" pitchFamily="65"/>
                <a:cs typeface="Times New Roman" pitchFamily="18"/>
              </a:rPr>
              <a:t>左</a:t>
            </a:r>
            <a:r>
              <a:rPr lang="en-US" altLang="zh-CN" sz="2000" dirty="0" smtClean="0">
                <a:solidFill>
                  <a:srgbClr val="0000FF"/>
                </a:solidFill>
                <a:latin typeface="Times New Roman" pitchFamily="18"/>
                <a:ea typeface="標楷體" pitchFamily="65"/>
                <a:cs typeface="Times New Roman" pitchFamily="18"/>
              </a:rPr>
              <a:t>)</a:t>
            </a:r>
          </a:p>
        </p:txBody>
      </p:sp>
    </p:spTree>
    <p:extLst>
      <p:ext uri="{BB962C8B-B14F-4D97-AF65-F5344CB8AC3E}">
        <p14:creationId xmlns:p14="http://schemas.microsoft.com/office/powerpoint/2010/main" val="23150517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19" name="矩形 18"/>
          <p:cNvSpPr/>
          <p:nvPr/>
        </p:nvSpPr>
        <p:spPr>
          <a:xfrm>
            <a:off x="293441" y="2534095"/>
            <a:ext cx="2236510"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動量</a:t>
            </a:r>
            <a:r>
              <a:rPr lang="zh-TW" altLang="en-US" sz="2000" dirty="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質量</a:t>
            </a:r>
            <a:r>
              <a:rPr lang="zh-TW" altLang="en-US" sz="2000" dirty="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x </a:t>
            </a:r>
            <a:r>
              <a:rPr lang="zh-TW" altLang="zh-CN" sz="2000" dirty="0" smtClean="0">
                <a:solidFill>
                  <a:srgbClr val="0000FF"/>
                </a:solidFill>
                <a:latin typeface="Times New Roman" pitchFamily="18"/>
                <a:ea typeface="標楷體" pitchFamily="65"/>
                <a:cs typeface="Times New Roman" pitchFamily="18"/>
              </a:rPr>
              <a:t>速度</a:t>
            </a:r>
            <a:endParaRPr lang="zh-CN" altLang="en-US" sz="2000" dirty="0"/>
          </a:p>
        </p:txBody>
      </p:sp>
      <p:sp>
        <p:nvSpPr>
          <p:cNvPr id="21" name="矩形 20"/>
          <p:cNvSpPr/>
          <p:nvPr/>
        </p:nvSpPr>
        <p:spPr>
          <a:xfrm>
            <a:off x="293441" y="3080117"/>
            <a:ext cx="5253361" cy="707886"/>
          </a:xfrm>
          <a:prstGeom prst="rect">
            <a:avLst/>
          </a:prstGeom>
        </p:spPr>
        <p:txBody>
          <a:bodyPr wrap="none">
            <a:spAutoFit/>
          </a:bodyPr>
          <a:lstStyle/>
          <a:p>
            <a:r>
              <a:rPr lang="zh-TW" altLang="en-US" sz="2000" dirty="0">
                <a:solidFill>
                  <a:srgbClr val="0000FF"/>
                </a:solidFill>
                <a:latin typeface="Times New Roman" pitchFamily="18"/>
                <a:ea typeface="標楷體" pitchFamily="65"/>
                <a:cs typeface="Times New Roman" pitchFamily="18"/>
              </a:rPr>
              <a:t>綠衣球員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a:t>
            </a:r>
            <a:r>
              <a:rPr lang="en-US" altLang="zh-CN" sz="2000" dirty="0">
                <a:solidFill>
                  <a:srgbClr val="0000FF"/>
                </a:solidFill>
                <a:latin typeface="Times New Roman" pitchFamily="18"/>
                <a:ea typeface="標楷體" pitchFamily="65"/>
                <a:cs typeface="Times New Roman" pitchFamily="18"/>
              </a:rPr>
              <a:t>6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a:solidFill>
                  <a:srgbClr val="0000FF"/>
                </a:solidFill>
                <a:latin typeface="Times New Roman" pitchFamily="18"/>
                <a:ea typeface="標楷體" pitchFamily="65"/>
                <a:cs typeface="Times New Roman" pitchFamily="18"/>
              </a:rPr>
              <a:t>向右</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FF0000"/>
                </a:solidFill>
                <a:latin typeface="Times New Roman" pitchFamily="18"/>
                <a:ea typeface="標楷體" pitchFamily="65"/>
                <a:cs typeface="Times New Roman" pitchFamily="18"/>
              </a:rPr>
              <a:t>540 (</a:t>
            </a:r>
            <a:r>
              <a:rPr lang="zh-TW" altLang="en-US" sz="2000" dirty="0" smtClean="0">
                <a:solidFill>
                  <a:srgbClr val="FF0000"/>
                </a:solidFill>
                <a:latin typeface="Times New Roman" pitchFamily="18"/>
                <a:ea typeface="標楷體" pitchFamily="65"/>
                <a:cs typeface="Times New Roman" pitchFamily="18"/>
              </a:rPr>
              <a:t>公斤</a:t>
            </a:r>
            <a:r>
              <a:rPr lang="en-US" altLang="zh-CN" sz="2000" dirty="0">
                <a:solidFill>
                  <a:srgbClr val="FF0000"/>
                </a:solidFill>
                <a:latin typeface="Times New Roman" pitchFamily="18"/>
                <a:ea typeface="標楷體" pitchFamily="65"/>
                <a:cs typeface="Times New Roman" pitchFamily="18"/>
              </a:rPr>
              <a:t>‧</a:t>
            </a:r>
            <a:r>
              <a:rPr lang="zh-TW" altLang="en-US" sz="2000" dirty="0">
                <a:solidFill>
                  <a:srgbClr val="FF0000"/>
                </a:solidFill>
                <a:latin typeface="Times New Roman" pitchFamily="18"/>
                <a:ea typeface="標楷體" pitchFamily="65"/>
                <a:cs typeface="Times New Roman" pitchFamily="18"/>
              </a:rPr>
              <a:t>公尺</a:t>
            </a:r>
            <a:r>
              <a:rPr lang="en-US" altLang="zh-CN" sz="2000" dirty="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秒</a:t>
            </a:r>
            <a:r>
              <a:rPr lang="en-US" altLang="zh-TW" sz="2000" dirty="0" smtClean="0">
                <a:solidFill>
                  <a:srgbClr val="FF0000"/>
                </a:solidFill>
                <a:latin typeface="Times New Roman" pitchFamily="18"/>
                <a:ea typeface="標楷體" pitchFamily="65"/>
                <a:cs typeface="Times New Roman" pitchFamily="18"/>
              </a:rPr>
              <a:t>) </a:t>
            </a:r>
            <a:r>
              <a:rPr lang="en-US" altLang="zh-CN" sz="2000" dirty="0" smtClean="0">
                <a:solidFill>
                  <a:srgbClr val="FF0000"/>
                </a:solidFill>
                <a:latin typeface="Times New Roman" pitchFamily="18"/>
                <a:ea typeface="標楷體" pitchFamily="65"/>
                <a:cs typeface="Times New Roman" pitchFamily="18"/>
              </a:rPr>
              <a:t>(</a:t>
            </a:r>
            <a:r>
              <a:rPr lang="zh-TW" altLang="zh-CN" sz="2000" dirty="0" smtClean="0">
                <a:solidFill>
                  <a:srgbClr val="FF0000"/>
                </a:solidFill>
                <a:latin typeface="Times New Roman" pitchFamily="18"/>
                <a:ea typeface="標楷體" pitchFamily="65"/>
                <a:cs typeface="Times New Roman" pitchFamily="18"/>
              </a:rPr>
              <a:t>向右</a:t>
            </a:r>
            <a:r>
              <a:rPr lang="en-US" altLang="zh-CN" sz="2000" dirty="0" smtClean="0">
                <a:solidFill>
                  <a:srgbClr val="FF0000"/>
                </a:solidFill>
                <a:latin typeface="Times New Roman" pitchFamily="18"/>
                <a:ea typeface="標楷體" pitchFamily="65"/>
                <a:cs typeface="Times New Roman" pitchFamily="18"/>
              </a:rPr>
              <a:t>)</a:t>
            </a:r>
          </a:p>
        </p:txBody>
      </p:sp>
      <p:sp>
        <p:nvSpPr>
          <p:cNvPr id="22" name="矩形 21"/>
          <p:cNvSpPr/>
          <p:nvPr/>
        </p:nvSpPr>
        <p:spPr>
          <a:xfrm>
            <a:off x="293441" y="4172069"/>
            <a:ext cx="5381601" cy="707886"/>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紅衣</a:t>
            </a:r>
            <a:r>
              <a:rPr lang="zh-TW" altLang="en-US" sz="2000" dirty="0">
                <a:solidFill>
                  <a:srgbClr val="0000FF"/>
                </a:solidFill>
                <a:latin typeface="Times New Roman" pitchFamily="18"/>
                <a:ea typeface="標楷體" pitchFamily="65"/>
                <a:cs typeface="Times New Roman" pitchFamily="18"/>
              </a:rPr>
              <a:t>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10</a:t>
            </a:r>
            <a:r>
              <a:rPr lang="en-US" altLang="zh-CN" sz="2000" dirty="0" smtClean="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向</a:t>
            </a:r>
            <a:r>
              <a:rPr lang="zh-TW" altLang="en-US" sz="2000" dirty="0" smtClean="0">
                <a:solidFill>
                  <a:srgbClr val="0000FF"/>
                </a:solidFill>
                <a:latin typeface="Times New Roman" pitchFamily="18"/>
                <a:ea typeface="標楷體" pitchFamily="65"/>
                <a:cs typeface="Times New Roman" pitchFamily="18"/>
              </a:rPr>
              <a:t>左</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FF0000"/>
                </a:solidFill>
                <a:latin typeface="Times New Roman" pitchFamily="18"/>
                <a:ea typeface="標楷體" pitchFamily="65"/>
                <a:cs typeface="Times New Roman" pitchFamily="18"/>
              </a:rPr>
              <a:t>900 (</a:t>
            </a:r>
            <a:r>
              <a:rPr lang="zh-TW" altLang="en-US" sz="2000" dirty="0" smtClean="0">
                <a:solidFill>
                  <a:srgbClr val="FF0000"/>
                </a:solidFill>
                <a:latin typeface="Times New Roman" pitchFamily="18"/>
                <a:ea typeface="標楷體" pitchFamily="65"/>
                <a:cs typeface="Times New Roman" pitchFamily="18"/>
              </a:rPr>
              <a:t>公斤</a:t>
            </a:r>
            <a:r>
              <a:rPr lang="en-US" altLang="zh-CN" sz="2000" dirty="0">
                <a:solidFill>
                  <a:srgbClr val="FF0000"/>
                </a:solidFill>
                <a:latin typeface="Times New Roman" pitchFamily="18"/>
                <a:ea typeface="標楷體" pitchFamily="65"/>
                <a:cs typeface="Times New Roman" pitchFamily="18"/>
              </a:rPr>
              <a:t>‧</a:t>
            </a:r>
            <a:r>
              <a:rPr lang="zh-TW" altLang="en-US" sz="2000" dirty="0">
                <a:solidFill>
                  <a:srgbClr val="FF0000"/>
                </a:solidFill>
                <a:latin typeface="Times New Roman" pitchFamily="18"/>
                <a:ea typeface="標楷體" pitchFamily="65"/>
                <a:cs typeface="Times New Roman" pitchFamily="18"/>
              </a:rPr>
              <a:t>公尺</a:t>
            </a:r>
            <a:r>
              <a:rPr lang="en-US" altLang="zh-CN" sz="2000" dirty="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秒</a:t>
            </a:r>
            <a:r>
              <a:rPr lang="en-US" altLang="zh-TW" sz="2000" dirty="0" smtClean="0">
                <a:solidFill>
                  <a:srgbClr val="FF0000"/>
                </a:solidFill>
                <a:latin typeface="Times New Roman" pitchFamily="18"/>
                <a:ea typeface="標楷體" pitchFamily="65"/>
                <a:cs typeface="Times New Roman" pitchFamily="18"/>
              </a:rPr>
              <a:t>) </a:t>
            </a:r>
            <a:r>
              <a:rPr lang="en-US" altLang="zh-CN" sz="2000" dirty="0" smtClean="0">
                <a:solidFill>
                  <a:srgbClr val="FF0000"/>
                </a:solidFill>
                <a:latin typeface="Times New Roman" pitchFamily="18"/>
                <a:ea typeface="標楷體" pitchFamily="65"/>
                <a:cs typeface="Times New Roman" pitchFamily="18"/>
              </a:rPr>
              <a:t>(</a:t>
            </a:r>
            <a:r>
              <a:rPr lang="zh-TW" altLang="zh-CN" sz="2000" dirty="0" smtClean="0">
                <a:solidFill>
                  <a:srgbClr val="FF0000"/>
                </a:solidFill>
                <a:latin typeface="Times New Roman" pitchFamily="18"/>
                <a:ea typeface="標楷體" pitchFamily="65"/>
                <a:cs typeface="Times New Roman" pitchFamily="18"/>
              </a:rPr>
              <a:t>向</a:t>
            </a:r>
            <a:r>
              <a:rPr lang="zh-TW" altLang="en-US" sz="2000" dirty="0" smtClean="0">
                <a:solidFill>
                  <a:srgbClr val="FF0000"/>
                </a:solidFill>
                <a:latin typeface="Times New Roman" pitchFamily="18"/>
                <a:ea typeface="標楷體" pitchFamily="65"/>
                <a:cs typeface="Times New Roman" pitchFamily="18"/>
              </a:rPr>
              <a:t>左</a:t>
            </a:r>
            <a:r>
              <a:rPr lang="en-US" altLang="zh-CN" sz="2000" dirty="0" smtClean="0">
                <a:solidFill>
                  <a:srgbClr val="FF0000"/>
                </a:solidFill>
                <a:latin typeface="Times New Roman" pitchFamily="18"/>
                <a:ea typeface="標楷體" pitchFamily="65"/>
                <a:cs typeface="Times New Roman" pitchFamily="18"/>
              </a:rPr>
              <a:t>)</a:t>
            </a:r>
          </a:p>
        </p:txBody>
      </p:sp>
    </p:spTree>
    <p:extLst>
      <p:ext uri="{BB962C8B-B14F-4D97-AF65-F5344CB8AC3E}">
        <p14:creationId xmlns:p14="http://schemas.microsoft.com/office/powerpoint/2010/main" val="21863620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19" name="矩形 18"/>
          <p:cNvSpPr/>
          <p:nvPr/>
        </p:nvSpPr>
        <p:spPr>
          <a:xfrm>
            <a:off x="293441" y="2534095"/>
            <a:ext cx="2236510"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動量</a:t>
            </a:r>
            <a:r>
              <a:rPr lang="zh-TW" altLang="en-US" sz="2000" dirty="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質量</a:t>
            </a:r>
            <a:r>
              <a:rPr lang="zh-TW" altLang="en-US" sz="2000" dirty="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x </a:t>
            </a:r>
            <a:r>
              <a:rPr lang="zh-TW" altLang="zh-CN" sz="2000" dirty="0" smtClean="0">
                <a:solidFill>
                  <a:srgbClr val="0000FF"/>
                </a:solidFill>
                <a:latin typeface="Times New Roman" pitchFamily="18"/>
                <a:ea typeface="標楷體" pitchFamily="65"/>
                <a:cs typeface="Times New Roman" pitchFamily="18"/>
              </a:rPr>
              <a:t>速度</a:t>
            </a:r>
            <a:endParaRPr lang="zh-CN" altLang="en-US" sz="2000" dirty="0"/>
          </a:p>
        </p:txBody>
      </p:sp>
      <p:sp>
        <p:nvSpPr>
          <p:cNvPr id="21" name="矩形 20"/>
          <p:cNvSpPr/>
          <p:nvPr/>
        </p:nvSpPr>
        <p:spPr>
          <a:xfrm>
            <a:off x="293441" y="3080117"/>
            <a:ext cx="5253361" cy="1015663"/>
          </a:xfrm>
          <a:prstGeom prst="rect">
            <a:avLst/>
          </a:prstGeom>
        </p:spPr>
        <p:txBody>
          <a:bodyPr wrap="none">
            <a:spAutoFit/>
          </a:bodyPr>
          <a:lstStyle/>
          <a:p>
            <a:r>
              <a:rPr lang="zh-TW" altLang="en-US" sz="2000" dirty="0">
                <a:solidFill>
                  <a:srgbClr val="0000FF"/>
                </a:solidFill>
                <a:latin typeface="Times New Roman" pitchFamily="18"/>
                <a:ea typeface="標楷體" pitchFamily="65"/>
                <a:cs typeface="Times New Roman" pitchFamily="18"/>
              </a:rPr>
              <a:t>綠衣球員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a:t>
            </a:r>
            <a:r>
              <a:rPr lang="en-US" altLang="zh-CN" sz="2000" dirty="0">
                <a:solidFill>
                  <a:srgbClr val="0000FF"/>
                </a:solidFill>
                <a:latin typeface="Times New Roman" pitchFamily="18"/>
                <a:ea typeface="標楷體" pitchFamily="65"/>
                <a:cs typeface="Times New Roman" pitchFamily="18"/>
              </a:rPr>
              <a:t>6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a:solidFill>
                  <a:srgbClr val="0000FF"/>
                </a:solidFill>
                <a:latin typeface="Times New Roman" pitchFamily="18"/>
                <a:ea typeface="標楷體" pitchFamily="65"/>
                <a:cs typeface="Times New Roman" pitchFamily="18"/>
              </a:rPr>
              <a:t>向右</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0000FF"/>
                </a:solidFill>
                <a:latin typeface="Times New Roman" pitchFamily="18"/>
                <a:ea typeface="標楷體" pitchFamily="65"/>
                <a:cs typeface="Times New Roman" pitchFamily="18"/>
              </a:rPr>
              <a:t>540 (</a:t>
            </a:r>
            <a:r>
              <a:rPr lang="zh-TW" altLang="en-US" sz="2000" dirty="0" smtClean="0">
                <a:solidFill>
                  <a:srgbClr val="0000FF"/>
                </a:solidFill>
                <a:latin typeface="Times New Roman" pitchFamily="18"/>
                <a:ea typeface="標楷體" pitchFamily="65"/>
                <a:cs typeface="Times New Roman" pitchFamily="18"/>
              </a:rPr>
              <a:t>公斤</a:t>
            </a:r>
            <a:r>
              <a:rPr lang="en-US" altLang="zh-CN" sz="2000" dirty="0">
                <a:solidFill>
                  <a:srgbClr val="0000FF"/>
                </a:solidFill>
                <a:latin typeface="Times New Roman" pitchFamily="18"/>
                <a:ea typeface="標楷體" pitchFamily="65"/>
                <a:cs typeface="Times New Roman" pitchFamily="18"/>
              </a:rPr>
              <a:t>‧</a:t>
            </a:r>
            <a:r>
              <a:rPr lang="zh-TW" altLang="en-US" sz="2000" dirty="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向右</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FF0000"/>
                </a:solidFill>
                <a:latin typeface="Times New Roman" pitchFamily="18"/>
                <a:ea typeface="標楷體" pitchFamily="65"/>
                <a:cs typeface="Times New Roman" pitchFamily="18"/>
              </a:rPr>
              <a:t>+ 540 (</a:t>
            </a:r>
            <a:r>
              <a:rPr lang="zh-TW" altLang="en-US" sz="2000" dirty="0" smtClean="0">
                <a:solidFill>
                  <a:srgbClr val="FF0000"/>
                </a:solidFill>
                <a:latin typeface="Times New Roman" pitchFamily="18"/>
                <a:ea typeface="標楷體" pitchFamily="65"/>
                <a:cs typeface="Times New Roman" pitchFamily="18"/>
              </a:rPr>
              <a:t>公斤</a:t>
            </a:r>
            <a:r>
              <a:rPr lang="en-US" altLang="zh-CN" sz="2000" dirty="0" smtClean="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公尺</a:t>
            </a:r>
            <a:r>
              <a:rPr lang="en-US" altLang="zh-CN" sz="2000" dirty="0" smtClean="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秒</a:t>
            </a:r>
            <a:r>
              <a:rPr lang="en-US" altLang="zh-TW" sz="2000" dirty="0" smtClean="0">
                <a:solidFill>
                  <a:srgbClr val="FF0000"/>
                </a:solidFill>
                <a:latin typeface="Times New Roman" pitchFamily="18"/>
                <a:ea typeface="標楷體" pitchFamily="65"/>
                <a:cs typeface="Times New Roman" pitchFamily="18"/>
              </a:rPr>
              <a:t>) </a:t>
            </a:r>
            <a:endParaRPr lang="zh-CN" altLang="en-US" sz="2000" dirty="0">
              <a:solidFill>
                <a:srgbClr val="FF0000"/>
              </a:solidFill>
            </a:endParaRPr>
          </a:p>
        </p:txBody>
      </p:sp>
      <p:sp>
        <p:nvSpPr>
          <p:cNvPr id="22" name="矩形 21"/>
          <p:cNvSpPr/>
          <p:nvPr/>
        </p:nvSpPr>
        <p:spPr>
          <a:xfrm>
            <a:off x="293441" y="4172069"/>
            <a:ext cx="5381601" cy="1015663"/>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紅衣</a:t>
            </a:r>
            <a:r>
              <a:rPr lang="zh-TW" altLang="en-US" sz="2000" dirty="0">
                <a:solidFill>
                  <a:srgbClr val="0000FF"/>
                </a:solidFill>
                <a:latin typeface="Times New Roman" pitchFamily="18"/>
                <a:ea typeface="標楷體" pitchFamily="65"/>
                <a:cs typeface="Times New Roman" pitchFamily="18"/>
              </a:rPr>
              <a:t>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10</a:t>
            </a:r>
            <a:r>
              <a:rPr lang="en-US" altLang="zh-CN" sz="2000" dirty="0" smtClean="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向</a:t>
            </a:r>
            <a:r>
              <a:rPr lang="zh-TW" altLang="en-US" sz="2000" dirty="0" smtClean="0">
                <a:solidFill>
                  <a:srgbClr val="0000FF"/>
                </a:solidFill>
                <a:latin typeface="Times New Roman" pitchFamily="18"/>
                <a:ea typeface="標楷體" pitchFamily="65"/>
                <a:cs typeface="Times New Roman" pitchFamily="18"/>
              </a:rPr>
              <a:t>左</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0000FF"/>
                </a:solidFill>
                <a:latin typeface="Times New Roman" pitchFamily="18"/>
                <a:ea typeface="標楷體" pitchFamily="65"/>
                <a:cs typeface="Times New Roman" pitchFamily="18"/>
              </a:rPr>
              <a:t>900 (</a:t>
            </a:r>
            <a:r>
              <a:rPr lang="zh-TW" altLang="en-US" sz="2000" dirty="0" smtClean="0">
                <a:solidFill>
                  <a:srgbClr val="0000FF"/>
                </a:solidFill>
                <a:latin typeface="Times New Roman" pitchFamily="18"/>
                <a:ea typeface="標楷體" pitchFamily="65"/>
                <a:cs typeface="Times New Roman" pitchFamily="18"/>
              </a:rPr>
              <a:t>公斤</a:t>
            </a:r>
            <a:r>
              <a:rPr lang="en-US" altLang="zh-CN" sz="2000" dirty="0">
                <a:solidFill>
                  <a:srgbClr val="0000FF"/>
                </a:solidFill>
                <a:latin typeface="Times New Roman" pitchFamily="18"/>
                <a:ea typeface="標楷體" pitchFamily="65"/>
                <a:cs typeface="Times New Roman" pitchFamily="18"/>
              </a:rPr>
              <a:t>‧</a:t>
            </a:r>
            <a:r>
              <a:rPr lang="zh-TW" altLang="en-US" sz="2000" dirty="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向</a:t>
            </a:r>
            <a:r>
              <a:rPr lang="zh-TW" altLang="en-US" sz="2000" dirty="0" smtClean="0">
                <a:solidFill>
                  <a:srgbClr val="0000FF"/>
                </a:solidFill>
                <a:latin typeface="Times New Roman" pitchFamily="18"/>
                <a:ea typeface="標楷體" pitchFamily="65"/>
                <a:cs typeface="Times New Roman" pitchFamily="18"/>
              </a:rPr>
              <a:t>左</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FF0000"/>
                </a:solidFill>
                <a:latin typeface="Times New Roman" pitchFamily="18"/>
                <a:ea typeface="標楷體" pitchFamily="65"/>
                <a:cs typeface="Times New Roman" pitchFamily="18"/>
              </a:rPr>
              <a:t>- 900 (</a:t>
            </a:r>
            <a:r>
              <a:rPr lang="zh-TW" altLang="en-US" sz="2000" dirty="0" smtClean="0">
                <a:solidFill>
                  <a:srgbClr val="FF0000"/>
                </a:solidFill>
                <a:latin typeface="Times New Roman" pitchFamily="18"/>
                <a:ea typeface="標楷體" pitchFamily="65"/>
                <a:cs typeface="Times New Roman" pitchFamily="18"/>
              </a:rPr>
              <a:t>公斤</a:t>
            </a:r>
            <a:r>
              <a:rPr lang="en-US" altLang="zh-CN" sz="2000" dirty="0" smtClean="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公尺</a:t>
            </a:r>
            <a:r>
              <a:rPr lang="en-US" altLang="zh-CN" sz="2000" dirty="0" smtClean="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秒</a:t>
            </a:r>
            <a:r>
              <a:rPr lang="en-US" altLang="zh-TW" sz="2000" dirty="0" smtClean="0">
                <a:solidFill>
                  <a:srgbClr val="FF0000"/>
                </a:solidFill>
                <a:latin typeface="Times New Roman" pitchFamily="18"/>
                <a:ea typeface="標楷體" pitchFamily="65"/>
                <a:cs typeface="Times New Roman" pitchFamily="18"/>
              </a:rPr>
              <a:t>)</a:t>
            </a:r>
            <a:endParaRPr lang="zh-CN" altLang="en-US" sz="2000" dirty="0">
              <a:solidFill>
                <a:srgbClr val="FF0000"/>
              </a:solidFill>
            </a:endParaRPr>
          </a:p>
        </p:txBody>
      </p:sp>
    </p:spTree>
    <p:extLst>
      <p:ext uri="{BB962C8B-B14F-4D97-AF65-F5344CB8AC3E}">
        <p14:creationId xmlns:p14="http://schemas.microsoft.com/office/powerpoint/2010/main" val="41002351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0" y="3105835"/>
            <a:ext cx="4572000" cy="646331"/>
          </a:xfrm>
          <a:prstGeom prst="rect">
            <a:avLst/>
          </a:prstGeom>
        </p:spPr>
        <p:txBody>
          <a:bodyPr>
            <a:spAutoFit/>
          </a:bodyPr>
          <a:lstStyle/>
          <a:p>
            <a:r>
              <a:rPr lang="zh-CN" altLang="en-US" dirty="0" smtClean="0"/>
              <a:t>https://www.youtube.com/watch?v=e1lzB36aHD4&amp;pbjreload=10</a:t>
            </a:r>
            <a:endParaRPr lang="zh-CN" altLang="en-US" dirty="0"/>
          </a:p>
        </p:txBody>
      </p:sp>
    </p:spTree>
    <p:extLst>
      <p:ext uri="{BB962C8B-B14F-4D97-AF65-F5344CB8AC3E}">
        <p14:creationId xmlns:p14="http://schemas.microsoft.com/office/powerpoint/2010/main" val="270659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643192" y="428516"/>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sp>
        <p:nvSpPr>
          <p:cNvPr id="3" name="Text Box 4"/>
          <p:cNvSpPr txBox="1"/>
          <p:nvPr/>
        </p:nvSpPr>
        <p:spPr>
          <a:xfrm>
            <a:off x="785817" y="1571625"/>
            <a:ext cx="7602541" cy="4154484"/>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碰撞是指兩物體在極短的時間內彼此受到很大的交互作用力。</a:t>
            </a: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兩物體視為同一系統，以系統質心之運動作為觀察。</a:t>
            </a: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碰撞時兩物體間之作用力便為系統中之內力，系統可維持動量守恆。</a:t>
            </a: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在無任何外力作用的情況下，碰撞過程中，系統之總動量不會改變。</a:t>
            </a: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然而碰撞性質的不同會形成能量的消耗，故在碰撞運動中動量守恆但能量就不一定守恆。</a:t>
            </a:r>
          </a:p>
        </p:txBody>
      </p:sp>
    </p:spTree>
    <p:extLst>
      <p:ext uri="{BB962C8B-B14F-4D97-AF65-F5344CB8AC3E}">
        <p14:creationId xmlns:p14="http://schemas.microsoft.com/office/powerpoint/2010/main" val="28143264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643192" y="428516"/>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sp>
        <p:nvSpPr>
          <p:cNvPr id="3" name="Text Box 4"/>
          <p:cNvSpPr txBox="1"/>
          <p:nvPr/>
        </p:nvSpPr>
        <p:spPr>
          <a:xfrm>
            <a:off x="785817" y="1571625"/>
            <a:ext cx="7602541" cy="1928733"/>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altLang="en-US" sz="3200" dirty="0" smtClean="0">
                <a:solidFill>
                  <a:srgbClr val="0000FF"/>
                </a:solidFill>
                <a:latin typeface="Times New Roman" pitchFamily="18"/>
                <a:ea typeface="標楷體" pitchFamily="65"/>
                <a:cs typeface="Times New Roman" pitchFamily="18"/>
              </a:rPr>
              <a:t>彈性</a:t>
            </a:r>
            <a:r>
              <a:rPr lang="zh-TW" sz="3200" b="0" i="0" u="none" strike="noStrike" kern="1200" cap="none" spc="0" baseline="0" dirty="0" smtClean="0">
                <a:solidFill>
                  <a:srgbClr val="0000FF"/>
                </a:solidFill>
                <a:uFillTx/>
                <a:latin typeface="Times New Roman" pitchFamily="18"/>
                <a:ea typeface="標楷體" pitchFamily="65"/>
                <a:cs typeface="Times New Roman" pitchFamily="18"/>
              </a:rPr>
              <a:t>碰撞</a:t>
            </a:r>
            <a:endParaRPr lang="en-US" altLang="zh-TW" sz="3200" b="0" i="0" u="none" strike="noStrike" kern="1200" cap="none" spc="0" baseline="0" dirty="0" smtClean="0">
              <a:solidFill>
                <a:srgbClr val="0000FF"/>
              </a:solidFill>
              <a:uFillTx/>
              <a:latin typeface="Times New Roman" pitchFamily="18"/>
              <a:ea typeface="標楷體" pitchFamily="65"/>
              <a:cs typeface="Times New Roman" pitchFamily="18"/>
            </a:endParaRPr>
          </a:p>
          <a:p>
            <a:pPr marL="180978" indent="-180978">
              <a:spcBef>
                <a:spcPts val="1400"/>
              </a:spcBef>
              <a:buSzPct val="100000"/>
              <a:buFontTx/>
              <a:buChar char="•"/>
              <a:defRPr sz="1800" b="0" i="0" u="none" strike="noStrike" kern="0" cap="none" spc="0" baseline="0">
                <a:solidFill>
                  <a:srgbClr val="000000"/>
                </a:solidFill>
                <a:uFillTx/>
              </a:defRPr>
            </a:pPr>
            <a:r>
              <a:rPr lang="zh-TW" altLang="en-US" sz="3200" kern="0" dirty="0" smtClean="0">
                <a:solidFill>
                  <a:srgbClr val="0000FF"/>
                </a:solidFill>
                <a:latin typeface="Times New Roman" pitchFamily="18"/>
                <a:ea typeface="標楷體" pitchFamily="65"/>
                <a:cs typeface="Times New Roman" pitchFamily="18"/>
              </a:rPr>
              <a:t>非</a:t>
            </a:r>
            <a:r>
              <a:rPr lang="zh-TW" altLang="en-US" sz="3200" dirty="0" smtClean="0">
                <a:solidFill>
                  <a:srgbClr val="0000FF"/>
                </a:solidFill>
                <a:latin typeface="Times New Roman" pitchFamily="18"/>
                <a:ea typeface="標楷體" pitchFamily="65"/>
                <a:cs typeface="Times New Roman" pitchFamily="18"/>
              </a:rPr>
              <a:t>彈性</a:t>
            </a:r>
            <a:r>
              <a:rPr lang="zh-TW" altLang="zh-CN" sz="3200" dirty="0" smtClean="0">
                <a:solidFill>
                  <a:srgbClr val="0000FF"/>
                </a:solidFill>
                <a:latin typeface="Times New Roman" pitchFamily="18"/>
                <a:ea typeface="標楷體" pitchFamily="65"/>
                <a:cs typeface="Times New Roman" pitchFamily="18"/>
              </a:rPr>
              <a:t>碰撞</a:t>
            </a:r>
            <a:endParaRPr lang="en-US" altLang="zh-TW" sz="3200" dirty="0" smtClean="0">
              <a:solidFill>
                <a:srgbClr val="0000FF"/>
              </a:solidFill>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endParaRPr lang="zh-TW" sz="3200" b="0" i="0" u="none" strike="noStrike" kern="1200" cap="none" spc="0" baseline="0" dirty="0">
              <a:solidFill>
                <a:srgbClr val="0000FF"/>
              </a:solidFill>
              <a:uFillTx/>
              <a:latin typeface="Times New Roman" pitchFamily="18"/>
              <a:ea typeface="標楷體" pitchFamily="65"/>
              <a:cs typeface="Times New Roman" pitchFamily="18"/>
            </a:endParaRPr>
          </a:p>
        </p:txBody>
      </p:sp>
    </p:spTree>
    <p:extLst>
      <p:ext uri="{BB962C8B-B14F-4D97-AF65-F5344CB8AC3E}">
        <p14:creationId xmlns:p14="http://schemas.microsoft.com/office/powerpoint/2010/main" val="20995700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643192" y="428516"/>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sp>
        <p:nvSpPr>
          <p:cNvPr id="3" name="Text Box 4"/>
          <p:cNvSpPr txBox="1"/>
          <p:nvPr/>
        </p:nvSpPr>
        <p:spPr>
          <a:xfrm>
            <a:off x="785817" y="1571625"/>
            <a:ext cx="7602541" cy="1256754"/>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altLang="en-US" sz="3200" dirty="0" smtClean="0">
                <a:solidFill>
                  <a:srgbClr val="0000FF"/>
                </a:solidFill>
                <a:latin typeface="Times New Roman" pitchFamily="18"/>
                <a:ea typeface="標楷體" pitchFamily="65"/>
                <a:cs typeface="Times New Roman" pitchFamily="18"/>
              </a:rPr>
              <a:t>彈性</a:t>
            </a:r>
            <a:r>
              <a:rPr lang="zh-TW" sz="3200" b="0" i="0" u="none" strike="noStrike" kern="1200" cap="none" spc="0" baseline="0" dirty="0" smtClean="0">
                <a:solidFill>
                  <a:srgbClr val="0000FF"/>
                </a:solidFill>
                <a:uFillTx/>
                <a:latin typeface="Times New Roman" pitchFamily="18"/>
                <a:ea typeface="標楷體" pitchFamily="65"/>
                <a:cs typeface="Times New Roman" pitchFamily="18"/>
              </a:rPr>
              <a:t>碰撞</a:t>
            </a:r>
            <a:endParaRPr lang="en-US" altLang="zh-TW" sz="3200" b="0" i="0" u="none" strike="noStrike" kern="1200" cap="none" spc="0" baseline="0" dirty="0" smtClean="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endParaRPr lang="zh-TW" sz="3200" b="0" i="0" u="none" strike="noStrike" kern="1200" cap="none" spc="0" baseline="0" dirty="0">
              <a:solidFill>
                <a:srgbClr val="0000FF"/>
              </a:solidFill>
              <a:uFillTx/>
              <a:latin typeface="Times New Roman" pitchFamily="18"/>
              <a:ea typeface="標楷體" pitchFamily="65"/>
              <a:cs typeface="Times New Roman" pitchFamily="18"/>
            </a:endParaRPr>
          </a:p>
        </p:txBody>
      </p:sp>
      <p:pic>
        <p:nvPicPr>
          <p:cNvPr id="4" name="圖片 3"/>
          <p:cNvPicPr>
            <a:picLocks noChangeAspect="1"/>
          </p:cNvPicPr>
          <p:nvPr/>
        </p:nvPicPr>
        <p:blipFill>
          <a:blip r:embed="rId2"/>
          <a:stretch>
            <a:fillRect/>
          </a:stretch>
        </p:blipFill>
        <p:spPr>
          <a:xfrm>
            <a:off x="3020224" y="2358798"/>
            <a:ext cx="3133725" cy="3533775"/>
          </a:xfrm>
          <a:prstGeom prst="rect">
            <a:avLst/>
          </a:prstGeom>
        </p:spPr>
      </p:pic>
    </p:spTree>
    <p:extLst>
      <p:ext uri="{BB962C8B-B14F-4D97-AF65-F5344CB8AC3E}">
        <p14:creationId xmlns:p14="http://schemas.microsoft.com/office/powerpoint/2010/main" val="791385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643192" y="428516"/>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sp>
        <p:nvSpPr>
          <p:cNvPr id="3" name="Text Box 4"/>
          <p:cNvSpPr txBox="1"/>
          <p:nvPr/>
        </p:nvSpPr>
        <p:spPr>
          <a:xfrm>
            <a:off x="785817" y="1571625"/>
            <a:ext cx="7602541" cy="1256754"/>
          </a:xfrm>
          <a:prstGeom prst="rect">
            <a:avLst/>
          </a:prstGeom>
          <a:noFill/>
          <a:ln cap="flat">
            <a:noFill/>
          </a:ln>
        </p:spPr>
        <p:txBody>
          <a:bodyPr vert="horz" wrap="square" lIns="91440" tIns="45720" rIns="91440" bIns="45720" anchor="t" anchorCtr="0" compatLnSpc="1">
            <a:spAutoFit/>
          </a:bodyPr>
          <a:lstStyle/>
          <a:p>
            <a:pPr marL="180978" indent="-180978">
              <a:spcBef>
                <a:spcPts val="1400"/>
              </a:spcBef>
              <a:buSzPct val="100000"/>
              <a:buFontTx/>
              <a:buChar char="•"/>
              <a:defRPr sz="1800" b="0" i="0" u="none" strike="noStrike" kern="0" cap="none" spc="0" baseline="0">
                <a:solidFill>
                  <a:srgbClr val="000000"/>
                </a:solidFill>
                <a:uFillTx/>
              </a:defRPr>
            </a:pPr>
            <a:r>
              <a:rPr lang="zh-TW" altLang="en-US" sz="3200" kern="0" dirty="0" smtClean="0">
                <a:solidFill>
                  <a:srgbClr val="0000FF"/>
                </a:solidFill>
                <a:latin typeface="Times New Roman" pitchFamily="18"/>
                <a:ea typeface="標楷體" pitchFamily="65"/>
                <a:cs typeface="Times New Roman" pitchFamily="18"/>
              </a:rPr>
              <a:t>非</a:t>
            </a:r>
            <a:r>
              <a:rPr lang="zh-TW" altLang="en-US" sz="3200" dirty="0" smtClean="0">
                <a:solidFill>
                  <a:srgbClr val="0000FF"/>
                </a:solidFill>
                <a:latin typeface="Times New Roman" pitchFamily="18"/>
                <a:ea typeface="標楷體" pitchFamily="65"/>
                <a:cs typeface="Times New Roman" pitchFamily="18"/>
              </a:rPr>
              <a:t>彈性</a:t>
            </a:r>
            <a:r>
              <a:rPr lang="zh-TW" altLang="zh-CN" sz="3200" dirty="0" smtClean="0">
                <a:solidFill>
                  <a:srgbClr val="0000FF"/>
                </a:solidFill>
                <a:latin typeface="Times New Roman" pitchFamily="18"/>
                <a:ea typeface="標楷體" pitchFamily="65"/>
                <a:cs typeface="Times New Roman" pitchFamily="18"/>
              </a:rPr>
              <a:t>碰撞</a:t>
            </a:r>
            <a:endParaRPr lang="en-US" altLang="zh-TW" sz="3200" dirty="0" smtClean="0">
              <a:solidFill>
                <a:srgbClr val="0000FF"/>
              </a:solidFill>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endParaRPr lang="zh-TW" sz="3200" b="0" i="0" u="none" strike="noStrike" kern="1200" cap="none" spc="0" baseline="0" dirty="0">
              <a:solidFill>
                <a:srgbClr val="0000FF"/>
              </a:solidFill>
              <a:uFillTx/>
              <a:latin typeface="Times New Roman" pitchFamily="18"/>
              <a:ea typeface="標楷體" pitchFamily="65"/>
              <a:cs typeface="Times New Roman" pitchFamily="18"/>
            </a:endParaRPr>
          </a:p>
        </p:txBody>
      </p:sp>
      <p:pic>
        <p:nvPicPr>
          <p:cNvPr id="5" name="圖片 4"/>
          <p:cNvPicPr>
            <a:picLocks noChangeAspect="1"/>
          </p:cNvPicPr>
          <p:nvPr/>
        </p:nvPicPr>
        <p:blipFill>
          <a:blip r:embed="rId2"/>
          <a:stretch>
            <a:fillRect/>
          </a:stretch>
        </p:blipFill>
        <p:spPr>
          <a:xfrm>
            <a:off x="2877349" y="2719659"/>
            <a:ext cx="3419475" cy="3038475"/>
          </a:xfrm>
          <a:prstGeom prst="rect">
            <a:avLst/>
          </a:prstGeom>
        </p:spPr>
      </p:pic>
    </p:spTree>
    <p:extLst>
      <p:ext uri="{BB962C8B-B14F-4D97-AF65-F5344CB8AC3E}">
        <p14:creationId xmlns:p14="http://schemas.microsoft.com/office/powerpoint/2010/main" val="30561634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stretch>
            <a:fillRect/>
          </a:stretch>
        </p:blipFill>
        <p:spPr>
          <a:xfrm>
            <a:off x="5518298" y="4118882"/>
            <a:ext cx="2902687" cy="1736310"/>
          </a:xfrm>
          <a:prstGeom prst="rect">
            <a:avLst/>
          </a:prstGeom>
        </p:spPr>
      </p:pic>
      <p:sp>
        <p:nvSpPr>
          <p:cNvPr id="2" name="Text Box 2"/>
          <p:cNvSpPr txBox="1"/>
          <p:nvPr/>
        </p:nvSpPr>
        <p:spPr>
          <a:xfrm>
            <a:off x="648586" y="1143000"/>
            <a:ext cx="8229599" cy="3713837"/>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3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兩物體碰撞後的運動現象受到相碰撞的兩物體所具有的動量與碰撞的性質所影響。</a:t>
            </a: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3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碰撞的性質與兩物體碰撞時的恢復係數</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en-US" sz="2400" b="0" i="0" u="none" strike="noStrike" kern="1200" cap="none" spc="0" baseline="0" dirty="0" err="1">
                <a:solidFill>
                  <a:srgbClr val="0000FF"/>
                </a:solidFill>
                <a:uFillTx/>
                <a:latin typeface="Times New Roman" pitchFamily="18"/>
                <a:ea typeface="標楷體" pitchFamily="65"/>
                <a:cs typeface="Times New Roman" pitchFamily="18"/>
              </a:rPr>
              <a:t>Cofficient</a:t>
            </a:r>
            <a:r>
              <a:rPr lang="en-US" sz="2400" b="0" i="0" u="none" strike="noStrike" kern="1200" cap="none" spc="0" baseline="0" dirty="0">
                <a:solidFill>
                  <a:srgbClr val="0000FF"/>
                </a:solidFill>
                <a:uFillTx/>
                <a:latin typeface="Times New Roman" pitchFamily="18"/>
                <a:ea typeface="標楷體" pitchFamily="65"/>
                <a:cs typeface="Times New Roman" pitchFamily="18"/>
              </a:rPr>
              <a:t> of Restitution</a:t>
            </a:r>
            <a:r>
              <a:rPr lang="zh-TW" sz="2400" b="0" i="0" u="none" strike="noStrike" kern="1200" cap="none" spc="0" baseline="0" dirty="0">
                <a:solidFill>
                  <a:srgbClr val="0000FF"/>
                </a:solidFill>
                <a:uFillTx/>
                <a:latin typeface="Times New Roman" pitchFamily="18"/>
                <a:ea typeface="標楷體" pitchFamily="65"/>
                <a:cs typeface="Times New Roman" pitchFamily="18"/>
              </a:rPr>
              <a:t>；</a:t>
            </a:r>
            <a:r>
              <a:rPr lang="en-US" sz="2400" b="0" i="0" u="none" strike="noStrike" kern="1200" cap="none" spc="0" baseline="0" dirty="0">
                <a:solidFill>
                  <a:srgbClr val="0000FF"/>
                </a:solidFill>
                <a:uFillTx/>
                <a:latin typeface="Times New Roman" pitchFamily="18"/>
                <a:ea typeface="標楷體" pitchFamily="65"/>
                <a:cs typeface="Times New Roman" pitchFamily="18"/>
              </a:rPr>
              <a:t>e)</a:t>
            </a:r>
            <a:r>
              <a:rPr lang="zh-TW" sz="2400" b="0" i="0" u="none" strike="noStrike" kern="1200" cap="none" spc="0" baseline="0" dirty="0">
                <a:solidFill>
                  <a:srgbClr val="0000FF"/>
                </a:solidFill>
                <a:uFillTx/>
                <a:latin typeface="Times New Roman" pitchFamily="18"/>
                <a:ea typeface="標楷體" pitchFamily="65"/>
                <a:cs typeface="Times New Roman" pitchFamily="18"/>
              </a:rPr>
              <a:t>有關。</a:t>
            </a:r>
          </a:p>
          <a:p>
            <a:pPr marL="180978" marR="0" lvl="0" indent="-180978" algn="l" defTabSz="914400" rtl="0" fontAlgn="auto" hangingPunct="1">
              <a:lnSpc>
                <a:spcPct val="100000"/>
              </a:lnSpc>
              <a:spcBef>
                <a:spcPts val="13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恢復係數是指兩物體碰撞前彼此的相對速度與碰撞後彼此的相對速度之比例關係。</a:t>
            </a: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3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公式為</a:t>
            </a:r>
            <a:r>
              <a:rPr lang="en-US" sz="2400" b="0" i="0" u="none" strike="noStrike" kern="1200" cap="none" spc="0" baseline="0" dirty="0">
                <a:solidFill>
                  <a:srgbClr val="0000FF"/>
                </a:solidFill>
                <a:uFillTx/>
                <a:latin typeface="Times New Roman" pitchFamily="18"/>
                <a:ea typeface="標楷體" pitchFamily="65"/>
                <a:cs typeface="Times New Roman" pitchFamily="18"/>
              </a:rPr>
              <a:t> e=(v</a:t>
            </a:r>
            <a:r>
              <a:rPr lang="en-US" sz="2400" b="0" i="0" u="none" strike="noStrike" kern="1200" cap="none" spc="0" baseline="-25000" dirty="0">
                <a:solidFill>
                  <a:srgbClr val="0000FF"/>
                </a:solidFill>
                <a:uFillTx/>
                <a:latin typeface="Times New Roman" pitchFamily="18"/>
                <a:ea typeface="標楷體" pitchFamily="65"/>
                <a:cs typeface="Times New Roman" pitchFamily="18"/>
              </a:rPr>
              <a:t>1</a:t>
            </a:r>
            <a:r>
              <a:rPr lang="en-US" sz="2400" b="0" i="0" u="none" strike="noStrike" kern="1200" cap="none" spc="0" baseline="0" dirty="0">
                <a:solidFill>
                  <a:srgbClr val="0000FF"/>
                </a:solidFill>
                <a:uFillTx/>
                <a:latin typeface="Times New Roman" pitchFamily="18"/>
                <a:ea typeface="標楷體" pitchFamily="65"/>
                <a:cs typeface="Times New Roman" pitchFamily="18"/>
              </a:rPr>
              <a:t>-v</a:t>
            </a:r>
            <a:r>
              <a:rPr lang="en-US" sz="2400" b="0" i="0" u="none" strike="noStrike" kern="1200" cap="none" spc="0" baseline="-25000" dirty="0">
                <a:solidFill>
                  <a:srgbClr val="0000FF"/>
                </a:solidFill>
                <a:uFillTx/>
                <a:latin typeface="Times New Roman" pitchFamily="18"/>
                <a:ea typeface="標楷體" pitchFamily="65"/>
                <a:cs typeface="Times New Roman" pitchFamily="18"/>
              </a:rPr>
              <a:t>2</a:t>
            </a:r>
            <a:r>
              <a:rPr lang="en-US" sz="2400" b="0" i="0" u="none" strike="noStrike" kern="1200" cap="none" spc="0" baseline="0" dirty="0">
                <a:solidFill>
                  <a:srgbClr val="0000FF"/>
                </a:solidFill>
                <a:uFillTx/>
                <a:latin typeface="Times New Roman" pitchFamily="18"/>
                <a:ea typeface="標楷體" pitchFamily="65"/>
                <a:cs typeface="Times New Roman" pitchFamily="18"/>
              </a:rPr>
              <a:t>) / (u</a:t>
            </a:r>
            <a:r>
              <a:rPr lang="en-US" sz="2400" b="0" i="0" u="none" strike="noStrike" kern="1200" cap="none" spc="0" baseline="-25000" dirty="0">
                <a:solidFill>
                  <a:srgbClr val="0000FF"/>
                </a:solidFill>
                <a:uFillTx/>
                <a:latin typeface="Times New Roman" pitchFamily="18"/>
                <a:ea typeface="標楷體" pitchFamily="65"/>
                <a:cs typeface="Times New Roman" pitchFamily="18"/>
              </a:rPr>
              <a:t>1</a:t>
            </a:r>
            <a:r>
              <a:rPr lang="en-US" sz="2400" b="0" i="0" u="none" strike="noStrike" kern="1200" cap="none" spc="0" baseline="0" dirty="0">
                <a:solidFill>
                  <a:srgbClr val="0000FF"/>
                </a:solidFill>
                <a:uFillTx/>
                <a:latin typeface="Times New Roman" pitchFamily="18"/>
                <a:ea typeface="標楷體" pitchFamily="65"/>
                <a:cs typeface="Times New Roman" pitchFamily="18"/>
              </a:rPr>
              <a:t>-u</a:t>
            </a:r>
            <a:r>
              <a:rPr lang="en-US" sz="2400" b="0" i="0" u="none" strike="noStrike" kern="1200" cap="none" spc="0" baseline="-25000" dirty="0">
                <a:solidFill>
                  <a:srgbClr val="0000FF"/>
                </a:solidFill>
                <a:uFillTx/>
                <a:latin typeface="Times New Roman" pitchFamily="18"/>
                <a:ea typeface="標楷體" pitchFamily="65"/>
                <a:cs typeface="Times New Roman" pitchFamily="18"/>
              </a:rPr>
              <a:t>2</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p>
          <a:p>
            <a:pPr marL="180978" marR="0" lvl="0" indent="-180978" algn="l" defTabSz="914400" rtl="0" fontAlgn="auto" hangingPunct="1">
              <a:lnSpc>
                <a:spcPct val="100000"/>
              </a:lnSpc>
              <a:spcBef>
                <a:spcPts val="1300"/>
              </a:spcBef>
              <a:spcAft>
                <a:spcPts val="0"/>
              </a:spcAft>
              <a:buSzPct val="100000"/>
              <a:buChar char="•"/>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恢復係數最大為</a:t>
            </a:r>
            <a:r>
              <a:rPr lang="en-US" sz="2400" b="0" i="0" u="none" strike="noStrike" kern="1200" cap="none" spc="0" baseline="0" dirty="0">
                <a:solidFill>
                  <a:srgbClr val="0000FF"/>
                </a:solidFill>
                <a:uFillTx/>
                <a:latin typeface="Times New Roman" pitchFamily="18"/>
                <a:ea typeface="標楷體" pitchFamily="65"/>
                <a:cs typeface="Times New Roman" pitchFamily="18"/>
              </a:rPr>
              <a:t>1</a:t>
            </a:r>
            <a:r>
              <a:rPr lang="zh-TW" sz="2400" b="0" i="0" u="none" strike="noStrike" kern="1200" cap="none" spc="0" baseline="0" dirty="0">
                <a:solidFill>
                  <a:srgbClr val="0000FF"/>
                </a:solidFill>
                <a:uFillTx/>
                <a:latin typeface="Times New Roman" pitchFamily="18"/>
                <a:ea typeface="標楷體" pitchFamily="65"/>
                <a:cs typeface="Times New Roman" pitchFamily="18"/>
              </a:rPr>
              <a:t>，最小為</a:t>
            </a:r>
            <a:r>
              <a:rPr lang="en-US" sz="2400" b="0" i="0" u="none" strike="noStrike" kern="1200" cap="none" spc="0" baseline="0" dirty="0">
                <a:solidFill>
                  <a:srgbClr val="0000FF"/>
                </a:solidFill>
                <a:uFillTx/>
                <a:latin typeface="Times New Roman" pitchFamily="18"/>
                <a:ea typeface="標楷體" pitchFamily="65"/>
                <a:cs typeface="Times New Roman" pitchFamily="18"/>
              </a:rPr>
              <a:t>0</a:t>
            </a:r>
            <a:r>
              <a:rPr lang="zh-TW" sz="2400" b="0" i="0" u="none" strike="noStrike" kern="1200" cap="none" spc="0" baseline="0" dirty="0">
                <a:solidFill>
                  <a:srgbClr val="0000FF"/>
                </a:solidFill>
                <a:uFillTx/>
                <a:latin typeface="Times New Roman" pitchFamily="18"/>
                <a:ea typeface="標楷體" pitchFamily="65"/>
                <a:cs typeface="Times New Roman" pitchFamily="18"/>
              </a:rPr>
              <a:t>。</a:t>
            </a:r>
          </a:p>
        </p:txBody>
      </p:sp>
      <p:sp>
        <p:nvSpPr>
          <p:cNvPr id="4" name="Rectangle 3"/>
          <p:cNvSpPr/>
          <p:nvPr/>
        </p:nvSpPr>
        <p:spPr>
          <a:xfrm>
            <a:off x="2571749" y="357083"/>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sp>
        <p:nvSpPr>
          <p:cNvPr id="5" name="文字方塊 4"/>
          <p:cNvSpPr txBox="1"/>
          <p:nvPr/>
        </p:nvSpPr>
        <p:spPr>
          <a:xfrm>
            <a:off x="6227758" y="3716341"/>
            <a:ext cx="1512883"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400" b="0" i="0" u="none" strike="noStrike" kern="1200" cap="none" spc="0" baseline="0">
                <a:solidFill>
                  <a:srgbClr val="0000FF"/>
                </a:solidFill>
                <a:uFillTx/>
                <a:latin typeface="Times New Roman" pitchFamily="18"/>
                <a:ea typeface="標楷體" pitchFamily="65"/>
                <a:cs typeface="Times New Roman" pitchFamily="18"/>
              </a:rPr>
              <a:t>碰撞前球速</a:t>
            </a:r>
          </a:p>
        </p:txBody>
      </p:sp>
      <p:sp>
        <p:nvSpPr>
          <p:cNvPr id="6" name="文字方塊 6"/>
          <p:cNvSpPr txBox="1"/>
          <p:nvPr/>
        </p:nvSpPr>
        <p:spPr>
          <a:xfrm>
            <a:off x="6227758" y="5876921"/>
            <a:ext cx="1512883"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400" b="0" i="0" u="none" strike="noStrike" kern="1200" cap="none" spc="0" baseline="0">
                <a:solidFill>
                  <a:srgbClr val="0000FF"/>
                </a:solidFill>
                <a:uFillTx/>
                <a:latin typeface="Times New Roman" pitchFamily="18"/>
                <a:ea typeface="標楷體" pitchFamily="65"/>
                <a:cs typeface="Times New Roman" pitchFamily="18"/>
              </a:rPr>
              <a:t>碰撞後球速</a:t>
            </a:r>
          </a:p>
        </p:txBody>
      </p:sp>
      <p:sp>
        <p:nvSpPr>
          <p:cNvPr id="7" name="文字方塊 7"/>
          <p:cNvSpPr txBox="1"/>
          <p:nvPr/>
        </p:nvSpPr>
        <p:spPr>
          <a:xfrm>
            <a:off x="6156326" y="4076696"/>
            <a:ext cx="360365"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FF0000"/>
                </a:solidFill>
                <a:uFillTx/>
                <a:latin typeface="Times New Roman" pitchFamily="18"/>
                <a:ea typeface="標楷體" pitchFamily="65"/>
                <a:cs typeface="Times New Roman" pitchFamily="18"/>
              </a:rPr>
              <a:t>u</a:t>
            </a:r>
            <a:r>
              <a:rPr lang="en-US" sz="1400" b="0" i="0" u="none" strike="noStrike" kern="1200" cap="none" spc="0" baseline="-25000" dirty="0">
                <a:solidFill>
                  <a:srgbClr val="FF0000"/>
                </a:solidFill>
                <a:uFillTx/>
                <a:latin typeface="Times New Roman" pitchFamily="18"/>
                <a:ea typeface="標楷體" pitchFamily="65"/>
                <a:cs typeface="Times New Roman" pitchFamily="18"/>
              </a:rPr>
              <a:t>1</a:t>
            </a:r>
            <a:endParaRPr lang="en-US" sz="1400" b="0" i="0" u="none" strike="noStrike" kern="1200" cap="none" spc="0" baseline="0" dirty="0">
              <a:solidFill>
                <a:srgbClr val="FF0000"/>
              </a:solidFill>
              <a:uFillTx/>
              <a:latin typeface="Times New Roman" pitchFamily="18"/>
              <a:ea typeface="標楷體" pitchFamily="65"/>
              <a:cs typeface="Times New Roman" pitchFamily="18"/>
            </a:endParaRPr>
          </a:p>
        </p:txBody>
      </p:sp>
      <p:sp>
        <p:nvSpPr>
          <p:cNvPr id="8" name="文字方塊 8"/>
          <p:cNvSpPr txBox="1"/>
          <p:nvPr/>
        </p:nvSpPr>
        <p:spPr>
          <a:xfrm>
            <a:off x="7380286" y="4076696"/>
            <a:ext cx="431797"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0000"/>
                </a:solidFill>
                <a:uFillTx/>
                <a:latin typeface="Times New Roman" pitchFamily="18"/>
                <a:ea typeface="標楷體" pitchFamily="65"/>
                <a:cs typeface="Times New Roman" pitchFamily="18"/>
              </a:rPr>
              <a:t>u</a:t>
            </a:r>
            <a:r>
              <a:rPr lang="zh-TW" sz="1400" b="0" i="0" u="none" strike="noStrike" kern="1200" cap="none" spc="0" baseline="-25000">
                <a:solidFill>
                  <a:srgbClr val="FF0000"/>
                </a:solidFill>
                <a:uFillTx/>
                <a:latin typeface="Times New Roman" pitchFamily="18"/>
                <a:ea typeface="標楷體" pitchFamily="65"/>
                <a:cs typeface="Times New Roman" pitchFamily="18"/>
              </a:rPr>
              <a:t>２</a:t>
            </a:r>
            <a:endParaRPr lang="en-US" sz="1400" b="0" i="0" u="none" strike="noStrike" kern="1200" cap="none" spc="0" baseline="0">
              <a:solidFill>
                <a:srgbClr val="FF0000"/>
              </a:solidFill>
              <a:uFillTx/>
              <a:latin typeface="Times New Roman" pitchFamily="18"/>
              <a:ea typeface="標楷體" pitchFamily="65"/>
              <a:cs typeface="Times New Roman" pitchFamily="18"/>
            </a:endParaRPr>
          </a:p>
        </p:txBody>
      </p:sp>
      <p:sp>
        <p:nvSpPr>
          <p:cNvPr id="9" name="文字方塊 9"/>
          <p:cNvSpPr txBox="1"/>
          <p:nvPr/>
        </p:nvSpPr>
        <p:spPr>
          <a:xfrm>
            <a:off x="6156326" y="5516566"/>
            <a:ext cx="360365"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FF"/>
                </a:solidFill>
                <a:uFillTx/>
                <a:latin typeface="Times New Roman" pitchFamily="18"/>
                <a:ea typeface="標楷體" pitchFamily="65"/>
                <a:cs typeface="Times New Roman" pitchFamily="18"/>
              </a:rPr>
              <a:t>v</a:t>
            </a:r>
            <a:r>
              <a:rPr lang="en-US" sz="1400" b="0" i="0" u="none" strike="noStrike" kern="1200" cap="none" spc="0" baseline="-25000">
                <a:solidFill>
                  <a:srgbClr val="0000FF"/>
                </a:solidFill>
                <a:uFillTx/>
                <a:latin typeface="Times New Roman" pitchFamily="18"/>
                <a:ea typeface="標楷體" pitchFamily="65"/>
                <a:cs typeface="Times New Roman" pitchFamily="18"/>
              </a:rPr>
              <a:t>1</a:t>
            </a:r>
            <a:endParaRPr lang="en-US" sz="1400" b="0" i="0" u="none" strike="noStrike" kern="1200" cap="none" spc="0" baseline="0">
              <a:solidFill>
                <a:srgbClr val="0000FF"/>
              </a:solidFill>
              <a:uFillTx/>
              <a:latin typeface="Times New Roman" pitchFamily="18"/>
              <a:ea typeface="標楷體" pitchFamily="65"/>
              <a:cs typeface="Times New Roman" pitchFamily="18"/>
            </a:endParaRPr>
          </a:p>
        </p:txBody>
      </p:sp>
      <p:sp>
        <p:nvSpPr>
          <p:cNvPr id="10" name="文字方塊 10"/>
          <p:cNvSpPr txBox="1"/>
          <p:nvPr/>
        </p:nvSpPr>
        <p:spPr>
          <a:xfrm>
            <a:off x="7380286" y="5516566"/>
            <a:ext cx="431797"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FF"/>
                </a:solidFill>
                <a:uFillTx/>
                <a:latin typeface="Times New Roman" pitchFamily="18"/>
                <a:ea typeface="標楷體" pitchFamily="65"/>
                <a:cs typeface="Times New Roman" pitchFamily="18"/>
              </a:rPr>
              <a:t>v</a:t>
            </a:r>
            <a:r>
              <a:rPr lang="zh-TW" sz="1400" b="0" i="0" u="none" strike="noStrike" kern="1200" cap="none" spc="0" baseline="-25000">
                <a:solidFill>
                  <a:srgbClr val="0000FF"/>
                </a:solidFill>
                <a:uFillTx/>
                <a:latin typeface="Times New Roman" pitchFamily="18"/>
                <a:ea typeface="標楷體" pitchFamily="65"/>
                <a:cs typeface="Times New Roman" pitchFamily="18"/>
              </a:rPr>
              <a:t>２</a:t>
            </a:r>
            <a:endParaRPr lang="en-US" sz="1400" b="0" i="0" u="none" strike="noStrike" kern="1200" cap="none" spc="0" baseline="0">
              <a:solidFill>
                <a:srgbClr val="0000FF"/>
              </a:solidFill>
              <a:uFillTx/>
              <a:latin typeface="Times New Roman" pitchFamily="18"/>
              <a:ea typeface="標楷體" pitchFamily="65"/>
              <a:cs typeface="Times New Roman" pitchFamily="18"/>
            </a:endParaRPr>
          </a:p>
        </p:txBody>
      </p:sp>
      <p:cxnSp>
        <p:nvCxnSpPr>
          <p:cNvPr id="13" name="直線單箭頭接點 12"/>
          <p:cNvCxnSpPr/>
          <p:nvPr/>
        </p:nvCxnSpPr>
        <p:spPr>
          <a:xfrm>
            <a:off x="5401340" y="4210493"/>
            <a:ext cx="75498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5380074" y="5660066"/>
            <a:ext cx="754986" cy="0"/>
          </a:xfrm>
          <a:prstGeom prst="straightConnector1">
            <a:avLst/>
          </a:prstGeom>
          <a:ln w="7620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7812083" y="4210493"/>
            <a:ext cx="754986" cy="0"/>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7812083" y="5684875"/>
            <a:ext cx="754986"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0669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p:nvPr/>
        </p:nvSpPr>
        <p:spPr>
          <a:xfrm>
            <a:off x="857250" y="1071567"/>
            <a:ext cx="7343774" cy="2031997"/>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100"/>
              </a:spcBef>
              <a:spcAft>
                <a:spcPts val="0"/>
              </a:spcAft>
              <a:buSzPct val="100000"/>
              <a:buChar char="•"/>
              <a:tabLst/>
              <a:defRPr sz="1800" b="0" i="0" u="none" strike="noStrike" kern="0" cap="none" spc="0" baseline="0">
                <a:solidFill>
                  <a:srgbClr val="000000"/>
                </a:solidFill>
                <a:uFillTx/>
              </a:defRPr>
            </a:pPr>
            <a:r>
              <a:rPr lang="zh-TW" sz="1800" b="0" i="0" u="none" strike="noStrike" kern="1200" cap="none" spc="0" baseline="0">
                <a:solidFill>
                  <a:srgbClr val="0000FF"/>
                </a:solidFill>
                <a:uFillTx/>
                <a:latin typeface="Times New Roman" pitchFamily="18"/>
                <a:ea typeface="標楷體" pitchFamily="65"/>
                <a:cs typeface="Times New Roman" pitchFamily="18"/>
              </a:rPr>
              <a:t>碰撞之觀察－</a:t>
            </a:r>
            <a:endParaRPr lang="en-US" sz="1800" b="0" i="0" u="none" strike="noStrike" kern="1200" cap="none" spc="0" baseline="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100"/>
              </a:spcBef>
              <a:spcAft>
                <a:spcPts val="0"/>
              </a:spcAft>
              <a:buSzPct val="100000"/>
              <a:buChar char="•"/>
              <a:tabLst/>
              <a:defRPr sz="1800" b="0" i="0" u="none" strike="noStrike" kern="0" cap="none" spc="0" baseline="0">
                <a:solidFill>
                  <a:srgbClr val="000000"/>
                </a:solidFill>
                <a:uFillTx/>
              </a:defRPr>
            </a:pPr>
            <a:r>
              <a:rPr lang="zh-TW" sz="1800" b="0" i="0" u="none" strike="noStrike" kern="1200" cap="none" spc="0" baseline="0">
                <a:solidFill>
                  <a:srgbClr val="0000FF"/>
                </a:solidFill>
                <a:uFillTx/>
                <a:latin typeface="Times New Roman" pitchFamily="18"/>
                <a:ea typeface="標楷體" pitchFamily="65"/>
                <a:cs typeface="Times New Roman" pitchFamily="18"/>
              </a:rPr>
              <a:t>固定其中一物體，透過單一運動的物體碰撞前後速度的改變，再經由速度與位移之關係式，可將恢復係數由物體下落之初始高度與反彈後之最高高度之關係求得。</a:t>
            </a:r>
            <a:endParaRPr lang="en-US" sz="1800" b="0" i="0" u="none" strike="noStrike" kern="1200" cap="none" spc="0" baseline="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100"/>
              </a:spcBef>
              <a:spcAft>
                <a:spcPts val="0"/>
              </a:spcAft>
              <a:buSzPct val="100000"/>
              <a:buChar char="•"/>
              <a:tabLst/>
              <a:defRPr sz="1800" b="0" i="0" u="none" strike="noStrike" kern="0" cap="none" spc="0" baseline="0">
                <a:solidFill>
                  <a:srgbClr val="000000"/>
                </a:solidFill>
                <a:uFillTx/>
              </a:defRPr>
            </a:pPr>
            <a:r>
              <a:rPr lang="zh-TW" sz="1800" b="0" i="0" u="none" strike="noStrike" kern="1200" cap="none" spc="0" baseline="0">
                <a:solidFill>
                  <a:srgbClr val="0000FF"/>
                </a:solidFill>
                <a:uFillTx/>
                <a:latin typeface="Times New Roman" pitchFamily="18"/>
                <a:ea typeface="標楷體" pitchFamily="65"/>
                <a:cs typeface="Times New Roman" pitchFamily="18"/>
              </a:rPr>
              <a:t>如：觀察球與地面撞擊的恢復係數時會將球從高處落下彈地</a:t>
            </a:r>
            <a:r>
              <a:rPr lang="en-US" sz="1800" b="0" i="0" u="none" strike="noStrike" kern="1200" cap="none" spc="0" baseline="0">
                <a:solidFill>
                  <a:srgbClr val="0000FF"/>
                </a:solidFill>
                <a:uFillTx/>
                <a:latin typeface="Times New Roman" pitchFamily="18"/>
                <a:ea typeface="標楷體" pitchFamily="65"/>
                <a:cs typeface="Times New Roman" pitchFamily="18"/>
              </a:rPr>
              <a:t>(</a:t>
            </a:r>
            <a:r>
              <a:rPr lang="zh-TW" sz="1800" b="0" i="0" u="none" strike="noStrike" kern="1200" cap="none" spc="0" baseline="0">
                <a:solidFill>
                  <a:srgbClr val="0000FF"/>
                </a:solidFill>
                <a:uFillTx/>
                <a:latin typeface="Times New Roman" pitchFamily="18"/>
                <a:ea typeface="標楷體" pitchFamily="65"/>
                <a:cs typeface="Times New Roman" pitchFamily="18"/>
              </a:rPr>
              <a:t>地面為靜止物</a:t>
            </a:r>
            <a:r>
              <a:rPr lang="en-US" sz="1800" b="0" i="0" u="none" strike="noStrike" kern="1200" cap="none" spc="0" baseline="0">
                <a:solidFill>
                  <a:srgbClr val="0000FF"/>
                </a:solidFill>
                <a:uFillTx/>
                <a:latin typeface="Times New Roman" pitchFamily="18"/>
                <a:ea typeface="標楷體" pitchFamily="65"/>
                <a:cs typeface="Times New Roman" pitchFamily="18"/>
              </a:rPr>
              <a:t>)</a:t>
            </a:r>
            <a:r>
              <a:rPr lang="zh-TW" sz="1800" b="0" i="0" u="none" strike="noStrike" kern="1200" cap="none" spc="0" baseline="0">
                <a:solidFill>
                  <a:srgbClr val="0000FF"/>
                </a:solidFill>
                <a:uFillTx/>
                <a:latin typeface="Times New Roman" pitchFamily="18"/>
                <a:ea typeface="標楷體" pitchFamily="65"/>
                <a:cs typeface="Times New Roman" pitchFamily="18"/>
              </a:rPr>
              <a:t>，透過其下落高度與彈起高度的變化得知恢復係數 。</a:t>
            </a:r>
          </a:p>
        </p:txBody>
      </p:sp>
      <p:sp>
        <p:nvSpPr>
          <p:cNvPr id="4" name="Rectangle 3"/>
          <p:cNvSpPr/>
          <p:nvPr/>
        </p:nvSpPr>
        <p:spPr>
          <a:xfrm>
            <a:off x="2571749" y="357083"/>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sp>
        <p:nvSpPr>
          <p:cNvPr id="7" name="文字方塊 7"/>
          <p:cNvSpPr txBox="1"/>
          <p:nvPr/>
        </p:nvSpPr>
        <p:spPr>
          <a:xfrm>
            <a:off x="2627307" y="5941667"/>
            <a:ext cx="1512883" cy="523220"/>
          </a:xfrm>
          <a:prstGeom prst="rect">
            <a:avLst/>
          </a:prstGeom>
          <a:solidFill>
            <a:srgbClr val="FFFFFF"/>
          </a:solid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zh-TW" altLang="zh-CN" sz="1400" dirty="0">
                <a:solidFill>
                  <a:srgbClr val="0000FF"/>
                </a:solidFill>
                <a:latin typeface="Times New Roman" pitchFamily="18"/>
                <a:ea typeface="標楷體" pitchFamily="65"/>
                <a:cs typeface="Times New Roman" pitchFamily="18"/>
              </a:rPr>
              <a:t>水泥地面</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400" b="0" i="0" u="none" strike="noStrike" kern="1200" cap="none" spc="0" baseline="0" dirty="0" smtClean="0">
                <a:solidFill>
                  <a:srgbClr val="0000FF"/>
                </a:solidFill>
                <a:uFillTx/>
                <a:latin typeface="Times New Roman" pitchFamily="18"/>
                <a:ea typeface="標楷體" pitchFamily="65"/>
                <a:cs typeface="Times New Roman" pitchFamily="18"/>
              </a:rPr>
              <a:t>反彈</a:t>
            </a:r>
            <a:r>
              <a:rPr lang="zh-TW" sz="1400" b="0" i="0" u="none" strike="noStrike" kern="1200" cap="none" spc="0" baseline="0" dirty="0">
                <a:solidFill>
                  <a:srgbClr val="0000FF"/>
                </a:solidFill>
                <a:uFillTx/>
                <a:latin typeface="Times New Roman" pitchFamily="18"/>
                <a:ea typeface="標楷體" pitchFamily="65"/>
                <a:cs typeface="Times New Roman" pitchFamily="18"/>
              </a:rPr>
              <a:t>高度</a:t>
            </a:r>
          </a:p>
        </p:txBody>
      </p:sp>
      <p:sp>
        <p:nvSpPr>
          <p:cNvPr id="8" name="文字方塊 8"/>
          <p:cNvSpPr txBox="1"/>
          <p:nvPr/>
        </p:nvSpPr>
        <p:spPr>
          <a:xfrm>
            <a:off x="5364163" y="5952268"/>
            <a:ext cx="1511302" cy="523220"/>
          </a:xfrm>
          <a:prstGeom prst="rect">
            <a:avLst/>
          </a:prstGeom>
          <a:solidFill>
            <a:srgbClr val="FFFFFF"/>
          </a:solid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zh-TW" altLang="zh-CN" sz="1400" dirty="0">
                <a:solidFill>
                  <a:srgbClr val="0000FF"/>
                </a:solidFill>
                <a:latin typeface="Times New Roman" pitchFamily="18"/>
                <a:ea typeface="標楷體" pitchFamily="65"/>
                <a:cs typeface="Times New Roman" pitchFamily="18"/>
              </a:rPr>
              <a:t>木質地面</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400" b="0" i="0" u="none" strike="noStrike" kern="1200" cap="none" spc="0" baseline="0" dirty="0" smtClean="0">
                <a:solidFill>
                  <a:srgbClr val="0000FF"/>
                </a:solidFill>
                <a:uFillTx/>
                <a:latin typeface="Times New Roman" pitchFamily="18"/>
                <a:ea typeface="標楷體" pitchFamily="65"/>
                <a:cs typeface="Times New Roman" pitchFamily="18"/>
              </a:rPr>
              <a:t>反彈</a:t>
            </a:r>
            <a:r>
              <a:rPr lang="zh-TW" sz="1400" b="0" i="0" u="none" strike="noStrike" kern="1200" cap="none" spc="0" baseline="0" dirty="0">
                <a:solidFill>
                  <a:srgbClr val="0000FF"/>
                </a:solidFill>
                <a:uFillTx/>
                <a:latin typeface="Times New Roman" pitchFamily="18"/>
                <a:ea typeface="標楷體" pitchFamily="65"/>
                <a:cs typeface="Times New Roman" pitchFamily="18"/>
              </a:rPr>
              <a:t>高度</a:t>
            </a:r>
          </a:p>
        </p:txBody>
      </p:sp>
      <p:sp>
        <p:nvSpPr>
          <p:cNvPr id="9" name="文字方塊 9"/>
          <p:cNvSpPr txBox="1"/>
          <p:nvPr/>
        </p:nvSpPr>
        <p:spPr>
          <a:xfrm>
            <a:off x="2627308" y="3500442"/>
            <a:ext cx="1512883"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400" b="0" i="0" u="none" strike="noStrike" kern="1200" cap="none" spc="0" baseline="0" dirty="0">
                <a:solidFill>
                  <a:srgbClr val="0000FF"/>
                </a:solidFill>
                <a:uFillTx/>
                <a:latin typeface="Times New Roman" pitchFamily="18"/>
                <a:ea typeface="標楷體" pitchFamily="65"/>
                <a:cs typeface="Times New Roman" pitchFamily="18"/>
              </a:rPr>
              <a:t>落下高度</a:t>
            </a:r>
          </a:p>
        </p:txBody>
      </p:sp>
      <p:sp>
        <p:nvSpPr>
          <p:cNvPr id="10" name="文字方塊 10"/>
          <p:cNvSpPr txBox="1"/>
          <p:nvPr/>
        </p:nvSpPr>
        <p:spPr>
          <a:xfrm>
            <a:off x="5364163" y="3500442"/>
            <a:ext cx="1511302" cy="307979"/>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400" b="0" i="0" u="none" strike="noStrike" kern="1200" cap="none" spc="0" baseline="0">
                <a:solidFill>
                  <a:srgbClr val="0000FF"/>
                </a:solidFill>
                <a:uFillTx/>
                <a:latin typeface="Times New Roman" pitchFamily="18"/>
                <a:ea typeface="標楷體" pitchFamily="65"/>
                <a:cs typeface="Times New Roman" pitchFamily="18"/>
              </a:rPr>
              <a:t>落下高度</a:t>
            </a:r>
          </a:p>
        </p:txBody>
      </p:sp>
      <p:pic>
        <p:nvPicPr>
          <p:cNvPr id="11" name="圖片 10"/>
          <p:cNvPicPr>
            <a:picLocks noChangeAspect="1"/>
          </p:cNvPicPr>
          <p:nvPr/>
        </p:nvPicPr>
        <p:blipFill>
          <a:blip r:embed="rId2"/>
          <a:stretch>
            <a:fillRect/>
          </a:stretch>
        </p:blipFill>
        <p:spPr>
          <a:xfrm>
            <a:off x="1826007" y="3171716"/>
            <a:ext cx="392308" cy="2691569"/>
          </a:xfrm>
          <a:prstGeom prst="rect">
            <a:avLst/>
          </a:prstGeom>
        </p:spPr>
      </p:pic>
      <p:sp>
        <p:nvSpPr>
          <p:cNvPr id="12" name="矩形 11"/>
          <p:cNvSpPr/>
          <p:nvPr/>
        </p:nvSpPr>
        <p:spPr>
          <a:xfrm>
            <a:off x="2229394" y="5863286"/>
            <a:ext cx="2133600" cy="67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線單箭頭接點 13"/>
          <p:cNvCxnSpPr/>
          <p:nvPr/>
        </p:nvCxnSpPr>
        <p:spPr>
          <a:xfrm flipH="1">
            <a:off x="2690948" y="5147300"/>
            <a:ext cx="8709" cy="704856"/>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H="1">
            <a:off x="3169920" y="4238618"/>
            <a:ext cx="13064" cy="161353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H="1">
            <a:off x="3641315" y="4328129"/>
            <a:ext cx="6532" cy="152402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4133596" y="5144668"/>
            <a:ext cx="854" cy="71861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5459206" y="4554583"/>
            <a:ext cx="0" cy="128300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5945809" y="4989537"/>
            <a:ext cx="0" cy="862619"/>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6424780" y="4441371"/>
            <a:ext cx="7632" cy="141078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57" idx="2"/>
          </p:cNvCxnSpPr>
          <p:nvPr/>
        </p:nvCxnSpPr>
        <p:spPr>
          <a:xfrm flipH="1">
            <a:off x="6921672" y="5354579"/>
            <a:ext cx="1" cy="50672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081786" y="5861304"/>
            <a:ext cx="2133600" cy="67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線單箭頭接點 39"/>
          <p:cNvCxnSpPr/>
          <p:nvPr/>
        </p:nvCxnSpPr>
        <p:spPr>
          <a:xfrm>
            <a:off x="2329321" y="3859246"/>
            <a:ext cx="4785582" cy="2477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2379583" y="5257532"/>
            <a:ext cx="530915" cy="276999"/>
          </a:xfrm>
          <a:prstGeom prst="rect">
            <a:avLst/>
          </a:prstGeom>
          <a:noFill/>
        </p:spPr>
        <p:txBody>
          <a:bodyPr wrap="none" rtlCol="0">
            <a:spAutoFit/>
          </a:bodyPr>
          <a:lstStyle/>
          <a:p>
            <a:r>
              <a:rPr lang="en-US" altLang="zh-CN" sz="1200" dirty="0" smtClean="0"/>
              <a:t>32cm</a:t>
            </a:r>
            <a:endParaRPr lang="zh-CN" altLang="en-US" sz="1200" dirty="0"/>
          </a:p>
        </p:txBody>
      </p:sp>
      <p:sp>
        <p:nvSpPr>
          <p:cNvPr id="43" name="文字方塊 42"/>
          <p:cNvSpPr txBox="1"/>
          <p:nvPr/>
        </p:nvSpPr>
        <p:spPr>
          <a:xfrm>
            <a:off x="2917526" y="4684050"/>
            <a:ext cx="530915" cy="276999"/>
          </a:xfrm>
          <a:prstGeom prst="rect">
            <a:avLst/>
          </a:prstGeom>
          <a:noFill/>
        </p:spPr>
        <p:txBody>
          <a:bodyPr wrap="none" rtlCol="0">
            <a:spAutoFit/>
          </a:bodyPr>
          <a:lstStyle/>
          <a:p>
            <a:r>
              <a:rPr lang="en-US" altLang="zh-TW" sz="1200" dirty="0" smtClean="0"/>
              <a:t>78</a:t>
            </a:r>
            <a:r>
              <a:rPr lang="en-US" altLang="zh-CN" sz="1200" dirty="0" smtClean="0"/>
              <a:t>cm</a:t>
            </a:r>
            <a:endParaRPr lang="zh-CN" altLang="en-US" sz="1200" dirty="0"/>
          </a:p>
        </p:txBody>
      </p:sp>
      <p:sp>
        <p:nvSpPr>
          <p:cNvPr id="44" name="文字方塊 43"/>
          <p:cNvSpPr txBox="1"/>
          <p:nvPr/>
        </p:nvSpPr>
        <p:spPr>
          <a:xfrm>
            <a:off x="3396496" y="4746947"/>
            <a:ext cx="530915" cy="276999"/>
          </a:xfrm>
          <a:prstGeom prst="rect">
            <a:avLst/>
          </a:prstGeom>
          <a:noFill/>
        </p:spPr>
        <p:txBody>
          <a:bodyPr wrap="none" rtlCol="0">
            <a:spAutoFit/>
          </a:bodyPr>
          <a:lstStyle/>
          <a:p>
            <a:r>
              <a:rPr lang="en-US" altLang="zh-TW" sz="1200" dirty="0" smtClean="0"/>
              <a:t>73</a:t>
            </a:r>
            <a:r>
              <a:rPr lang="en-US" altLang="zh-CN" sz="1200" dirty="0" smtClean="0"/>
              <a:t>cm</a:t>
            </a:r>
            <a:endParaRPr lang="zh-CN" altLang="en-US" sz="1200" dirty="0"/>
          </a:p>
        </p:txBody>
      </p:sp>
      <p:sp>
        <p:nvSpPr>
          <p:cNvPr id="45" name="文字方塊 44"/>
          <p:cNvSpPr txBox="1"/>
          <p:nvPr/>
        </p:nvSpPr>
        <p:spPr>
          <a:xfrm>
            <a:off x="3840721" y="5135168"/>
            <a:ext cx="530915" cy="276999"/>
          </a:xfrm>
          <a:prstGeom prst="rect">
            <a:avLst/>
          </a:prstGeom>
          <a:noFill/>
        </p:spPr>
        <p:txBody>
          <a:bodyPr wrap="none" rtlCol="0">
            <a:spAutoFit/>
          </a:bodyPr>
          <a:lstStyle/>
          <a:p>
            <a:r>
              <a:rPr lang="en-US" altLang="zh-CN" sz="1200" dirty="0" smtClean="0"/>
              <a:t>32cm</a:t>
            </a:r>
            <a:endParaRPr lang="zh-CN" altLang="en-US" sz="1200" dirty="0"/>
          </a:p>
        </p:txBody>
      </p:sp>
      <p:sp>
        <p:nvSpPr>
          <p:cNvPr id="46" name="文字方塊 45"/>
          <p:cNvSpPr txBox="1"/>
          <p:nvPr/>
        </p:nvSpPr>
        <p:spPr>
          <a:xfrm>
            <a:off x="5171960" y="4832292"/>
            <a:ext cx="530915" cy="276999"/>
          </a:xfrm>
          <a:prstGeom prst="rect">
            <a:avLst/>
          </a:prstGeom>
          <a:noFill/>
        </p:spPr>
        <p:txBody>
          <a:bodyPr wrap="none" rtlCol="0">
            <a:spAutoFit/>
          </a:bodyPr>
          <a:lstStyle/>
          <a:p>
            <a:r>
              <a:rPr lang="en-US" altLang="zh-TW" sz="1200" dirty="0" smtClean="0"/>
              <a:t>63</a:t>
            </a:r>
            <a:r>
              <a:rPr lang="en-US" altLang="zh-CN" sz="1200" dirty="0" smtClean="0"/>
              <a:t>cm</a:t>
            </a:r>
            <a:endParaRPr lang="zh-CN" altLang="en-US" sz="1200" dirty="0"/>
          </a:p>
        </p:txBody>
      </p:sp>
      <p:sp>
        <p:nvSpPr>
          <p:cNvPr id="47" name="文字方塊 46"/>
          <p:cNvSpPr txBox="1"/>
          <p:nvPr/>
        </p:nvSpPr>
        <p:spPr>
          <a:xfrm>
            <a:off x="5682892" y="5090142"/>
            <a:ext cx="530915" cy="276999"/>
          </a:xfrm>
          <a:prstGeom prst="rect">
            <a:avLst/>
          </a:prstGeom>
          <a:noFill/>
        </p:spPr>
        <p:txBody>
          <a:bodyPr wrap="none" rtlCol="0">
            <a:spAutoFit/>
          </a:bodyPr>
          <a:lstStyle/>
          <a:p>
            <a:r>
              <a:rPr lang="en-US" altLang="zh-TW" sz="1200" dirty="0" smtClean="0"/>
              <a:t>4</a:t>
            </a:r>
            <a:r>
              <a:rPr lang="en-US" altLang="zh-CN" sz="1200" dirty="0" smtClean="0"/>
              <a:t>2cm</a:t>
            </a:r>
            <a:endParaRPr lang="zh-CN" altLang="en-US" sz="1200" dirty="0"/>
          </a:p>
        </p:txBody>
      </p:sp>
      <p:sp>
        <p:nvSpPr>
          <p:cNvPr id="48" name="文字方塊 47"/>
          <p:cNvSpPr txBox="1"/>
          <p:nvPr/>
        </p:nvSpPr>
        <p:spPr>
          <a:xfrm>
            <a:off x="6146496" y="4758400"/>
            <a:ext cx="530915" cy="276999"/>
          </a:xfrm>
          <a:prstGeom prst="rect">
            <a:avLst/>
          </a:prstGeom>
          <a:noFill/>
        </p:spPr>
        <p:txBody>
          <a:bodyPr wrap="none" rtlCol="0">
            <a:spAutoFit/>
          </a:bodyPr>
          <a:lstStyle/>
          <a:p>
            <a:r>
              <a:rPr lang="en-US" altLang="zh-TW" sz="1200" dirty="0" smtClean="0"/>
              <a:t>70</a:t>
            </a:r>
            <a:r>
              <a:rPr lang="en-US" altLang="zh-CN" sz="1200" dirty="0" smtClean="0"/>
              <a:t>cm</a:t>
            </a:r>
            <a:endParaRPr lang="zh-CN" altLang="en-US" sz="1200" dirty="0"/>
          </a:p>
        </p:txBody>
      </p:sp>
      <p:sp>
        <p:nvSpPr>
          <p:cNvPr id="49" name="文字方塊 48"/>
          <p:cNvSpPr txBox="1"/>
          <p:nvPr/>
        </p:nvSpPr>
        <p:spPr>
          <a:xfrm>
            <a:off x="6651907" y="5485351"/>
            <a:ext cx="530915" cy="276999"/>
          </a:xfrm>
          <a:prstGeom prst="rect">
            <a:avLst/>
          </a:prstGeom>
          <a:noFill/>
        </p:spPr>
        <p:txBody>
          <a:bodyPr wrap="none" rtlCol="0">
            <a:spAutoFit/>
          </a:bodyPr>
          <a:lstStyle/>
          <a:p>
            <a:r>
              <a:rPr lang="en-US" altLang="zh-TW" sz="1200" dirty="0" smtClean="0"/>
              <a:t>20</a:t>
            </a:r>
            <a:r>
              <a:rPr lang="en-US" altLang="zh-CN" sz="1200" dirty="0" smtClean="0"/>
              <a:t>cm</a:t>
            </a:r>
            <a:endParaRPr lang="zh-CN" altLang="en-US" sz="1200" dirty="0"/>
          </a:p>
        </p:txBody>
      </p:sp>
      <p:pic>
        <p:nvPicPr>
          <p:cNvPr id="50" name="圖片 49"/>
          <p:cNvPicPr>
            <a:picLocks noChangeAspect="1"/>
          </p:cNvPicPr>
          <p:nvPr/>
        </p:nvPicPr>
        <p:blipFill>
          <a:blip r:embed="rId3"/>
          <a:stretch>
            <a:fillRect/>
          </a:stretch>
        </p:blipFill>
        <p:spPr>
          <a:xfrm>
            <a:off x="2400780" y="4477993"/>
            <a:ext cx="600075" cy="619125"/>
          </a:xfrm>
          <a:prstGeom prst="rect">
            <a:avLst/>
          </a:prstGeom>
        </p:spPr>
      </p:pic>
      <p:pic>
        <p:nvPicPr>
          <p:cNvPr id="51" name="圖片 50"/>
          <p:cNvPicPr>
            <a:picLocks noChangeAspect="1"/>
          </p:cNvPicPr>
          <p:nvPr/>
        </p:nvPicPr>
        <p:blipFill>
          <a:blip r:embed="rId3"/>
          <a:stretch>
            <a:fillRect/>
          </a:stretch>
        </p:blipFill>
        <p:spPr>
          <a:xfrm>
            <a:off x="5137379" y="3916703"/>
            <a:ext cx="600075" cy="619125"/>
          </a:xfrm>
          <a:prstGeom prst="rect">
            <a:avLst/>
          </a:prstGeom>
        </p:spPr>
      </p:pic>
      <p:pic>
        <p:nvPicPr>
          <p:cNvPr id="52" name="圖片 51"/>
          <p:cNvPicPr>
            <a:picLocks noChangeAspect="1"/>
          </p:cNvPicPr>
          <p:nvPr/>
        </p:nvPicPr>
        <p:blipFill>
          <a:blip r:embed="rId4"/>
          <a:stretch>
            <a:fillRect/>
          </a:stretch>
        </p:blipFill>
        <p:spPr>
          <a:xfrm>
            <a:off x="3121070" y="4123858"/>
            <a:ext cx="123825" cy="114300"/>
          </a:xfrm>
          <a:prstGeom prst="rect">
            <a:avLst/>
          </a:prstGeom>
        </p:spPr>
      </p:pic>
      <p:pic>
        <p:nvPicPr>
          <p:cNvPr id="53" name="圖片 52"/>
          <p:cNvPicPr>
            <a:picLocks noChangeAspect="1"/>
          </p:cNvPicPr>
          <p:nvPr/>
        </p:nvPicPr>
        <p:blipFill>
          <a:blip r:embed="rId4"/>
          <a:stretch>
            <a:fillRect/>
          </a:stretch>
        </p:blipFill>
        <p:spPr>
          <a:xfrm>
            <a:off x="5883529" y="4806231"/>
            <a:ext cx="123825" cy="114300"/>
          </a:xfrm>
          <a:prstGeom prst="rect">
            <a:avLst/>
          </a:prstGeom>
        </p:spPr>
      </p:pic>
      <p:pic>
        <p:nvPicPr>
          <p:cNvPr id="54" name="圖片 53"/>
          <p:cNvPicPr>
            <a:picLocks noChangeAspect="1"/>
          </p:cNvPicPr>
          <p:nvPr/>
        </p:nvPicPr>
        <p:blipFill>
          <a:blip r:embed="rId5"/>
          <a:stretch>
            <a:fillRect/>
          </a:stretch>
        </p:blipFill>
        <p:spPr>
          <a:xfrm>
            <a:off x="3571465" y="4137069"/>
            <a:ext cx="180975" cy="190500"/>
          </a:xfrm>
          <a:prstGeom prst="rect">
            <a:avLst/>
          </a:prstGeom>
        </p:spPr>
      </p:pic>
      <p:pic>
        <p:nvPicPr>
          <p:cNvPr id="55" name="圖片 54"/>
          <p:cNvPicPr>
            <a:picLocks noChangeAspect="1"/>
          </p:cNvPicPr>
          <p:nvPr/>
        </p:nvPicPr>
        <p:blipFill>
          <a:blip r:embed="rId5"/>
          <a:stretch>
            <a:fillRect/>
          </a:stretch>
        </p:blipFill>
        <p:spPr>
          <a:xfrm>
            <a:off x="6340589" y="4244584"/>
            <a:ext cx="180975" cy="190500"/>
          </a:xfrm>
          <a:prstGeom prst="rect">
            <a:avLst/>
          </a:prstGeom>
        </p:spPr>
      </p:pic>
      <p:pic>
        <p:nvPicPr>
          <p:cNvPr id="56" name="圖片 55"/>
          <p:cNvPicPr>
            <a:picLocks noChangeAspect="1"/>
          </p:cNvPicPr>
          <p:nvPr/>
        </p:nvPicPr>
        <p:blipFill>
          <a:blip r:embed="rId6"/>
          <a:stretch>
            <a:fillRect/>
          </a:stretch>
        </p:blipFill>
        <p:spPr>
          <a:xfrm>
            <a:off x="4021127" y="4878329"/>
            <a:ext cx="238125" cy="238125"/>
          </a:xfrm>
          <a:prstGeom prst="rect">
            <a:avLst/>
          </a:prstGeom>
        </p:spPr>
      </p:pic>
      <p:pic>
        <p:nvPicPr>
          <p:cNvPr id="57" name="圖片 56"/>
          <p:cNvPicPr>
            <a:picLocks noChangeAspect="1"/>
          </p:cNvPicPr>
          <p:nvPr/>
        </p:nvPicPr>
        <p:blipFill>
          <a:blip r:embed="rId6"/>
          <a:stretch>
            <a:fillRect/>
          </a:stretch>
        </p:blipFill>
        <p:spPr>
          <a:xfrm>
            <a:off x="6802610" y="5116454"/>
            <a:ext cx="238125" cy="238125"/>
          </a:xfrm>
          <a:prstGeom prst="rect">
            <a:avLst/>
          </a:prstGeom>
        </p:spPr>
      </p:pic>
    </p:spTree>
    <p:extLst>
      <p:ext uri="{BB962C8B-B14F-4D97-AF65-F5344CB8AC3E}">
        <p14:creationId xmlns:p14="http://schemas.microsoft.com/office/powerpoint/2010/main" val="18910757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 Box 2"/>
          <p:cNvSpPr txBox="1"/>
          <p:nvPr/>
        </p:nvSpPr>
        <p:spPr>
          <a:xfrm>
            <a:off x="2461351" y="435413"/>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3" name="Text Box 3"/>
          <p:cNvSpPr txBox="1"/>
          <p:nvPr/>
        </p:nvSpPr>
        <p:spPr>
          <a:xfrm>
            <a:off x="714375" y="1500192"/>
            <a:ext cx="7572374" cy="2354491"/>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定義為一個物體所擁有的運動的量。</a:t>
            </a:r>
            <a:endParaRPr lang="en-US" sz="28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en-US" sz="2800" dirty="0">
                <a:solidFill>
                  <a:srgbClr val="0000FF"/>
                </a:solidFill>
                <a:latin typeface="Times New Roman" pitchFamily="18"/>
                <a:ea typeface="標楷體" pitchFamily="65"/>
                <a:cs typeface="Times New Roman" pitchFamily="18"/>
              </a:rPr>
              <a:t>L</a:t>
            </a:r>
            <a:r>
              <a:rPr lang="en-US" sz="2800" b="0" i="0" u="none" strike="noStrike" kern="1200" cap="none" spc="0" baseline="0" dirty="0" smtClean="0">
                <a:solidFill>
                  <a:srgbClr val="0000FF"/>
                </a:solidFill>
                <a:uFillTx/>
                <a:latin typeface="Times New Roman" pitchFamily="18"/>
                <a:ea typeface="標楷體" pitchFamily="65"/>
                <a:cs typeface="Times New Roman" pitchFamily="18"/>
              </a:rPr>
              <a:t> </a:t>
            </a:r>
            <a:r>
              <a:rPr lang="en-US" sz="2800" b="0" i="0" u="none" strike="noStrike" kern="1200" cap="none" spc="0" baseline="0" dirty="0">
                <a:solidFill>
                  <a:srgbClr val="0000FF"/>
                </a:solidFill>
                <a:uFillTx/>
                <a:latin typeface="Times New Roman" pitchFamily="18"/>
                <a:ea typeface="標楷體" pitchFamily="65"/>
                <a:cs typeface="Times New Roman" pitchFamily="18"/>
              </a:rPr>
              <a:t>= m v</a:t>
            </a:r>
            <a:r>
              <a:rPr lang="zh-TW" sz="2800" b="0" i="0" u="none" strike="noStrike" kern="1200" cap="none" spc="0" baseline="0" dirty="0">
                <a:solidFill>
                  <a:srgbClr val="0000FF"/>
                </a:solidFill>
                <a:uFillTx/>
                <a:latin typeface="Times New Roman" pitchFamily="18"/>
                <a:ea typeface="標楷體" pitchFamily="65"/>
                <a:cs typeface="Times New Roman" pitchFamily="18"/>
              </a:rPr>
              <a:t>，物體的質量</a:t>
            </a:r>
            <a:r>
              <a:rPr lang="en-US" sz="2800" b="0" i="0" u="none" strike="noStrike" kern="1200" cap="none" spc="0" baseline="0" dirty="0">
                <a:solidFill>
                  <a:srgbClr val="0000FF"/>
                </a:solidFill>
                <a:uFillTx/>
                <a:latin typeface="Times New Roman" pitchFamily="18"/>
                <a:ea typeface="標楷體" pitchFamily="65"/>
                <a:cs typeface="Times New Roman" pitchFamily="18"/>
              </a:rPr>
              <a:t>m</a:t>
            </a:r>
            <a:r>
              <a:rPr lang="zh-TW" sz="2800" b="0" i="0" u="none" strike="noStrike" kern="1200" cap="none" spc="0" baseline="0" dirty="0">
                <a:solidFill>
                  <a:srgbClr val="0000FF"/>
                </a:solidFill>
                <a:uFillTx/>
                <a:latin typeface="Times New Roman" pitchFamily="18"/>
                <a:ea typeface="標楷體" pitchFamily="65"/>
                <a:cs typeface="Times New Roman" pitchFamily="18"/>
              </a:rPr>
              <a:t>與速度</a:t>
            </a:r>
            <a:r>
              <a:rPr lang="en-US" sz="2800" b="0" i="0" u="none" strike="noStrike" kern="1200" cap="none" spc="0" baseline="0" dirty="0">
                <a:solidFill>
                  <a:srgbClr val="0000FF"/>
                </a:solidFill>
                <a:uFillTx/>
                <a:latin typeface="Times New Roman" pitchFamily="18"/>
                <a:ea typeface="標楷體" pitchFamily="65"/>
                <a:cs typeface="Times New Roman" pitchFamily="18"/>
              </a:rPr>
              <a:t>v</a:t>
            </a:r>
            <a:r>
              <a:rPr lang="zh-TW" sz="2800" b="0" i="0" u="none" strike="noStrike" kern="1200" cap="none" spc="0" baseline="0" dirty="0">
                <a:solidFill>
                  <a:srgbClr val="0000FF"/>
                </a:solidFill>
                <a:uFillTx/>
                <a:latin typeface="Times New Roman" pitchFamily="18"/>
                <a:ea typeface="標楷體" pitchFamily="65"/>
                <a:cs typeface="Times New Roman" pitchFamily="18"/>
              </a:rPr>
              <a:t>的相乘積。</a:t>
            </a:r>
            <a:endParaRPr lang="en-US" sz="28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運動物體的慣性，單位</a:t>
            </a:r>
            <a:r>
              <a:rPr lang="zh-TW" sz="28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800" dirty="0" smtClean="0">
                <a:solidFill>
                  <a:srgbClr val="0000FF"/>
                </a:solidFill>
                <a:latin typeface="Times New Roman" pitchFamily="18"/>
                <a:ea typeface="標楷體" pitchFamily="65"/>
                <a:cs typeface="Times New Roman" pitchFamily="18"/>
              </a:rPr>
              <a:t>公斤</a:t>
            </a:r>
            <a:r>
              <a:rPr lang="en-US" sz="28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800" b="0" i="0" u="none" strike="noStrike" kern="1200" cap="none" spc="0" baseline="0" dirty="0" smtClean="0">
                <a:solidFill>
                  <a:srgbClr val="0000FF"/>
                </a:solidFill>
                <a:uFillTx/>
                <a:latin typeface="Times New Roman" pitchFamily="18"/>
                <a:ea typeface="標楷體" pitchFamily="65"/>
                <a:cs typeface="Times New Roman" pitchFamily="18"/>
              </a:rPr>
              <a:t>公尺</a:t>
            </a:r>
            <a:r>
              <a:rPr lang="en-US" sz="28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800" b="0" i="0" u="none" strike="noStrike" kern="1200" cap="none" spc="0" baseline="0" dirty="0" smtClean="0">
                <a:solidFill>
                  <a:srgbClr val="0000FF"/>
                </a:solidFill>
                <a:uFillTx/>
                <a:latin typeface="Times New Roman" pitchFamily="18"/>
                <a:ea typeface="標楷體" pitchFamily="65"/>
                <a:cs typeface="Times New Roman" pitchFamily="18"/>
              </a:rPr>
              <a:t>秒</a:t>
            </a:r>
            <a:r>
              <a:rPr lang="zh-TW" sz="28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en-US" sz="28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由於速度具有方向性，故動量亦具方向性。</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p:nvPr/>
        </p:nvSpPr>
        <p:spPr>
          <a:xfrm>
            <a:off x="714375" y="1158873"/>
            <a:ext cx="7929567" cy="507841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與地面撞擊的恢復係數，兩碰撞之物體恢復係數－ </a:t>
            </a:r>
            <a:r>
              <a:rPr lang="en-US" sz="2400" b="0" i="0" u="none" strike="noStrike" kern="1200" cap="none" spc="0" baseline="0" dirty="0">
                <a:solidFill>
                  <a:srgbClr val="0000FF"/>
                </a:solidFill>
                <a:uFillTx/>
                <a:latin typeface="Times New Roman" pitchFamily="18"/>
                <a:ea typeface="標楷體" pitchFamily="65"/>
                <a:cs typeface="Times New Roman" pitchFamily="18"/>
              </a:rPr>
              <a:t> </a:t>
            </a:r>
          </a:p>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　</a:t>
            </a:r>
            <a:r>
              <a:rPr lang="en-US" sz="2400" b="0" i="0" u="none" strike="noStrike" kern="1200" cap="none" spc="0" baseline="0" dirty="0">
                <a:solidFill>
                  <a:srgbClr val="0000FF"/>
                </a:solidFill>
                <a:uFillTx/>
                <a:latin typeface="Times New Roman" pitchFamily="18"/>
                <a:ea typeface="標楷體" pitchFamily="65"/>
                <a:cs typeface="Times New Roman" pitchFamily="18"/>
              </a:rPr>
              <a:t> </a:t>
            </a:r>
          </a:p>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恢復係數應用－</a:t>
            </a: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運動生物力學中常被用場地器材的研究上。</a:t>
            </a: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如：網球運動於草地、紅土、硬地等不同球場上進行時，網球與地面的恢復係數不同，球的反彈特性便不同。</a:t>
            </a:r>
            <a:endParaRPr lang="en-US" sz="2400" b="0" i="0" u="none" strike="noStrike" kern="1200" cap="none" spc="0" baseline="0" dirty="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1400"/>
              </a:spcBef>
              <a:spcAft>
                <a:spcPts val="0"/>
              </a:spcAft>
              <a:buSzPct val="6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dirty="0">
                <a:solidFill>
                  <a:srgbClr val="0000FF"/>
                </a:solidFill>
                <a:uFillTx/>
                <a:latin typeface="Times New Roman" pitchFamily="18"/>
                <a:ea typeface="標楷體" pitchFamily="65"/>
                <a:cs typeface="Times New Roman" pitchFamily="18"/>
              </a:rPr>
              <a:t>不同球線的材質與磅數或球拍不同的材質皆會影響球接觸拍面時的恢復係數，影響控球與擊球後球的反彈速度 。</a:t>
            </a:r>
          </a:p>
        </p:txBody>
      </p:sp>
      <p:sp>
        <p:nvSpPr>
          <p:cNvPr id="3" name="矩形 4"/>
          <p:cNvSpPr/>
          <p:nvPr/>
        </p:nvSpPr>
        <p:spPr>
          <a:xfrm>
            <a:off x="1908179" y="1916116"/>
            <a:ext cx="1439859" cy="1225552"/>
          </a:xfrm>
          <a:prstGeom prst="rect">
            <a:avLst/>
          </a:prstGeom>
          <a:solidFill>
            <a:srgbClr val="FFFFFF"/>
          </a:solidFill>
          <a:ln w="9528"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Times New Roman" pitchFamily="18"/>
              <a:ea typeface="標楷體" pitchFamily="65"/>
              <a:cs typeface="Times New Roman" pitchFamily="18"/>
            </a:endParaRPr>
          </a:p>
        </p:txBody>
      </p:sp>
      <p:sp>
        <p:nvSpPr>
          <p:cNvPr id="4" name="Rectangle 3"/>
          <p:cNvSpPr/>
          <p:nvPr/>
        </p:nvSpPr>
        <p:spPr>
          <a:xfrm>
            <a:off x="2571749" y="357083"/>
            <a:ext cx="3377848" cy="646331"/>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碰撞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en-US" sz="3600" b="1" i="0" u="none" strike="noStrike" kern="1200" cap="none" spc="0" baseline="0" dirty="0" smtClean="0">
                <a:solidFill>
                  <a:srgbClr val="000000"/>
                </a:solidFill>
                <a:uFillTx/>
                <a:latin typeface="Times New Roman" pitchFamily="18"/>
                <a:ea typeface="標楷體" pitchFamily="65"/>
                <a:cs typeface="Times New Roman" pitchFamily="18"/>
              </a:rPr>
              <a:t>(collision) </a:t>
            </a:r>
            <a:endParaRPr lang="en-US" sz="3600" b="1" i="0" u="none" strike="noStrike" kern="1200" cap="none" spc="0" baseline="0" dirty="0">
              <a:solidFill>
                <a:srgbClr val="000000"/>
              </a:solidFill>
              <a:uFillTx/>
              <a:latin typeface="Times New Roman" pitchFamily="18"/>
              <a:ea typeface="標楷體" pitchFamily="65"/>
              <a:cs typeface="Times New Roman" pitchFamily="18"/>
            </a:endParaRPr>
          </a:p>
        </p:txBody>
      </p:sp>
      <p:graphicFrame>
        <p:nvGraphicFramePr>
          <p:cNvPr id="5" name="Object 4"/>
          <p:cNvGraphicFramePr/>
          <p:nvPr/>
        </p:nvGraphicFramePr>
        <p:xfrm>
          <a:off x="1979611" y="1989140"/>
          <a:ext cx="1296984" cy="1144591"/>
        </p:xfrm>
        <a:graphic>
          <a:graphicData uri="http://schemas.openxmlformats.org/presentationml/2006/ole">
            <mc:AlternateContent xmlns:mc="http://schemas.openxmlformats.org/markup-compatibility/2006">
              <mc:Choice xmlns:v="urn:schemas-microsoft-com:vml" Requires="v">
                <p:oleObj spid="_x0000_s4150" name="方程式" r:id="rId3" imgW="545863" imgH="482391" progId="">
                  <p:embed/>
                </p:oleObj>
              </mc:Choice>
              <mc:Fallback>
                <p:oleObj name="方程式" r:id="rId3" imgW="545863" imgH="482391" progId="">
                  <p:embed/>
                  <p:pic>
                    <p:nvPicPr>
                      <p:cNvPr id="5" name="Object 4"/>
                      <p:cNvPicPr/>
                      <p:nvPr/>
                    </p:nvPicPr>
                    <p:blipFill>
                      <a:blip r:embed="rId4"/>
                      <a:stretch>
                        <a:fillRect/>
                      </a:stretch>
                    </p:blipFill>
                    <p:spPr>
                      <a:xfrm>
                        <a:off x="1979611" y="1989140"/>
                        <a:ext cx="1296984" cy="1144591"/>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34407482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65224" y="339915"/>
            <a:ext cx="2646040" cy="797474"/>
          </a:xfrm>
        </p:spPr>
        <p:txBody>
          <a:bodyPr>
            <a:normAutofit/>
          </a:bodyPr>
          <a:lstStyle/>
          <a:p>
            <a:r>
              <a:rPr lang="zh-TW" altLang="en-US" sz="3600" b="1" dirty="0">
                <a:latin typeface="Times New Roman" pitchFamily="18"/>
                <a:cs typeface="Times New Roman" pitchFamily="18"/>
              </a:rPr>
              <a:t>恢復係數</a:t>
            </a:r>
          </a:p>
        </p:txBody>
      </p:sp>
      <p:sp>
        <p:nvSpPr>
          <p:cNvPr id="3" name="副標題 2"/>
          <p:cNvSpPr>
            <a:spLocks noGrp="1"/>
          </p:cNvSpPr>
          <p:nvPr>
            <p:ph type="subTitle" idx="1"/>
          </p:nvPr>
        </p:nvSpPr>
        <p:spPr>
          <a:xfrm>
            <a:off x="585596" y="1254642"/>
            <a:ext cx="8136904" cy="5116967"/>
          </a:xfrm>
        </p:spPr>
        <p:txBody>
          <a:bodyPr>
            <a:normAutofit fontScale="92500" lnSpcReduction="10000"/>
          </a:bodyPr>
          <a:lstStyle/>
          <a:p>
            <a:r>
              <a:rPr lang="zh-TW" altLang="en-US" sz="2600" dirty="0">
                <a:solidFill>
                  <a:srgbClr val="0000FF"/>
                </a:solidFill>
                <a:latin typeface="Times New Roman" pitchFamily="18"/>
                <a:cs typeface="Times New Roman" pitchFamily="18"/>
              </a:rPr>
              <a:t>恢復係數影響球的反彈高度和反彈垂直速度</a:t>
            </a:r>
            <a:endParaRPr lang="en-US" altLang="zh-TW" sz="2600" dirty="0">
              <a:solidFill>
                <a:srgbClr val="0000FF"/>
              </a:solidFill>
              <a:latin typeface="Times New Roman" pitchFamily="18"/>
              <a:cs typeface="Times New Roman" pitchFamily="18"/>
            </a:endParaRPr>
          </a:p>
          <a:p>
            <a:endParaRPr lang="en-US" altLang="zh-TW" sz="3100" dirty="0"/>
          </a:p>
          <a:p>
            <a:endParaRPr lang="en-US" altLang="zh-TW" sz="3100" dirty="0"/>
          </a:p>
          <a:p>
            <a:endParaRPr lang="en-US" altLang="zh-TW" sz="3100" dirty="0"/>
          </a:p>
          <a:p>
            <a:endParaRPr lang="en-US" altLang="zh-TW" sz="3100" dirty="0"/>
          </a:p>
          <a:p>
            <a:endParaRPr lang="en-US" altLang="zh-TW" sz="3100" dirty="0"/>
          </a:p>
          <a:p>
            <a:endParaRPr lang="en-US" altLang="zh-TW" sz="3100" dirty="0"/>
          </a:p>
          <a:p>
            <a:endParaRPr lang="en-US" altLang="zh-TW" sz="3100" dirty="0"/>
          </a:p>
          <a:p>
            <a:r>
              <a:rPr lang="en-US" altLang="zh-TW" sz="3100" dirty="0"/>
              <a:t>          </a:t>
            </a:r>
          </a:p>
          <a:p>
            <a:r>
              <a:rPr lang="en-US" altLang="zh-TW" sz="31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675" y="2093428"/>
            <a:ext cx="5569073" cy="3518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4"/>
          <p:cNvGraphicFramePr/>
          <p:nvPr>
            <p:extLst>
              <p:ext uri="{D42A27DB-BD31-4B8C-83A1-F6EECF244321}">
                <p14:modId xmlns:p14="http://schemas.microsoft.com/office/powerpoint/2010/main" val="181124464"/>
              </p:ext>
            </p:extLst>
          </p:nvPr>
        </p:nvGraphicFramePr>
        <p:xfrm>
          <a:off x="7150132" y="3926540"/>
          <a:ext cx="1296984" cy="1144591"/>
        </p:xfrm>
        <a:graphic>
          <a:graphicData uri="http://schemas.openxmlformats.org/presentationml/2006/ole">
            <mc:AlternateContent xmlns:mc="http://schemas.openxmlformats.org/markup-compatibility/2006">
              <mc:Choice xmlns:v="urn:schemas-microsoft-com:vml" Requires="v">
                <p:oleObj spid="_x0000_s5163" name="方程式" r:id="rId4" imgW="545863" imgH="482391" progId="">
                  <p:embed/>
                </p:oleObj>
              </mc:Choice>
              <mc:Fallback>
                <p:oleObj name="方程式" r:id="rId4" imgW="545863" imgH="482391" progId="">
                  <p:embed/>
                  <p:pic>
                    <p:nvPicPr>
                      <p:cNvPr id="5" name="Object 4"/>
                      <p:cNvPicPr/>
                      <p:nvPr/>
                    </p:nvPicPr>
                    <p:blipFill>
                      <a:blip r:embed="rId5"/>
                      <a:stretch>
                        <a:fillRect/>
                      </a:stretch>
                    </p:blipFill>
                    <p:spPr>
                      <a:xfrm>
                        <a:off x="7150132" y="3926540"/>
                        <a:ext cx="1296984" cy="1144591"/>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16567081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315628" y="2296633"/>
            <a:ext cx="2828372" cy="4561367"/>
          </a:xfrm>
        </p:spPr>
      </p:pic>
      <p:sp>
        <p:nvSpPr>
          <p:cNvPr id="5" name="標題 1"/>
          <p:cNvSpPr txBox="1">
            <a:spLocks/>
          </p:cNvSpPr>
          <p:nvPr/>
        </p:nvSpPr>
        <p:spPr>
          <a:xfrm>
            <a:off x="3265224" y="339915"/>
            <a:ext cx="2646040" cy="797474"/>
          </a:xfrm>
          <a:prstGeom prst="rect">
            <a:avLst/>
          </a:prstGeom>
          <a:noFill/>
          <a:ln>
            <a:noFill/>
          </a:ln>
        </p:spPr>
        <p:txBody>
          <a:bodyPr vert="horz" wrap="square" lIns="91440" tIns="45720" rIns="91440" bIns="45720" anchor="ctr" anchorCtr="1" compatLnSpc="1">
            <a:norm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zh-CN" altLang="en-US" sz="3600" b="1" smtClean="0">
                <a:latin typeface="Times New Roman" pitchFamily="18"/>
                <a:cs typeface="Times New Roman" pitchFamily="18"/>
              </a:rPr>
              <a:t>恢復係數</a:t>
            </a:r>
            <a:endParaRPr lang="zh-CN" altLang="en-US" sz="3600" b="1" dirty="0">
              <a:latin typeface="Times New Roman" pitchFamily="18"/>
              <a:cs typeface="Times New Roman" pitchFamily="18"/>
            </a:endParaRPr>
          </a:p>
        </p:txBody>
      </p:sp>
      <p:sp>
        <p:nvSpPr>
          <p:cNvPr id="6" name="副標題 2"/>
          <p:cNvSpPr txBox="1">
            <a:spLocks/>
          </p:cNvSpPr>
          <p:nvPr/>
        </p:nvSpPr>
        <p:spPr>
          <a:xfrm>
            <a:off x="519792" y="1052067"/>
            <a:ext cx="8136904" cy="754911"/>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smtClean="0">
                <a:latin typeface="Times New Roman" pitchFamily="18"/>
                <a:cs typeface="Times New Roman" pitchFamily="18"/>
              </a:rPr>
              <a:t>例題　將軟網球和硬網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同時</a:t>
            </a:r>
            <a:r>
              <a:rPr lang="zh-TW" altLang="en-US" sz="2400" dirty="0">
                <a:latin typeface="Times New Roman" pitchFamily="18"/>
                <a:cs typeface="Times New Roman" pitchFamily="18"/>
              </a:rPr>
              <a:t>從</a:t>
            </a:r>
            <a:r>
              <a:rPr lang="en-US" altLang="zh-TW" sz="2400" dirty="0">
                <a:latin typeface="Times New Roman" pitchFamily="18"/>
                <a:cs typeface="Times New Roman" pitchFamily="18"/>
              </a:rPr>
              <a:t>1</a:t>
            </a:r>
            <a:r>
              <a:rPr lang="zh-TW" altLang="en-US" sz="2400" dirty="0">
                <a:latin typeface="Times New Roman" pitchFamily="18"/>
                <a:cs typeface="Times New Roman" pitchFamily="18"/>
              </a:rPr>
              <a:t>公尺高的地方</a:t>
            </a:r>
            <a:r>
              <a:rPr lang="zh-TW" altLang="en-US" sz="2400" dirty="0" smtClean="0">
                <a:latin typeface="Times New Roman" pitchFamily="18"/>
                <a:cs typeface="Times New Roman" pitchFamily="18"/>
              </a:rPr>
              <a:t>落下</a:t>
            </a:r>
            <a:r>
              <a:rPr lang="zh-TW" altLang="en-US" sz="2400" dirty="0">
                <a:latin typeface="Times New Roman" pitchFamily="18"/>
                <a:cs typeface="Times New Roman" pitchFamily="18"/>
              </a:rPr>
              <a:t>，</a:t>
            </a:r>
            <a:r>
              <a:rPr lang="zh-TW" altLang="en-US" sz="2400" dirty="0" smtClean="0">
                <a:latin typeface="Times New Roman" pitchFamily="18"/>
                <a:cs typeface="Times New Roman" pitchFamily="18"/>
              </a:rPr>
              <a:t>軟網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45</a:t>
            </a:r>
            <a:r>
              <a:rPr lang="zh-TW" altLang="en-US" sz="2400" dirty="0" smtClean="0">
                <a:latin typeface="Times New Roman" pitchFamily="18"/>
                <a:cs typeface="Times New Roman" pitchFamily="18"/>
              </a:rPr>
              <a:t>公分，硬網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52</a:t>
            </a:r>
            <a:r>
              <a:rPr lang="zh-TW" altLang="en-US" sz="2400" dirty="0" smtClean="0">
                <a:latin typeface="Times New Roman" pitchFamily="18"/>
                <a:cs typeface="Times New Roman" pitchFamily="18"/>
              </a:rPr>
              <a:t>公分，請問兩顆球的恢復係數各為多少？</a:t>
            </a:r>
            <a:r>
              <a:rPr lang="en-US" altLang="zh-TW" sz="2400" dirty="0">
                <a:latin typeface="Times New Roman" pitchFamily="18"/>
                <a:cs typeface="Times New Roman" pitchFamily="18"/>
              </a:rPr>
              <a:t/>
            </a:r>
            <a:br>
              <a:rPr lang="en-US" altLang="zh-TW" sz="2400" dirty="0">
                <a:latin typeface="Times New Roman" pitchFamily="18"/>
                <a:cs typeface="Times New Roman" pitchFamily="18"/>
              </a:rPr>
            </a:br>
            <a:endParaRPr lang="zh-TW" altLang="en-US" sz="2400" dirty="0">
              <a:latin typeface="Times New Roman" pitchFamily="18"/>
              <a:cs typeface="Times New Roman" pitchFamily="18"/>
            </a:endParaRPr>
          </a:p>
        </p:txBody>
      </p:sp>
      <p:sp>
        <p:nvSpPr>
          <p:cNvPr id="11" name="矩形 10"/>
          <p:cNvSpPr/>
          <p:nvPr/>
        </p:nvSpPr>
        <p:spPr>
          <a:xfrm>
            <a:off x="6496493" y="5465135"/>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3328" y="5566729"/>
            <a:ext cx="877163"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45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8190656" y="5262299"/>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923049" y="3545550"/>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82667" y="5391877"/>
            <a:ext cx="877163" cy="369332"/>
          </a:xfrm>
          <a:prstGeom prst="rect">
            <a:avLst/>
          </a:prstGeom>
        </p:spPr>
        <p:txBody>
          <a:bodyPr wrap="none">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7915088" y="3658770"/>
            <a:ext cx="76174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尺</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8238253" y="4371419"/>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硬網球</a:t>
            </a:r>
            <a:endParaRPr lang="zh-CN" altLang="en-US" dirty="0">
              <a:solidFill>
                <a:schemeClr val="bg1"/>
              </a:solidFill>
            </a:endParaRPr>
          </a:p>
        </p:txBody>
      </p:sp>
      <p:sp>
        <p:nvSpPr>
          <p:cNvPr id="3" name="矩形 2"/>
          <p:cNvSpPr/>
          <p:nvPr/>
        </p:nvSpPr>
        <p:spPr>
          <a:xfrm>
            <a:off x="6352977" y="4732022"/>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軟網球</a:t>
            </a:r>
            <a:endParaRPr lang="zh-CN" altLang="en-US" dirty="0">
              <a:solidFill>
                <a:schemeClr val="bg1"/>
              </a:solidFill>
            </a:endParaRPr>
          </a:p>
        </p:txBody>
      </p:sp>
    </p:spTree>
    <p:extLst>
      <p:ext uri="{BB962C8B-B14F-4D97-AF65-F5344CB8AC3E}">
        <p14:creationId xmlns:p14="http://schemas.microsoft.com/office/powerpoint/2010/main" val="20581373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315628" y="2296633"/>
            <a:ext cx="2828372" cy="4561367"/>
          </a:xfrm>
        </p:spPr>
      </p:pic>
      <p:sp>
        <p:nvSpPr>
          <p:cNvPr id="5" name="標題 1"/>
          <p:cNvSpPr txBox="1">
            <a:spLocks/>
          </p:cNvSpPr>
          <p:nvPr/>
        </p:nvSpPr>
        <p:spPr>
          <a:xfrm>
            <a:off x="3265224" y="339915"/>
            <a:ext cx="2646040" cy="797474"/>
          </a:xfrm>
          <a:prstGeom prst="rect">
            <a:avLst/>
          </a:prstGeom>
          <a:noFill/>
          <a:ln>
            <a:noFill/>
          </a:ln>
        </p:spPr>
        <p:txBody>
          <a:bodyPr vert="horz" wrap="square" lIns="91440" tIns="45720" rIns="91440" bIns="45720" anchor="ctr" anchorCtr="1" compatLnSpc="1">
            <a:norm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zh-CN" altLang="en-US" sz="3600" b="1" smtClean="0">
                <a:latin typeface="Times New Roman" pitchFamily="18"/>
                <a:cs typeface="Times New Roman" pitchFamily="18"/>
              </a:rPr>
              <a:t>恢復係數</a:t>
            </a:r>
            <a:endParaRPr lang="zh-CN" altLang="en-US" sz="3600" b="1" dirty="0">
              <a:latin typeface="Times New Roman" pitchFamily="18"/>
              <a:cs typeface="Times New Roman" pitchFamily="18"/>
            </a:endParaRPr>
          </a:p>
        </p:txBody>
      </p:sp>
      <p:sp>
        <p:nvSpPr>
          <p:cNvPr id="6" name="副標題 2"/>
          <p:cNvSpPr txBox="1">
            <a:spLocks/>
          </p:cNvSpPr>
          <p:nvPr/>
        </p:nvSpPr>
        <p:spPr>
          <a:xfrm>
            <a:off x="519792" y="1052067"/>
            <a:ext cx="8136904" cy="754911"/>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smtClean="0">
                <a:latin typeface="Times New Roman" pitchFamily="18"/>
                <a:cs typeface="Times New Roman" pitchFamily="18"/>
              </a:rPr>
              <a:t>例題　將軟網球和硬網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同時</a:t>
            </a:r>
            <a:r>
              <a:rPr lang="zh-TW" altLang="en-US" sz="2400" dirty="0">
                <a:latin typeface="Times New Roman" pitchFamily="18"/>
                <a:cs typeface="Times New Roman" pitchFamily="18"/>
              </a:rPr>
              <a:t>從</a:t>
            </a:r>
            <a:r>
              <a:rPr lang="en-US" altLang="zh-TW" sz="2400" dirty="0">
                <a:latin typeface="Times New Roman" pitchFamily="18"/>
                <a:cs typeface="Times New Roman" pitchFamily="18"/>
              </a:rPr>
              <a:t>1</a:t>
            </a:r>
            <a:r>
              <a:rPr lang="zh-TW" altLang="en-US" sz="2400" dirty="0">
                <a:latin typeface="Times New Roman" pitchFamily="18"/>
                <a:cs typeface="Times New Roman" pitchFamily="18"/>
              </a:rPr>
              <a:t>公尺高的地方</a:t>
            </a:r>
            <a:r>
              <a:rPr lang="zh-TW" altLang="en-US" sz="2400" dirty="0" smtClean="0">
                <a:latin typeface="Times New Roman" pitchFamily="18"/>
                <a:cs typeface="Times New Roman" pitchFamily="18"/>
              </a:rPr>
              <a:t>落下</a:t>
            </a:r>
            <a:r>
              <a:rPr lang="zh-TW" altLang="en-US" sz="2400" dirty="0">
                <a:latin typeface="Times New Roman" pitchFamily="18"/>
                <a:cs typeface="Times New Roman" pitchFamily="18"/>
              </a:rPr>
              <a:t>，</a:t>
            </a:r>
            <a:r>
              <a:rPr lang="zh-TW" altLang="en-US" sz="2400" dirty="0" smtClean="0">
                <a:latin typeface="Times New Roman" pitchFamily="18"/>
                <a:cs typeface="Times New Roman" pitchFamily="18"/>
              </a:rPr>
              <a:t>軟網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45</a:t>
            </a:r>
            <a:r>
              <a:rPr lang="zh-TW" altLang="en-US" sz="2400" dirty="0" smtClean="0">
                <a:latin typeface="Times New Roman" pitchFamily="18"/>
                <a:cs typeface="Times New Roman" pitchFamily="18"/>
              </a:rPr>
              <a:t>公分，硬網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52</a:t>
            </a:r>
            <a:r>
              <a:rPr lang="zh-TW" altLang="en-US" sz="2400" dirty="0" smtClean="0">
                <a:latin typeface="Times New Roman" pitchFamily="18"/>
                <a:cs typeface="Times New Roman" pitchFamily="18"/>
              </a:rPr>
              <a:t>公分，請問兩顆球的恢復係數各為多少？</a:t>
            </a:r>
            <a:r>
              <a:rPr lang="en-US" altLang="zh-TW" sz="2400" dirty="0">
                <a:latin typeface="Times New Roman" pitchFamily="18"/>
                <a:cs typeface="Times New Roman" pitchFamily="18"/>
              </a:rPr>
              <a:t/>
            </a:r>
            <a:br>
              <a:rPr lang="en-US" altLang="zh-TW" sz="2400" dirty="0">
                <a:latin typeface="Times New Roman" pitchFamily="18"/>
                <a:cs typeface="Times New Roman" pitchFamily="18"/>
              </a:rPr>
            </a:br>
            <a:endParaRPr lang="zh-TW" altLang="en-US" sz="2400" dirty="0">
              <a:latin typeface="Times New Roman" pitchFamily="18"/>
              <a:cs typeface="Times New Roman" pitchFamily="18"/>
            </a:endParaRPr>
          </a:p>
        </p:txBody>
      </p:sp>
      <p:graphicFrame>
        <p:nvGraphicFramePr>
          <p:cNvPr id="7" name="Object 4"/>
          <p:cNvGraphicFramePr/>
          <p:nvPr>
            <p:extLst/>
          </p:nvPr>
        </p:nvGraphicFramePr>
        <p:xfrm>
          <a:off x="592244" y="2831286"/>
          <a:ext cx="2625725" cy="874713"/>
        </p:xfrm>
        <a:graphic>
          <a:graphicData uri="http://schemas.openxmlformats.org/presentationml/2006/ole">
            <mc:AlternateContent xmlns:mc="http://schemas.openxmlformats.org/markup-compatibility/2006">
              <mc:Choice xmlns:v="urn:schemas-microsoft-com:vml" Requires="v">
                <p:oleObj spid="_x0000_s7204" name="方程式" r:id="rId4" imgW="1447560" imgH="482400" progId="Equation.3">
                  <p:embed/>
                </p:oleObj>
              </mc:Choice>
              <mc:Fallback>
                <p:oleObj name="方程式" r:id="rId4" imgW="1447560" imgH="482400" progId="Equation.3">
                  <p:embed/>
                  <p:pic>
                    <p:nvPicPr>
                      <p:cNvPr id="7" name="Object 4"/>
                      <p:cNvPicPr/>
                      <p:nvPr/>
                    </p:nvPicPr>
                    <p:blipFill>
                      <a:blip r:embed="rId5"/>
                      <a:stretch>
                        <a:fillRect/>
                      </a:stretch>
                    </p:blipFill>
                    <p:spPr>
                      <a:xfrm>
                        <a:off x="592244" y="2831286"/>
                        <a:ext cx="2625725" cy="874713"/>
                      </a:xfrm>
                      <a:prstGeom prst="rect">
                        <a:avLst/>
                      </a:prstGeom>
                      <a:noFill/>
                      <a:ln cap="flat">
                        <a:noFill/>
                      </a:ln>
                    </p:spPr>
                  </p:pic>
                </p:oleObj>
              </mc:Fallback>
            </mc:AlternateContent>
          </a:graphicData>
        </a:graphic>
      </p:graphicFrame>
      <p:sp>
        <p:nvSpPr>
          <p:cNvPr id="8" name="矩形 7"/>
          <p:cNvSpPr/>
          <p:nvPr/>
        </p:nvSpPr>
        <p:spPr>
          <a:xfrm>
            <a:off x="519792" y="2327091"/>
            <a:ext cx="1210588" cy="400110"/>
          </a:xfrm>
          <a:prstGeom prst="rect">
            <a:avLst/>
          </a:prstGeom>
        </p:spPr>
        <p:txBody>
          <a:bodyPr wrap="none">
            <a:spAutoFit/>
          </a:bodyPr>
          <a:lstStyle/>
          <a:p>
            <a:r>
              <a:rPr lang="zh-TW" altLang="en-US" sz="2000" i="1" u="sng" dirty="0">
                <a:solidFill>
                  <a:srgbClr val="0000FF"/>
                </a:solidFill>
                <a:latin typeface="標楷體" panose="03000509000000000000" pitchFamily="65" charset="-120"/>
                <a:ea typeface="標楷體" panose="03000509000000000000" pitchFamily="65" charset="-120"/>
                <a:cs typeface="Times New Roman" pitchFamily="18"/>
              </a:rPr>
              <a:t>恢復係數</a:t>
            </a:r>
            <a:endParaRPr lang="zh-CN" altLang="en-US" sz="2000" i="1" u="sng" dirty="0">
              <a:latin typeface="標楷體" panose="03000509000000000000" pitchFamily="65" charset="-120"/>
              <a:ea typeface="標楷體" panose="03000509000000000000" pitchFamily="65" charset="-120"/>
            </a:endParaRPr>
          </a:p>
        </p:txBody>
      </p:sp>
      <p:sp>
        <p:nvSpPr>
          <p:cNvPr id="11" name="矩形 10"/>
          <p:cNvSpPr/>
          <p:nvPr/>
        </p:nvSpPr>
        <p:spPr>
          <a:xfrm>
            <a:off x="6496493" y="5465135"/>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3328" y="5566729"/>
            <a:ext cx="877163"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45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8190656" y="5262299"/>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923049" y="3545550"/>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82667" y="5391877"/>
            <a:ext cx="877163" cy="369332"/>
          </a:xfrm>
          <a:prstGeom prst="rect">
            <a:avLst/>
          </a:prstGeom>
        </p:spPr>
        <p:txBody>
          <a:bodyPr wrap="none">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7915088" y="3658770"/>
            <a:ext cx="76174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尺</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8238253" y="4371419"/>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硬網球</a:t>
            </a:r>
            <a:endParaRPr lang="zh-CN" altLang="en-US" dirty="0">
              <a:solidFill>
                <a:schemeClr val="bg1"/>
              </a:solidFill>
            </a:endParaRPr>
          </a:p>
        </p:txBody>
      </p:sp>
      <p:sp>
        <p:nvSpPr>
          <p:cNvPr id="3" name="矩形 2"/>
          <p:cNvSpPr/>
          <p:nvPr/>
        </p:nvSpPr>
        <p:spPr>
          <a:xfrm>
            <a:off x="6352977" y="4732022"/>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軟網球</a:t>
            </a:r>
            <a:endParaRPr lang="zh-CN" altLang="en-US" dirty="0">
              <a:solidFill>
                <a:schemeClr val="bg1"/>
              </a:solidFill>
            </a:endParaRPr>
          </a:p>
        </p:txBody>
      </p:sp>
    </p:spTree>
    <p:extLst>
      <p:ext uri="{BB962C8B-B14F-4D97-AF65-F5344CB8AC3E}">
        <p14:creationId xmlns:p14="http://schemas.microsoft.com/office/powerpoint/2010/main" val="6119381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315628" y="2296633"/>
            <a:ext cx="2828372" cy="4561367"/>
          </a:xfrm>
        </p:spPr>
      </p:pic>
      <p:sp>
        <p:nvSpPr>
          <p:cNvPr id="5" name="標題 1"/>
          <p:cNvSpPr txBox="1">
            <a:spLocks/>
          </p:cNvSpPr>
          <p:nvPr/>
        </p:nvSpPr>
        <p:spPr>
          <a:xfrm>
            <a:off x="3265224" y="339915"/>
            <a:ext cx="2646040" cy="797474"/>
          </a:xfrm>
          <a:prstGeom prst="rect">
            <a:avLst/>
          </a:prstGeom>
          <a:noFill/>
          <a:ln>
            <a:noFill/>
          </a:ln>
        </p:spPr>
        <p:txBody>
          <a:bodyPr vert="horz" wrap="square" lIns="91440" tIns="45720" rIns="91440" bIns="45720" anchor="ctr" anchorCtr="1" compatLnSpc="1">
            <a:norm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zh-CN" altLang="en-US" sz="3600" b="1" smtClean="0">
                <a:latin typeface="Times New Roman" pitchFamily="18"/>
                <a:cs typeface="Times New Roman" pitchFamily="18"/>
              </a:rPr>
              <a:t>恢復係數</a:t>
            </a:r>
            <a:endParaRPr lang="zh-CN" altLang="en-US" sz="3600" b="1" dirty="0">
              <a:latin typeface="Times New Roman" pitchFamily="18"/>
              <a:cs typeface="Times New Roman" pitchFamily="18"/>
            </a:endParaRPr>
          </a:p>
        </p:txBody>
      </p:sp>
      <p:sp>
        <p:nvSpPr>
          <p:cNvPr id="6" name="副標題 2"/>
          <p:cNvSpPr txBox="1">
            <a:spLocks/>
          </p:cNvSpPr>
          <p:nvPr/>
        </p:nvSpPr>
        <p:spPr>
          <a:xfrm>
            <a:off x="519792" y="1052067"/>
            <a:ext cx="8136904" cy="754911"/>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smtClean="0">
                <a:latin typeface="Times New Roman" pitchFamily="18"/>
                <a:cs typeface="Times New Roman" pitchFamily="18"/>
              </a:rPr>
              <a:t>例題　將軟網球和硬網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同時</a:t>
            </a:r>
            <a:r>
              <a:rPr lang="zh-TW" altLang="en-US" sz="2400" dirty="0">
                <a:latin typeface="Times New Roman" pitchFamily="18"/>
                <a:cs typeface="Times New Roman" pitchFamily="18"/>
              </a:rPr>
              <a:t>從</a:t>
            </a:r>
            <a:r>
              <a:rPr lang="en-US" altLang="zh-TW" sz="2400" dirty="0">
                <a:latin typeface="Times New Roman" pitchFamily="18"/>
                <a:cs typeface="Times New Roman" pitchFamily="18"/>
              </a:rPr>
              <a:t>1</a:t>
            </a:r>
            <a:r>
              <a:rPr lang="zh-TW" altLang="en-US" sz="2400" dirty="0">
                <a:latin typeface="Times New Roman" pitchFamily="18"/>
                <a:cs typeface="Times New Roman" pitchFamily="18"/>
              </a:rPr>
              <a:t>公尺高的地方</a:t>
            </a:r>
            <a:r>
              <a:rPr lang="zh-TW" altLang="en-US" sz="2400" dirty="0" smtClean="0">
                <a:latin typeface="Times New Roman" pitchFamily="18"/>
                <a:cs typeface="Times New Roman" pitchFamily="18"/>
              </a:rPr>
              <a:t>落下</a:t>
            </a:r>
            <a:r>
              <a:rPr lang="zh-TW" altLang="en-US" sz="2400" dirty="0">
                <a:latin typeface="Times New Roman" pitchFamily="18"/>
                <a:cs typeface="Times New Roman" pitchFamily="18"/>
              </a:rPr>
              <a:t>，</a:t>
            </a:r>
            <a:r>
              <a:rPr lang="zh-TW" altLang="en-US" sz="2400" dirty="0" smtClean="0">
                <a:latin typeface="Times New Roman" pitchFamily="18"/>
                <a:cs typeface="Times New Roman" pitchFamily="18"/>
              </a:rPr>
              <a:t>軟網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45</a:t>
            </a:r>
            <a:r>
              <a:rPr lang="zh-TW" altLang="en-US" sz="2400" dirty="0" smtClean="0">
                <a:latin typeface="Times New Roman" pitchFamily="18"/>
                <a:cs typeface="Times New Roman" pitchFamily="18"/>
              </a:rPr>
              <a:t>公分，硬網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52</a:t>
            </a:r>
            <a:r>
              <a:rPr lang="zh-TW" altLang="en-US" sz="2400" dirty="0" smtClean="0">
                <a:latin typeface="Times New Roman" pitchFamily="18"/>
                <a:cs typeface="Times New Roman" pitchFamily="18"/>
              </a:rPr>
              <a:t>公分，請問兩顆球的恢復係數各為多少？</a:t>
            </a:r>
            <a:r>
              <a:rPr lang="en-US" altLang="zh-TW" sz="2400" dirty="0">
                <a:latin typeface="Times New Roman" pitchFamily="18"/>
                <a:cs typeface="Times New Roman" pitchFamily="18"/>
              </a:rPr>
              <a:t/>
            </a:r>
            <a:br>
              <a:rPr lang="en-US" altLang="zh-TW" sz="2400" dirty="0">
                <a:latin typeface="Times New Roman" pitchFamily="18"/>
                <a:cs typeface="Times New Roman" pitchFamily="18"/>
              </a:rPr>
            </a:br>
            <a:endParaRPr lang="zh-TW" altLang="en-US" sz="2400" dirty="0">
              <a:latin typeface="Times New Roman" pitchFamily="18"/>
              <a:cs typeface="Times New Roman" pitchFamily="18"/>
            </a:endParaRPr>
          </a:p>
        </p:txBody>
      </p:sp>
      <p:graphicFrame>
        <p:nvGraphicFramePr>
          <p:cNvPr id="7" name="Object 4"/>
          <p:cNvGraphicFramePr/>
          <p:nvPr>
            <p:extLst/>
          </p:nvPr>
        </p:nvGraphicFramePr>
        <p:xfrm>
          <a:off x="592244" y="2831286"/>
          <a:ext cx="2625725" cy="874713"/>
        </p:xfrm>
        <a:graphic>
          <a:graphicData uri="http://schemas.openxmlformats.org/presentationml/2006/ole">
            <mc:AlternateContent xmlns:mc="http://schemas.openxmlformats.org/markup-compatibility/2006">
              <mc:Choice xmlns:v="urn:schemas-microsoft-com:vml" Requires="v">
                <p:oleObj spid="_x0000_s8262" name="方程式" r:id="rId4" imgW="1447560" imgH="482400" progId="Equation.3">
                  <p:embed/>
                </p:oleObj>
              </mc:Choice>
              <mc:Fallback>
                <p:oleObj name="方程式" r:id="rId4" imgW="1447560" imgH="482400" progId="Equation.3">
                  <p:embed/>
                  <p:pic>
                    <p:nvPicPr>
                      <p:cNvPr id="7" name="Object 4"/>
                      <p:cNvPicPr/>
                      <p:nvPr/>
                    </p:nvPicPr>
                    <p:blipFill>
                      <a:blip r:embed="rId5"/>
                      <a:stretch>
                        <a:fillRect/>
                      </a:stretch>
                    </p:blipFill>
                    <p:spPr>
                      <a:xfrm>
                        <a:off x="592244" y="2831286"/>
                        <a:ext cx="2625725" cy="874713"/>
                      </a:xfrm>
                      <a:prstGeom prst="rect">
                        <a:avLst/>
                      </a:prstGeom>
                      <a:noFill/>
                      <a:ln cap="flat">
                        <a:noFill/>
                      </a:ln>
                    </p:spPr>
                  </p:pic>
                </p:oleObj>
              </mc:Fallback>
            </mc:AlternateContent>
          </a:graphicData>
        </a:graphic>
      </p:graphicFrame>
      <p:sp>
        <p:nvSpPr>
          <p:cNvPr id="8" name="矩形 7"/>
          <p:cNvSpPr/>
          <p:nvPr/>
        </p:nvSpPr>
        <p:spPr>
          <a:xfrm>
            <a:off x="519792" y="2327091"/>
            <a:ext cx="1210588" cy="400110"/>
          </a:xfrm>
          <a:prstGeom prst="rect">
            <a:avLst/>
          </a:prstGeom>
        </p:spPr>
        <p:txBody>
          <a:bodyPr wrap="none">
            <a:spAutoFit/>
          </a:bodyPr>
          <a:lstStyle/>
          <a:p>
            <a:r>
              <a:rPr lang="zh-TW" altLang="en-US" sz="2000" i="1" u="sng" dirty="0">
                <a:solidFill>
                  <a:srgbClr val="0000FF"/>
                </a:solidFill>
                <a:latin typeface="標楷體" panose="03000509000000000000" pitchFamily="65" charset="-120"/>
                <a:ea typeface="標楷體" panose="03000509000000000000" pitchFamily="65" charset="-120"/>
                <a:cs typeface="Times New Roman" pitchFamily="18"/>
              </a:rPr>
              <a:t>恢復係數</a:t>
            </a:r>
            <a:endParaRPr lang="zh-CN" altLang="en-US" sz="2000" i="1" u="sng" dirty="0">
              <a:latin typeface="標楷體" panose="03000509000000000000" pitchFamily="65" charset="-120"/>
              <a:ea typeface="標楷體" panose="03000509000000000000" pitchFamily="65" charset="-120"/>
            </a:endParaRPr>
          </a:p>
        </p:txBody>
      </p:sp>
      <p:sp>
        <p:nvSpPr>
          <p:cNvPr id="11" name="矩形 10"/>
          <p:cNvSpPr/>
          <p:nvPr/>
        </p:nvSpPr>
        <p:spPr>
          <a:xfrm>
            <a:off x="6496493" y="5465135"/>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3328" y="5566729"/>
            <a:ext cx="877163"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45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8190656" y="5262299"/>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923049" y="3545550"/>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82667" y="5391877"/>
            <a:ext cx="877163" cy="369332"/>
          </a:xfrm>
          <a:prstGeom prst="rect">
            <a:avLst/>
          </a:prstGeom>
        </p:spPr>
        <p:txBody>
          <a:bodyPr wrap="none">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7915088" y="3658770"/>
            <a:ext cx="76174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尺</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273890" y="4059509"/>
            <a:ext cx="5394425" cy="400110"/>
          </a:xfrm>
          <a:prstGeom prst="rect">
            <a:avLst/>
          </a:prstGeom>
        </p:spPr>
        <p:txBody>
          <a:bodyPr wrap="none">
            <a:spAutoFit/>
          </a:bodyPr>
          <a:lstStyle/>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軟</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網球的</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恢復</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係數                                       </a:t>
            </a:r>
            <a:r>
              <a:rPr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0.67</a:t>
            </a:r>
            <a:endParaRPr lang="zh-CN"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8238253" y="4371419"/>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硬網球</a:t>
            </a:r>
            <a:endParaRPr lang="zh-CN" altLang="en-US" dirty="0">
              <a:solidFill>
                <a:schemeClr val="bg1"/>
              </a:solidFill>
            </a:endParaRPr>
          </a:p>
        </p:txBody>
      </p:sp>
      <p:sp>
        <p:nvSpPr>
          <p:cNvPr id="3" name="矩形 2"/>
          <p:cNvSpPr/>
          <p:nvPr/>
        </p:nvSpPr>
        <p:spPr>
          <a:xfrm>
            <a:off x="6352977" y="4732022"/>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軟網球</a:t>
            </a:r>
            <a:endParaRPr lang="zh-CN" altLang="en-US" dirty="0">
              <a:solidFill>
                <a:schemeClr val="bg1"/>
              </a:solidFill>
            </a:endParaRPr>
          </a:p>
        </p:txBody>
      </p:sp>
      <p:graphicFrame>
        <p:nvGraphicFramePr>
          <p:cNvPr id="18" name="Object 4"/>
          <p:cNvGraphicFramePr/>
          <p:nvPr>
            <p:extLst/>
          </p:nvPr>
        </p:nvGraphicFramePr>
        <p:xfrm>
          <a:off x="2407903" y="3822208"/>
          <a:ext cx="2463800" cy="874712"/>
        </p:xfrm>
        <a:graphic>
          <a:graphicData uri="http://schemas.openxmlformats.org/presentationml/2006/ole">
            <mc:AlternateContent xmlns:mc="http://schemas.openxmlformats.org/markup-compatibility/2006">
              <mc:Choice xmlns:v="urn:schemas-microsoft-com:vml" Requires="v">
                <p:oleObj spid="_x0000_s8263" name="方程式" r:id="rId6" imgW="1358640" imgH="482400" progId="Equation.3">
                  <p:embed/>
                </p:oleObj>
              </mc:Choice>
              <mc:Fallback>
                <p:oleObj name="方程式" r:id="rId6" imgW="1358640" imgH="482400" progId="Equation.3">
                  <p:embed/>
                  <p:pic>
                    <p:nvPicPr>
                      <p:cNvPr id="18" name="Object 4"/>
                      <p:cNvPicPr/>
                      <p:nvPr/>
                    </p:nvPicPr>
                    <p:blipFill>
                      <a:blip r:embed="rId7"/>
                      <a:stretch>
                        <a:fillRect/>
                      </a:stretch>
                    </p:blipFill>
                    <p:spPr>
                      <a:xfrm>
                        <a:off x="2407903" y="3822208"/>
                        <a:ext cx="2463800" cy="874712"/>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7255193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315628" y="2296633"/>
            <a:ext cx="2828372" cy="4561367"/>
          </a:xfrm>
        </p:spPr>
      </p:pic>
      <p:sp>
        <p:nvSpPr>
          <p:cNvPr id="5" name="標題 1"/>
          <p:cNvSpPr txBox="1">
            <a:spLocks/>
          </p:cNvSpPr>
          <p:nvPr/>
        </p:nvSpPr>
        <p:spPr>
          <a:xfrm>
            <a:off x="3265224" y="339915"/>
            <a:ext cx="2646040" cy="797474"/>
          </a:xfrm>
          <a:prstGeom prst="rect">
            <a:avLst/>
          </a:prstGeom>
          <a:noFill/>
          <a:ln>
            <a:noFill/>
          </a:ln>
        </p:spPr>
        <p:txBody>
          <a:bodyPr vert="horz" wrap="square" lIns="91440" tIns="45720" rIns="91440" bIns="45720" anchor="ctr" anchorCtr="1" compatLnSpc="1">
            <a:norm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zh-CN" altLang="en-US" sz="3600" b="1" smtClean="0">
                <a:latin typeface="Times New Roman" pitchFamily="18"/>
                <a:cs typeface="Times New Roman" pitchFamily="18"/>
              </a:rPr>
              <a:t>恢復係數</a:t>
            </a:r>
            <a:endParaRPr lang="zh-CN" altLang="en-US" sz="3600" b="1" dirty="0">
              <a:latin typeface="Times New Roman" pitchFamily="18"/>
              <a:cs typeface="Times New Roman" pitchFamily="18"/>
            </a:endParaRPr>
          </a:p>
        </p:txBody>
      </p:sp>
      <p:sp>
        <p:nvSpPr>
          <p:cNvPr id="6" name="副標題 2"/>
          <p:cNvSpPr txBox="1">
            <a:spLocks/>
          </p:cNvSpPr>
          <p:nvPr/>
        </p:nvSpPr>
        <p:spPr>
          <a:xfrm>
            <a:off x="519792" y="1052067"/>
            <a:ext cx="8136904" cy="754911"/>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smtClean="0">
                <a:latin typeface="Times New Roman" pitchFamily="18"/>
                <a:cs typeface="Times New Roman" pitchFamily="18"/>
              </a:rPr>
              <a:t>例題　將軟網球和硬網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同時</a:t>
            </a:r>
            <a:r>
              <a:rPr lang="zh-TW" altLang="en-US" sz="2400" dirty="0">
                <a:latin typeface="Times New Roman" pitchFamily="18"/>
                <a:cs typeface="Times New Roman" pitchFamily="18"/>
              </a:rPr>
              <a:t>從</a:t>
            </a:r>
            <a:r>
              <a:rPr lang="en-US" altLang="zh-TW" sz="2400" dirty="0">
                <a:latin typeface="Times New Roman" pitchFamily="18"/>
                <a:cs typeface="Times New Roman" pitchFamily="18"/>
              </a:rPr>
              <a:t>1</a:t>
            </a:r>
            <a:r>
              <a:rPr lang="zh-TW" altLang="en-US" sz="2400" dirty="0">
                <a:latin typeface="Times New Roman" pitchFamily="18"/>
                <a:cs typeface="Times New Roman" pitchFamily="18"/>
              </a:rPr>
              <a:t>公尺高的地方</a:t>
            </a:r>
            <a:r>
              <a:rPr lang="zh-TW" altLang="en-US" sz="2400" dirty="0" smtClean="0">
                <a:latin typeface="Times New Roman" pitchFamily="18"/>
                <a:cs typeface="Times New Roman" pitchFamily="18"/>
              </a:rPr>
              <a:t>落下</a:t>
            </a:r>
            <a:r>
              <a:rPr lang="zh-TW" altLang="en-US" sz="2400" dirty="0">
                <a:latin typeface="Times New Roman" pitchFamily="18"/>
                <a:cs typeface="Times New Roman" pitchFamily="18"/>
              </a:rPr>
              <a:t>，</a:t>
            </a:r>
            <a:r>
              <a:rPr lang="zh-TW" altLang="en-US" sz="2400" dirty="0" smtClean="0">
                <a:latin typeface="Times New Roman" pitchFamily="18"/>
                <a:cs typeface="Times New Roman" pitchFamily="18"/>
              </a:rPr>
              <a:t>軟網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45</a:t>
            </a:r>
            <a:r>
              <a:rPr lang="zh-TW" altLang="en-US" sz="2400" dirty="0" smtClean="0">
                <a:latin typeface="Times New Roman" pitchFamily="18"/>
                <a:cs typeface="Times New Roman" pitchFamily="18"/>
              </a:rPr>
              <a:t>公分，硬網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52</a:t>
            </a:r>
            <a:r>
              <a:rPr lang="zh-TW" altLang="en-US" sz="2400" dirty="0" smtClean="0">
                <a:latin typeface="Times New Roman" pitchFamily="18"/>
                <a:cs typeface="Times New Roman" pitchFamily="18"/>
              </a:rPr>
              <a:t>公分，請問兩顆球的恢復係數各為多少？</a:t>
            </a:r>
            <a:r>
              <a:rPr lang="en-US" altLang="zh-TW" sz="2400" dirty="0">
                <a:latin typeface="Times New Roman" pitchFamily="18"/>
                <a:cs typeface="Times New Roman" pitchFamily="18"/>
              </a:rPr>
              <a:t/>
            </a:r>
            <a:br>
              <a:rPr lang="en-US" altLang="zh-TW" sz="2400" dirty="0">
                <a:latin typeface="Times New Roman" pitchFamily="18"/>
                <a:cs typeface="Times New Roman" pitchFamily="18"/>
              </a:rPr>
            </a:br>
            <a:endParaRPr lang="zh-TW" altLang="en-US" sz="2400" dirty="0">
              <a:latin typeface="Times New Roman" pitchFamily="18"/>
              <a:cs typeface="Times New Roman" pitchFamily="18"/>
            </a:endParaRPr>
          </a:p>
        </p:txBody>
      </p:sp>
      <p:graphicFrame>
        <p:nvGraphicFramePr>
          <p:cNvPr id="7" name="Object 4"/>
          <p:cNvGraphicFramePr/>
          <p:nvPr>
            <p:extLst/>
          </p:nvPr>
        </p:nvGraphicFramePr>
        <p:xfrm>
          <a:off x="592244" y="2831286"/>
          <a:ext cx="2625725" cy="874713"/>
        </p:xfrm>
        <a:graphic>
          <a:graphicData uri="http://schemas.openxmlformats.org/presentationml/2006/ole">
            <mc:AlternateContent xmlns:mc="http://schemas.openxmlformats.org/markup-compatibility/2006">
              <mc:Choice xmlns:v="urn:schemas-microsoft-com:vml" Requires="v">
                <p:oleObj spid="_x0000_s9320" name="方程式" r:id="rId4" imgW="1447560" imgH="482400" progId="Equation.3">
                  <p:embed/>
                </p:oleObj>
              </mc:Choice>
              <mc:Fallback>
                <p:oleObj name="方程式" r:id="rId4" imgW="1447560" imgH="482400" progId="Equation.3">
                  <p:embed/>
                  <p:pic>
                    <p:nvPicPr>
                      <p:cNvPr id="7" name="Object 4"/>
                      <p:cNvPicPr/>
                      <p:nvPr/>
                    </p:nvPicPr>
                    <p:blipFill>
                      <a:blip r:embed="rId5"/>
                      <a:stretch>
                        <a:fillRect/>
                      </a:stretch>
                    </p:blipFill>
                    <p:spPr>
                      <a:xfrm>
                        <a:off x="592244" y="2831286"/>
                        <a:ext cx="2625725" cy="874713"/>
                      </a:xfrm>
                      <a:prstGeom prst="rect">
                        <a:avLst/>
                      </a:prstGeom>
                      <a:noFill/>
                      <a:ln cap="flat">
                        <a:noFill/>
                      </a:ln>
                    </p:spPr>
                  </p:pic>
                </p:oleObj>
              </mc:Fallback>
            </mc:AlternateContent>
          </a:graphicData>
        </a:graphic>
      </p:graphicFrame>
      <p:sp>
        <p:nvSpPr>
          <p:cNvPr id="8" name="矩形 7"/>
          <p:cNvSpPr/>
          <p:nvPr/>
        </p:nvSpPr>
        <p:spPr>
          <a:xfrm>
            <a:off x="519792" y="2327091"/>
            <a:ext cx="1210588" cy="400110"/>
          </a:xfrm>
          <a:prstGeom prst="rect">
            <a:avLst/>
          </a:prstGeom>
        </p:spPr>
        <p:txBody>
          <a:bodyPr wrap="none">
            <a:spAutoFit/>
          </a:bodyPr>
          <a:lstStyle/>
          <a:p>
            <a:r>
              <a:rPr lang="zh-TW" altLang="en-US" sz="2000" i="1" u="sng" dirty="0">
                <a:solidFill>
                  <a:srgbClr val="0000FF"/>
                </a:solidFill>
                <a:latin typeface="標楷體" panose="03000509000000000000" pitchFamily="65" charset="-120"/>
                <a:ea typeface="標楷體" panose="03000509000000000000" pitchFamily="65" charset="-120"/>
                <a:cs typeface="Times New Roman" pitchFamily="18"/>
              </a:rPr>
              <a:t>恢復係數</a:t>
            </a:r>
            <a:endParaRPr lang="zh-CN" altLang="en-US" sz="2000" i="1" u="sng" dirty="0">
              <a:latin typeface="標楷體" panose="03000509000000000000" pitchFamily="65" charset="-120"/>
              <a:ea typeface="標楷體" panose="03000509000000000000" pitchFamily="65" charset="-120"/>
            </a:endParaRPr>
          </a:p>
        </p:txBody>
      </p:sp>
      <p:sp>
        <p:nvSpPr>
          <p:cNvPr id="11" name="矩形 10"/>
          <p:cNvSpPr/>
          <p:nvPr/>
        </p:nvSpPr>
        <p:spPr>
          <a:xfrm>
            <a:off x="6496493" y="5465135"/>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3328" y="5566729"/>
            <a:ext cx="877163"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45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8190656" y="5262299"/>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923049" y="3545550"/>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82667" y="5391877"/>
            <a:ext cx="877163" cy="369332"/>
          </a:xfrm>
          <a:prstGeom prst="rect">
            <a:avLst/>
          </a:prstGeom>
        </p:spPr>
        <p:txBody>
          <a:bodyPr wrap="none">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7915088" y="3658770"/>
            <a:ext cx="76174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尺</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273890" y="4059509"/>
            <a:ext cx="5394425" cy="400110"/>
          </a:xfrm>
          <a:prstGeom prst="rect">
            <a:avLst/>
          </a:prstGeom>
        </p:spPr>
        <p:txBody>
          <a:bodyPr wrap="none">
            <a:spAutoFit/>
          </a:bodyPr>
          <a:lstStyle/>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軟</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網球的</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恢復</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係數                                       </a:t>
            </a:r>
            <a:r>
              <a:rPr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0.67</a:t>
            </a:r>
            <a:endParaRPr lang="zh-CN"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矩形 18"/>
          <p:cNvSpPr/>
          <p:nvPr/>
        </p:nvSpPr>
        <p:spPr>
          <a:xfrm>
            <a:off x="259794" y="4910849"/>
            <a:ext cx="5394425" cy="400110"/>
          </a:xfrm>
          <a:prstGeom prst="rect">
            <a:avLst/>
          </a:prstGeom>
        </p:spPr>
        <p:txBody>
          <a:bodyPr wrap="none">
            <a:spAutoFit/>
          </a:bodyPr>
          <a:lstStyle/>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硬</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球</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恢復</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係數                                       </a:t>
            </a:r>
            <a:r>
              <a:rPr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0.72</a:t>
            </a:r>
            <a:endParaRPr lang="zh-CN"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8238253" y="4371419"/>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硬網球</a:t>
            </a:r>
            <a:endParaRPr lang="zh-CN" altLang="en-US" dirty="0">
              <a:solidFill>
                <a:schemeClr val="bg1"/>
              </a:solidFill>
            </a:endParaRPr>
          </a:p>
        </p:txBody>
      </p:sp>
      <p:sp>
        <p:nvSpPr>
          <p:cNvPr id="3" name="矩形 2"/>
          <p:cNvSpPr/>
          <p:nvPr/>
        </p:nvSpPr>
        <p:spPr>
          <a:xfrm>
            <a:off x="6352977" y="4732022"/>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軟網球</a:t>
            </a:r>
            <a:endParaRPr lang="zh-CN" altLang="en-US" dirty="0">
              <a:solidFill>
                <a:schemeClr val="bg1"/>
              </a:solidFill>
            </a:endParaRPr>
          </a:p>
        </p:txBody>
      </p:sp>
      <p:graphicFrame>
        <p:nvGraphicFramePr>
          <p:cNvPr id="18" name="Object 4"/>
          <p:cNvGraphicFramePr/>
          <p:nvPr>
            <p:extLst/>
          </p:nvPr>
        </p:nvGraphicFramePr>
        <p:xfrm>
          <a:off x="2407903" y="3822208"/>
          <a:ext cx="2463800" cy="874712"/>
        </p:xfrm>
        <a:graphic>
          <a:graphicData uri="http://schemas.openxmlformats.org/presentationml/2006/ole">
            <mc:AlternateContent xmlns:mc="http://schemas.openxmlformats.org/markup-compatibility/2006">
              <mc:Choice xmlns:v="urn:schemas-microsoft-com:vml" Requires="v">
                <p:oleObj spid="_x0000_s9321" name="方程式" r:id="rId6" imgW="1358640" imgH="482400" progId="Equation.3">
                  <p:embed/>
                </p:oleObj>
              </mc:Choice>
              <mc:Fallback>
                <p:oleObj name="方程式" r:id="rId6" imgW="1358640" imgH="482400" progId="Equation.3">
                  <p:embed/>
                  <p:pic>
                    <p:nvPicPr>
                      <p:cNvPr id="18" name="Object 4"/>
                      <p:cNvPicPr/>
                      <p:nvPr/>
                    </p:nvPicPr>
                    <p:blipFill>
                      <a:blip r:embed="rId7"/>
                      <a:stretch>
                        <a:fillRect/>
                      </a:stretch>
                    </p:blipFill>
                    <p:spPr>
                      <a:xfrm>
                        <a:off x="2407903" y="3822208"/>
                        <a:ext cx="2463800" cy="874712"/>
                      </a:xfrm>
                      <a:prstGeom prst="rect">
                        <a:avLst/>
                      </a:prstGeom>
                      <a:noFill/>
                      <a:ln cap="flat">
                        <a:noFill/>
                      </a:ln>
                    </p:spPr>
                  </p:pic>
                </p:oleObj>
              </mc:Fallback>
            </mc:AlternateContent>
          </a:graphicData>
        </a:graphic>
      </p:graphicFrame>
      <p:graphicFrame>
        <p:nvGraphicFramePr>
          <p:cNvPr id="21" name="Object 4"/>
          <p:cNvGraphicFramePr/>
          <p:nvPr>
            <p:extLst/>
          </p:nvPr>
        </p:nvGraphicFramePr>
        <p:xfrm>
          <a:off x="2387648" y="4676638"/>
          <a:ext cx="2463800" cy="874712"/>
        </p:xfrm>
        <a:graphic>
          <a:graphicData uri="http://schemas.openxmlformats.org/presentationml/2006/ole">
            <mc:AlternateContent xmlns:mc="http://schemas.openxmlformats.org/markup-compatibility/2006">
              <mc:Choice xmlns:v="urn:schemas-microsoft-com:vml" Requires="v">
                <p:oleObj spid="_x0000_s9322" name="方程式" r:id="rId8" imgW="1358640" imgH="482400" progId="Equation.3">
                  <p:embed/>
                </p:oleObj>
              </mc:Choice>
              <mc:Fallback>
                <p:oleObj name="方程式" r:id="rId8" imgW="1358640" imgH="482400" progId="Equation.3">
                  <p:embed/>
                  <p:pic>
                    <p:nvPicPr>
                      <p:cNvPr id="21" name="Object 4"/>
                      <p:cNvPicPr/>
                      <p:nvPr/>
                    </p:nvPicPr>
                    <p:blipFill>
                      <a:blip r:embed="rId9"/>
                      <a:stretch>
                        <a:fillRect/>
                      </a:stretch>
                    </p:blipFill>
                    <p:spPr>
                      <a:xfrm>
                        <a:off x="2387648" y="4676638"/>
                        <a:ext cx="2463800" cy="874712"/>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27832892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315628" y="2296633"/>
            <a:ext cx="2828372" cy="4561367"/>
          </a:xfrm>
        </p:spPr>
      </p:pic>
      <p:sp>
        <p:nvSpPr>
          <p:cNvPr id="5" name="標題 1"/>
          <p:cNvSpPr txBox="1">
            <a:spLocks/>
          </p:cNvSpPr>
          <p:nvPr/>
        </p:nvSpPr>
        <p:spPr>
          <a:xfrm>
            <a:off x="3265224" y="339915"/>
            <a:ext cx="2646040" cy="797474"/>
          </a:xfrm>
          <a:prstGeom prst="rect">
            <a:avLst/>
          </a:prstGeom>
          <a:noFill/>
          <a:ln>
            <a:noFill/>
          </a:ln>
        </p:spPr>
        <p:txBody>
          <a:bodyPr vert="horz" wrap="square" lIns="91440" tIns="45720" rIns="91440" bIns="45720" anchor="ctr" anchorCtr="1" compatLnSpc="1">
            <a:normAutofit/>
          </a:bodyPr>
          <a:lst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zh-CN" altLang="en-US" sz="3600" b="1" smtClean="0">
                <a:latin typeface="Times New Roman" pitchFamily="18"/>
                <a:cs typeface="Times New Roman" pitchFamily="18"/>
              </a:rPr>
              <a:t>恢復係數</a:t>
            </a:r>
            <a:endParaRPr lang="zh-CN" altLang="en-US" sz="3600" b="1" dirty="0">
              <a:latin typeface="Times New Roman" pitchFamily="18"/>
              <a:cs typeface="Times New Roman" pitchFamily="18"/>
            </a:endParaRPr>
          </a:p>
        </p:txBody>
      </p:sp>
      <p:sp>
        <p:nvSpPr>
          <p:cNvPr id="6" name="副標題 2"/>
          <p:cNvSpPr txBox="1">
            <a:spLocks/>
          </p:cNvSpPr>
          <p:nvPr/>
        </p:nvSpPr>
        <p:spPr>
          <a:xfrm>
            <a:off x="519792" y="1052067"/>
            <a:ext cx="8136904" cy="754911"/>
          </a:xfrm>
          <a:prstGeom prst="rect">
            <a:avLst/>
          </a:prstGeom>
          <a:noFill/>
          <a:ln>
            <a:noFill/>
          </a:ln>
        </p:spPr>
        <p:txBody>
          <a:bodyPr vert="horz" wrap="square" lIns="91440" tIns="45720" rIns="91440" bIns="45720" anchor="t" anchorCtr="0" compatLnSpc="1">
            <a:noAutofit/>
          </a:bodyPr>
          <a:lst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smtClean="0">
                <a:latin typeface="Times New Roman" pitchFamily="18"/>
                <a:cs typeface="Times New Roman" pitchFamily="18"/>
              </a:rPr>
              <a:t>例題　將軟網球和硬網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同時</a:t>
            </a:r>
            <a:r>
              <a:rPr lang="zh-TW" altLang="en-US" sz="2400" dirty="0">
                <a:latin typeface="Times New Roman" pitchFamily="18"/>
                <a:cs typeface="Times New Roman" pitchFamily="18"/>
              </a:rPr>
              <a:t>從</a:t>
            </a:r>
            <a:r>
              <a:rPr lang="en-US" altLang="zh-TW" sz="2400" dirty="0">
                <a:latin typeface="Times New Roman" pitchFamily="18"/>
                <a:cs typeface="Times New Roman" pitchFamily="18"/>
              </a:rPr>
              <a:t>1</a:t>
            </a:r>
            <a:r>
              <a:rPr lang="zh-TW" altLang="en-US" sz="2400" dirty="0">
                <a:latin typeface="Times New Roman" pitchFamily="18"/>
                <a:cs typeface="Times New Roman" pitchFamily="18"/>
              </a:rPr>
              <a:t>公尺高的地方</a:t>
            </a:r>
            <a:r>
              <a:rPr lang="zh-TW" altLang="en-US" sz="2400" dirty="0" smtClean="0">
                <a:latin typeface="Times New Roman" pitchFamily="18"/>
                <a:cs typeface="Times New Roman" pitchFamily="18"/>
              </a:rPr>
              <a:t>落下</a:t>
            </a:r>
            <a:r>
              <a:rPr lang="zh-TW" altLang="en-US" sz="2400" dirty="0">
                <a:latin typeface="Times New Roman" pitchFamily="18"/>
                <a:cs typeface="Times New Roman" pitchFamily="18"/>
              </a:rPr>
              <a:t>，</a:t>
            </a:r>
            <a:r>
              <a:rPr lang="zh-TW" altLang="en-US" sz="2400" dirty="0" smtClean="0">
                <a:latin typeface="Times New Roman" pitchFamily="18"/>
                <a:cs typeface="Times New Roman" pitchFamily="18"/>
              </a:rPr>
              <a:t>軟網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45</a:t>
            </a:r>
            <a:r>
              <a:rPr lang="zh-TW" altLang="en-US" sz="2400" dirty="0" smtClean="0">
                <a:latin typeface="Times New Roman" pitchFamily="18"/>
                <a:cs typeface="Times New Roman" pitchFamily="18"/>
              </a:rPr>
              <a:t>公分，硬網</a:t>
            </a:r>
            <a:r>
              <a:rPr lang="zh-TW" altLang="en-US" sz="2400" dirty="0">
                <a:latin typeface="Times New Roman" pitchFamily="18"/>
                <a:cs typeface="Times New Roman" pitchFamily="18"/>
              </a:rPr>
              <a:t>球</a:t>
            </a:r>
            <a:r>
              <a:rPr lang="zh-TW" altLang="en-US" sz="2400" dirty="0" smtClean="0">
                <a:latin typeface="Times New Roman" pitchFamily="18"/>
                <a:cs typeface="Times New Roman" pitchFamily="18"/>
              </a:rPr>
              <a:t>反彈</a:t>
            </a:r>
            <a:r>
              <a:rPr lang="zh-TW" altLang="en-US" sz="2400" dirty="0">
                <a:latin typeface="Times New Roman" pitchFamily="18"/>
                <a:cs typeface="Times New Roman" pitchFamily="18"/>
              </a:rPr>
              <a:t>高度為</a:t>
            </a:r>
            <a:r>
              <a:rPr lang="en-US" altLang="zh-TW" sz="2400" dirty="0">
                <a:latin typeface="Times New Roman" pitchFamily="18"/>
                <a:cs typeface="Times New Roman" pitchFamily="18"/>
              </a:rPr>
              <a:t>52</a:t>
            </a:r>
            <a:r>
              <a:rPr lang="zh-TW" altLang="en-US" sz="2400" dirty="0" smtClean="0">
                <a:latin typeface="Times New Roman" pitchFamily="18"/>
                <a:cs typeface="Times New Roman" pitchFamily="18"/>
              </a:rPr>
              <a:t>公分，請問兩顆球的恢復係數各為多少？</a:t>
            </a:r>
            <a:r>
              <a:rPr lang="en-US" altLang="zh-TW" sz="2400" dirty="0">
                <a:latin typeface="Times New Roman" pitchFamily="18"/>
                <a:cs typeface="Times New Roman" pitchFamily="18"/>
              </a:rPr>
              <a:t/>
            </a:r>
            <a:br>
              <a:rPr lang="en-US" altLang="zh-TW" sz="2400" dirty="0">
                <a:latin typeface="Times New Roman" pitchFamily="18"/>
                <a:cs typeface="Times New Roman" pitchFamily="18"/>
              </a:rPr>
            </a:br>
            <a:endParaRPr lang="zh-TW" altLang="en-US" sz="2400" dirty="0">
              <a:latin typeface="Times New Roman" pitchFamily="18"/>
              <a:cs typeface="Times New Roman" pitchFamily="18"/>
            </a:endParaRPr>
          </a:p>
        </p:txBody>
      </p:sp>
      <p:graphicFrame>
        <p:nvGraphicFramePr>
          <p:cNvPr id="7" name="Object 4"/>
          <p:cNvGraphicFramePr/>
          <p:nvPr>
            <p:extLst/>
          </p:nvPr>
        </p:nvGraphicFramePr>
        <p:xfrm>
          <a:off x="592244" y="2831286"/>
          <a:ext cx="2625725" cy="874713"/>
        </p:xfrm>
        <a:graphic>
          <a:graphicData uri="http://schemas.openxmlformats.org/presentationml/2006/ole">
            <mc:AlternateContent xmlns:mc="http://schemas.openxmlformats.org/markup-compatibility/2006">
              <mc:Choice xmlns:v="urn:schemas-microsoft-com:vml" Requires="v">
                <p:oleObj spid="_x0000_s10344" name="方程式" r:id="rId4" imgW="1447560" imgH="482400" progId="Equation.3">
                  <p:embed/>
                </p:oleObj>
              </mc:Choice>
              <mc:Fallback>
                <p:oleObj name="方程式" r:id="rId4" imgW="1447560" imgH="482400" progId="Equation.3">
                  <p:embed/>
                  <p:pic>
                    <p:nvPicPr>
                      <p:cNvPr id="7" name="Object 4"/>
                      <p:cNvPicPr/>
                      <p:nvPr/>
                    </p:nvPicPr>
                    <p:blipFill>
                      <a:blip r:embed="rId5"/>
                      <a:stretch>
                        <a:fillRect/>
                      </a:stretch>
                    </p:blipFill>
                    <p:spPr>
                      <a:xfrm>
                        <a:off x="592244" y="2831286"/>
                        <a:ext cx="2625725" cy="874713"/>
                      </a:xfrm>
                      <a:prstGeom prst="rect">
                        <a:avLst/>
                      </a:prstGeom>
                      <a:noFill/>
                      <a:ln cap="flat">
                        <a:noFill/>
                      </a:ln>
                    </p:spPr>
                  </p:pic>
                </p:oleObj>
              </mc:Fallback>
            </mc:AlternateContent>
          </a:graphicData>
        </a:graphic>
      </p:graphicFrame>
      <p:sp>
        <p:nvSpPr>
          <p:cNvPr id="8" name="矩形 7"/>
          <p:cNvSpPr/>
          <p:nvPr/>
        </p:nvSpPr>
        <p:spPr>
          <a:xfrm>
            <a:off x="519792" y="2327091"/>
            <a:ext cx="1210588" cy="400110"/>
          </a:xfrm>
          <a:prstGeom prst="rect">
            <a:avLst/>
          </a:prstGeom>
        </p:spPr>
        <p:txBody>
          <a:bodyPr wrap="none">
            <a:spAutoFit/>
          </a:bodyPr>
          <a:lstStyle/>
          <a:p>
            <a:r>
              <a:rPr lang="zh-TW" altLang="en-US" sz="2000" i="1" u="sng" dirty="0">
                <a:solidFill>
                  <a:srgbClr val="0000FF"/>
                </a:solidFill>
                <a:latin typeface="標楷體" panose="03000509000000000000" pitchFamily="65" charset="-120"/>
                <a:ea typeface="標楷體" panose="03000509000000000000" pitchFamily="65" charset="-120"/>
                <a:cs typeface="Times New Roman" pitchFamily="18"/>
              </a:rPr>
              <a:t>恢復係數</a:t>
            </a:r>
            <a:endParaRPr lang="zh-CN" altLang="en-US" sz="2000" i="1" u="sng" dirty="0">
              <a:latin typeface="標楷體" panose="03000509000000000000" pitchFamily="65" charset="-120"/>
              <a:ea typeface="標楷體" panose="03000509000000000000" pitchFamily="65" charset="-120"/>
            </a:endParaRPr>
          </a:p>
        </p:txBody>
      </p:sp>
      <p:sp>
        <p:nvSpPr>
          <p:cNvPr id="11" name="矩形 10"/>
          <p:cNvSpPr/>
          <p:nvPr/>
        </p:nvSpPr>
        <p:spPr>
          <a:xfrm>
            <a:off x="6496493" y="5465135"/>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3328" y="5566729"/>
            <a:ext cx="877163"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45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8190656" y="5262299"/>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923049" y="3545550"/>
            <a:ext cx="733647" cy="57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82667" y="5391877"/>
            <a:ext cx="877163" cy="369332"/>
          </a:xfrm>
          <a:prstGeom prst="rect">
            <a:avLst/>
          </a:prstGeom>
        </p:spPr>
        <p:txBody>
          <a:bodyPr wrap="none">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公分</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7915088" y="3658770"/>
            <a:ext cx="76174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尺</a:t>
            </a: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273890" y="4059509"/>
            <a:ext cx="5394425" cy="400110"/>
          </a:xfrm>
          <a:prstGeom prst="rect">
            <a:avLst/>
          </a:prstGeom>
        </p:spPr>
        <p:txBody>
          <a:bodyPr wrap="none">
            <a:spAutoFit/>
          </a:bodyPr>
          <a:lstStyle/>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軟</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網球的</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恢復</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係數                                       </a:t>
            </a:r>
            <a:r>
              <a:rPr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0.67</a:t>
            </a:r>
            <a:endParaRPr lang="zh-CN"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矩形 18"/>
          <p:cNvSpPr/>
          <p:nvPr/>
        </p:nvSpPr>
        <p:spPr>
          <a:xfrm>
            <a:off x="259794" y="4910849"/>
            <a:ext cx="5394425" cy="400110"/>
          </a:xfrm>
          <a:prstGeom prst="rect">
            <a:avLst/>
          </a:prstGeom>
        </p:spPr>
        <p:txBody>
          <a:bodyPr wrap="none">
            <a:spAutoFit/>
          </a:bodyPr>
          <a:lstStyle/>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硬</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球</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恢復</a:t>
            </a:r>
            <a:r>
              <a:rPr lang="zh-TW" altLang="en-US"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係數                                       </a:t>
            </a:r>
            <a:r>
              <a:rPr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0.72</a:t>
            </a:r>
            <a:endParaRPr lang="zh-CN"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矩形 19"/>
          <p:cNvSpPr/>
          <p:nvPr/>
        </p:nvSpPr>
        <p:spPr>
          <a:xfrm>
            <a:off x="1473899" y="5935242"/>
            <a:ext cx="3518912" cy="400110"/>
          </a:xfrm>
          <a:prstGeom prst="rect">
            <a:avLst/>
          </a:prstGeom>
        </p:spPr>
        <p:txBody>
          <a:bodyPr wrap="none">
            <a:spAutoFit/>
          </a:bodyPr>
          <a:lstStyle/>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由此可知，硬網彈性大於軟網</a:t>
            </a:r>
          </a:p>
        </p:txBody>
      </p:sp>
      <p:sp>
        <p:nvSpPr>
          <p:cNvPr id="2" name="矩形 1"/>
          <p:cNvSpPr/>
          <p:nvPr/>
        </p:nvSpPr>
        <p:spPr>
          <a:xfrm>
            <a:off x="8238253" y="4371419"/>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硬網球</a:t>
            </a:r>
            <a:endParaRPr lang="zh-CN" altLang="en-US" dirty="0">
              <a:solidFill>
                <a:schemeClr val="bg1"/>
              </a:solidFill>
            </a:endParaRPr>
          </a:p>
        </p:txBody>
      </p:sp>
      <p:sp>
        <p:nvSpPr>
          <p:cNvPr id="3" name="矩形 2"/>
          <p:cNvSpPr/>
          <p:nvPr/>
        </p:nvSpPr>
        <p:spPr>
          <a:xfrm>
            <a:off x="6352977" y="4732022"/>
            <a:ext cx="877163" cy="369332"/>
          </a:xfrm>
          <a:prstGeom prst="rect">
            <a:avLst/>
          </a:prstGeom>
        </p:spPr>
        <p:txBody>
          <a:bodyPr wrap="none">
            <a:spAutoFit/>
          </a:bodyPr>
          <a:lstStyle/>
          <a:p>
            <a:r>
              <a:rPr lang="zh-TW" altLang="en-US" dirty="0">
                <a:solidFill>
                  <a:schemeClr val="bg1"/>
                </a:solidFill>
                <a:latin typeface="Times New Roman" pitchFamily="18"/>
                <a:cs typeface="Times New Roman" pitchFamily="18"/>
              </a:rPr>
              <a:t>軟網球</a:t>
            </a:r>
            <a:endParaRPr lang="zh-CN" altLang="en-US" dirty="0">
              <a:solidFill>
                <a:schemeClr val="bg1"/>
              </a:solidFill>
            </a:endParaRPr>
          </a:p>
        </p:txBody>
      </p:sp>
      <p:graphicFrame>
        <p:nvGraphicFramePr>
          <p:cNvPr id="18" name="Object 4"/>
          <p:cNvGraphicFramePr/>
          <p:nvPr>
            <p:extLst/>
          </p:nvPr>
        </p:nvGraphicFramePr>
        <p:xfrm>
          <a:off x="2407903" y="3822208"/>
          <a:ext cx="2463800" cy="874712"/>
        </p:xfrm>
        <a:graphic>
          <a:graphicData uri="http://schemas.openxmlformats.org/presentationml/2006/ole">
            <mc:AlternateContent xmlns:mc="http://schemas.openxmlformats.org/markup-compatibility/2006">
              <mc:Choice xmlns:v="urn:schemas-microsoft-com:vml" Requires="v">
                <p:oleObj spid="_x0000_s10345" name="方程式" r:id="rId6" imgW="1358640" imgH="482400" progId="Equation.3">
                  <p:embed/>
                </p:oleObj>
              </mc:Choice>
              <mc:Fallback>
                <p:oleObj name="方程式" r:id="rId6" imgW="1358640" imgH="482400" progId="Equation.3">
                  <p:embed/>
                  <p:pic>
                    <p:nvPicPr>
                      <p:cNvPr id="18" name="Object 4"/>
                      <p:cNvPicPr/>
                      <p:nvPr/>
                    </p:nvPicPr>
                    <p:blipFill>
                      <a:blip r:embed="rId7"/>
                      <a:stretch>
                        <a:fillRect/>
                      </a:stretch>
                    </p:blipFill>
                    <p:spPr>
                      <a:xfrm>
                        <a:off x="2407903" y="3822208"/>
                        <a:ext cx="2463800" cy="874712"/>
                      </a:xfrm>
                      <a:prstGeom prst="rect">
                        <a:avLst/>
                      </a:prstGeom>
                      <a:noFill/>
                      <a:ln cap="flat">
                        <a:noFill/>
                      </a:ln>
                    </p:spPr>
                  </p:pic>
                </p:oleObj>
              </mc:Fallback>
            </mc:AlternateContent>
          </a:graphicData>
        </a:graphic>
      </p:graphicFrame>
      <p:graphicFrame>
        <p:nvGraphicFramePr>
          <p:cNvPr id="21" name="Object 4"/>
          <p:cNvGraphicFramePr/>
          <p:nvPr>
            <p:extLst/>
          </p:nvPr>
        </p:nvGraphicFramePr>
        <p:xfrm>
          <a:off x="2387648" y="4676638"/>
          <a:ext cx="2463800" cy="874712"/>
        </p:xfrm>
        <a:graphic>
          <a:graphicData uri="http://schemas.openxmlformats.org/presentationml/2006/ole">
            <mc:AlternateContent xmlns:mc="http://schemas.openxmlformats.org/markup-compatibility/2006">
              <mc:Choice xmlns:v="urn:schemas-microsoft-com:vml" Requires="v">
                <p:oleObj spid="_x0000_s10346" name="方程式" r:id="rId8" imgW="1358640" imgH="482400" progId="Equation.3">
                  <p:embed/>
                </p:oleObj>
              </mc:Choice>
              <mc:Fallback>
                <p:oleObj name="方程式" r:id="rId8" imgW="1358640" imgH="482400" progId="Equation.3">
                  <p:embed/>
                  <p:pic>
                    <p:nvPicPr>
                      <p:cNvPr id="21" name="Object 4"/>
                      <p:cNvPicPr/>
                      <p:nvPr/>
                    </p:nvPicPr>
                    <p:blipFill>
                      <a:blip r:embed="rId9"/>
                      <a:stretch>
                        <a:fillRect/>
                      </a:stretch>
                    </p:blipFill>
                    <p:spPr>
                      <a:xfrm>
                        <a:off x="2387648" y="4676638"/>
                        <a:ext cx="2463800" cy="874712"/>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32298379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609603" y="2667003"/>
            <a:ext cx="8229600" cy="1143000"/>
          </a:xfrm>
        </p:spPr>
        <p:txBody>
          <a:bodyPr/>
          <a:lstStyle/>
          <a:p>
            <a:pPr lvl="0"/>
            <a:r>
              <a:rPr lang="en-US" sz="8000"/>
              <a:t>The End !</a:t>
            </a:r>
          </a:p>
        </p:txBody>
      </p:sp>
      <p:sp>
        <p:nvSpPr>
          <p:cNvPr id="3" name="標題 1"/>
          <p:cNvSpPr txBox="1"/>
          <p:nvPr/>
        </p:nvSpPr>
        <p:spPr>
          <a:xfrm>
            <a:off x="737829" y="476667"/>
            <a:ext cx="7772400" cy="14700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400" b="0" i="0" u="none" strike="noStrike" kern="1200" cap="none" spc="0" baseline="0">
                <a:solidFill>
                  <a:srgbClr val="000000"/>
                </a:solidFill>
                <a:uFillTx/>
                <a:latin typeface="標楷體" pitchFamily="65"/>
                <a:ea typeface="標楷體" pitchFamily="65"/>
                <a:cs typeface="標楷體" pitchFamily="65"/>
              </a:rPr>
              <a:t>線</a:t>
            </a:r>
            <a:r>
              <a:rPr lang="zh-CN" sz="4400" b="0" i="0" u="none" strike="noStrike" kern="1200" cap="none" spc="0" baseline="0">
                <a:solidFill>
                  <a:srgbClr val="000000"/>
                </a:solidFill>
                <a:uFillTx/>
                <a:latin typeface="標楷體" pitchFamily="65"/>
                <a:ea typeface="標楷體" pitchFamily="65"/>
                <a:cs typeface="標楷體" pitchFamily="65"/>
              </a:rPr>
              <a:t>動</a:t>
            </a:r>
            <a:r>
              <a:rPr lang="zh-TW" sz="4400" b="0" i="0" u="none" strike="noStrike" kern="1200" cap="none" spc="0" baseline="0">
                <a:solidFill>
                  <a:srgbClr val="000000"/>
                </a:solidFill>
                <a:uFillTx/>
                <a:latin typeface="標楷體" pitchFamily="65"/>
                <a:ea typeface="標楷體" pitchFamily="65"/>
                <a:cs typeface="標楷體" pitchFamily="65"/>
              </a:rPr>
              <a:t>力</a:t>
            </a:r>
            <a:r>
              <a:rPr lang="zh-CN" sz="4400" b="0" i="0" u="none" strike="noStrike" kern="1200" cap="none" spc="0" baseline="0">
                <a:solidFill>
                  <a:srgbClr val="000000"/>
                </a:solidFill>
                <a:uFillTx/>
                <a:latin typeface="標楷體" pitchFamily="65"/>
                <a:ea typeface="標楷體" pitchFamily="65"/>
                <a:cs typeface="標楷體" pitchFamily="65"/>
              </a:rPr>
              <a:t>學</a:t>
            </a:r>
            <a:endParaRPr lang="en-US" sz="4400" b="0" i="0" u="none" strike="noStrike" kern="1200" cap="none" spc="0" baseline="0">
              <a:solidFill>
                <a:srgbClr val="000000"/>
              </a:solidFill>
              <a:uFillTx/>
              <a:latin typeface="標楷體" pitchFamily="65"/>
              <a:ea typeface="標楷體" pitchFamily="65"/>
              <a:cs typeface="標楷體" pitchFamily="65"/>
            </a:endParaRPr>
          </a:p>
        </p:txBody>
      </p:sp>
      <p:sp>
        <p:nvSpPr>
          <p:cNvPr id="4" name="副標題 2"/>
          <p:cNvSpPr txBox="1"/>
          <p:nvPr/>
        </p:nvSpPr>
        <p:spPr>
          <a:xfrm>
            <a:off x="1524003" y="1809570"/>
            <a:ext cx="6400800" cy="648071"/>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smtClean="0">
                <a:solidFill>
                  <a:srgbClr val="898989"/>
                </a:solidFill>
                <a:uFillTx/>
                <a:latin typeface="Calibri"/>
                <a:ea typeface="新細明體"/>
                <a:cs typeface=""/>
              </a:rPr>
              <a:t>1</a:t>
            </a:r>
            <a:r>
              <a:rPr lang="en-US" altLang="zh-TW" sz="3200" b="0" i="0" u="none" strike="noStrike" kern="1200" cap="none" spc="0" baseline="0" dirty="0" smtClean="0">
                <a:solidFill>
                  <a:srgbClr val="898989"/>
                </a:solidFill>
                <a:uFillTx/>
                <a:latin typeface="Calibri"/>
                <a:ea typeface="新細明體"/>
                <a:cs typeface=""/>
              </a:rPr>
              <a:t>4</a:t>
            </a:r>
            <a:endParaRPr lang="en-US" sz="3200" b="0" i="0" u="none" strike="noStrike" kern="1200" cap="none" spc="0" baseline="0" dirty="0">
              <a:solidFill>
                <a:srgbClr val="898989"/>
              </a:solidFill>
              <a:uFillTx/>
              <a:latin typeface="Calibri"/>
              <a:ea typeface="新細明體"/>
              <a:cs typeface=""/>
            </a:endParaRPr>
          </a:p>
        </p:txBody>
      </p:sp>
    </p:spTree>
    <p:extLst>
      <p:ext uri="{BB962C8B-B14F-4D97-AF65-F5344CB8AC3E}">
        <p14:creationId xmlns:p14="http://schemas.microsoft.com/office/powerpoint/2010/main" val="39016595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 Box 2"/>
          <p:cNvSpPr txBox="1"/>
          <p:nvPr/>
        </p:nvSpPr>
        <p:spPr>
          <a:xfrm>
            <a:off x="3060698" y="463121"/>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3" name="Text Box 3"/>
          <p:cNvSpPr txBox="1"/>
          <p:nvPr/>
        </p:nvSpPr>
        <p:spPr>
          <a:xfrm>
            <a:off x="714375" y="1500192"/>
            <a:ext cx="7889872" cy="3647152"/>
          </a:xfrm>
          <a:prstGeom prst="rect">
            <a:avLst/>
          </a:prstGeom>
          <a:noFill/>
          <a:ln cap="flat">
            <a:noFill/>
          </a:ln>
        </p:spPr>
        <p:txBody>
          <a:bodyPr vert="horz" wrap="square" lIns="91440" tIns="45720" rIns="91440" bIns="45720" anchor="t" anchorCtr="0" compatLnSpc="1">
            <a:spAutoFit/>
          </a:bodyPr>
          <a:lstStyle/>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影響兩物體間相互作用結果的要素，在兩物體產生碰撞的運動中動量的概念便顯得特別的重要。</a:t>
            </a: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一個靜置不動的物體，其所存在的動量為</a:t>
            </a:r>
            <a:r>
              <a:rPr lang="en-US" sz="2800" b="0" i="0" u="none" strike="noStrike" kern="1200" cap="none" spc="0" baseline="0" dirty="0">
                <a:solidFill>
                  <a:srgbClr val="0000FF"/>
                </a:solidFill>
                <a:uFillTx/>
                <a:latin typeface="Times New Roman" pitchFamily="18"/>
                <a:ea typeface="標楷體" pitchFamily="65"/>
                <a:cs typeface="Times New Roman" pitchFamily="18"/>
              </a:rPr>
              <a:t>0 </a:t>
            </a:r>
            <a:r>
              <a:rPr lang="zh-TW" sz="2800" b="0" i="0" u="none" strike="noStrike" kern="1200" cap="none" spc="0" baseline="0" dirty="0">
                <a:solidFill>
                  <a:srgbClr val="0000FF"/>
                </a:solidFill>
                <a:uFillTx/>
                <a:latin typeface="Times New Roman" pitchFamily="18"/>
                <a:ea typeface="標楷體" pitchFamily="65"/>
                <a:cs typeface="Times New Roman" pitchFamily="18"/>
              </a:rPr>
              <a:t>。</a:t>
            </a:r>
            <a:endParaRPr lang="en-US" sz="28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欲改變一物體的動量，可採用增加質量或速度的策略。</a:t>
            </a:r>
            <a:endParaRPr lang="en-US" sz="2800" b="0" i="0" u="none" strike="noStrike" kern="1200" cap="none" spc="0" baseline="0" dirty="0">
              <a:solidFill>
                <a:srgbClr val="0000FF"/>
              </a:solidFill>
              <a:uFillTx/>
              <a:latin typeface="Times New Roman" pitchFamily="18"/>
              <a:ea typeface="標楷體" pitchFamily="65"/>
              <a:cs typeface="Times New Roman" pitchFamily="18"/>
            </a:endParaRPr>
          </a:p>
          <a:p>
            <a:pPr marL="180978" marR="0" lvl="0" indent="-180978" algn="l" defTabSz="914400" rtl="0" fontAlgn="auto" hangingPunct="1">
              <a:lnSpc>
                <a:spcPct val="100000"/>
              </a:lnSpc>
              <a:spcBef>
                <a:spcPts val="1400"/>
              </a:spcBef>
              <a:spcAft>
                <a:spcPts val="0"/>
              </a:spcAft>
              <a:buSzPct val="100000"/>
              <a:buChar char="•"/>
              <a:tabLst/>
              <a:defRPr sz="1800" b="0" i="0" u="none" strike="noStrike" kern="0" cap="none" spc="0" baseline="0">
                <a:solidFill>
                  <a:srgbClr val="000000"/>
                </a:solidFill>
                <a:uFillTx/>
              </a:defRPr>
            </a:pPr>
            <a:r>
              <a:rPr lang="zh-TW" sz="2800" b="0" i="0" u="none" strike="noStrike" kern="1200" cap="none" spc="0" baseline="0" dirty="0">
                <a:solidFill>
                  <a:srgbClr val="0000FF"/>
                </a:solidFill>
                <a:uFillTx/>
                <a:latin typeface="Times New Roman" pitchFamily="18"/>
                <a:ea typeface="標楷體" pitchFamily="65"/>
                <a:cs typeface="Times New Roman" pitchFamily="18"/>
              </a:rPr>
              <a:t>人體運動中都是訓練提升動作速度</a:t>
            </a:r>
            <a:r>
              <a:rPr lang="en-US" sz="2800" b="0" i="0" u="none" strike="noStrike" kern="1200" cap="none" spc="0" baseline="0" dirty="0">
                <a:solidFill>
                  <a:srgbClr val="0000FF"/>
                </a:solidFill>
                <a:uFillTx/>
                <a:latin typeface="Times New Roman" pitchFamily="18"/>
                <a:ea typeface="標楷體" pitchFamily="65"/>
                <a:cs typeface="Times New Roman" pitchFamily="18"/>
              </a:rPr>
              <a:t>v</a:t>
            </a:r>
            <a:r>
              <a:rPr lang="zh-TW" sz="2800" b="0" i="0" u="none" strike="noStrike" kern="1200" cap="none" spc="0" baseline="0" dirty="0">
                <a:solidFill>
                  <a:srgbClr val="0000FF"/>
                </a:solidFill>
                <a:uFillTx/>
                <a:latin typeface="Times New Roman" pitchFamily="18"/>
                <a:ea typeface="標楷體" pitchFamily="65"/>
                <a:cs typeface="Times New Roman" pitchFamily="18"/>
              </a:rPr>
              <a:t>，因為人體之質量</a:t>
            </a:r>
            <a:r>
              <a:rPr lang="en-US" sz="2800" b="0" i="0" u="none" strike="noStrike" kern="1200" cap="none" spc="0" baseline="0" dirty="0">
                <a:solidFill>
                  <a:srgbClr val="0000FF"/>
                </a:solidFill>
                <a:uFillTx/>
                <a:latin typeface="Times New Roman" pitchFamily="18"/>
                <a:ea typeface="標楷體" pitchFamily="65"/>
                <a:cs typeface="Times New Roman" pitchFamily="18"/>
              </a:rPr>
              <a:t>m</a:t>
            </a:r>
            <a:r>
              <a:rPr lang="zh-TW" sz="2800" b="0" i="0" u="none" strike="noStrike" kern="1200" cap="none" spc="0" baseline="0" dirty="0">
                <a:solidFill>
                  <a:srgbClr val="0000FF"/>
                </a:solidFill>
                <a:uFillTx/>
                <a:latin typeface="Times New Roman" pitchFamily="18"/>
                <a:ea typeface="標楷體" pitchFamily="65"/>
                <a:cs typeface="Times New Roman" pitchFamily="18"/>
              </a:rPr>
              <a:t>通常維持不變。 </a:t>
            </a:r>
            <a:r>
              <a:rPr lang="en-US" sz="2800" b="0" i="0" u="none" strike="noStrike" kern="1200" cap="none" spc="0" baseline="0" dirty="0">
                <a:solidFill>
                  <a:srgbClr val="0000FF"/>
                </a:solidFill>
                <a:uFillTx/>
                <a:latin typeface="Times New Roman" pitchFamily="18"/>
                <a:ea typeface="標楷體" pitchFamily="65"/>
                <a:cs typeface="Times New Roman" pitchFamily="18"/>
              </a:rPr>
              <a:t> </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4"/>
          <p:cNvSpPr/>
          <p:nvPr/>
        </p:nvSpPr>
        <p:spPr>
          <a:xfrm>
            <a:off x="785817" y="2000250"/>
            <a:ext cx="7858125" cy="304641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在沒有其它外力的參與下，一個系統的動量保持不變</a:t>
            </a: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兩物體在碰撞前的總動量合會與碰撞後的總動量合相同</a:t>
            </a: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公式為：</a:t>
            </a:r>
            <a:r>
              <a:rPr lang="en-US" sz="2400" b="0" i="0" u="none" strike="noStrike" kern="1200" cap="none" spc="0" baseline="0">
                <a:solidFill>
                  <a:srgbClr val="0000FF"/>
                </a:solidFill>
                <a:uFillTx/>
                <a:latin typeface="Times New Roman" pitchFamily="18"/>
                <a:ea typeface="標楷體" pitchFamily="65"/>
                <a:cs typeface="Times New Roman" pitchFamily="18"/>
              </a:rPr>
              <a:t> </a:t>
            </a:r>
          </a:p>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endParaRPr lang="en-US" sz="24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0" algn="l" defTabSz="914400" rtl="0" fontAlgn="auto" hangingPunct="1">
              <a:lnSpc>
                <a:spcPct val="100000"/>
              </a:lnSpc>
              <a:spcBef>
                <a:spcPts val="0"/>
              </a:spcBef>
              <a:spcAft>
                <a:spcPts val="0"/>
              </a:spcAft>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兩物體正向碰撞後，會朝向原動量較大者之行進方向繼續行進</a:t>
            </a:r>
          </a:p>
        </p:txBody>
      </p:sp>
      <p:sp>
        <p:nvSpPr>
          <p:cNvPr id="3" name="矩形 7"/>
          <p:cNvSpPr/>
          <p:nvPr/>
        </p:nvSpPr>
        <p:spPr>
          <a:xfrm>
            <a:off x="2214567" y="3429000"/>
            <a:ext cx="3571874" cy="571500"/>
          </a:xfrm>
          <a:prstGeom prst="rect">
            <a:avLst/>
          </a:prstGeom>
          <a:solidFill>
            <a:srgbClr val="5B9BD5"/>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Times New Roman" pitchFamily="18"/>
              <a:ea typeface="標楷體" pitchFamily="65"/>
              <a:cs typeface="Times New Roman" pitchFamily="18"/>
            </a:endParaRPr>
          </a:p>
        </p:txBody>
      </p:sp>
      <p:sp>
        <p:nvSpPr>
          <p:cNvPr id="4" name="Rectangle 3"/>
          <p:cNvSpPr/>
          <p:nvPr/>
        </p:nvSpPr>
        <p:spPr>
          <a:xfrm>
            <a:off x="571500" y="285658"/>
            <a:ext cx="8358192" cy="1200332"/>
          </a:xfrm>
          <a:prstGeom prst="rect">
            <a:avLst/>
          </a:prstGeom>
          <a:noFill/>
          <a:ln cap="flat">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3600" b="0" i="0" u="none" strike="noStrike" kern="1200" cap="none" spc="0" baseline="0">
                <a:solidFill>
                  <a:srgbClr val="000000"/>
                </a:solidFill>
                <a:uFillTx/>
                <a:latin typeface="Times New Roman" pitchFamily="18"/>
                <a:ea typeface="標楷體" pitchFamily="65"/>
                <a:cs typeface="Times New Roman" pitchFamily="18"/>
              </a:rPr>
              <a:t>動量守恆定律</a:t>
            </a:r>
            <a:r>
              <a:rPr lang="en-US" sz="3600" b="0" i="0" u="none" strike="noStrike" kern="1200" cap="none" spc="0" baseline="0">
                <a:solidFill>
                  <a:srgbClr val="000000"/>
                </a:solidFill>
                <a:uFillTx/>
                <a:latin typeface="Times New Roman" pitchFamily="18"/>
                <a:ea typeface="標楷體" pitchFamily="65"/>
                <a:cs typeface="Times New Roman" pitchFamily="18"/>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Times New Roman" pitchFamily="18"/>
                <a:ea typeface="標楷體" pitchFamily="65"/>
                <a:cs typeface="Times New Roman" pitchFamily="18"/>
              </a:rPr>
              <a:t>(Principle of Conservation of Momentum)</a:t>
            </a:r>
          </a:p>
        </p:txBody>
      </p:sp>
      <p:graphicFrame>
        <p:nvGraphicFramePr>
          <p:cNvPr id="5" name="Object 2"/>
          <p:cNvGraphicFramePr/>
          <p:nvPr>
            <p:extLst>
              <p:ext uri="{D42A27DB-BD31-4B8C-83A1-F6EECF244321}">
                <p14:modId xmlns:p14="http://schemas.microsoft.com/office/powerpoint/2010/main" val="1031628433"/>
              </p:ext>
            </p:extLst>
          </p:nvPr>
        </p:nvGraphicFramePr>
        <p:xfrm>
          <a:off x="2519363" y="3571875"/>
          <a:ext cx="3041650" cy="358775"/>
        </p:xfrm>
        <a:graphic>
          <a:graphicData uri="http://schemas.openxmlformats.org/presentationml/2006/ole">
            <mc:AlternateContent xmlns:mc="http://schemas.openxmlformats.org/markup-compatibility/2006">
              <mc:Choice xmlns:v="urn:schemas-microsoft-com:vml" Requires="v">
                <p:oleObj spid="_x0000_s1083" name="方程式" r:id="rId3" imgW="1828800" imgH="215640" progId="Equation.3">
                  <p:embed/>
                </p:oleObj>
              </mc:Choice>
              <mc:Fallback>
                <p:oleObj name="方程式" r:id="rId3" imgW="1828800" imgH="215640" progId="Equation.3">
                  <p:embed/>
                  <p:pic>
                    <p:nvPicPr>
                      <p:cNvPr id="0" name=""/>
                      <p:cNvPicPr/>
                      <p:nvPr/>
                    </p:nvPicPr>
                    <p:blipFill>
                      <a:blip r:embed="rId4"/>
                      <a:stretch>
                        <a:fillRect/>
                      </a:stretch>
                    </p:blipFill>
                    <p:spPr>
                      <a:xfrm>
                        <a:off x="2519363" y="3571875"/>
                        <a:ext cx="3041650" cy="358775"/>
                      </a:xfrm>
                      <a:prstGeom prst="rect">
                        <a:avLst/>
                      </a:prstGeom>
                      <a:noFill/>
                      <a:ln cap="flat">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0" y="3105835"/>
            <a:ext cx="4572000" cy="646331"/>
          </a:xfrm>
          <a:prstGeom prst="rect">
            <a:avLst/>
          </a:prstGeom>
        </p:spPr>
        <p:txBody>
          <a:bodyPr>
            <a:spAutoFit/>
          </a:bodyPr>
          <a:lstStyle/>
          <a:p>
            <a:r>
              <a:rPr lang="zh-CN" altLang="en-US" dirty="0" smtClean="0"/>
              <a:t>https://www.youtube.com/watch?v=MCaK2pjWIQI</a:t>
            </a:r>
            <a:endParaRPr lang="zh-CN" altLang="en-US" dirty="0"/>
          </a:p>
        </p:txBody>
      </p:sp>
    </p:spTree>
    <p:extLst>
      <p:ext uri="{BB962C8B-B14F-4D97-AF65-F5344CB8AC3E}">
        <p14:creationId xmlns:p14="http://schemas.microsoft.com/office/powerpoint/2010/main" val="10957683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19" name="矩形 18"/>
          <p:cNvSpPr/>
          <p:nvPr/>
        </p:nvSpPr>
        <p:spPr>
          <a:xfrm>
            <a:off x="293441" y="2534095"/>
            <a:ext cx="2236510"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動量</a:t>
            </a:r>
            <a:r>
              <a:rPr lang="zh-TW" altLang="en-US" sz="2000" dirty="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質量</a:t>
            </a:r>
            <a:r>
              <a:rPr lang="zh-TW" altLang="en-US" sz="2000" dirty="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x </a:t>
            </a:r>
            <a:r>
              <a:rPr lang="zh-TW" altLang="zh-CN" sz="2000" dirty="0" smtClean="0">
                <a:solidFill>
                  <a:srgbClr val="0000FF"/>
                </a:solidFill>
                <a:latin typeface="Times New Roman" pitchFamily="18"/>
                <a:ea typeface="標楷體" pitchFamily="65"/>
                <a:cs typeface="Times New Roman" pitchFamily="18"/>
              </a:rPr>
              <a:t>速度</a:t>
            </a:r>
            <a:endParaRPr lang="zh-CN" altLang="en-US" sz="2000" dirty="0"/>
          </a:p>
        </p:txBody>
      </p:sp>
    </p:spTree>
    <p:extLst>
      <p:ext uri="{BB962C8B-B14F-4D97-AF65-F5344CB8AC3E}">
        <p14:creationId xmlns:p14="http://schemas.microsoft.com/office/powerpoint/2010/main" val="18559192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19" name="矩形 18"/>
          <p:cNvSpPr/>
          <p:nvPr/>
        </p:nvSpPr>
        <p:spPr>
          <a:xfrm>
            <a:off x="293441" y="2534095"/>
            <a:ext cx="2236510"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動量</a:t>
            </a:r>
            <a:r>
              <a:rPr lang="zh-TW" altLang="en-US" sz="2000" dirty="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質量</a:t>
            </a:r>
            <a:r>
              <a:rPr lang="zh-TW" altLang="en-US" sz="2000" dirty="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x </a:t>
            </a:r>
            <a:r>
              <a:rPr lang="zh-TW" altLang="zh-CN" sz="2000" dirty="0" smtClean="0">
                <a:solidFill>
                  <a:srgbClr val="0000FF"/>
                </a:solidFill>
                <a:latin typeface="Times New Roman" pitchFamily="18"/>
                <a:ea typeface="標楷體" pitchFamily="65"/>
                <a:cs typeface="Times New Roman" pitchFamily="18"/>
              </a:rPr>
              <a:t>速度</a:t>
            </a:r>
            <a:endParaRPr lang="zh-CN" altLang="en-US" sz="2000" dirty="0"/>
          </a:p>
        </p:txBody>
      </p:sp>
      <p:sp>
        <p:nvSpPr>
          <p:cNvPr id="21" name="矩形 20"/>
          <p:cNvSpPr/>
          <p:nvPr/>
        </p:nvSpPr>
        <p:spPr>
          <a:xfrm>
            <a:off x="293441" y="3080117"/>
            <a:ext cx="5253361" cy="400110"/>
          </a:xfrm>
          <a:prstGeom prst="rect">
            <a:avLst/>
          </a:prstGeom>
        </p:spPr>
        <p:txBody>
          <a:bodyPr wrap="none">
            <a:spAutoFit/>
          </a:bodyPr>
          <a:lstStyle/>
          <a:p>
            <a:r>
              <a:rPr lang="zh-TW" altLang="en-US" sz="2000" dirty="0">
                <a:solidFill>
                  <a:srgbClr val="0000FF"/>
                </a:solidFill>
                <a:latin typeface="Times New Roman" pitchFamily="18"/>
                <a:ea typeface="標楷體" pitchFamily="65"/>
                <a:cs typeface="Times New Roman" pitchFamily="18"/>
              </a:rPr>
              <a:t>綠衣球員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a:t>
            </a:r>
            <a:r>
              <a:rPr lang="en-US" altLang="zh-CN" sz="2000" dirty="0">
                <a:solidFill>
                  <a:srgbClr val="0000FF"/>
                </a:solidFill>
                <a:latin typeface="Times New Roman" pitchFamily="18"/>
                <a:ea typeface="標楷體" pitchFamily="65"/>
                <a:cs typeface="Times New Roman" pitchFamily="18"/>
              </a:rPr>
              <a:t>6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a:solidFill>
                  <a:srgbClr val="0000FF"/>
                </a:solidFill>
                <a:latin typeface="Times New Roman" pitchFamily="18"/>
                <a:ea typeface="標楷體" pitchFamily="65"/>
                <a:cs typeface="Times New Roman" pitchFamily="18"/>
              </a:rPr>
              <a:t>向右</a:t>
            </a:r>
            <a:r>
              <a:rPr lang="en-US" altLang="zh-CN" sz="2000" dirty="0" smtClean="0">
                <a:solidFill>
                  <a:srgbClr val="0000FF"/>
                </a:solidFill>
                <a:latin typeface="Times New Roman" pitchFamily="18"/>
                <a:ea typeface="標楷體" pitchFamily="65"/>
                <a:cs typeface="Times New Roman" pitchFamily="18"/>
              </a:rPr>
              <a:t>)</a:t>
            </a:r>
          </a:p>
        </p:txBody>
      </p:sp>
    </p:spTree>
    <p:extLst>
      <p:ext uri="{BB962C8B-B14F-4D97-AF65-F5344CB8AC3E}">
        <p14:creationId xmlns:p14="http://schemas.microsoft.com/office/powerpoint/2010/main" val="41245939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414670" y="1045457"/>
            <a:ext cx="8557552" cy="1200329"/>
          </a:xfrm>
          <a:prstGeom prst="rect">
            <a:avLst/>
          </a:prstGeom>
          <a:noFill/>
          <a:ln cap="flat">
            <a:noFill/>
          </a:ln>
        </p:spPr>
        <p:txBody>
          <a:bodyPr vert="horz" wrap="square" lIns="91440" tIns="45720" rIns="91440" bIns="45720" anchor="t" anchorCtr="0" compatLnSpc="1">
            <a:spAutoFit/>
          </a:bodyPr>
          <a:lstStyle/>
          <a:p>
            <a:pPr lvl="0">
              <a:spcBef>
                <a:spcPts val="1200"/>
              </a:spcBef>
              <a:defRPr sz="1800" b="0" i="0" u="none" strike="noStrike" kern="0" cap="none" spc="0" baseline="0">
                <a:solidFill>
                  <a:srgbClr val="000000"/>
                </a:solidFill>
                <a:uFillTx/>
              </a:defRPr>
            </a:pP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例題</a:t>
            </a:r>
            <a:r>
              <a:rPr lang="en-US" altLang="zh-TW" sz="2400" b="0" i="0" u="none" strike="noStrike" kern="1200" cap="none" spc="0" baseline="0" dirty="0" smtClean="0">
                <a:solidFill>
                  <a:srgbClr val="0000FF"/>
                </a:solidFill>
                <a:uFillTx/>
                <a:latin typeface="Times New Roman" pitchFamily="18"/>
                <a:ea typeface="標楷體" pitchFamily="65"/>
                <a:cs typeface="Times New Roman" pitchFamily="18"/>
              </a:rPr>
              <a:t>   </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兩個</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90</a:t>
            </a:r>
            <a:r>
              <a:rPr lang="zh-TW" sz="2400" b="0" i="0" u="none" strike="noStrike" kern="1200" cap="none" spc="0" baseline="0" dirty="0">
                <a:solidFill>
                  <a:srgbClr val="0000FF"/>
                </a:solidFill>
                <a:uFillTx/>
                <a:latin typeface="Times New Roman" pitchFamily="18"/>
                <a:ea typeface="標楷體" pitchFamily="65"/>
                <a:cs typeface="Times New Roman" pitchFamily="18"/>
              </a:rPr>
              <a:t>公斤</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的</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美式足球</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相碰撞，綠衣球員</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以</a:t>
            </a:r>
            <a:r>
              <a:rPr lang="en-US" sz="2400" b="0" i="0" u="none" strike="noStrike" kern="1200" cap="none" spc="0" baseline="0" dirty="0">
                <a:solidFill>
                  <a:srgbClr val="0000FF"/>
                </a:solidFill>
                <a:uFillTx/>
                <a:latin typeface="Times New Roman" pitchFamily="18"/>
                <a:ea typeface="標楷體" pitchFamily="65"/>
                <a:cs typeface="Times New Roman" pitchFamily="18"/>
              </a:rPr>
              <a:t>6 </a:t>
            </a:r>
            <a:r>
              <a:rPr lang="zh-TW" altLang="en-US" sz="2400" dirty="0" smtClean="0">
                <a:solidFill>
                  <a:srgbClr val="0000FF"/>
                </a:solidFill>
                <a:latin typeface="Times New Roman" pitchFamily="18"/>
                <a:ea typeface="標楷體" pitchFamily="65"/>
                <a:cs typeface="Times New Roman" pitchFamily="18"/>
              </a:rPr>
              <a:t>公尺</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dirty="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向右</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前進，紅</a:t>
            </a:r>
            <a:r>
              <a:rPr lang="zh-TW" altLang="en-US" sz="2400" dirty="0" smtClean="0">
                <a:solidFill>
                  <a:srgbClr val="0000FF"/>
                </a:solidFill>
                <a:latin typeface="Times New Roman" pitchFamily="18"/>
                <a:ea typeface="標楷體" pitchFamily="65"/>
                <a:cs typeface="Times New Roman" pitchFamily="18"/>
              </a:rPr>
              <a:t>衣</a:t>
            </a:r>
            <a:r>
              <a:rPr lang="zh-TW" altLang="en-US" sz="2400" dirty="0">
                <a:solidFill>
                  <a:srgbClr val="0000FF"/>
                </a:solidFill>
                <a:latin typeface="Times New Roman" pitchFamily="18"/>
                <a:ea typeface="標楷體" pitchFamily="65"/>
                <a:cs typeface="Times New Roman" pitchFamily="18"/>
              </a:rPr>
              <a:t>球員</a:t>
            </a:r>
            <a:r>
              <a:rPr lang="zh-TW" altLang="zh-CN" sz="2400" dirty="0">
                <a:solidFill>
                  <a:srgbClr val="0000FF"/>
                </a:solidFill>
                <a:latin typeface="Times New Roman" pitchFamily="18"/>
                <a:ea typeface="標楷體" pitchFamily="65"/>
                <a:cs typeface="Times New Roman" pitchFamily="18"/>
              </a:rPr>
              <a:t>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速度</a:t>
            </a:r>
            <a:r>
              <a:rPr lang="en-US" altLang="zh-TW" sz="2400" dirty="0" smtClean="0">
                <a:solidFill>
                  <a:srgbClr val="0000FF"/>
                </a:solidFill>
                <a:latin typeface="Times New Roman" pitchFamily="18"/>
                <a:ea typeface="標楷體" pitchFamily="65"/>
                <a:cs typeface="Times New Roman" pitchFamily="18"/>
              </a:rPr>
              <a:t>10</a:t>
            </a:r>
            <a:r>
              <a:rPr lang="zh-TW" altLang="en-US" sz="2400" dirty="0" smtClean="0">
                <a:solidFill>
                  <a:srgbClr val="0000FF"/>
                </a:solidFill>
                <a:latin typeface="Times New Roman" pitchFamily="18"/>
                <a:ea typeface="標楷體" pitchFamily="65"/>
                <a:cs typeface="Times New Roman" pitchFamily="18"/>
              </a:rPr>
              <a:t>公尺</a:t>
            </a:r>
            <a:r>
              <a:rPr lang="en-US" altLang="zh-CN" sz="2400" dirty="0">
                <a:solidFill>
                  <a:srgbClr val="0000FF"/>
                </a:solidFill>
                <a:latin typeface="Times New Roman" pitchFamily="18"/>
                <a:ea typeface="標楷體" pitchFamily="65"/>
                <a:cs typeface="Times New Roman" pitchFamily="18"/>
              </a:rPr>
              <a:t>/</a:t>
            </a:r>
            <a:r>
              <a:rPr lang="zh-TW" altLang="en-US" sz="2400" dirty="0" smtClean="0">
                <a:solidFill>
                  <a:srgbClr val="0000FF"/>
                </a:solidFill>
                <a:latin typeface="Times New Roman" pitchFamily="18"/>
                <a:ea typeface="標楷體" pitchFamily="65"/>
                <a:cs typeface="Times New Roman" pitchFamily="18"/>
              </a:rPr>
              <a:t>秒</a:t>
            </a:r>
            <a:r>
              <a:rPr lang="en-US"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向左</a:t>
            </a:r>
            <a:r>
              <a:rPr lang="en-US" sz="2400" b="0" i="0" u="none" strike="noStrike" kern="1200" cap="none" spc="0" baseline="0" dirty="0">
                <a:solidFill>
                  <a:srgbClr val="0000FF"/>
                </a:solidFill>
                <a:uFillTx/>
                <a:latin typeface="Times New Roman" pitchFamily="18"/>
                <a:ea typeface="標楷體" pitchFamily="65"/>
                <a:cs typeface="Times New Roman" pitchFamily="18"/>
              </a:rPr>
              <a:t>)</a:t>
            </a:r>
            <a:r>
              <a:rPr lang="zh-TW" sz="2400" b="0" i="0" u="none" strike="noStrike" kern="1200" cap="none" spc="0" baseline="0" dirty="0">
                <a:solidFill>
                  <a:srgbClr val="0000FF"/>
                </a:solidFill>
                <a:uFillTx/>
                <a:latin typeface="Times New Roman" pitchFamily="18"/>
                <a:ea typeface="標楷體" pitchFamily="65"/>
                <a:cs typeface="Times New Roman" pitchFamily="18"/>
              </a:rPr>
              <a:t>的</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選手</a:t>
            </a:r>
            <a:r>
              <a:rPr lang="zh-TW" altLang="en-US" sz="2400" dirty="0" smtClean="0">
                <a:solidFill>
                  <a:srgbClr val="0000FF"/>
                </a:solidFill>
                <a:latin typeface="Times New Roman" pitchFamily="18"/>
                <a:ea typeface="標楷體" pitchFamily="65"/>
                <a:cs typeface="Times New Roman" pitchFamily="18"/>
              </a:rPr>
              <a:t>前進</a:t>
            </a:r>
            <a:r>
              <a:rPr lang="zh-TW" altLang="en-US" sz="2400" dirty="0">
                <a:solidFill>
                  <a:srgbClr val="0000FF"/>
                </a:solidFill>
                <a:latin typeface="Times New Roman" pitchFamily="18"/>
                <a:ea typeface="標楷體" pitchFamily="65"/>
                <a:cs typeface="Times New Roman" pitchFamily="18"/>
              </a:rPr>
              <a:t>碰撞</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在</a:t>
            </a:r>
            <a:r>
              <a:rPr lang="zh-TW" sz="2400" b="0" i="0" u="none" strike="noStrike" kern="1200" cap="none" spc="0" baseline="0" dirty="0">
                <a:solidFill>
                  <a:srgbClr val="0000FF"/>
                </a:solidFill>
                <a:uFillTx/>
                <a:latin typeface="Times New Roman" pitchFamily="18"/>
                <a:ea typeface="標楷體" pitchFamily="65"/>
                <a:cs typeface="Times New Roman" pitchFamily="18"/>
              </a:rPr>
              <a:t>一起</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問</a:t>
            </a:r>
            <a:r>
              <a:rPr lang="zh-TW" altLang="en-US" sz="2400" dirty="0">
                <a:solidFill>
                  <a:srgbClr val="0000FF"/>
                </a:solidFill>
                <a:latin typeface="Times New Roman" pitchFamily="18"/>
                <a:ea typeface="標楷體" pitchFamily="65"/>
                <a:cs typeface="Times New Roman" pitchFamily="18"/>
              </a:rPr>
              <a:t>兩個</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人</a:t>
            </a:r>
            <a:r>
              <a:rPr lang="zh-TW" sz="2400" b="0" i="0" u="none" strike="noStrike" kern="1200" cap="none" spc="0" baseline="0" dirty="0">
                <a:solidFill>
                  <a:srgbClr val="0000FF"/>
                </a:solidFill>
                <a:uFillTx/>
                <a:latin typeface="Times New Roman" pitchFamily="18"/>
                <a:ea typeface="標楷體" pitchFamily="65"/>
                <a:cs typeface="Times New Roman" pitchFamily="18"/>
              </a:rPr>
              <a:t>的動量分別</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為</a:t>
            </a:r>
            <a:r>
              <a:rPr lang="zh-TW" altLang="en-US" sz="2400" b="0" i="0" u="none" strike="noStrike" kern="1200" cap="none" spc="0" baseline="0" dirty="0" smtClean="0">
                <a:solidFill>
                  <a:srgbClr val="0000FF"/>
                </a:solidFill>
                <a:uFillTx/>
                <a:latin typeface="Times New Roman" pitchFamily="18"/>
                <a:ea typeface="標楷體" pitchFamily="65"/>
                <a:cs typeface="Times New Roman" pitchFamily="18"/>
              </a:rPr>
              <a:t>多少</a:t>
            </a:r>
            <a:r>
              <a:rPr lang="zh-TW" sz="2400" b="0" i="0" u="none" strike="noStrike" kern="1200" cap="none" spc="0" baseline="0" dirty="0" smtClean="0">
                <a:solidFill>
                  <a:srgbClr val="0000FF"/>
                </a:solidFill>
                <a:uFillTx/>
                <a:latin typeface="Times New Roman" pitchFamily="18"/>
                <a:ea typeface="標楷體" pitchFamily="65"/>
                <a:cs typeface="Times New Roman" pitchFamily="18"/>
              </a:rPr>
              <a:t>？</a:t>
            </a:r>
            <a:endParaRPr lang="zh-TW" sz="2400" b="0" i="0" u="none" strike="noStrike" kern="1200" cap="none" spc="0" baseline="0" dirty="0">
              <a:solidFill>
                <a:srgbClr val="0000FF"/>
              </a:solidFill>
              <a:uFillTx/>
              <a:latin typeface="Times New Roman" pitchFamily="18"/>
              <a:ea typeface="標楷體" pitchFamily="65"/>
              <a:cs typeface="Times New Roman" pitchFamily="18"/>
            </a:endParaRPr>
          </a:p>
        </p:txBody>
      </p:sp>
      <p:grpSp>
        <p:nvGrpSpPr>
          <p:cNvPr id="17" name="群組 16"/>
          <p:cNvGrpSpPr/>
          <p:nvPr/>
        </p:nvGrpSpPr>
        <p:grpSpPr>
          <a:xfrm>
            <a:off x="6038855" y="3541782"/>
            <a:ext cx="3105145" cy="3203192"/>
            <a:chOff x="5764297" y="3080118"/>
            <a:chExt cx="3105145" cy="3203192"/>
          </a:xfrm>
        </p:grpSpPr>
        <p:pic>
          <p:nvPicPr>
            <p:cNvPr id="6" name="圖片 5"/>
            <p:cNvPicPr>
              <a:picLocks noChangeAspect="1"/>
            </p:cNvPicPr>
            <p:nvPr/>
          </p:nvPicPr>
          <p:blipFill>
            <a:blip r:embed="rId2"/>
            <a:stretch>
              <a:fillRect/>
            </a:stretch>
          </p:blipFill>
          <p:spPr>
            <a:xfrm>
              <a:off x="5783809" y="3080118"/>
              <a:ext cx="3066123" cy="1428086"/>
            </a:xfrm>
            <a:prstGeom prst="rect">
              <a:avLst/>
            </a:prstGeom>
          </p:spPr>
        </p:pic>
        <p:pic>
          <p:nvPicPr>
            <p:cNvPr id="8" name="圖片 7"/>
            <p:cNvPicPr>
              <a:picLocks noChangeAspect="1"/>
            </p:cNvPicPr>
            <p:nvPr/>
          </p:nvPicPr>
          <p:blipFill>
            <a:blip r:embed="rId3"/>
            <a:stretch>
              <a:fillRect/>
            </a:stretch>
          </p:blipFill>
          <p:spPr>
            <a:xfrm>
              <a:off x="5764297" y="4783895"/>
              <a:ext cx="3105145" cy="1499415"/>
            </a:xfrm>
            <a:prstGeom prst="rect">
              <a:avLst/>
            </a:prstGeom>
          </p:spPr>
        </p:pic>
        <p:cxnSp>
          <p:nvCxnSpPr>
            <p:cNvPr id="10" name="直線單箭頭接點 9"/>
            <p:cNvCxnSpPr/>
            <p:nvPr/>
          </p:nvCxnSpPr>
          <p:spPr>
            <a:xfrm>
              <a:off x="6209414" y="3376745"/>
              <a:ext cx="808075" cy="181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7797210" y="3385840"/>
              <a:ext cx="804530" cy="236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 Box 2"/>
          <p:cNvSpPr txBox="1"/>
          <p:nvPr/>
        </p:nvSpPr>
        <p:spPr>
          <a:xfrm>
            <a:off x="3060698" y="303677"/>
            <a:ext cx="5543549" cy="6461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2200"/>
              </a:spcBef>
              <a:spcAft>
                <a:spcPts val="0"/>
              </a:spcAft>
              <a:buNone/>
              <a:tabLst/>
              <a:defRPr sz="1800" b="0" i="0" u="none" strike="noStrike" kern="0" cap="none" spc="0" baseline="0">
                <a:solidFill>
                  <a:srgbClr val="000000"/>
                </a:solidFill>
                <a:uFillTx/>
              </a:defRPr>
            </a:pPr>
            <a:r>
              <a:rPr lang="zh-TW" sz="3600" b="1" i="0" u="none" strike="noStrike" kern="1200" cap="none" spc="0" baseline="0" dirty="0">
                <a:solidFill>
                  <a:srgbClr val="000000"/>
                </a:solidFill>
                <a:uFillTx/>
                <a:latin typeface="Times New Roman" pitchFamily="18"/>
                <a:ea typeface="標楷體" pitchFamily="65"/>
                <a:cs typeface="Times New Roman" pitchFamily="18"/>
              </a:rPr>
              <a:t>動 </a:t>
            </a:r>
            <a:r>
              <a:rPr lang="en-US" sz="3600" b="1" i="0" u="none" strike="noStrike" kern="1200" cap="none" spc="0" baseline="0" dirty="0">
                <a:solidFill>
                  <a:srgbClr val="000000"/>
                </a:solidFill>
                <a:uFillTx/>
                <a:latin typeface="Times New Roman" pitchFamily="18"/>
                <a:ea typeface="標楷體" pitchFamily="65"/>
                <a:cs typeface="Times New Roman" pitchFamily="18"/>
              </a:rPr>
              <a:t> </a:t>
            </a:r>
            <a:r>
              <a:rPr lang="zh-TW" sz="3600" b="1" i="0" u="none" strike="noStrike" kern="1200" cap="none" spc="0" baseline="0" dirty="0">
                <a:solidFill>
                  <a:srgbClr val="000000"/>
                </a:solidFill>
                <a:uFillTx/>
                <a:latin typeface="Times New Roman" pitchFamily="18"/>
                <a:ea typeface="標楷體" pitchFamily="65"/>
                <a:cs typeface="Times New Roman" pitchFamily="18"/>
              </a:rPr>
              <a:t>量</a:t>
            </a:r>
            <a:r>
              <a:rPr lang="en-US" sz="3600" b="1" i="0" u="none" strike="noStrike" kern="1200" cap="none" spc="0" baseline="0" dirty="0">
                <a:solidFill>
                  <a:srgbClr val="000000"/>
                </a:solidFill>
                <a:uFillTx/>
                <a:latin typeface="Times New Roman" pitchFamily="18"/>
                <a:ea typeface="標楷體" pitchFamily="65"/>
                <a:cs typeface="Times New Roman" pitchFamily="18"/>
              </a:rPr>
              <a:t> (Momentum)</a:t>
            </a:r>
          </a:p>
        </p:txBody>
      </p:sp>
      <p:sp>
        <p:nvSpPr>
          <p:cNvPr id="19" name="矩形 18"/>
          <p:cNvSpPr/>
          <p:nvPr/>
        </p:nvSpPr>
        <p:spPr>
          <a:xfrm>
            <a:off x="293441" y="2534095"/>
            <a:ext cx="2236510" cy="400110"/>
          </a:xfrm>
          <a:prstGeom prst="rect">
            <a:avLst/>
          </a:prstGeom>
        </p:spPr>
        <p:txBody>
          <a:bodyPr wrap="none">
            <a:spAutoFit/>
          </a:bodyPr>
          <a:lstStyle/>
          <a:p>
            <a:r>
              <a:rPr lang="zh-TW" altLang="en-US" sz="2000" dirty="0" smtClean="0">
                <a:solidFill>
                  <a:srgbClr val="0000FF"/>
                </a:solidFill>
                <a:latin typeface="Times New Roman" pitchFamily="18"/>
                <a:ea typeface="標楷體" pitchFamily="65"/>
                <a:cs typeface="Times New Roman" pitchFamily="18"/>
              </a:rPr>
              <a:t>動量</a:t>
            </a:r>
            <a:r>
              <a:rPr lang="zh-TW" altLang="en-US" sz="2000" dirty="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質量</a:t>
            </a:r>
            <a:r>
              <a:rPr lang="zh-TW" altLang="en-US" sz="2000" dirty="0">
                <a:solidFill>
                  <a:srgbClr val="0000FF"/>
                </a:solidFill>
                <a:latin typeface="Times New Roman" pitchFamily="18"/>
                <a:ea typeface="標楷體" pitchFamily="65"/>
                <a:cs typeface="Times New Roman" pitchFamily="18"/>
              </a:rPr>
              <a:t> </a:t>
            </a:r>
            <a:r>
              <a:rPr lang="en-US" altLang="zh-TW" sz="2000" dirty="0" smtClean="0">
                <a:solidFill>
                  <a:srgbClr val="0000FF"/>
                </a:solidFill>
                <a:latin typeface="Times New Roman" pitchFamily="18"/>
                <a:ea typeface="標楷體" pitchFamily="65"/>
                <a:cs typeface="Times New Roman" pitchFamily="18"/>
              </a:rPr>
              <a:t>x </a:t>
            </a:r>
            <a:r>
              <a:rPr lang="zh-TW" altLang="zh-CN" sz="2000" dirty="0" smtClean="0">
                <a:solidFill>
                  <a:srgbClr val="0000FF"/>
                </a:solidFill>
                <a:latin typeface="Times New Roman" pitchFamily="18"/>
                <a:ea typeface="標楷體" pitchFamily="65"/>
                <a:cs typeface="Times New Roman" pitchFamily="18"/>
              </a:rPr>
              <a:t>速度</a:t>
            </a:r>
            <a:endParaRPr lang="zh-CN" altLang="en-US" sz="2000" dirty="0"/>
          </a:p>
        </p:txBody>
      </p:sp>
      <p:sp>
        <p:nvSpPr>
          <p:cNvPr id="21" name="矩形 20"/>
          <p:cNvSpPr/>
          <p:nvPr/>
        </p:nvSpPr>
        <p:spPr>
          <a:xfrm>
            <a:off x="293441" y="3080117"/>
            <a:ext cx="5253361" cy="707886"/>
          </a:xfrm>
          <a:prstGeom prst="rect">
            <a:avLst/>
          </a:prstGeom>
        </p:spPr>
        <p:txBody>
          <a:bodyPr wrap="none">
            <a:spAutoFit/>
          </a:bodyPr>
          <a:lstStyle/>
          <a:p>
            <a:r>
              <a:rPr lang="zh-TW" altLang="en-US" sz="2000" dirty="0">
                <a:solidFill>
                  <a:srgbClr val="0000FF"/>
                </a:solidFill>
                <a:latin typeface="Times New Roman" pitchFamily="18"/>
                <a:ea typeface="標楷體" pitchFamily="65"/>
                <a:cs typeface="Times New Roman" pitchFamily="18"/>
              </a:rPr>
              <a:t>綠衣球員</a:t>
            </a:r>
            <a:r>
              <a:rPr lang="zh-TW" altLang="en-US" sz="2000" dirty="0" smtClean="0">
                <a:solidFill>
                  <a:srgbClr val="0000FF"/>
                </a:solidFill>
                <a:latin typeface="Times New Roman" pitchFamily="18"/>
                <a:ea typeface="標楷體" pitchFamily="65"/>
                <a:cs typeface="Times New Roman" pitchFamily="18"/>
              </a:rPr>
              <a:t>動量＝</a:t>
            </a:r>
            <a:r>
              <a:rPr lang="en-US" altLang="zh-CN" sz="2000" dirty="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90 </a:t>
            </a:r>
            <a:r>
              <a:rPr lang="en-US" altLang="zh-TW" sz="2000" dirty="0" smtClean="0">
                <a:solidFill>
                  <a:srgbClr val="0000FF"/>
                </a:solidFill>
                <a:latin typeface="Times New Roman" pitchFamily="18"/>
                <a:ea typeface="標楷體" pitchFamily="65"/>
                <a:cs typeface="Times New Roman" pitchFamily="18"/>
              </a:rPr>
              <a:t>(</a:t>
            </a:r>
            <a:r>
              <a:rPr lang="zh-TW" altLang="zh-CN" sz="2000" dirty="0" smtClean="0">
                <a:solidFill>
                  <a:srgbClr val="0000FF"/>
                </a:solidFill>
                <a:latin typeface="Times New Roman" pitchFamily="18"/>
                <a:ea typeface="標楷體" pitchFamily="65"/>
                <a:cs typeface="Times New Roman" pitchFamily="18"/>
              </a:rPr>
              <a:t>公斤</a:t>
            </a:r>
            <a:r>
              <a:rPr lang="en-US" altLang="zh-TW" sz="2000" dirty="0" smtClean="0">
                <a:solidFill>
                  <a:srgbClr val="0000FF"/>
                </a:solidFill>
                <a:latin typeface="Times New Roman" pitchFamily="18"/>
                <a:ea typeface="標楷體" pitchFamily="65"/>
                <a:cs typeface="Times New Roman" pitchFamily="18"/>
              </a:rPr>
              <a:t>) x </a:t>
            </a:r>
            <a:r>
              <a:rPr lang="en-US" altLang="zh-CN" sz="2000" dirty="0">
                <a:solidFill>
                  <a:srgbClr val="0000FF"/>
                </a:solidFill>
                <a:latin typeface="Times New Roman" pitchFamily="18"/>
                <a:ea typeface="標楷體" pitchFamily="65"/>
                <a:cs typeface="Times New Roman" pitchFamily="18"/>
              </a:rPr>
              <a:t>6 </a:t>
            </a:r>
            <a:r>
              <a:rPr lang="en-US" altLang="zh-TW" sz="2000" dirty="0" smtClean="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公尺</a:t>
            </a:r>
            <a:r>
              <a:rPr lang="en-US" altLang="zh-CN" sz="2000" dirty="0">
                <a:solidFill>
                  <a:srgbClr val="0000FF"/>
                </a:solidFill>
                <a:latin typeface="Times New Roman" pitchFamily="18"/>
                <a:ea typeface="標楷體" pitchFamily="65"/>
                <a:cs typeface="Times New Roman" pitchFamily="18"/>
              </a:rPr>
              <a:t>/</a:t>
            </a:r>
            <a:r>
              <a:rPr lang="zh-TW" altLang="en-US" sz="2000" dirty="0" smtClean="0">
                <a:solidFill>
                  <a:srgbClr val="0000FF"/>
                </a:solidFill>
                <a:latin typeface="Times New Roman" pitchFamily="18"/>
                <a:ea typeface="標楷體" pitchFamily="65"/>
                <a:cs typeface="Times New Roman" pitchFamily="18"/>
              </a:rPr>
              <a:t>秒</a:t>
            </a:r>
            <a:r>
              <a:rPr lang="en-US" altLang="zh-TW" sz="2000" dirty="0" smtClean="0">
                <a:solidFill>
                  <a:srgbClr val="0000FF"/>
                </a:solidFill>
                <a:latin typeface="Times New Roman" pitchFamily="18"/>
                <a:ea typeface="標楷體" pitchFamily="65"/>
                <a:cs typeface="Times New Roman" pitchFamily="18"/>
              </a:rPr>
              <a:t>) </a:t>
            </a:r>
            <a:r>
              <a:rPr lang="en-US" altLang="zh-CN" sz="2000" dirty="0" smtClean="0">
                <a:solidFill>
                  <a:srgbClr val="0000FF"/>
                </a:solidFill>
                <a:latin typeface="Times New Roman" pitchFamily="18"/>
                <a:ea typeface="標楷體" pitchFamily="65"/>
                <a:cs typeface="Times New Roman" pitchFamily="18"/>
              </a:rPr>
              <a:t>(</a:t>
            </a:r>
            <a:r>
              <a:rPr lang="zh-TW" altLang="zh-CN" sz="2000" dirty="0">
                <a:solidFill>
                  <a:srgbClr val="0000FF"/>
                </a:solidFill>
                <a:latin typeface="Times New Roman" pitchFamily="18"/>
                <a:ea typeface="標楷體" pitchFamily="65"/>
                <a:cs typeface="Times New Roman" pitchFamily="18"/>
              </a:rPr>
              <a:t>向右</a:t>
            </a:r>
            <a:r>
              <a:rPr lang="en-US" altLang="zh-CN" sz="2000" dirty="0" smtClean="0">
                <a:solidFill>
                  <a:srgbClr val="0000FF"/>
                </a:solidFill>
                <a:latin typeface="Times New Roman" pitchFamily="18"/>
                <a:ea typeface="標楷體" pitchFamily="65"/>
                <a:cs typeface="Times New Roman" pitchFamily="18"/>
              </a:rPr>
              <a:t>)</a:t>
            </a:r>
          </a:p>
          <a:p>
            <a:r>
              <a:rPr lang="zh-TW" altLang="en-US" sz="2000" dirty="0" smtClean="0">
                <a:solidFill>
                  <a:srgbClr val="0000FF"/>
                </a:solidFill>
                <a:latin typeface="Times New Roman" pitchFamily="18"/>
                <a:ea typeface="標楷體" pitchFamily="65"/>
                <a:cs typeface="Times New Roman" pitchFamily="18"/>
              </a:rPr>
              <a:t>                        ＝ </a:t>
            </a:r>
            <a:r>
              <a:rPr lang="en-US" altLang="zh-TW" sz="2000" dirty="0" smtClean="0">
                <a:solidFill>
                  <a:srgbClr val="FF0000"/>
                </a:solidFill>
                <a:latin typeface="Times New Roman" pitchFamily="18"/>
                <a:ea typeface="標楷體" pitchFamily="65"/>
                <a:cs typeface="Times New Roman" pitchFamily="18"/>
              </a:rPr>
              <a:t>540 (</a:t>
            </a:r>
            <a:r>
              <a:rPr lang="zh-TW" altLang="en-US" sz="2000" dirty="0" smtClean="0">
                <a:solidFill>
                  <a:srgbClr val="FF0000"/>
                </a:solidFill>
                <a:latin typeface="Times New Roman" pitchFamily="18"/>
                <a:ea typeface="標楷體" pitchFamily="65"/>
                <a:cs typeface="Times New Roman" pitchFamily="18"/>
              </a:rPr>
              <a:t>公斤</a:t>
            </a:r>
            <a:r>
              <a:rPr lang="en-US" altLang="zh-CN" sz="2000" dirty="0">
                <a:solidFill>
                  <a:srgbClr val="FF0000"/>
                </a:solidFill>
                <a:latin typeface="Times New Roman" pitchFamily="18"/>
                <a:ea typeface="標楷體" pitchFamily="65"/>
                <a:cs typeface="Times New Roman" pitchFamily="18"/>
              </a:rPr>
              <a:t>‧</a:t>
            </a:r>
            <a:r>
              <a:rPr lang="zh-TW" altLang="en-US" sz="2000" dirty="0">
                <a:solidFill>
                  <a:srgbClr val="FF0000"/>
                </a:solidFill>
                <a:latin typeface="Times New Roman" pitchFamily="18"/>
                <a:ea typeface="標楷體" pitchFamily="65"/>
                <a:cs typeface="Times New Roman" pitchFamily="18"/>
              </a:rPr>
              <a:t>公尺</a:t>
            </a:r>
            <a:r>
              <a:rPr lang="en-US" altLang="zh-CN" sz="2000" dirty="0">
                <a:solidFill>
                  <a:srgbClr val="FF0000"/>
                </a:solidFill>
                <a:latin typeface="Times New Roman" pitchFamily="18"/>
                <a:ea typeface="標楷體" pitchFamily="65"/>
                <a:cs typeface="Times New Roman" pitchFamily="18"/>
              </a:rPr>
              <a:t>/</a:t>
            </a:r>
            <a:r>
              <a:rPr lang="zh-TW" altLang="en-US" sz="2000" dirty="0" smtClean="0">
                <a:solidFill>
                  <a:srgbClr val="FF0000"/>
                </a:solidFill>
                <a:latin typeface="Times New Roman" pitchFamily="18"/>
                <a:ea typeface="標楷體" pitchFamily="65"/>
                <a:cs typeface="Times New Roman" pitchFamily="18"/>
              </a:rPr>
              <a:t>秒</a:t>
            </a:r>
            <a:r>
              <a:rPr lang="en-US" altLang="zh-TW" sz="2000" dirty="0" smtClean="0">
                <a:solidFill>
                  <a:srgbClr val="FF0000"/>
                </a:solidFill>
                <a:latin typeface="Times New Roman" pitchFamily="18"/>
                <a:ea typeface="標楷體" pitchFamily="65"/>
                <a:cs typeface="Times New Roman" pitchFamily="18"/>
              </a:rPr>
              <a:t>) </a:t>
            </a:r>
            <a:r>
              <a:rPr lang="en-US" altLang="zh-CN" sz="2000" dirty="0" smtClean="0">
                <a:solidFill>
                  <a:srgbClr val="FF0000"/>
                </a:solidFill>
                <a:latin typeface="Times New Roman" pitchFamily="18"/>
                <a:ea typeface="標楷體" pitchFamily="65"/>
                <a:cs typeface="Times New Roman" pitchFamily="18"/>
              </a:rPr>
              <a:t>(</a:t>
            </a:r>
            <a:r>
              <a:rPr lang="zh-TW" altLang="zh-CN" sz="2000" dirty="0" smtClean="0">
                <a:solidFill>
                  <a:srgbClr val="FF0000"/>
                </a:solidFill>
                <a:latin typeface="Times New Roman" pitchFamily="18"/>
                <a:ea typeface="標楷體" pitchFamily="65"/>
                <a:cs typeface="Times New Roman" pitchFamily="18"/>
              </a:rPr>
              <a:t>向右</a:t>
            </a:r>
            <a:r>
              <a:rPr lang="en-US" altLang="zh-CN" sz="2000" dirty="0" smtClean="0">
                <a:solidFill>
                  <a:srgbClr val="FF0000"/>
                </a:solidFill>
                <a:latin typeface="Times New Roman" pitchFamily="18"/>
                <a:ea typeface="標楷體" pitchFamily="65"/>
                <a:cs typeface="Times New Roman" pitchFamily="18"/>
              </a:rPr>
              <a:t>)</a:t>
            </a:r>
          </a:p>
        </p:txBody>
      </p:sp>
    </p:spTree>
    <p:extLst>
      <p:ext uri="{BB962C8B-B14F-4D97-AF65-F5344CB8AC3E}">
        <p14:creationId xmlns:p14="http://schemas.microsoft.com/office/powerpoint/2010/main" val="18278643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1747</TotalTime>
  <Words>1494</Words>
  <Application>Microsoft Office PowerPoint</Application>
  <PresentationFormat>如螢幕大小 (4:3)</PresentationFormat>
  <Paragraphs>171</Paragraphs>
  <Slides>27</Slides>
  <Notes>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36" baseType="lpstr">
      <vt:lpstr>等线</vt:lpstr>
      <vt:lpstr>新細明體</vt:lpstr>
      <vt:lpstr>標楷體</vt:lpstr>
      <vt:lpstr>Arial</vt:lpstr>
      <vt:lpstr>Calibri</vt:lpstr>
      <vt:lpstr>Times New Roman</vt:lpstr>
      <vt:lpstr>Wingdings</vt:lpstr>
      <vt:lpstr>課程名稱</vt:lpstr>
      <vt:lpstr>方程式</vt:lpstr>
      <vt:lpstr>線動力學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恢復係數</vt:lpstr>
      <vt:lpstr>PowerPoint 簡報</vt:lpstr>
      <vt:lpstr>PowerPoint 簡報</vt:lpstr>
      <vt:lpstr>PowerPoint 簡報</vt:lpstr>
      <vt:lpstr>PowerPoint 簡報</vt:lpstr>
      <vt:lpstr>PowerPoint 簡報</vt:lpstr>
      <vt:lpstr>The 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姜昆伶</cp:lastModifiedBy>
  <cp:revision>72</cp:revision>
  <dcterms:created xsi:type="dcterms:W3CDTF">2017-11-07T02:54:43Z</dcterms:created>
  <dcterms:modified xsi:type="dcterms:W3CDTF">2018-09-08T07:20:42Z</dcterms:modified>
</cp:coreProperties>
</file>