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0"/>
  </p:notesMasterIdLst>
  <p:sldIdLst>
    <p:sldId id="256" r:id="rId2"/>
    <p:sldId id="257" r:id="rId3"/>
    <p:sldId id="258" r:id="rId4"/>
    <p:sldId id="263" r:id="rId5"/>
    <p:sldId id="264" r:id="rId6"/>
    <p:sldId id="323" r:id="rId7"/>
    <p:sldId id="324" r:id="rId8"/>
    <p:sldId id="319" r:id="rId9"/>
    <p:sldId id="265" r:id="rId10"/>
    <p:sldId id="325" r:id="rId11"/>
    <p:sldId id="266" r:id="rId12"/>
    <p:sldId id="278" r:id="rId13"/>
    <p:sldId id="321" r:id="rId14"/>
    <p:sldId id="322" r:id="rId15"/>
    <p:sldId id="326" r:id="rId16"/>
    <p:sldId id="320" r:id="rId17"/>
    <p:sldId id="382" r:id="rId18"/>
    <p:sldId id="327" r:id="rId19"/>
    <p:sldId id="330" r:id="rId20"/>
    <p:sldId id="383" r:id="rId21"/>
    <p:sldId id="384" r:id="rId22"/>
    <p:sldId id="387" r:id="rId23"/>
    <p:sldId id="331" r:id="rId24"/>
    <p:sldId id="388" r:id="rId25"/>
    <p:sldId id="358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7955" autoAdjust="0"/>
  </p:normalViewPr>
  <p:slideViewPr>
    <p:cSldViewPr>
      <p:cViewPr varScale="1">
        <p:scale>
          <a:sx n="55" d="100"/>
          <a:sy n="55" d="100"/>
        </p:scale>
        <p:origin x="-42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E3C80-869E-42F3-91E9-49372EEE243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50814AF-C534-450B-A523-44039782D2FB}">
      <dgm:prSet phldrT="[文字]" custT="1"/>
      <dgm:spPr/>
      <dgm:t>
        <a:bodyPr/>
        <a:lstStyle/>
        <a:p>
          <a:r>
            <a:rPr lang="zh-TW" altLang="en-US" sz="2000" b="1" dirty="0" smtClean="0"/>
            <a:t>熱的散失</a:t>
          </a:r>
          <a:endParaRPr lang="en-US" altLang="zh-TW" sz="2000" b="1" dirty="0" smtClean="0"/>
        </a:p>
        <a:p>
          <a:r>
            <a:rPr lang="zh-TW" altLang="en-US" sz="1800" dirty="0" smtClean="0"/>
            <a:t>體表傳導</a:t>
          </a:r>
          <a:endParaRPr lang="en-US" altLang="zh-TW" sz="1800" dirty="0" smtClean="0"/>
        </a:p>
        <a:p>
          <a:r>
            <a:rPr lang="zh-TW" altLang="en-US" sz="1800" dirty="0" smtClean="0"/>
            <a:t>空氣對流</a:t>
          </a:r>
          <a:endParaRPr lang="en-US" altLang="zh-TW" sz="1800" dirty="0" smtClean="0"/>
        </a:p>
        <a:p>
          <a:r>
            <a:rPr lang="zh-TW" altLang="en-US" sz="1800" dirty="0" smtClean="0"/>
            <a:t>輻射散失</a:t>
          </a:r>
          <a:endParaRPr lang="en-US" altLang="zh-TW" sz="1800" dirty="0" smtClean="0"/>
        </a:p>
        <a:p>
          <a:r>
            <a:rPr lang="zh-TW" altLang="en-US" sz="1800" dirty="0" smtClean="0"/>
            <a:t>呼吸散失</a:t>
          </a:r>
          <a:endParaRPr lang="en-US" altLang="zh-TW" sz="1800" dirty="0" smtClean="0"/>
        </a:p>
        <a:p>
          <a:r>
            <a:rPr lang="zh-TW" altLang="en-US" sz="1800" dirty="0" smtClean="0"/>
            <a:t>汗水蒸發</a:t>
          </a:r>
          <a:endParaRPr lang="en-US" altLang="zh-TW" sz="1800" dirty="0" smtClean="0"/>
        </a:p>
        <a:p>
          <a:endParaRPr lang="zh-TW" altLang="en-US" sz="1600" dirty="0"/>
        </a:p>
      </dgm:t>
    </dgm:pt>
    <dgm:pt modelId="{FA19E13F-E25B-4F6D-8892-C427C2742418}" type="parTrans" cxnId="{9B8B4BE3-737B-4907-A0E8-622070CC6044}">
      <dgm:prSet/>
      <dgm:spPr/>
      <dgm:t>
        <a:bodyPr/>
        <a:lstStyle/>
        <a:p>
          <a:endParaRPr lang="zh-TW" altLang="en-US" sz="1600"/>
        </a:p>
      </dgm:t>
    </dgm:pt>
    <dgm:pt modelId="{11CA2EE4-0905-4D4D-94B7-9A46424D23D1}" type="sibTrans" cxnId="{9B8B4BE3-737B-4907-A0E8-622070CC6044}">
      <dgm:prSet/>
      <dgm:spPr/>
      <dgm:t>
        <a:bodyPr/>
        <a:lstStyle/>
        <a:p>
          <a:endParaRPr lang="zh-TW" altLang="en-US" sz="1600"/>
        </a:p>
      </dgm:t>
    </dgm:pt>
    <dgm:pt modelId="{2BA415C7-AE04-4904-9248-B61CE5FFF0E3}">
      <dgm:prSet phldrT="[文字]" custT="1"/>
      <dgm:spPr/>
      <dgm:t>
        <a:bodyPr/>
        <a:lstStyle/>
        <a:p>
          <a:r>
            <a:rPr lang="zh-TW" altLang="en-US" sz="2000" b="1" dirty="0" smtClean="0"/>
            <a:t>熱能獲得</a:t>
          </a:r>
          <a:endParaRPr lang="en-US" altLang="zh-TW" sz="2000" b="1" dirty="0" smtClean="0"/>
        </a:p>
        <a:p>
          <a:r>
            <a:rPr lang="zh-TW" altLang="en-US" sz="1800" dirty="0" smtClean="0"/>
            <a:t>基本代謝</a:t>
          </a:r>
          <a:endParaRPr lang="en-US" altLang="zh-TW" sz="1800" dirty="0" smtClean="0"/>
        </a:p>
        <a:p>
          <a:r>
            <a:rPr lang="zh-TW" altLang="en-US" sz="1800" dirty="0" smtClean="0"/>
            <a:t>肌肉活動</a:t>
          </a:r>
          <a:endParaRPr lang="en-US" altLang="zh-TW" sz="1800" dirty="0" smtClean="0"/>
        </a:p>
        <a:p>
          <a:r>
            <a:rPr lang="zh-TW" altLang="en-US" sz="1800" dirty="0" smtClean="0"/>
            <a:t>地面傳導</a:t>
          </a:r>
          <a:endParaRPr lang="en-US" altLang="zh-TW" sz="1800" dirty="0" smtClean="0"/>
        </a:p>
        <a:p>
          <a:r>
            <a:rPr lang="zh-TW" altLang="en-US" sz="1800" dirty="0" smtClean="0"/>
            <a:t>太陽輻射</a:t>
          </a:r>
          <a:endParaRPr lang="zh-TW" altLang="en-US" sz="1800" dirty="0"/>
        </a:p>
      </dgm:t>
    </dgm:pt>
    <dgm:pt modelId="{086938B5-A06F-404A-AC79-D0D3EA036C6B}" type="parTrans" cxnId="{C0295B0C-8A15-4D95-ADC2-204589F091CD}">
      <dgm:prSet/>
      <dgm:spPr/>
      <dgm:t>
        <a:bodyPr/>
        <a:lstStyle/>
        <a:p>
          <a:endParaRPr lang="zh-TW" altLang="en-US" sz="1600"/>
        </a:p>
      </dgm:t>
    </dgm:pt>
    <dgm:pt modelId="{3F202D91-9EF9-47AF-B231-B02DFEB464EE}" type="sibTrans" cxnId="{C0295B0C-8A15-4D95-ADC2-204589F091CD}">
      <dgm:prSet/>
      <dgm:spPr/>
      <dgm:t>
        <a:bodyPr/>
        <a:lstStyle/>
        <a:p>
          <a:endParaRPr lang="zh-TW" altLang="en-US" sz="1600"/>
        </a:p>
      </dgm:t>
    </dgm:pt>
    <dgm:pt modelId="{9FCF02D8-34BE-4707-8EB5-5725A50BA8EE}" type="pres">
      <dgm:prSet presAssocID="{9A8E3C80-869E-42F3-91E9-49372EEE2438}" presName="compositeShape" presStyleCnt="0">
        <dgm:presLayoutVars>
          <dgm:chMax val="7"/>
          <dgm:dir/>
          <dgm:resizeHandles val="exact"/>
        </dgm:presLayoutVars>
      </dgm:prSet>
      <dgm:spPr/>
    </dgm:pt>
    <dgm:pt modelId="{3678574B-0651-4A24-87D4-BC6E85C0E9FA}" type="pres">
      <dgm:prSet presAssocID="{9A8E3C80-869E-42F3-91E9-49372EEE2438}" presName="wedge1" presStyleLbl="node1" presStyleIdx="0" presStyleCnt="2"/>
      <dgm:spPr/>
      <dgm:t>
        <a:bodyPr/>
        <a:lstStyle/>
        <a:p>
          <a:endParaRPr lang="zh-TW" altLang="en-US"/>
        </a:p>
      </dgm:t>
    </dgm:pt>
    <dgm:pt modelId="{44B2F7F0-3555-41C5-8231-EA6B7352DFE7}" type="pres">
      <dgm:prSet presAssocID="{9A8E3C80-869E-42F3-91E9-49372EEE2438}" presName="dummy1a" presStyleCnt="0"/>
      <dgm:spPr/>
    </dgm:pt>
    <dgm:pt modelId="{A243D0B4-A068-434A-BD71-02500F0A701B}" type="pres">
      <dgm:prSet presAssocID="{9A8E3C80-869E-42F3-91E9-49372EEE2438}" presName="dummy1b" presStyleCnt="0"/>
      <dgm:spPr/>
    </dgm:pt>
    <dgm:pt modelId="{BD45F25B-9D43-4C38-AF5A-2AF31B3F491A}" type="pres">
      <dgm:prSet presAssocID="{9A8E3C80-869E-42F3-91E9-49372EEE2438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165B54E-E239-41A1-8142-44221DC13FC4}" type="pres">
      <dgm:prSet presAssocID="{9A8E3C80-869E-42F3-91E9-49372EEE2438}" presName="wedge2" presStyleLbl="node1" presStyleIdx="1" presStyleCnt="2"/>
      <dgm:spPr/>
      <dgm:t>
        <a:bodyPr/>
        <a:lstStyle/>
        <a:p>
          <a:endParaRPr lang="zh-TW" altLang="en-US"/>
        </a:p>
      </dgm:t>
    </dgm:pt>
    <dgm:pt modelId="{85CB02E0-CBC0-4E2D-B98E-395F37A561F0}" type="pres">
      <dgm:prSet presAssocID="{9A8E3C80-869E-42F3-91E9-49372EEE2438}" presName="dummy2a" presStyleCnt="0"/>
      <dgm:spPr/>
    </dgm:pt>
    <dgm:pt modelId="{AC625C42-95E1-450A-9CA8-CEC5BA6E9C8A}" type="pres">
      <dgm:prSet presAssocID="{9A8E3C80-869E-42F3-91E9-49372EEE2438}" presName="dummy2b" presStyleCnt="0"/>
      <dgm:spPr/>
    </dgm:pt>
    <dgm:pt modelId="{101E097B-20E5-44D0-928C-5044D7E332C8}" type="pres">
      <dgm:prSet presAssocID="{9A8E3C80-869E-42F3-91E9-49372EEE2438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C33789-9170-468D-B648-A4377B71C69B}" type="pres">
      <dgm:prSet presAssocID="{11CA2EE4-0905-4D4D-94B7-9A46424D23D1}" presName="arrowWedge1" presStyleLbl="fgSibTrans2D1" presStyleIdx="0" presStyleCnt="2"/>
      <dgm:spPr/>
    </dgm:pt>
    <dgm:pt modelId="{17BFAE57-D984-4CC7-929C-CB496BF47253}" type="pres">
      <dgm:prSet presAssocID="{3F202D91-9EF9-47AF-B231-B02DFEB464EE}" presName="arrowWedge2" presStyleLbl="fgSibTrans2D1" presStyleIdx="1" presStyleCnt="2"/>
      <dgm:spPr/>
    </dgm:pt>
  </dgm:ptLst>
  <dgm:cxnLst>
    <dgm:cxn modelId="{9B8B4BE3-737B-4907-A0E8-622070CC6044}" srcId="{9A8E3C80-869E-42F3-91E9-49372EEE2438}" destId="{D50814AF-C534-450B-A523-44039782D2FB}" srcOrd="0" destOrd="0" parTransId="{FA19E13F-E25B-4F6D-8892-C427C2742418}" sibTransId="{11CA2EE4-0905-4D4D-94B7-9A46424D23D1}"/>
    <dgm:cxn modelId="{141DB349-1AF2-4F5D-821B-F7298F939560}" type="presOf" srcId="{D50814AF-C534-450B-A523-44039782D2FB}" destId="{3678574B-0651-4A24-87D4-BC6E85C0E9FA}" srcOrd="0" destOrd="0" presId="urn:microsoft.com/office/officeart/2005/8/layout/cycle8"/>
    <dgm:cxn modelId="{6D20ABB1-7EC8-447E-B2C5-175893E5FBFA}" type="presOf" srcId="{2BA415C7-AE04-4904-9248-B61CE5FFF0E3}" destId="{101E097B-20E5-44D0-928C-5044D7E332C8}" srcOrd="1" destOrd="0" presId="urn:microsoft.com/office/officeart/2005/8/layout/cycle8"/>
    <dgm:cxn modelId="{04425293-62C7-4128-88C6-8E73E38AEEDD}" type="presOf" srcId="{9A8E3C80-869E-42F3-91E9-49372EEE2438}" destId="{9FCF02D8-34BE-4707-8EB5-5725A50BA8EE}" srcOrd="0" destOrd="0" presId="urn:microsoft.com/office/officeart/2005/8/layout/cycle8"/>
    <dgm:cxn modelId="{B10303BF-4FA7-435B-9AEB-0EF1A6197990}" type="presOf" srcId="{2BA415C7-AE04-4904-9248-B61CE5FFF0E3}" destId="{9165B54E-E239-41A1-8142-44221DC13FC4}" srcOrd="0" destOrd="0" presId="urn:microsoft.com/office/officeart/2005/8/layout/cycle8"/>
    <dgm:cxn modelId="{C0295B0C-8A15-4D95-ADC2-204589F091CD}" srcId="{9A8E3C80-869E-42F3-91E9-49372EEE2438}" destId="{2BA415C7-AE04-4904-9248-B61CE5FFF0E3}" srcOrd="1" destOrd="0" parTransId="{086938B5-A06F-404A-AC79-D0D3EA036C6B}" sibTransId="{3F202D91-9EF9-47AF-B231-B02DFEB464EE}"/>
    <dgm:cxn modelId="{92BE3409-EC00-4251-9D06-814399FDFD4A}" type="presOf" srcId="{D50814AF-C534-450B-A523-44039782D2FB}" destId="{BD45F25B-9D43-4C38-AF5A-2AF31B3F491A}" srcOrd="1" destOrd="0" presId="urn:microsoft.com/office/officeart/2005/8/layout/cycle8"/>
    <dgm:cxn modelId="{F7D333B5-9B82-4F99-9108-5C89B1654596}" type="presParOf" srcId="{9FCF02D8-34BE-4707-8EB5-5725A50BA8EE}" destId="{3678574B-0651-4A24-87D4-BC6E85C0E9FA}" srcOrd="0" destOrd="0" presId="urn:microsoft.com/office/officeart/2005/8/layout/cycle8"/>
    <dgm:cxn modelId="{15348E85-3EA9-4004-8096-3225AD82CE08}" type="presParOf" srcId="{9FCF02D8-34BE-4707-8EB5-5725A50BA8EE}" destId="{44B2F7F0-3555-41C5-8231-EA6B7352DFE7}" srcOrd="1" destOrd="0" presId="urn:microsoft.com/office/officeart/2005/8/layout/cycle8"/>
    <dgm:cxn modelId="{D710A960-5CAA-4012-85B4-0AAD9F4F4956}" type="presParOf" srcId="{9FCF02D8-34BE-4707-8EB5-5725A50BA8EE}" destId="{A243D0B4-A068-434A-BD71-02500F0A701B}" srcOrd="2" destOrd="0" presId="urn:microsoft.com/office/officeart/2005/8/layout/cycle8"/>
    <dgm:cxn modelId="{4C352F4A-CB97-409E-81DD-3921855C429F}" type="presParOf" srcId="{9FCF02D8-34BE-4707-8EB5-5725A50BA8EE}" destId="{BD45F25B-9D43-4C38-AF5A-2AF31B3F491A}" srcOrd="3" destOrd="0" presId="urn:microsoft.com/office/officeart/2005/8/layout/cycle8"/>
    <dgm:cxn modelId="{EE5A7E31-CDCD-4825-AC56-0882A833B191}" type="presParOf" srcId="{9FCF02D8-34BE-4707-8EB5-5725A50BA8EE}" destId="{9165B54E-E239-41A1-8142-44221DC13FC4}" srcOrd="4" destOrd="0" presId="urn:microsoft.com/office/officeart/2005/8/layout/cycle8"/>
    <dgm:cxn modelId="{51CFF11F-6E2B-4A2B-BB2A-9A11FE536EC4}" type="presParOf" srcId="{9FCF02D8-34BE-4707-8EB5-5725A50BA8EE}" destId="{85CB02E0-CBC0-4E2D-B98E-395F37A561F0}" srcOrd="5" destOrd="0" presId="urn:microsoft.com/office/officeart/2005/8/layout/cycle8"/>
    <dgm:cxn modelId="{4AA289B6-1E24-40B7-864D-1028399FBF63}" type="presParOf" srcId="{9FCF02D8-34BE-4707-8EB5-5725A50BA8EE}" destId="{AC625C42-95E1-450A-9CA8-CEC5BA6E9C8A}" srcOrd="6" destOrd="0" presId="urn:microsoft.com/office/officeart/2005/8/layout/cycle8"/>
    <dgm:cxn modelId="{99B3E5FC-2BF3-4B98-8DB5-8EF018FEEE4B}" type="presParOf" srcId="{9FCF02D8-34BE-4707-8EB5-5725A50BA8EE}" destId="{101E097B-20E5-44D0-928C-5044D7E332C8}" srcOrd="7" destOrd="0" presId="urn:microsoft.com/office/officeart/2005/8/layout/cycle8"/>
    <dgm:cxn modelId="{846FAD2E-CC4E-4265-A348-820B09F2695F}" type="presParOf" srcId="{9FCF02D8-34BE-4707-8EB5-5725A50BA8EE}" destId="{71C33789-9170-468D-B648-A4377B71C69B}" srcOrd="8" destOrd="0" presId="urn:microsoft.com/office/officeart/2005/8/layout/cycle8"/>
    <dgm:cxn modelId="{17BD57E8-607D-4F53-A92B-2DD6B2DF5C1B}" type="presParOf" srcId="{9FCF02D8-34BE-4707-8EB5-5725A50BA8EE}" destId="{17BFAE57-D984-4CC7-929C-CB496BF47253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25EC2C-11C7-400D-8560-BC5835C87917}" type="doc">
      <dgm:prSet loTypeId="urn:microsoft.com/office/officeart/2005/8/layout/hList3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D644AA32-AE3A-4396-93FF-64A546E96703}">
      <dgm:prSet phldrT="[文字]" custT="1"/>
      <dgm:spPr/>
      <dgm:t>
        <a:bodyPr/>
        <a:lstStyle/>
        <a:p>
          <a:r>
            <a:rPr lang="zh-TW" altLang="en-US" sz="3600" dirty="0" smtClean="0"/>
            <a:t>急救方式</a:t>
          </a:r>
          <a:endParaRPr lang="zh-TW" altLang="en-US" sz="3600" dirty="0"/>
        </a:p>
      </dgm:t>
    </dgm:pt>
    <dgm:pt modelId="{7FAF8003-B4D1-41F1-A223-2753515812C9}" type="parTrans" cxnId="{FE50A328-254F-40C2-927A-C6F4A61E0107}">
      <dgm:prSet/>
      <dgm:spPr/>
      <dgm:t>
        <a:bodyPr/>
        <a:lstStyle/>
        <a:p>
          <a:endParaRPr lang="zh-TW" altLang="en-US"/>
        </a:p>
      </dgm:t>
    </dgm:pt>
    <dgm:pt modelId="{1DA87256-9E10-4F12-A2A7-7ED859076EDE}" type="sibTrans" cxnId="{FE50A328-254F-40C2-927A-C6F4A61E0107}">
      <dgm:prSet/>
      <dgm:spPr/>
      <dgm:t>
        <a:bodyPr/>
        <a:lstStyle/>
        <a:p>
          <a:endParaRPr lang="zh-TW" altLang="en-US"/>
        </a:p>
      </dgm:t>
    </dgm:pt>
    <dgm:pt modelId="{9A0EF373-CAA7-403A-9AF2-ADF747080861}">
      <dgm:prSet phldrT="[文字]" custT="1"/>
      <dgm:spPr/>
      <dgm:t>
        <a:bodyPr anchor="t"/>
        <a:lstStyle/>
        <a:p>
          <a:r>
            <a:rPr lang="zh-TW" altLang="en-US" sz="2400" b="1" u="sng" dirty="0" smtClean="0"/>
            <a:t>熱衰竭</a:t>
          </a:r>
          <a:endParaRPr lang="en-US" altLang="zh-TW" sz="2400" b="1" u="sng" dirty="0" smtClean="0"/>
        </a:p>
        <a:p>
          <a:r>
            <a:rPr lang="zh-TW" altLang="en-US" sz="1800" u="sng" dirty="0" smtClean="0"/>
            <a:t>移至陰涼處</a:t>
          </a:r>
          <a:endParaRPr lang="en-US" altLang="zh-TW" sz="1800" u="sng" dirty="0" smtClean="0"/>
        </a:p>
        <a:p>
          <a:r>
            <a:rPr lang="zh-TW" altLang="en-US" sz="1800" u="sng" dirty="0" smtClean="0"/>
            <a:t>抬高雙腳</a:t>
          </a:r>
          <a:endParaRPr lang="en-US" altLang="zh-TW" sz="1800" u="sng" dirty="0" smtClean="0"/>
        </a:p>
        <a:p>
          <a:r>
            <a:rPr lang="zh-TW" altLang="en-US" sz="1800" u="sng" dirty="0" smtClean="0"/>
            <a:t>可用毛巾搭配冷水降溫</a:t>
          </a:r>
          <a:endParaRPr lang="en-US" altLang="zh-TW" sz="1800" u="sng" dirty="0" smtClean="0"/>
        </a:p>
        <a:p>
          <a:r>
            <a:rPr lang="zh-TW" altLang="en-US" sz="1800" u="sng" dirty="0" smtClean="0"/>
            <a:t>補春水分、電解質不灌食</a:t>
          </a:r>
          <a:endParaRPr lang="en-US" altLang="zh-TW" sz="1800" u="sng" dirty="0" smtClean="0"/>
        </a:p>
        <a:p>
          <a:r>
            <a:rPr lang="zh-TW" altLang="en-US" sz="1800" u="sng" dirty="0" smtClean="0"/>
            <a:t>如惡化須送醫</a:t>
          </a:r>
          <a:endParaRPr lang="en-US" altLang="zh-TW" sz="1800" u="sng" dirty="0" smtClean="0"/>
        </a:p>
        <a:p>
          <a:endParaRPr lang="zh-TW" altLang="en-US" sz="1800" u="sng" dirty="0"/>
        </a:p>
      </dgm:t>
    </dgm:pt>
    <dgm:pt modelId="{1AE3E32B-636C-4C64-BD69-E9A13AD67386}" type="parTrans" cxnId="{8812E81B-2AE8-4158-859D-4A64F9FA3DAE}">
      <dgm:prSet/>
      <dgm:spPr/>
      <dgm:t>
        <a:bodyPr/>
        <a:lstStyle/>
        <a:p>
          <a:endParaRPr lang="zh-TW" altLang="en-US"/>
        </a:p>
      </dgm:t>
    </dgm:pt>
    <dgm:pt modelId="{86024A23-4B7F-4F55-97B9-4E86A83EF696}" type="sibTrans" cxnId="{8812E81B-2AE8-4158-859D-4A64F9FA3DAE}">
      <dgm:prSet/>
      <dgm:spPr/>
      <dgm:t>
        <a:bodyPr/>
        <a:lstStyle/>
        <a:p>
          <a:endParaRPr lang="zh-TW" altLang="en-US"/>
        </a:p>
      </dgm:t>
    </dgm:pt>
    <dgm:pt modelId="{8F83A0B2-6BE3-4ABC-95E5-94244ED82454}">
      <dgm:prSet phldrT="[文字]" phldr="1" custT="1"/>
      <dgm:spPr/>
      <dgm:t>
        <a:bodyPr/>
        <a:lstStyle/>
        <a:p>
          <a:endParaRPr lang="zh-TW" altLang="en-US" sz="2400" dirty="0"/>
        </a:p>
      </dgm:t>
    </dgm:pt>
    <dgm:pt modelId="{0ABB928A-303B-41CB-855C-B869C44F983F}" type="parTrans" cxnId="{FFB5BCEA-5BDE-4AA3-8609-04015E55105F}">
      <dgm:prSet/>
      <dgm:spPr/>
      <dgm:t>
        <a:bodyPr/>
        <a:lstStyle/>
        <a:p>
          <a:endParaRPr lang="zh-TW" altLang="en-US"/>
        </a:p>
      </dgm:t>
    </dgm:pt>
    <dgm:pt modelId="{4AA117BA-632B-484F-9172-D1FC4CC1E49F}" type="sibTrans" cxnId="{FFB5BCEA-5BDE-4AA3-8609-04015E55105F}">
      <dgm:prSet/>
      <dgm:spPr/>
      <dgm:t>
        <a:bodyPr/>
        <a:lstStyle/>
        <a:p>
          <a:endParaRPr lang="zh-TW" altLang="en-US"/>
        </a:p>
      </dgm:t>
    </dgm:pt>
    <dgm:pt modelId="{D9E196F2-7935-4945-BE6F-8B723172B7D8}">
      <dgm:prSet phldrT="[文字]" custT="1"/>
      <dgm:spPr/>
      <dgm:t>
        <a:bodyPr anchor="t"/>
        <a:lstStyle/>
        <a:p>
          <a:r>
            <a:rPr lang="zh-TW" altLang="en-US" sz="2400" b="1" u="sng" dirty="0" smtClean="0"/>
            <a:t>熱中暑</a:t>
          </a:r>
          <a:endParaRPr lang="en-US" altLang="zh-TW" sz="2400" b="1" u="sng" dirty="0" smtClean="0"/>
        </a:p>
        <a:p>
          <a:r>
            <a:rPr lang="zh-TW" altLang="en-US" sz="1800" u="sng" dirty="0" smtClean="0"/>
            <a:t>移至陰涼處</a:t>
          </a:r>
          <a:endParaRPr lang="en-US" altLang="zh-TW" sz="1800" u="sng" dirty="0" smtClean="0"/>
        </a:p>
        <a:p>
          <a:r>
            <a:rPr lang="zh-TW" altLang="en-US" sz="1800" u="sng" dirty="0" smtClean="0"/>
            <a:t>以冷水擦拭身體</a:t>
          </a:r>
          <a:endParaRPr lang="en-US" altLang="zh-TW" sz="1800" u="sng" dirty="0" smtClean="0"/>
        </a:p>
        <a:p>
          <a:r>
            <a:rPr lang="zh-TW" altLang="en-US" sz="1800" u="sng" dirty="0" smtClean="0"/>
            <a:t>在頸部、腋下放置冰袋</a:t>
          </a:r>
          <a:endParaRPr lang="en-US" altLang="zh-TW" sz="1800" u="sng" dirty="0" smtClean="0"/>
        </a:p>
        <a:p>
          <a:r>
            <a:rPr lang="zh-TW" altLang="en-US" sz="1800" u="sng" dirty="0" smtClean="0"/>
            <a:t>須送醫急救</a:t>
          </a:r>
          <a:endParaRPr lang="zh-TW" altLang="en-US" sz="1800" u="sng" dirty="0"/>
        </a:p>
      </dgm:t>
    </dgm:pt>
    <dgm:pt modelId="{E9F19B21-3A31-41EB-B816-161A22EF5869}" type="parTrans" cxnId="{8AA07371-760C-4551-893A-72FDD8616CA2}">
      <dgm:prSet/>
      <dgm:spPr/>
      <dgm:t>
        <a:bodyPr/>
        <a:lstStyle/>
        <a:p>
          <a:endParaRPr lang="zh-TW" altLang="en-US"/>
        </a:p>
      </dgm:t>
    </dgm:pt>
    <dgm:pt modelId="{989D38BA-38EE-48FB-B5E1-544F16441A56}" type="sibTrans" cxnId="{8AA07371-760C-4551-893A-72FDD8616CA2}">
      <dgm:prSet/>
      <dgm:spPr/>
      <dgm:t>
        <a:bodyPr/>
        <a:lstStyle/>
        <a:p>
          <a:endParaRPr lang="zh-TW" altLang="en-US"/>
        </a:p>
      </dgm:t>
    </dgm:pt>
    <dgm:pt modelId="{C3BD6263-E960-4227-8D5C-BAFF6B91F457}" type="pres">
      <dgm:prSet presAssocID="{AB25EC2C-11C7-400D-8560-BC5835C8791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C60FD87-184F-4F10-A288-80A80F4712AD}" type="pres">
      <dgm:prSet presAssocID="{D644AA32-AE3A-4396-93FF-64A546E96703}" presName="roof" presStyleLbl="dkBgShp" presStyleIdx="0" presStyleCnt="2"/>
      <dgm:spPr/>
      <dgm:t>
        <a:bodyPr/>
        <a:lstStyle/>
        <a:p>
          <a:endParaRPr lang="zh-TW" altLang="en-US"/>
        </a:p>
      </dgm:t>
    </dgm:pt>
    <dgm:pt modelId="{00FAE8EE-3BA6-47B7-B8CC-2D19C4AC4819}" type="pres">
      <dgm:prSet presAssocID="{D644AA32-AE3A-4396-93FF-64A546E96703}" presName="pillars" presStyleCnt="0"/>
      <dgm:spPr/>
    </dgm:pt>
    <dgm:pt modelId="{6FA98502-47AB-4207-9E4C-5652D95AF0FB}" type="pres">
      <dgm:prSet presAssocID="{D644AA32-AE3A-4396-93FF-64A546E9670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C7526C-F058-4250-BFA7-70DF9F6A88F1}" type="pres">
      <dgm:prSet presAssocID="{8F83A0B2-6BE3-4ABC-95E5-94244ED8245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34A58-E8BE-4D5A-87B3-27559CF9738A}" type="pres">
      <dgm:prSet presAssocID="{D9E196F2-7935-4945-BE6F-8B723172B7D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25E8CA-0E69-4971-94F0-75DA1BB60A4B}" type="pres">
      <dgm:prSet presAssocID="{D644AA32-AE3A-4396-93FF-64A546E96703}" presName="base" presStyleLbl="dkBgShp" presStyleIdx="1" presStyleCnt="2"/>
      <dgm:spPr/>
    </dgm:pt>
  </dgm:ptLst>
  <dgm:cxnLst>
    <dgm:cxn modelId="{8812E81B-2AE8-4158-859D-4A64F9FA3DAE}" srcId="{D644AA32-AE3A-4396-93FF-64A546E96703}" destId="{9A0EF373-CAA7-403A-9AF2-ADF747080861}" srcOrd="0" destOrd="0" parTransId="{1AE3E32B-636C-4C64-BD69-E9A13AD67386}" sibTransId="{86024A23-4B7F-4F55-97B9-4E86A83EF696}"/>
    <dgm:cxn modelId="{E9FCD13F-8C6E-451A-9F1B-F97807213032}" type="presOf" srcId="{D644AA32-AE3A-4396-93FF-64A546E96703}" destId="{5C60FD87-184F-4F10-A288-80A80F4712AD}" srcOrd="0" destOrd="0" presId="urn:microsoft.com/office/officeart/2005/8/layout/hList3"/>
    <dgm:cxn modelId="{AC25785F-942F-47B7-967D-CBC192AE95EF}" type="presOf" srcId="{D9E196F2-7935-4945-BE6F-8B723172B7D8}" destId="{5B834A58-E8BE-4D5A-87B3-27559CF9738A}" srcOrd="0" destOrd="0" presId="urn:microsoft.com/office/officeart/2005/8/layout/hList3"/>
    <dgm:cxn modelId="{37101976-5F91-4D87-80A3-C8986B026F22}" type="presOf" srcId="{9A0EF373-CAA7-403A-9AF2-ADF747080861}" destId="{6FA98502-47AB-4207-9E4C-5652D95AF0FB}" srcOrd="0" destOrd="0" presId="urn:microsoft.com/office/officeart/2005/8/layout/hList3"/>
    <dgm:cxn modelId="{FE50A328-254F-40C2-927A-C6F4A61E0107}" srcId="{AB25EC2C-11C7-400D-8560-BC5835C87917}" destId="{D644AA32-AE3A-4396-93FF-64A546E96703}" srcOrd="0" destOrd="0" parTransId="{7FAF8003-B4D1-41F1-A223-2753515812C9}" sibTransId="{1DA87256-9E10-4F12-A2A7-7ED859076EDE}"/>
    <dgm:cxn modelId="{8AA07371-760C-4551-893A-72FDD8616CA2}" srcId="{D644AA32-AE3A-4396-93FF-64A546E96703}" destId="{D9E196F2-7935-4945-BE6F-8B723172B7D8}" srcOrd="2" destOrd="0" parTransId="{E9F19B21-3A31-41EB-B816-161A22EF5869}" sibTransId="{989D38BA-38EE-48FB-B5E1-544F16441A56}"/>
    <dgm:cxn modelId="{7E365AFE-43C3-4380-B928-108D28D26EDA}" type="presOf" srcId="{8F83A0B2-6BE3-4ABC-95E5-94244ED82454}" destId="{ADC7526C-F058-4250-BFA7-70DF9F6A88F1}" srcOrd="0" destOrd="0" presId="urn:microsoft.com/office/officeart/2005/8/layout/hList3"/>
    <dgm:cxn modelId="{FFB5BCEA-5BDE-4AA3-8609-04015E55105F}" srcId="{D644AA32-AE3A-4396-93FF-64A546E96703}" destId="{8F83A0B2-6BE3-4ABC-95E5-94244ED82454}" srcOrd="1" destOrd="0" parTransId="{0ABB928A-303B-41CB-855C-B869C44F983F}" sibTransId="{4AA117BA-632B-484F-9172-D1FC4CC1E49F}"/>
    <dgm:cxn modelId="{1F116ABA-46C0-4CD7-8D34-17E1D0DC43EC}" type="presOf" srcId="{AB25EC2C-11C7-400D-8560-BC5835C87917}" destId="{C3BD6263-E960-4227-8D5C-BAFF6B91F457}" srcOrd="0" destOrd="0" presId="urn:microsoft.com/office/officeart/2005/8/layout/hList3"/>
    <dgm:cxn modelId="{09B2AF59-0FD9-4057-BB82-CEBDDF44F774}" type="presParOf" srcId="{C3BD6263-E960-4227-8D5C-BAFF6B91F457}" destId="{5C60FD87-184F-4F10-A288-80A80F4712AD}" srcOrd="0" destOrd="0" presId="urn:microsoft.com/office/officeart/2005/8/layout/hList3"/>
    <dgm:cxn modelId="{A31DE990-4529-484D-8F46-F81E596C5BAD}" type="presParOf" srcId="{C3BD6263-E960-4227-8D5C-BAFF6B91F457}" destId="{00FAE8EE-3BA6-47B7-B8CC-2D19C4AC4819}" srcOrd="1" destOrd="0" presId="urn:microsoft.com/office/officeart/2005/8/layout/hList3"/>
    <dgm:cxn modelId="{CB27662A-137B-4F7A-A99B-CC5ED4C2BE55}" type="presParOf" srcId="{00FAE8EE-3BA6-47B7-B8CC-2D19C4AC4819}" destId="{6FA98502-47AB-4207-9E4C-5652D95AF0FB}" srcOrd="0" destOrd="0" presId="urn:microsoft.com/office/officeart/2005/8/layout/hList3"/>
    <dgm:cxn modelId="{867ACCC6-2868-401D-BB07-DE4EF981378C}" type="presParOf" srcId="{00FAE8EE-3BA6-47B7-B8CC-2D19C4AC4819}" destId="{ADC7526C-F058-4250-BFA7-70DF9F6A88F1}" srcOrd="1" destOrd="0" presId="urn:microsoft.com/office/officeart/2005/8/layout/hList3"/>
    <dgm:cxn modelId="{72FD346E-2930-4F5B-B5AC-20489AEC7AB4}" type="presParOf" srcId="{00FAE8EE-3BA6-47B7-B8CC-2D19C4AC4819}" destId="{5B834A58-E8BE-4D5A-87B3-27559CF9738A}" srcOrd="2" destOrd="0" presId="urn:microsoft.com/office/officeart/2005/8/layout/hList3"/>
    <dgm:cxn modelId="{86B97A38-3546-4C67-BA07-C8D678AD0CA6}" type="presParOf" srcId="{C3BD6263-E960-4227-8D5C-BAFF6B91F457}" destId="{7525E8CA-0E69-4971-94F0-75DA1BB60A4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78574B-0651-4A24-87D4-BC6E85C0E9FA}">
      <dsp:nvSpPr>
        <dsp:cNvPr id="0" name=""/>
        <dsp:cNvSpPr/>
      </dsp:nvSpPr>
      <dsp:spPr>
        <a:xfrm>
          <a:off x="2071801" y="425569"/>
          <a:ext cx="4657477" cy="465747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熱的散失</a:t>
          </a:r>
          <a:endParaRPr lang="en-US" altLang="zh-TW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體表傳導</a:t>
          </a:r>
          <a:endParaRPr lang="en-US" altLang="zh-TW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空氣對流</a:t>
          </a:r>
          <a:endParaRPr lang="en-US" altLang="zh-TW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輻射散失</a:t>
          </a:r>
          <a:endParaRPr lang="en-US" altLang="zh-TW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呼吸散失</a:t>
          </a:r>
          <a:endParaRPr lang="en-US" altLang="zh-TW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汗水蒸發</a:t>
          </a:r>
          <a:endParaRPr lang="en-US" altLang="zh-TW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/>
        </a:p>
      </dsp:txBody>
      <dsp:txXfrm>
        <a:off x="4616780" y="1645384"/>
        <a:ext cx="1663384" cy="2217846"/>
      </dsp:txXfrm>
    </dsp:sp>
    <dsp:sp modelId="{9165B54E-E239-41A1-8142-44221DC13FC4}">
      <dsp:nvSpPr>
        <dsp:cNvPr id="0" name=""/>
        <dsp:cNvSpPr/>
      </dsp:nvSpPr>
      <dsp:spPr>
        <a:xfrm>
          <a:off x="1850016" y="425569"/>
          <a:ext cx="4657477" cy="46574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/>
            <a:t>熱能獲得</a:t>
          </a:r>
          <a:endParaRPr lang="en-US" altLang="zh-TW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基本代謝</a:t>
          </a:r>
          <a:endParaRPr lang="en-US" altLang="zh-TW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肌肉活動</a:t>
          </a:r>
          <a:endParaRPr lang="en-US" altLang="zh-TW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地面傳導</a:t>
          </a:r>
          <a:endParaRPr lang="en-US" altLang="zh-TW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太陽輻射</a:t>
          </a:r>
          <a:endParaRPr lang="zh-TW" altLang="en-US" sz="1800" kern="1200" dirty="0"/>
        </a:p>
      </dsp:txBody>
      <dsp:txXfrm>
        <a:off x="2299130" y="1645384"/>
        <a:ext cx="1663384" cy="2217846"/>
      </dsp:txXfrm>
    </dsp:sp>
    <dsp:sp modelId="{71C33789-9170-468D-B648-A4377B71C69B}">
      <dsp:nvSpPr>
        <dsp:cNvPr id="0" name=""/>
        <dsp:cNvSpPr/>
      </dsp:nvSpPr>
      <dsp:spPr>
        <a:xfrm>
          <a:off x="1783481" y="137249"/>
          <a:ext cx="5234117" cy="523411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FAE57-D984-4CC7-929C-CB496BF47253}">
      <dsp:nvSpPr>
        <dsp:cNvPr id="0" name=""/>
        <dsp:cNvSpPr/>
      </dsp:nvSpPr>
      <dsp:spPr>
        <a:xfrm>
          <a:off x="1561696" y="137249"/>
          <a:ext cx="5234117" cy="523411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60FD87-184F-4F10-A288-80A80F4712AD}">
      <dsp:nvSpPr>
        <dsp:cNvPr id="0" name=""/>
        <dsp:cNvSpPr/>
      </dsp:nvSpPr>
      <dsp:spPr>
        <a:xfrm>
          <a:off x="0" y="0"/>
          <a:ext cx="8147248" cy="165912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急救方式</a:t>
          </a:r>
          <a:endParaRPr lang="zh-TW" altLang="en-US" sz="3600" kern="1200" dirty="0"/>
        </a:p>
      </dsp:txBody>
      <dsp:txXfrm>
        <a:off x="0" y="0"/>
        <a:ext cx="8147248" cy="1659128"/>
      </dsp:txXfrm>
    </dsp:sp>
    <dsp:sp modelId="{6FA98502-47AB-4207-9E4C-5652D95AF0FB}">
      <dsp:nvSpPr>
        <dsp:cNvPr id="0" name=""/>
        <dsp:cNvSpPr/>
      </dsp:nvSpPr>
      <dsp:spPr>
        <a:xfrm>
          <a:off x="3978" y="1659128"/>
          <a:ext cx="2713097" cy="3484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u="sng" kern="1200" dirty="0" smtClean="0"/>
            <a:t>熱衰竭</a:t>
          </a:r>
          <a:endParaRPr lang="en-US" altLang="zh-TW" sz="2400" b="1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u="sng" kern="1200" dirty="0" smtClean="0"/>
            <a:t>移至陰涼處</a:t>
          </a:r>
          <a:endParaRPr lang="en-US" altLang="zh-TW" sz="1800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u="sng" kern="1200" dirty="0" smtClean="0"/>
            <a:t>抬高雙腳</a:t>
          </a:r>
          <a:endParaRPr lang="en-US" altLang="zh-TW" sz="1800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u="sng" kern="1200" dirty="0" smtClean="0"/>
            <a:t>可用毛巾搭配冷水降溫</a:t>
          </a:r>
          <a:endParaRPr lang="en-US" altLang="zh-TW" sz="1800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u="sng" kern="1200" dirty="0" smtClean="0"/>
            <a:t>補春水分、電解質不灌食</a:t>
          </a:r>
          <a:endParaRPr lang="en-US" altLang="zh-TW" sz="1800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u="sng" kern="1200" dirty="0" smtClean="0"/>
            <a:t>如惡化須送醫</a:t>
          </a:r>
          <a:endParaRPr lang="en-US" altLang="zh-TW" sz="1800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u="sng" kern="1200" dirty="0"/>
        </a:p>
      </dsp:txBody>
      <dsp:txXfrm>
        <a:off x="3978" y="1659128"/>
        <a:ext cx="2713097" cy="3484169"/>
      </dsp:txXfrm>
    </dsp:sp>
    <dsp:sp modelId="{ADC7526C-F058-4250-BFA7-70DF9F6A88F1}">
      <dsp:nvSpPr>
        <dsp:cNvPr id="0" name=""/>
        <dsp:cNvSpPr/>
      </dsp:nvSpPr>
      <dsp:spPr>
        <a:xfrm>
          <a:off x="2717075" y="1659128"/>
          <a:ext cx="2713097" cy="3484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 dirty="0"/>
        </a:p>
      </dsp:txBody>
      <dsp:txXfrm>
        <a:off x="2717075" y="1659128"/>
        <a:ext cx="2713097" cy="3484169"/>
      </dsp:txXfrm>
    </dsp:sp>
    <dsp:sp modelId="{5B834A58-E8BE-4D5A-87B3-27559CF9738A}">
      <dsp:nvSpPr>
        <dsp:cNvPr id="0" name=""/>
        <dsp:cNvSpPr/>
      </dsp:nvSpPr>
      <dsp:spPr>
        <a:xfrm>
          <a:off x="5430172" y="1659128"/>
          <a:ext cx="2713097" cy="34841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u="sng" kern="1200" dirty="0" smtClean="0"/>
            <a:t>熱中暑</a:t>
          </a:r>
          <a:endParaRPr lang="en-US" altLang="zh-TW" sz="2400" b="1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u="sng" kern="1200" dirty="0" smtClean="0"/>
            <a:t>移至陰涼處</a:t>
          </a:r>
          <a:endParaRPr lang="en-US" altLang="zh-TW" sz="1800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u="sng" kern="1200" dirty="0" smtClean="0"/>
            <a:t>以冷水擦拭身體</a:t>
          </a:r>
          <a:endParaRPr lang="en-US" altLang="zh-TW" sz="1800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u="sng" kern="1200" dirty="0" smtClean="0"/>
            <a:t>在頸部、腋下放置冰袋</a:t>
          </a:r>
          <a:endParaRPr lang="en-US" altLang="zh-TW" sz="1800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u="sng" kern="1200" dirty="0" smtClean="0"/>
            <a:t>須送醫急救</a:t>
          </a:r>
          <a:endParaRPr lang="zh-TW" altLang="en-US" sz="1800" u="sng" kern="1200" dirty="0"/>
        </a:p>
      </dsp:txBody>
      <dsp:txXfrm>
        <a:off x="5430172" y="1659128"/>
        <a:ext cx="2713097" cy="3484169"/>
      </dsp:txXfrm>
    </dsp:sp>
    <dsp:sp modelId="{7525E8CA-0E69-4971-94F0-75DA1BB60A4B}">
      <dsp:nvSpPr>
        <dsp:cNvPr id="0" name=""/>
        <dsp:cNvSpPr/>
      </dsp:nvSpPr>
      <dsp:spPr>
        <a:xfrm>
          <a:off x="0" y="5143298"/>
          <a:ext cx="8147248" cy="38712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00FE8-E0D4-42C1-AD49-CA8FC53DF7F3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254B1-FE37-415F-8825-72B522CEFCD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體溫調節的機轉 出現問題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熱產生過多或熱散失不良時，即會產生熱急症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熱產生不足或熱散失過多時，則會產生冷急症。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254B1-FE37-415F-8825-72B522CEFCD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外部熱量的吸收 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環境溫度高 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環境濕度高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體內產熱 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發燒 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運動 </a:t>
            </a:r>
          </a:p>
          <a:p>
            <a:pPr>
              <a:buFont typeface="Arial" pitchFamily="34" charset="0"/>
              <a:buChar char="•"/>
            </a:pP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藥物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安非他命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古柯鹼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三環抗鬱劑，迷幻藥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254B1-FE37-415F-8825-72B522CEFCD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熱量排散的降低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脫水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心臟病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年紀很大或很小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肥胖 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藥物 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利尿劑、興奮劑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254B1-FE37-415F-8825-72B522CEFCD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F228B-FB35-49C4-A74B-82BBF9D59D8F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TW" altLang="en-US" smtClean="0"/>
              <a:t>血液再分配學說(心有餘力不足反應變慢的現象)</a:t>
            </a:r>
          </a:p>
          <a:p>
            <a:pPr eaLnBrk="1" hangingPunct="1"/>
            <a:r>
              <a:rPr lang="zh-TW" altLang="en-US" smtClean="0"/>
              <a:t>訓練適應的要求</a:t>
            </a:r>
          </a:p>
          <a:p>
            <a:pPr eaLnBrk="1" hangingPunct="1"/>
            <a:r>
              <a:rPr lang="zh-TW" altLang="en-US" smtClean="0"/>
              <a:t>生命恆定要求(</a:t>
            </a:r>
            <a:r>
              <a:rPr lang="en-US" altLang="zh-TW" smtClean="0"/>
              <a:t>hyper or hypo)</a:t>
            </a:r>
          </a:p>
          <a:p>
            <a:pPr eaLnBrk="1" hangingPunct="1"/>
            <a:r>
              <a:rPr lang="zh-TW" altLang="en-US" smtClean="0"/>
              <a:t>正常生理與病理變化</a:t>
            </a:r>
          </a:p>
          <a:p>
            <a:pPr eaLnBrk="1" hangingPunct="1"/>
            <a:endParaRPr lang="zh-TW" altLang="en-US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急性熱病，水份補充不足，所造成的脫水現象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通常有水份及鹽分不足現象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體溫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正常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 40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℃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症狀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虛弱、頭暈、噁心、嘔吐、頭痛、臉色蒼白、皮膚出汗、濕冷、脈搏快而弱、姿勢性低血壓、暈倒、視力模糊等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有可能惡化至中暑的地步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與中暑鑑別診斷</a:t>
            </a:r>
            <a:r>
              <a:rPr lang="en-US" altLang="zh-TW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254B1-FE37-415F-8825-72B522CEFCD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中暑之中樞神經變化 </a:t>
            </a:r>
            <a:endParaRPr lang="en-US" altLang="zh-TW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暈厥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躁動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行為舉止怪異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具功擊性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步態不穩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有幻覺 </a:t>
            </a:r>
          </a:p>
          <a:p>
            <a:r>
              <a:rPr lang="zh-TW" alt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昏迷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254B1-FE37-415F-8825-72B522CEFCD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AAD1A-CC23-4C72-B302-60EDA9D68569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  <p:sp>
        <p:nvSpPr>
          <p:cNvPr id="100355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0035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100357" name="投影片編號版面配置區 3"/>
          <p:cNvSpPr txBox="1">
            <a:spLocks noGrp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78" tIns="43739" rIns="87478" bIns="43739" anchor="b"/>
          <a:lstStyle/>
          <a:p>
            <a:pPr algn="r"/>
            <a:fld id="{A6FCB77C-FAF2-43F5-9951-12590A6AAE10}" type="slidenum">
              <a:rPr lang="en-US" altLang="zh-TW" sz="1100">
                <a:latin typeface="Arial" pitchFamily="34" charset="0"/>
                <a:ea typeface="標楷體" pitchFamily="65" charset="-120"/>
              </a:rPr>
              <a:pPr algn="r"/>
              <a:t>22</a:t>
            </a:fld>
            <a:endParaRPr lang="en-US" altLang="zh-TW" sz="1100" dirty="0">
              <a:latin typeface="Arial" pitchFamily="34" charset="0"/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F1E80-80C4-4A03-9FDD-3AA00504CE9A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D33C628-83DA-4963-955C-F3F6B94AC9B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2018/7/23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9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.tw/imgres?imgurl=http://www.oxfamtrailwalker.org.hk/chi/publicityzone/hkej_ella_stretching.jpg&amp;imgrefurl=http://www.oxfamtrailwalker.org.hk/chi/publicityzone/newscut20041009.asp&amp;h=270&amp;w=360&amp;sz=94&amp;tbnid=sQUP1RuOY5YJ:&amp;tbnh=87&amp;tbnw=117&amp;hl=zh-TW&amp;start=77&amp;prev=/images?q=%E6%8A%BD%E7%AD%8B&amp;start=60&amp;imgsz=small|medium|large|xlarge&amp;svnum=10&amp;hl=zh-TW&amp;lr=&amp;newwindow=1&amp;sa=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pHM4DfPZQU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l107EuBbGA&amp;list=PLfuqeVY_iSBl0w1R2uXipWL3SjqYYHtb1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熱、冷急症之預防與處理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mtClean="0"/>
              <a:t>其他環境</a:t>
            </a:r>
            <a:r>
              <a:rPr lang="zh-TW" altLang="en-US" dirty="0" smtClean="0"/>
              <a:t>急症</a:t>
            </a:r>
            <a:endParaRPr lang="zh-TW" alt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20700"/>
            <a:ext cx="7772400" cy="141922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b="1" smtClean="0">
                <a:solidFill>
                  <a:srgbClr val="FF3300"/>
                </a:solidFill>
                <a:latin typeface="標楷體" pitchFamily="65" charset="-120"/>
              </a:rPr>
              <a:t>症狀與徵候</a:t>
            </a:r>
            <a:br>
              <a:rPr lang="zh-TW" altLang="en-US" b="1" smtClean="0">
                <a:solidFill>
                  <a:srgbClr val="FF3300"/>
                </a:solidFill>
                <a:latin typeface="標楷體" pitchFamily="65" charset="-120"/>
              </a:rPr>
            </a:br>
            <a:r>
              <a:rPr lang="zh-TW" altLang="en-US" b="1" smtClean="0">
                <a:solidFill>
                  <a:srgbClr val="FF3300"/>
                </a:solidFill>
                <a:latin typeface="標楷體" pitchFamily="65" charset="-120"/>
              </a:rPr>
              <a:t>熱衰竭 </a:t>
            </a:r>
            <a:r>
              <a:rPr lang="en-US" altLang="zh-TW" b="1" smtClean="0">
                <a:solidFill>
                  <a:srgbClr val="FF3300"/>
                </a:solidFill>
                <a:latin typeface="標楷體" pitchFamily="65" charset="-120"/>
              </a:rPr>
              <a:t>vs. </a:t>
            </a:r>
            <a:r>
              <a:rPr lang="zh-TW" altLang="en-US" b="1" smtClean="0">
                <a:solidFill>
                  <a:srgbClr val="FF3300"/>
                </a:solidFill>
                <a:latin typeface="標楷體" pitchFamily="65" charset="-120"/>
              </a:rPr>
              <a:t>熱中暑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612F4-92CB-451B-A16E-8D862E68C622}" type="slidenum">
              <a:rPr lang="zh-TW" altLang="en-US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40964" name="Picture 3" descr="熱比較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4650" y="2360613"/>
            <a:ext cx="8064500" cy="3867150"/>
          </a:xfr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755576" y="1412776"/>
          <a:ext cx="7776864" cy="439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732081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熱衰竭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熱中暑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感覺、意識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頭痛暈眩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迷亂、失去意識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流汗情形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大量流汗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不流汗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皮膚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濕冷蒼白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乾熱發紅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脈搏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快而弱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快而強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73208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體溫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正常或略高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高於</a:t>
                      </a:r>
                      <a:r>
                        <a:rPr lang="en-US" altLang="zh-TW" dirty="0" smtClean="0"/>
                        <a:t>40</a:t>
                      </a:r>
                      <a:r>
                        <a:rPr lang="zh-TW" altLang="en-US" dirty="0" smtClean="0"/>
                        <a:t>度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熱中暑、熱衰竭差異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66324803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熱痙攣之處理方式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8A53E-DC63-4D5B-A4BC-10618FCDDBBE}" type="slidenum">
              <a:rPr lang="zh-TW" altLang="en-US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430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87400" y="1978025"/>
            <a:ext cx="7545388" cy="2530475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</a:rPr>
              <a:t>俗稱</a:t>
            </a:r>
            <a:r>
              <a:rPr lang="en-US" altLang="zh-TW" smtClean="0">
                <a:latin typeface="標楷體" pitchFamily="65" charset="-120"/>
              </a:rPr>
              <a:t>---</a:t>
            </a:r>
            <a:r>
              <a:rPr lang="zh-TW" altLang="en-US" smtClean="0">
                <a:latin typeface="標楷體" pitchFamily="65" charset="-120"/>
              </a:rPr>
              <a:t>抽筋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</a:rPr>
              <a:t>持續伸展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</a:rPr>
              <a:t>冰敷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</a:rPr>
              <a:t>提供冷的飲料</a:t>
            </a:r>
          </a:p>
        </p:txBody>
      </p:sp>
      <p:pic>
        <p:nvPicPr>
          <p:cNvPr id="43013" name="Picture 4" descr="left_04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14972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 descr="left_04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205038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6" descr="hkej_ella_stretchi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6425" y="4549775"/>
            <a:ext cx="20542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熱衰竭</a:t>
            </a:r>
          </a:p>
        </p:txBody>
      </p:sp>
      <p:pic>
        <p:nvPicPr>
          <p:cNvPr id="4104" name="Picture 8" descr="熱衰竭處理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7713" y="1268413"/>
            <a:ext cx="3455987" cy="2808287"/>
          </a:xfrm>
          <a:noFill/>
          <a:ln/>
        </p:spPr>
      </p:pic>
      <p:sp>
        <p:nvSpPr>
          <p:cNvPr id="4105" name="Text Box 9"/>
          <p:cNvSpPr txBox="1">
            <a:spLocks noGrp="1" noChangeArrowheads="1"/>
          </p:cNvSpPr>
          <p:nvPr>
            <p:ph sz="quarter" idx="2"/>
          </p:nvPr>
        </p:nvSpPr>
        <p:spPr>
          <a:xfrm>
            <a:off x="4500563" y="1268413"/>
            <a:ext cx="4038600" cy="21717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zh-TW" altLang="en-US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體內失去大量</a:t>
            </a:r>
            <a:r>
              <a:rPr lang="zh-TW" altLang="en-US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</a:t>
            </a:r>
            <a:r>
              <a:rPr lang="zh-TW" altLang="en-US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鹽</a:t>
            </a:r>
            <a:r>
              <a:rPr lang="zh-TW" altLang="en-US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，血流積存皮下遠離主要器官導致輕微</a:t>
            </a:r>
            <a:r>
              <a:rPr lang="zh-TW" altLang="en-US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休克</a:t>
            </a:r>
            <a:r>
              <a:rPr lang="zh-TW" altLang="en-US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sz="quarter" idx="3"/>
          </p:nvPr>
        </p:nvSpPr>
        <p:spPr>
          <a:xfrm>
            <a:off x="900113" y="4652963"/>
            <a:ext cx="3538537" cy="1514475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zh-TW" altLang="en-US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意識完全清楚時，</a:t>
            </a:r>
          </a:p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zh-TW" altLang="en-US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可給予冷水</a:t>
            </a:r>
            <a:r>
              <a:rPr lang="zh-TW" altLang="en-US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b="1">
              <a:solidFill>
                <a:schemeClr val="tx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6" name="Picture 10" descr="熱衰竭楚理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500034" y="3924300"/>
            <a:ext cx="2334932" cy="2171700"/>
          </a:xfrm>
          <a:noFill/>
          <a:ln/>
        </p:spPr>
      </p:pic>
      <p:sp>
        <p:nvSpPr>
          <p:cNvPr id="8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A1F3C-EAC3-4284-8B00-2DFCA0A4B3D2}" type="slidenum">
              <a:rPr lang="en-US" altLang="zh-TW"/>
              <a:pPr/>
              <a:t>13</a:t>
            </a:fld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中暑處理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038600" cy="1036638"/>
          </a:xfrm>
        </p:spPr>
        <p:txBody>
          <a:bodyPr/>
          <a:lstStyle/>
          <a:p>
            <a:r>
              <a:rPr lang="en-US" altLang="zh-TW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立即散熱及送醫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716463" y="1773238"/>
            <a:ext cx="4038600" cy="2376487"/>
          </a:xfrm>
        </p:spPr>
        <p:txBody>
          <a:bodyPr/>
          <a:lstStyle/>
          <a:p>
            <a:r>
              <a:rPr lang="en-US" altLang="zh-TW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將冰袋放置頸、腋、鼠蹊部、膝蓋等中樞循環</a:t>
            </a:r>
            <a:r>
              <a:rPr lang="zh-TW" altLang="en-US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大血管</a:t>
            </a:r>
            <a:r>
              <a:rPr lang="zh-TW" altLang="en-US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通過的地方</a:t>
            </a:r>
          </a:p>
          <a:p>
            <a:endParaRPr lang="en-US" altLang="zh-TW">
              <a:solidFill>
                <a:schemeClr val="tx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8200" name="Picture 8" descr="中暑處理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565400"/>
            <a:ext cx="4175125" cy="3530600"/>
          </a:xfrm>
          <a:noFill/>
          <a:ln/>
        </p:spPr>
      </p:pic>
      <p:sp>
        <p:nvSpPr>
          <p:cNvPr id="8199" name="Rectangle 7"/>
          <p:cNvSpPr>
            <a:spLocks noGrp="1" noChangeArrowheads="1"/>
          </p:cNvSpPr>
          <p:nvPr>
            <p:ph sz="quarter" idx="4"/>
          </p:nvPr>
        </p:nvSpPr>
        <p:spPr>
          <a:xfrm>
            <a:off x="5105400" y="4652963"/>
            <a:ext cx="3282950" cy="8636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US" altLang="zh-TW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冰水擦拭身體</a:t>
            </a:r>
          </a:p>
          <a:p>
            <a:endParaRPr lang="en-US" altLang="zh-TW">
              <a:solidFill>
                <a:schemeClr val="tx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3B1DC-1B86-4970-9CD2-6122EBDFD975}" type="slidenum">
              <a:rPr lang="en-US" altLang="zh-TW"/>
              <a:pPr/>
              <a:t>14</a:t>
            </a:fld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-71438" y="0"/>
            <a:ext cx="7772401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熱疾病急救處理</a:t>
            </a:r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739C1-E40E-47DC-BEDE-3DA932BB2E27}" type="slidenum">
              <a:rPr lang="zh-TW" altLang="en-US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4198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3200" y="1341438"/>
            <a:ext cx="4008438" cy="4967287"/>
          </a:xfrm>
        </p:spPr>
        <p:txBody>
          <a:bodyPr/>
          <a:lstStyle/>
          <a:p>
            <a:pPr eaLnBrk="1" hangingPunct="1"/>
            <a:r>
              <a:rPr lang="zh-TW" altLang="en-US" sz="3200" b="1" smtClean="0">
                <a:latin typeface="標楷體" pitchFamily="65" charset="-120"/>
              </a:rPr>
              <a:t>熱衰竭</a:t>
            </a:r>
          </a:p>
          <a:p>
            <a:pPr lvl="1" eaLnBrk="1" hangingPunct="1"/>
            <a:r>
              <a:rPr lang="zh-TW" altLang="en-US" sz="2800" b="1" smtClean="0">
                <a:latin typeface="標楷體" pitchFamily="65" charset="-120"/>
              </a:rPr>
              <a:t>陰涼處休息</a:t>
            </a:r>
            <a:endParaRPr kumimoji="0" lang="zh-TW" altLang="en-US" sz="2800" smtClean="0">
              <a:latin typeface="標楷體" pitchFamily="65" charset="-120"/>
            </a:endParaRPr>
          </a:p>
          <a:p>
            <a:pPr lvl="1" eaLnBrk="1" hangingPunct="1"/>
            <a:r>
              <a:rPr kumimoji="0" lang="zh-TW" altLang="en-US" sz="2800" smtClean="0">
                <a:latin typeface="標楷體" pitchFamily="65" charset="-120"/>
              </a:rPr>
              <a:t>平躺</a:t>
            </a:r>
            <a:r>
              <a:rPr kumimoji="0" lang="zh-TW" altLang="en-US" sz="2800" smtClean="0">
                <a:latin typeface="標楷體" pitchFamily="65" charset="-120"/>
                <a:sym typeface="Wingdings" pitchFamily="2" charset="2"/>
              </a:rPr>
              <a:t></a:t>
            </a:r>
            <a:r>
              <a:rPr kumimoji="0" lang="zh-TW" altLang="en-US" sz="2800" smtClean="0">
                <a:solidFill>
                  <a:schemeClr val="hlink"/>
                </a:solidFill>
                <a:latin typeface="標楷體" pitchFamily="65" charset="-120"/>
              </a:rPr>
              <a:t>頭低腳高</a:t>
            </a:r>
          </a:p>
          <a:p>
            <a:pPr lvl="1" eaLnBrk="1" hangingPunct="1"/>
            <a:r>
              <a:rPr lang="zh-TW" altLang="en-US" sz="2800" smtClean="0">
                <a:latin typeface="標楷體" pitchFamily="65" charset="-120"/>
              </a:rPr>
              <a:t>給予冷飲</a:t>
            </a:r>
            <a:endParaRPr kumimoji="0" lang="zh-TW" altLang="en-US" sz="2800" smtClean="0">
              <a:solidFill>
                <a:schemeClr val="hlink"/>
              </a:solidFill>
              <a:latin typeface="標楷體" pitchFamily="65" charset="-120"/>
            </a:endParaRPr>
          </a:p>
          <a:p>
            <a:pPr lvl="1" eaLnBrk="1" hangingPunct="1"/>
            <a:r>
              <a:rPr lang="zh-TW" altLang="en-US" sz="2800" smtClean="0">
                <a:latin typeface="標楷體" pitchFamily="65" charset="-120"/>
              </a:rPr>
              <a:t>每</a:t>
            </a:r>
            <a:r>
              <a:rPr lang="en-US" altLang="zh-TW" sz="2800" smtClean="0">
                <a:latin typeface="標楷體" pitchFamily="65" charset="-120"/>
              </a:rPr>
              <a:t>10</a:t>
            </a:r>
            <a:r>
              <a:rPr lang="zh-TW" altLang="en-US" sz="2800" smtClean="0">
                <a:latin typeface="標楷體" pitchFamily="65" charset="-120"/>
              </a:rPr>
              <a:t>～</a:t>
            </a:r>
            <a:r>
              <a:rPr lang="en-US" altLang="zh-TW" sz="2800" smtClean="0">
                <a:latin typeface="標楷體" pitchFamily="65" charset="-120"/>
              </a:rPr>
              <a:t>15</a:t>
            </a:r>
            <a:r>
              <a:rPr lang="zh-TW" altLang="en-US" sz="2800" smtClean="0">
                <a:latin typeface="標楷體" pitchFamily="65" charset="-120"/>
              </a:rPr>
              <a:t>分鐘量體溫，如體溫升高，須降低體溫。</a:t>
            </a:r>
            <a:r>
              <a:rPr lang="zh-TW" altLang="en-US" sz="2800" smtClean="0">
                <a:solidFill>
                  <a:schemeClr val="hlink"/>
                </a:solidFill>
                <a:latin typeface="標楷體" pitchFamily="65" charset="-120"/>
              </a:rPr>
              <a:t>超過</a:t>
            </a:r>
            <a:r>
              <a:rPr lang="en-US" altLang="zh-TW" sz="2800" smtClean="0">
                <a:solidFill>
                  <a:schemeClr val="hlink"/>
                </a:solidFill>
                <a:latin typeface="標楷體" pitchFamily="65" charset="-120"/>
              </a:rPr>
              <a:t>40 </a:t>
            </a:r>
            <a:r>
              <a:rPr lang="en-US" altLang="zh-TW" sz="2800" smtClean="0">
                <a:solidFill>
                  <a:schemeClr val="hlink"/>
                </a:solidFill>
                <a:latin typeface="標楷體" pitchFamily="65" charset="-120"/>
                <a:cs typeface="Times New Roman" pitchFamily="18" charset="0"/>
              </a:rPr>
              <a:t>℃</a:t>
            </a:r>
            <a:r>
              <a:rPr lang="zh-TW" altLang="en-US" sz="2800" smtClean="0">
                <a:solidFill>
                  <a:schemeClr val="hlink"/>
                </a:solidFill>
                <a:latin typeface="標楷體" pitchFamily="65" charset="-120"/>
              </a:rPr>
              <a:t>應立即送醫</a:t>
            </a:r>
            <a:r>
              <a:rPr lang="zh-TW" altLang="en-US" sz="2800" smtClean="0">
                <a:latin typeface="標楷體" pitchFamily="65" charset="-120"/>
              </a:rPr>
              <a:t>。</a:t>
            </a:r>
          </a:p>
        </p:txBody>
      </p:sp>
      <p:sp>
        <p:nvSpPr>
          <p:cNvPr id="41989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043488" y="3143250"/>
            <a:ext cx="4100512" cy="3714750"/>
          </a:xfrm>
        </p:spPr>
        <p:txBody>
          <a:bodyPr/>
          <a:lstStyle/>
          <a:p>
            <a:pPr eaLnBrk="1" hangingPunct="1"/>
            <a:r>
              <a:rPr lang="zh-TW" altLang="en-US" sz="3200" b="1" smtClean="0">
                <a:latin typeface="標楷體" pitchFamily="65" charset="-120"/>
              </a:rPr>
              <a:t>熱中暑</a:t>
            </a:r>
          </a:p>
          <a:p>
            <a:pPr lvl="1" eaLnBrk="1" hangingPunct="1"/>
            <a:r>
              <a:rPr lang="zh-TW" altLang="en-US" sz="2800" b="1" smtClean="0">
                <a:latin typeface="標楷體" pitchFamily="65" charset="-120"/>
              </a:rPr>
              <a:t>陰涼處休息</a:t>
            </a:r>
            <a:endParaRPr kumimoji="0" lang="zh-TW" altLang="en-US" sz="2800" smtClean="0">
              <a:latin typeface="標楷體" pitchFamily="65" charset="-120"/>
            </a:endParaRPr>
          </a:p>
          <a:p>
            <a:pPr lvl="1" eaLnBrk="1" hangingPunct="1"/>
            <a:r>
              <a:rPr kumimoji="0" lang="zh-TW" altLang="en-US" sz="2800" smtClean="0">
                <a:latin typeface="標楷體" pitchFamily="65" charset="-120"/>
              </a:rPr>
              <a:t>平躺</a:t>
            </a:r>
            <a:r>
              <a:rPr kumimoji="0" lang="zh-TW" altLang="en-US" sz="2800" smtClean="0">
                <a:latin typeface="標楷體" pitchFamily="65" charset="-120"/>
                <a:sym typeface="Wingdings" pitchFamily="2" charset="2"/>
              </a:rPr>
              <a:t></a:t>
            </a:r>
            <a:r>
              <a:rPr kumimoji="0" lang="zh-TW" altLang="en-US" sz="2800" smtClean="0">
                <a:solidFill>
                  <a:schemeClr val="hlink"/>
                </a:solidFill>
                <a:latin typeface="標楷體" pitchFamily="65" charset="-120"/>
              </a:rPr>
              <a:t>腳低頭高</a:t>
            </a:r>
          </a:p>
          <a:p>
            <a:pPr lvl="1" eaLnBrk="1" hangingPunct="1"/>
            <a:r>
              <a:rPr lang="zh-TW" altLang="en-US" sz="2800" smtClean="0">
                <a:latin typeface="標楷體" pitchFamily="65" charset="-120"/>
              </a:rPr>
              <a:t>降溫</a:t>
            </a:r>
            <a:r>
              <a:rPr lang="zh-TW" altLang="en-US" sz="2800" smtClean="0">
                <a:latin typeface="標楷體" pitchFamily="65" charset="-120"/>
                <a:sym typeface="Wingdings" pitchFamily="2" charset="2"/>
              </a:rPr>
              <a:t></a:t>
            </a:r>
            <a:r>
              <a:rPr lang="zh-TW" altLang="en-US" sz="2800" smtClean="0">
                <a:latin typeface="標楷體" pitchFamily="65" charset="-120"/>
              </a:rPr>
              <a:t>冰敷患者的頸、腋下、鼠蹊等</a:t>
            </a:r>
          </a:p>
          <a:p>
            <a:pPr lvl="1" eaLnBrk="1" hangingPunct="1"/>
            <a:r>
              <a:rPr lang="zh-TW" altLang="en-US" sz="2800" b="1" smtClean="0">
                <a:solidFill>
                  <a:schemeClr val="hlink"/>
                </a:solidFill>
                <a:latin typeface="標楷體" pitchFamily="65" charset="-120"/>
              </a:rPr>
              <a:t>打</a:t>
            </a:r>
            <a:r>
              <a:rPr lang="en-US" altLang="zh-TW" sz="2800" b="1" smtClean="0">
                <a:solidFill>
                  <a:schemeClr val="hlink"/>
                </a:solidFill>
                <a:latin typeface="標楷體" pitchFamily="65" charset="-120"/>
              </a:rPr>
              <a:t>119</a:t>
            </a:r>
          </a:p>
          <a:p>
            <a:pPr lvl="1" eaLnBrk="1" hangingPunct="1"/>
            <a:endParaRPr lang="zh-TW" altLang="en-US" smtClean="0">
              <a:latin typeface="標楷體" pitchFamily="65" charset="-120"/>
            </a:endParaRPr>
          </a:p>
        </p:txBody>
      </p:sp>
      <p:pic>
        <p:nvPicPr>
          <p:cNvPr id="41990" name="Picture 5" descr="熱比較"/>
          <p:cNvPicPr>
            <a:picLocks noChangeAspect="1" noChangeArrowheads="1"/>
          </p:cNvPicPr>
          <p:nvPr/>
        </p:nvPicPr>
        <p:blipFill>
          <a:blip r:embed="rId2" cstate="print"/>
          <a:srcRect l="35373" t="1970" r="31241"/>
          <a:stretch>
            <a:fillRect/>
          </a:stretch>
        </p:blipFill>
        <p:spPr bwMode="auto">
          <a:xfrm>
            <a:off x="6740525" y="425450"/>
            <a:ext cx="14446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6" descr="p29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636838"/>
            <a:ext cx="8445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 descr="p74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7813" y="3005138"/>
            <a:ext cx="9652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476672"/>
          <a:ext cx="8147248" cy="553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49130081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中暑的分類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傳統型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好發城市地區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原因多</a:t>
            </a:r>
            <a:r>
              <a:rPr lang="en-US" altLang="zh-TW" dirty="0" smtClean="0"/>
              <a:t>-</a:t>
            </a:r>
            <a:r>
              <a:rPr lang="zh-TW" altLang="en-US" dirty="0" smtClean="0"/>
              <a:t>環境溫度、濕度、散熱↘、心臟功能↘、藥物、酒精</a:t>
            </a:r>
            <a:endParaRPr lang="en-US" altLang="zh-TW" dirty="0" smtClean="0"/>
          </a:p>
          <a:p>
            <a:r>
              <a:rPr lang="zh-TW" altLang="en-US" dirty="0" smtClean="0"/>
              <a:t>運動型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新兵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耐力型選手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原因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適應時間不足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脫水</a:t>
            </a:r>
          </a:p>
          <a:p>
            <a:pPr lvl="1"/>
            <a:endParaRPr lang="zh-TW" altLang="en-US" dirty="0"/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TW" altLang="en-US" dirty="0" smtClean="0"/>
              <a:t>運動型中暑之短片欣賞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3356992"/>
            <a:ext cx="7416824" cy="2171700"/>
          </a:xfrm>
        </p:spPr>
        <p:txBody>
          <a:bodyPr/>
          <a:lstStyle/>
          <a:p>
            <a:r>
              <a:rPr lang="en-US" altLang="zh-TW" dirty="0" smtClean="0">
                <a:hlinkClick r:id="rId2"/>
              </a:rPr>
              <a:t>https://www.youtube.com/watch?v=PpHM4DfPZQU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7544" y="1484784"/>
            <a:ext cx="7416824" cy="2171700"/>
          </a:xfrm>
        </p:spPr>
        <p:txBody>
          <a:bodyPr/>
          <a:lstStyle/>
          <a:p>
            <a:r>
              <a:rPr lang="zh-TW" altLang="en-US" dirty="0" smtClean="0"/>
              <a:t>當你患上運動型熱中暑會發生什麼？ </a:t>
            </a:r>
            <a:r>
              <a:rPr lang="en-US" altLang="zh-TW" dirty="0" smtClean="0"/>
              <a:t>- </a:t>
            </a:r>
            <a:r>
              <a:rPr lang="zh-TW" altLang="en-US" dirty="0" smtClean="0"/>
              <a:t>道格拉斯 </a:t>
            </a:r>
            <a:r>
              <a:rPr lang="en-US" altLang="zh-TW" dirty="0" smtClean="0"/>
              <a:t>J. </a:t>
            </a:r>
            <a:r>
              <a:rPr lang="zh-TW" altLang="en-US" dirty="0" smtClean="0"/>
              <a:t>卡薩</a:t>
            </a: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運動型中暑</a:t>
            </a:r>
            <a:endParaRPr lang="zh-TW" altLang="en-US" dirty="0"/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與熱中暑的危險因子相似，同樣多因子會共同造成</a:t>
            </a:r>
            <a:endParaRPr lang="en-US" altLang="zh-TW" dirty="0" smtClean="0"/>
          </a:p>
          <a:p>
            <a:r>
              <a:rPr lang="zh-TW" altLang="en-US" dirty="0" smtClean="0"/>
              <a:t>內生性產熱與散熱失調</a:t>
            </a:r>
            <a:endParaRPr lang="en-US" altLang="zh-TW" dirty="0" smtClean="0"/>
          </a:p>
          <a:p>
            <a:r>
              <a:rPr lang="zh-TW" altLang="en-US" dirty="0" smtClean="0"/>
              <a:t>悶熱環境</a:t>
            </a:r>
            <a:r>
              <a:rPr lang="en-US" altLang="zh-TW" dirty="0" smtClean="0"/>
              <a:t>-</a:t>
            </a:r>
            <a:r>
              <a:rPr lang="zh-TW" altLang="en-US" dirty="0" smtClean="0"/>
              <a:t>降低輻射及蒸散之散熱效應</a:t>
            </a:r>
            <a:endParaRPr lang="en-US" altLang="zh-TW" dirty="0" smtClean="0"/>
          </a:p>
          <a:p>
            <a:r>
              <a:rPr lang="zh-TW" altLang="en-US" dirty="0" smtClean="0"/>
              <a:t>過重或肥胖</a:t>
            </a:r>
            <a:r>
              <a:rPr lang="en-US" altLang="zh-TW" dirty="0" smtClean="0"/>
              <a:t>-</a:t>
            </a:r>
            <a:r>
              <a:rPr lang="zh-TW" altLang="en-US" dirty="0" smtClean="0"/>
              <a:t>代謝產熱增加與散熱面積下降</a:t>
            </a:r>
            <a:endParaRPr lang="en-US" altLang="zh-TW" dirty="0" smtClean="0"/>
          </a:p>
          <a:p>
            <a:r>
              <a:rPr lang="zh-TW" altLang="en-US" dirty="0" smtClean="0"/>
              <a:t>美式足球好發</a:t>
            </a:r>
            <a:endParaRPr lang="en-US" altLang="zh-TW" dirty="0" smtClean="0"/>
          </a:p>
          <a:p>
            <a:r>
              <a:rPr lang="zh-TW" altLang="en-US" dirty="0" smtClean="0"/>
              <a:t>運動型中暑的皮膚相較於傳統型中暑不同，可能是</a:t>
            </a:r>
            <a:r>
              <a:rPr lang="zh-TW" altLang="en-US" u="sng" dirty="0" smtClean="0"/>
              <a:t>高溫且持續出汗</a:t>
            </a:r>
            <a:endParaRPr lang="en-US" altLang="zh-TW" u="sng" dirty="0" smtClean="0"/>
          </a:p>
          <a:p>
            <a:endParaRPr lang="zh-TW" alt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環境急症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指環境中的生物、物理、化學等造成急性病症</a:t>
            </a:r>
            <a:endParaRPr lang="en-US" altLang="zh-TW" dirty="0" smtClean="0"/>
          </a:p>
          <a:p>
            <a:r>
              <a:rPr lang="zh-TW" altLang="en-US" dirty="0" smtClean="0"/>
              <a:t>高山、航空、</a:t>
            </a:r>
            <a:r>
              <a:rPr lang="zh-TW" altLang="en-US" dirty="0" smtClean="0">
                <a:solidFill>
                  <a:srgbClr val="FF0000"/>
                </a:solidFill>
              </a:rPr>
              <a:t>冷熱等急症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與水有關的急症</a:t>
            </a:r>
            <a:endParaRPr lang="en-US" altLang="zh-TW" dirty="0" smtClean="0"/>
          </a:p>
          <a:p>
            <a:r>
              <a:rPr lang="zh-TW" altLang="en-US" dirty="0" smtClean="0"/>
              <a:t>灼傷、凍傷或輻射性傷害</a:t>
            </a:r>
            <a:endParaRPr lang="en-US" altLang="zh-TW" dirty="0" smtClean="0"/>
          </a:p>
          <a:p>
            <a:r>
              <a:rPr lang="zh-TW" altLang="en-US" dirty="0" smtClean="0"/>
              <a:t>毒症等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本課程介紹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冷熱急症</a:t>
            </a:r>
          </a:p>
          <a:p>
            <a:pPr lvl="1"/>
            <a:r>
              <a:rPr lang="zh-TW" altLang="en-US" dirty="0" smtClean="0"/>
              <a:t>高山症 </a:t>
            </a:r>
          </a:p>
          <a:p>
            <a:pPr lvl="1"/>
            <a:r>
              <a:rPr lang="zh-TW" altLang="en-US" dirty="0" smtClean="0"/>
              <a:t>電擊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診斷依據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體溫高（</a:t>
            </a:r>
            <a:r>
              <a:rPr lang="en-US" altLang="zh-TW" dirty="0" smtClean="0"/>
              <a:t>&gt; 40</a:t>
            </a:r>
            <a:r>
              <a:rPr lang="zh-TW" altLang="en-US" dirty="0" smtClean="0"/>
              <a:t>℃） </a:t>
            </a:r>
          </a:p>
          <a:p>
            <a:r>
              <a:rPr lang="zh-TW" altLang="en-US" dirty="0" smtClean="0"/>
              <a:t>中樞神經功能異常 </a:t>
            </a:r>
          </a:p>
          <a:p>
            <a:r>
              <a:rPr lang="zh-TW" altLang="en-US" dirty="0" smtClean="0"/>
              <a:t>不出汗（運動型中暑仍有排汗） 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併發症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心臟衰竭 </a:t>
            </a:r>
          </a:p>
          <a:p>
            <a:r>
              <a:rPr lang="zh-TW" altLang="en-US" dirty="0" smtClean="0"/>
              <a:t>低血壓 </a:t>
            </a:r>
          </a:p>
          <a:p>
            <a:r>
              <a:rPr lang="zh-TW" altLang="en-US" dirty="0" smtClean="0"/>
              <a:t>電解質不平衡 </a:t>
            </a:r>
          </a:p>
          <a:p>
            <a:r>
              <a:rPr lang="zh-TW" altLang="en-US" dirty="0" smtClean="0"/>
              <a:t>橫紋肌溶解症</a:t>
            </a:r>
            <a:endParaRPr lang="en-US" altLang="zh-TW" dirty="0" smtClean="0"/>
          </a:p>
          <a:p>
            <a:r>
              <a:rPr lang="zh-TW" altLang="en-US" dirty="0" smtClean="0"/>
              <a:t>肝腎衰竭 </a:t>
            </a: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C42811-1EFA-4BCF-9B82-8E4723AD5A54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  <p:sp>
        <p:nvSpPr>
          <p:cNvPr id="35894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0"/>
            <a:ext cx="7591425" cy="1143000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FF0000"/>
                </a:solidFill>
              </a:rPr>
              <a:t>典型</a:t>
            </a:r>
            <a:r>
              <a:rPr lang="zh-TW" altLang="en-US" b="0" dirty="0"/>
              <a:t>熱中暑與</a:t>
            </a:r>
            <a:r>
              <a:rPr lang="zh-TW" altLang="en-US" dirty="0">
                <a:solidFill>
                  <a:srgbClr val="FF0000"/>
                </a:solidFill>
              </a:rPr>
              <a:t>運動型</a:t>
            </a:r>
            <a:r>
              <a:rPr lang="zh-TW" altLang="en-US" b="0" dirty="0"/>
              <a:t>熱中暑</a:t>
            </a:r>
          </a:p>
        </p:txBody>
      </p:sp>
      <p:graphicFrame>
        <p:nvGraphicFramePr>
          <p:cNvPr id="368701" name="Group 61"/>
          <p:cNvGraphicFramePr>
            <a:graphicFrameLocks noGrp="1"/>
          </p:cNvGraphicFramePr>
          <p:nvPr>
            <p:ph idx="4294967295"/>
          </p:nvPr>
        </p:nvGraphicFramePr>
        <p:xfrm>
          <a:off x="250825" y="1762472"/>
          <a:ext cx="8713788" cy="32004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36850"/>
                <a:gridCol w="2808288"/>
                <a:gridCol w="316865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典型熱中暑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運動型熱中暑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急性腎衰竭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少見</a:t>
                      </a: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 5%</a:t>
                      </a:r>
                      <a:endParaRPr kumimoji="1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常見</a:t>
                      </a: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</a:rPr>
                        <a:t>&gt;30%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橫紋肌溶解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較不嚴重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嚴重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乳酸中毒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少見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常見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高尿酸血症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中等度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嚴重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尿素氮肌酸酐比值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10:1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增高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肌酸酐磷酸酵素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稍微增加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明顯增加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308304" y="616530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蔡明凱，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2016)</a:t>
            </a:r>
            <a:endParaRPr lang="zh-TW" alt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預防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避免在溼熱的氣候中進行長時間劇烈運動</a:t>
            </a:r>
            <a:endParaRPr lang="en-US" altLang="zh-TW" sz="2800" dirty="0" smtClean="0"/>
          </a:p>
          <a:p>
            <a:r>
              <a:rPr lang="zh-TW" altLang="en-US" sz="2800" dirty="0" smtClean="0"/>
              <a:t>戶外活動最佳時機</a:t>
            </a:r>
            <a:r>
              <a:rPr lang="en-US" altLang="zh-TW" sz="2800" dirty="0" smtClean="0"/>
              <a:t>-</a:t>
            </a:r>
            <a:r>
              <a:rPr lang="zh-TW" altLang="en-US" sz="2800" dirty="0" smtClean="0"/>
              <a:t>清晨或黃昏後</a:t>
            </a:r>
            <a:endParaRPr lang="en-US" altLang="zh-TW" sz="2800" dirty="0" smtClean="0"/>
          </a:p>
          <a:p>
            <a:r>
              <a:rPr lang="zh-TW" altLang="en-US" sz="2800" dirty="0" smtClean="0"/>
              <a:t>*至少在高溫運動前的</a:t>
            </a:r>
            <a:r>
              <a:rPr lang="en-US" altLang="zh-TW" sz="2800" dirty="0" smtClean="0"/>
              <a:t>10-14</a:t>
            </a:r>
            <a:r>
              <a:rPr lang="zh-TW" altLang="en-US" sz="2800" dirty="0" smtClean="0"/>
              <a:t>天逐漸增加運動強度與時間增加抗熱耐力，並有適度的水分補及</a:t>
            </a:r>
            <a:endParaRPr lang="en-US" altLang="zh-TW" sz="2800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建議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運動前</a:t>
            </a:r>
            <a:r>
              <a:rPr lang="en-US" altLang="zh-TW" dirty="0" smtClean="0"/>
              <a:t>1</a:t>
            </a:r>
            <a:r>
              <a:rPr lang="zh-TW" altLang="en-US" dirty="0" smtClean="0"/>
              <a:t>小時</a:t>
            </a:r>
            <a:r>
              <a:rPr lang="en-US" altLang="zh-TW" dirty="0" smtClean="0"/>
              <a:t>-500</a:t>
            </a:r>
            <a:r>
              <a:rPr lang="zh-TW" altLang="en-US" dirty="0" smtClean="0"/>
              <a:t>毫升的水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運動期間每</a:t>
            </a:r>
            <a:r>
              <a:rPr lang="en-US" altLang="zh-TW" dirty="0" smtClean="0"/>
              <a:t>15-20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-100~200</a:t>
            </a:r>
            <a:r>
              <a:rPr lang="zh-TW" altLang="en-US" dirty="0" smtClean="0"/>
              <a:t>毫升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運動後體重每減少</a:t>
            </a:r>
            <a:r>
              <a:rPr lang="en-US" altLang="zh-TW" dirty="0" smtClean="0"/>
              <a:t>1</a:t>
            </a:r>
            <a:r>
              <a:rPr lang="zh-TW" altLang="en-US" dirty="0" smtClean="0"/>
              <a:t>公斤</a:t>
            </a:r>
            <a:r>
              <a:rPr lang="en-US" altLang="zh-TW" dirty="0" smtClean="0"/>
              <a:t>-200</a:t>
            </a:r>
            <a:r>
              <a:rPr lang="zh-TW" altLang="en-US" dirty="0" smtClean="0"/>
              <a:t>毫升的水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尿液應為清澈至淡黃色</a:t>
            </a:r>
            <a:endParaRPr lang="en-US" altLang="zh-TW" dirty="0" smtClean="0"/>
          </a:p>
          <a:p>
            <a:r>
              <a:rPr lang="zh-TW" altLang="en-US" dirty="0" smtClean="0"/>
              <a:t>當發現自己或他人有輕微症狀，現場就開始進行冷卻降溫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專題：水的補充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422400" y="368300"/>
            <a:ext cx="6019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zh-TW" altLang="en-US" sz="4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體內</a:t>
            </a:r>
            <a:r>
              <a:rPr lang="zh-TW" altLang="en-US" sz="40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水分的來源及散途徑</a:t>
            </a:r>
            <a:r>
              <a:rPr lang="zh-TW" alt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10249" name="Picture 9" descr="YY882-5-2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358900"/>
            <a:ext cx="1893888" cy="5100638"/>
          </a:xfrm>
          <a:prstGeom prst="rect">
            <a:avLst/>
          </a:prstGeom>
          <a:noFill/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646238" y="1403350"/>
            <a:ext cx="2239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攝取的總水量         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636838" y="2605088"/>
            <a:ext cx="868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飲水          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736725" y="3810000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食物中的水          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746125" y="4953000"/>
            <a:ext cx="275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zh-TW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代謝活動</a:t>
            </a:r>
            <a:r>
              <a:rPr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產生的水          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486400" y="4419600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呼吸</a:t>
            </a:r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時散失的水分 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486400" y="5424488"/>
            <a:ext cx="228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汗液中的水分          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486400" y="5119688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糞便中的水分          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419600" y="6186488"/>
            <a:ext cx="2627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排出的水量          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486400" y="2605088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尿液          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3505200" y="2789238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4800600" y="2789238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4800600" y="4648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3505200" y="399415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3505200" y="5135563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 flipH="1">
            <a:off x="4800600" y="5334000"/>
            <a:ext cx="762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 flipH="1" flipV="1">
            <a:off x="4876800" y="5562600"/>
            <a:ext cx="6858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水對人的重要性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/>
              <a:t>功能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散熱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排毒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恆定身體機能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尤其是血液濃度平衡</a:t>
            </a:r>
            <a:r>
              <a:rPr lang="en-US" altLang="zh-TW" sz="2400" dirty="0" smtClean="0"/>
              <a:t>)</a:t>
            </a:r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水合程度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高水合：體內水份</a:t>
            </a:r>
            <a:r>
              <a:rPr lang="en-US" altLang="zh-TW" sz="2400" dirty="0" smtClean="0"/>
              <a:t>&gt;</a:t>
            </a:r>
            <a:r>
              <a:rPr lang="zh-TW" altLang="en-US" sz="2400" dirty="0" smtClean="0"/>
              <a:t>正常值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低水合：體內水份</a:t>
            </a:r>
            <a:r>
              <a:rPr lang="en-US" altLang="zh-TW" sz="2400" dirty="0" smtClean="0"/>
              <a:t>&lt;</a:t>
            </a:r>
            <a:r>
              <a:rPr lang="zh-TW" altLang="en-US" sz="2400" dirty="0" smtClean="0"/>
              <a:t>正常值</a:t>
            </a:r>
            <a:r>
              <a:rPr lang="zh-TW" altLang="en-US" sz="2400" dirty="0" smtClean="0">
                <a:sym typeface="Wingdings 3" pitchFamily="18" charset="2"/>
              </a:rPr>
              <a:t>嚴重導致脫水</a:t>
            </a:r>
            <a:endParaRPr lang="en-US" altLang="zh-TW" sz="2400" dirty="0" smtClean="0">
              <a:sym typeface="Wingdings 3" pitchFamily="18" charset="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人體水分的恆定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828800"/>
            <a:ext cx="83058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3200" dirty="0"/>
              <a:t>調節水分的恆定，控制中樞在</a:t>
            </a:r>
            <a:r>
              <a:rPr lang="zh-TW" altLang="en-US" sz="3200" dirty="0">
                <a:solidFill>
                  <a:srgbClr val="FF0000"/>
                </a:solidFill>
              </a:rPr>
              <a:t>腦幹</a:t>
            </a:r>
          </a:p>
          <a:p>
            <a:pPr>
              <a:lnSpc>
                <a:spcPct val="90000"/>
              </a:lnSpc>
            </a:pPr>
            <a:r>
              <a:rPr lang="zh-TW" altLang="en-US" sz="3200" dirty="0"/>
              <a:t>體內水分少時：</a:t>
            </a:r>
            <a:br>
              <a:rPr lang="zh-TW" altLang="en-US" sz="3200" dirty="0"/>
            </a:br>
            <a:r>
              <a:rPr lang="zh-TW" altLang="en-US" sz="3200" dirty="0">
                <a:sym typeface="Wingdings 2" pitchFamily="18" charset="2"/>
              </a:rPr>
              <a:t>腦幹發出指令</a:t>
            </a:r>
            <a:r>
              <a:rPr lang="zh-TW" altLang="en-US" sz="3200" dirty="0">
                <a:sym typeface="Wingdings 3" pitchFamily="18" charset="2"/>
              </a:rPr>
              <a:t></a:t>
            </a:r>
            <a:r>
              <a:rPr lang="zh-TW" altLang="en-US" sz="3200" dirty="0"/>
              <a:t>覺得口渴</a:t>
            </a:r>
            <a:r>
              <a:rPr lang="zh-TW" altLang="en-US" sz="3200" dirty="0">
                <a:sym typeface="Wingdings 3" pitchFamily="18" charset="2"/>
              </a:rPr>
              <a:t>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3200" dirty="0">
                <a:sym typeface="Wingdings 2" pitchFamily="18" charset="2"/>
              </a:rPr>
              <a:t></a:t>
            </a:r>
            <a:r>
              <a:rPr lang="zh-TW" altLang="en-US" sz="3200" dirty="0">
                <a:solidFill>
                  <a:srgbClr val="008000"/>
                </a:solidFill>
              </a:rPr>
              <a:t>腎臟</a:t>
            </a:r>
            <a:r>
              <a:rPr lang="zh-TW" altLang="en-US" sz="3200" dirty="0"/>
              <a:t>減分少尿液形成</a:t>
            </a:r>
          </a:p>
          <a:p>
            <a:pPr>
              <a:lnSpc>
                <a:spcPct val="90000"/>
              </a:lnSpc>
            </a:pPr>
            <a:endParaRPr lang="en-US" altLang="zh-TW" sz="3200" dirty="0" smtClean="0"/>
          </a:p>
          <a:p>
            <a:pPr>
              <a:lnSpc>
                <a:spcPct val="90000"/>
              </a:lnSpc>
            </a:pPr>
            <a:r>
              <a:rPr lang="zh-TW" altLang="en-US" sz="3200" dirty="0" smtClean="0"/>
              <a:t>體內</a:t>
            </a:r>
            <a:r>
              <a:rPr lang="zh-TW" altLang="en-US" sz="3200" dirty="0"/>
              <a:t>水分多時</a:t>
            </a:r>
            <a:br>
              <a:rPr lang="zh-TW" altLang="en-US" sz="3200" dirty="0"/>
            </a:br>
            <a:r>
              <a:rPr lang="zh-TW" altLang="en-US" sz="3200" dirty="0">
                <a:sym typeface="Wingdings 2" pitchFamily="18" charset="2"/>
              </a:rPr>
              <a:t>血液流經</a:t>
            </a:r>
            <a:r>
              <a:rPr lang="zh-TW" altLang="en-US" sz="3200" dirty="0">
                <a:solidFill>
                  <a:srgbClr val="008000"/>
                </a:solidFill>
                <a:sym typeface="Wingdings 2" pitchFamily="18" charset="2"/>
              </a:rPr>
              <a:t>腎臟</a:t>
            </a:r>
            <a:r>
              <a:rPr lang="zh-TW" altLang="en-US" sz="3200" dirty="0">
                <a:sym typeface="Wingdings 2" pitchFamily="18" charset="2"/>
              </a:rPr>
              <a:t>時，其中的水分會大量濾出</a:t>
            </a:r>
            <a:endParaRPr lang="zh-TW" altLang="en-US" sz="3200" dirty="0"/>
          </a:p>
        </p:txBody>
      </p:sp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脫水的發生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2%</a:t>
            </a:r>
            <a:r>
              <a:rPr lang="zh-TW" altLang="en-US" sz="2800" dirty="0" smtClean="0"/>
              <a:t>的體液流失就會降低運動員的運動表現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常見的行為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嘔吐、</a:t>
            </a:r>
            <a:r>
              <a:rPr lang="zh-TW" altLang="en-US" sz="2400" b="1" dirty="0" smtClean="0"/>
              <a:t>大量流汗</a:t>
            </a:r>
            <a:r>
              <a:rPr lang="zh-TW" altLang="en-US" sz="2400" dirty="0" smtClean="0"/>
              <a:t>、瀉藥、利尿劑、熱病</a:t>
            </a:r>
            <a:endParaRPr lang="en-US" altLang="zh-TW" sz="2400" dirty="0" smtClean="0"/>
          </a:p>
          <a:p>
            <a:pPr lvl="1"/>
            <a:endParaRPr lang="en-US" altLang="zh-TW" sz="2400" dirty="0" smtClean="0"/>
          </a:p>
          <a:p>
            <a:r>
              <a:rPr lang="zh-TW" altLang="en-US" sz="2800" dirty="0" smtClean="0"/>
              <a:t>判斷方式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口渴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身體流失</a:t>
            </a:r>
            <a:r>
              <a:rPr lang="en-US" altLang="zh-TW" sz="2400" b="1" dirty="0" smtClean="0"/>
              <a:t>1.5</a:t>
            </a:r>
            <a:r>
              <a:rPr lang="zh-TW" altLang="en-US" sz="2400" b="1" dirty="0" smtClean="0"/>
              <a:t>公升</a:t>
            </a:r>
            <a:r>
              <a:rPr lang="zh-TW" altLang="en-US" sz="2400" dirty="0" smtClean="0"/>
              <a:t>才會產生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 smtClean="0"/>
              <a:t>尿液的顏色</a:t>
            </a:r>
            <a:r>
              <a:rPr lang="en-US" altLang="zh-TW" sz="2400" dirty="0" smtClean="0"/>
              <a:t>(</a:t>
            </a:r>
            <a:r>
              <a:rPr lang="zh-TW" altLang="en-US" sz="2400" b="1" dirty="0" smtClean="0"/>
              <a:t>淡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和量</a:t>
            </a:r>
            <a:r>
              <a:rPr lang="en-US" altLang="zh-TW" sz="2400" dirty="0" smtClean="0"/>
              <a:t>(</a:t>
            </a:r>
            <a:r>
              <a:rPr lang="zh-TW" altLang="en-US" sz="2400" b="1" dirty="0" smtClean="0"/>
              <a:t>少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熱急症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熱筋攣</a:t>
            </a:r>
            <a:endParaRPr lang="en-US" altLang="zh-TW" dirty="0" smtClean="0"/>
          </a:p>
          <a:p>
            <a:r>
              <a:rPr lang="zh-TW" altLang="en-US" dirty="0" smtClean="0"/>
              <a:t>熱衰竭</a:t>
            </a:r>
            <a:endParaRPr lang="en-US" altLang="zh-TW" dirty="0" smtClean="0"/>
          </a:p>
          <a:p>
            <a:r>
              <a:rPr lang="zh-TW" altLang="en-US" dirty="0" smtClean="0"/>
              <a:t>熱中暑</a:t>
            </a:r>
            <a:endParaRPr lang="zh-TW" alt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脫水的衍生病症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直接改變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血液量下降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水份流失</a:t>
            </a:r>
            <a:r>
              <a:rPr lang="en-US" altLang="zh-TW" sz="2800" dirty="0" smtClean="0"/>
              <a:t>)</a:t>
            </a:r>
          </a:p>
          <a:p>
            <a:pPr lvl="1"/>
            <a:r>
              <a:rPr lang="zh-TW" altLang="en-US" sz="2800" dirty="0" smtClean="0"/>
              <a:t>鈉、鉀、鎂、鈣離子等濃度減少</a:t>
            </a:r>
            <a:endParaRPr lang="en-US" altLang="zh-TW" sz="2800" dirty="0" smtClean="0"/>
          </a:p>
          <a:p>
            <a:r>
              <a:rPr lang="zh-TW" altLang="en-US" sz="3200" dirty="0" smtClean="0"/>
              <a:t>誘發熱疾病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熱筋攣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熱衰竭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熱中暑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低血鈉症</a:t>
            </a:r>
            <a:endParaRPr lang="en-US" altLang="zh-TW" sz="2800" dirty="0" smtClean="0"/>
          </a:p>
          <a:p>
            <a:pPr lvl="1"/>
            <a:endParaRPr lang="zh-TW" altLang="en-US" sz="2400" dirty="0"/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熱筋攣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發生在腿部和下腹部的疼痛性筋攣</a:t>
            </a:r>
            <a:endParaRPr lang="en-US" altLang="zh-TW" dirty="0" smtClean="0"/>
          </a:p>
          <a:p>
            <a:r>
              <a:rPr lang="zh-TW" altLang="en-US" dirty="0" smtClean="0"/>
              <a:t>嚴重脫水</a:t>
            </a:r>
            <a:r>
              <a:rPr lang="zh-TW" altLang="en-US" dirty="0" smtClean="0">
                <a:sym typeface="Wingdings 3" pitchFamily="18" charset="2"/>
              </a:rPr>
              <a:t>電解質流失（鈉、鉀、鈣、鎂） 肌肉收縮障礙</a:t>
            </a:r>
            <a:endParaRPr lang="en-US" altLang="zh-TW" dirty="0" smtClean="0">
              <a:sym typeface="Wingdings 3" pitchFamily="18" charset="2"/>
            </a:endParaRPr>
          </a:p>
          <a:p>
            <a:pPr lvl="1"/>
            <a:r>
              <a:rPr lang="zh-TW" altLang="en-US" b="1" dirty="0" smtClean="0"/>
              <a:t>鈉</a:t>
            </a:r>
            <a:r>
              <a:rPr lang="zh-TW" altLang="en-US" dirty="0" smtClean="0"/>
              <a:t>、</a:t>
            </a:r>
            <a:r>
              <a:rPr lang="zh-TW" altLang="en-US" b="1" dirty="0" smtClean="0"/>
              <a:t>鉀</a:t>
            </a:r>
            <a:r>
              <a:rPr lang="zh-TW" altLang="en-US" dirty="0" smtClean="0"/>
              <a:t>維繫神經傳遞運作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鎂</a:t>
            </a:r>
            <a:r>
              <a:rPr lang="zh-TW" altLang="en-US" dirty="0" smtClean="0"/>
              <a:t>激活 </a:t>
            </a:r>
            <a:r>
              <a:rPr lang="en-US" altLang="zh-TW" dirty="0" smtClean="0"/>
              <a:t>Na + /K +-</a:t>
            </a:r>
            <a:r>
              <a:rPr lang="en-US" altLang="zh-TW" dirty="0" err="1" smtClean="0"/>
              <a:t>ATPase</a:t>
            </a:r>
            <a:r>
              <a:rPr lang="en-US" altLang="zh-TW" dirty="0" smtClean="0"/>
              <a:t> </a:t>
            </a:r>
            <a:r>
              <a:rPr lang="zh-TW" altLang="en-US" dirty="0" smtClean="0"/>
              <a:t>之活性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鈣</a:t>
            </a:r>
            <a:r>
              <a:rPr lang="zh-TW" altLang="en-US" dirty="0" smtClean="0"/>
              <a:t>為誘發肌肉收縮的重要物質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運動員發生不自主肌肉收縮或輕微筋攣時，應立即攝取約</a:t>
            </a:r>
            <a:r>
              <a:rPr lang="en-US" altLang="zh-TW" dirty="0" smtClean="0"/>
              <a:t>500</a:t>
            </a:r>
            <a:r>
              <a:rPr lang="zh-TW" altLang="en-US" dirty="0" smtClean="0"/>
              <a:t>毫升</a:t>
            </a:r>
            <a:r>
              <a:rPr lang="en-US" altLang="zh-TW" dirty="0" smtClean="0"/>
              <a:t>(ml)</a:t>
            </a:r>
            <a:r>
              <a:rPr lang="zh-TW" altLang="en-US" dirty="0" smtClean="0"/>
              <a:t>的運動飲料。</a:t>
            </a:r>
            <a:endParaRPr lang="zh-TW" altLang="en-US" dirty="0"/>
          </a:p>
        </p:txBody>
      </p:sp>
      <p:pic>
        <p:nvPicPr>
          <p:cNvPr id="1026" name="Picture 2" descr="https://sp.yimg.com/ib/th?id=HN.608004354133396717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71119"/>
            <a:ext cx="2133600" cy="206248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/>
              <a:t>熱衰竭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大量出汗導致體溫快速下降與肌肉抽蓄、全身無力之現象</a:t>
            </a:r>
            <a:endParaRPr lang="en-US" altLang="zh-TW" sz="2800" dirty="0" smtClean="0"/>
          </a:p>
          <a:p>
            <a:r>
              <a:rPr lang="zh-TW" altLang="en-US" sz="2800" dirty="0" smtClean="0"/>
              <a:t>症狀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皮膚濕冷、嘴唇面色蒼白、呼吸和脈搏加快但薄弱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熱痙攣通常是這類患者的第一次警告</a:t>
            </a:r>
            <a:endParaRPr lang="en-US" altLang="zh-TW" sz="2400" dirty="0" smtClean="0"/>
          </a:p>
          <a:p>
            <a:pPr lvl="1"/>
            <a:endParaRPr lang="en-US" altLang="zh-TW" sz="2400" dirty="0" smtClean="0"/>
          </a:p>
          <a:p>
            <a:r>
              <a:rPr lang="zh-TW" altLang="en-US" sz="2800" dirty="0" smtClean="0"/>
              <a:t>緊急處理</a:t>
            </a:r>
            <a:endParaRPr lang="en-US" altLang="zh-TW" sz="2800" dirty="0" smtClean="0"/>
          </a:p>
          <a:p>
            <a:pPr lvl="1"/>
            <a:r>
              <a:rPr lang="zh-TW" altLang="en-US" dirty="0" smtClean="0"/>
              <a:t>移至陰涼處，避免體溫持續喪失，除去濕衣服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採</a:t>
            </a:r>
            <a:r>
              <a:rPr lang="zh-TW" altLang="en-US" b="1" dirty="0" smtClean="0"/>
              <a:t>頭低腳高</a:t>
            </a:r>
            <a:r>
              <a:rPr lang="zh-TW" altLang="en-US" dirty="0" smtClean="0"/>
              <a:t>的姿勢，適當補充運動飲料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10</a:t>
            </a:r>
            <a:r>
              <a:rPr lang="zh-TW" altLang="en-US" dirty="0" smtClean="0"/>
              <a:t>分鐘內持續症狀無法改善盡速送醫</a:t>
            </a:r>
            <a:endParaRPr lang="zh-TW" altLang="en-US" dirty="0"/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熱中暑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800" dirty="0" smtClean="0"/>
              <a:t>無法出汗導致體溫快速上升，可能導致生命危險</a:t>
            </a:r>
            <a:endParaRPr lang="en-US" altLang="zh-TW" sz="2800" dirty="0" smtClean="0"/>
          </a:p>
          <a:p>
            <a:r>
              <a:rPr lang="zh-TW" altLang="en-US" sz="2800" dirty="0" smtClean="0"/>
              <a:t>症狀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皮膚乾熱、面色通紅、呼吸和脈搏加快且強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熱衰竭過度也可能轉變為熱中暑</a:t>
            </a:r>
            <a:endParaRPr lang="en-US" altLang="zh-TW" sz="2400" dirty="0" smtClean="0"/>
          </a:p>
          <a:p>
            <a:pPr lvl="1"/>
            <a:endParaRPr lang="zh-TW" altLang="en-US" sz="2400" dirty="0" smtClean="0"/>
          </a:p>
          <a:p>
            <a:r>
              <a:rPr lang="zh-TW" altLang="en-US" sz="2800" dirty="0" smtClean="0"/>
              <a:t>緊急處理</a:t>
            </a:r>
            <a:endParaRPr lang="en-US" altLang="zh-TW" sz="2800" dirty="0" smtClean="0"/>
          </a:p>
          <a:p>
            <a:pPr lvl="1"/>
            <a:r>
              <a:rPr lang="zh-TW" altLang="en-US" dirty="0" smtClean="0"/>
              <a:t>移至陰涼處，除去衣物增加身體散熱作用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採</a:t>
            </a:r>
            <a:r>
              <a:rPr lang="zh-TW" altLang="en-US" b="1" dirty="0" smtClean="0"/>
              <a:t>頭高腳低</a:t>
            </a:r>
            <a:r>
              <a:rPr lang="zh-TW" altLang="en-US" dirty="0" smtClean="0"/>
              <a:t>的姿勢</a:t>
            </a:r>
            <a:r>
              <a:rPr lang="en-US" altLang="zh-TW" dirty="0" smtClean="0"/>
              <a:t>(</a:t>
            </a:r>
            <a:r>
              <a:rPr lang="zh-TW" altLang="en-US" dirty="0" smtClean="0"/>
              <a:t>未昏迷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，於四肢腋下塞冰包以降溫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立即送醫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257800" cy="671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低血鈉症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935480"/>
            <a:ext cx="8382000" cy="454152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dirty="0" smtClean="0"/>
              <a:t>血液中的</a:t>
            </a:r>
            <a:r>
              <a:rPr lang="zh-TW" altLang="en-US" sz="2800" b="1" dirty="0" smtClean="0"/>
              <a:t>鈉</a:t>
            </a:r>
            <a:r>
              <a:rPr lang="zh-TW" altLang="en-US" sz="2800" dirty="0" smtClean="0"/>
              <a:t>離子濃度急速下降所產生的衍生病症，原因可能來自鈉離子大量流失或純水喝太多。</a:t>
            </a:r>
            <a:endParaRPr lang="en-US" altLang="zh-TW" sz="2800" dirty="0" smtClean="0"/>
          </a:p>
          <a:p>
            <a:r>
              <a:rPr lang="zh-TW" altLang="en-US" sz="2800" dirty="0" smtClean="0"/>
              <a:t>好發族群</a:t>
            </a:r>
            <a:endParaRPr lang="en-US" altLang="zh-TW" sz="2800" dirty="0" smtClean="0"/>
          </a:p>
          <a:p>
            <a:pPr lvl="1"/>
            <a:r>
              <a:rPr lang="zh-TW" altLang="en-US" dirty="0" smtClean="0"/>
              <a:t>長時間運動下速度較慢的人，很多有較長時間補充水分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登山者，因為過程發現乾淨水源過度引用</a:t>
            </a:r>
            <a:endParaRPr lang="en-US" altLang="zh-TW" dirty="0" smtClean="0"/>
          </a:p>
          <a:p>
            <a:r>
              <a:rPr lang="zh-TW" altLang="en-US" sz="2800" dirty="0" smtClean="0"/>
              <a:t>症狀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導致</a:t>
            </a:r>
            <a:r>
              <a:rPr lang="zh-TW" altLang="en-US" sz="2400" u="sng" dirty="0" smtClean="0"/>
              <a:t>顱內水腫</a:t>
            </a:r>
            <a:endParaRPr lang="en-US" altLang="zh-TW" sz="2400" u="sng" dirty="0" smtClean="0"/>
          </a:p>
          <a:p>
            <a:pPr lvl="2"/>
            <a:r>
              <a:rPr lang="zh-TW" altLang="en-US" sz="2200" dirty="0" smtClean="0"/>
              <a:t>血中鈉濃度降低</a:t>
            </a:r>
            <a:r>
              <a:rPr lang="zh-TW" altLang="en-US" sz="2400" dirty="0" smtClean="0">
                <a:sym typeface="Wingdings 3" pitchFamily="18" charset="2"/>
              </a:rPr>
              <a:t>水份滲透入細胞（腦）以提升鈉濃度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初步症狀為</a:t>
            </a:r>
            <a:r>
              <a:rPr lang="zh-TW" altLang="en-US" sz="2400" dirty="0" smtClean="0">
                <a:solidFill>
                  <a:srgbClr val="FF0000"/>
                </a:solidFill>
              </a:rPr>
              <a:t>肌肉筋攣</a:t>
            </a:r>
            <a:r>
              <a:rPr lang="zh-TW" altLang="en-US" sz="2400" dirty="0" smtClean="0"/>
              <a:t>，後期</a:t>
            </a:r>
            <a:r>
              <a:rPr lang="zh-TW" altLang="en-US" sz="2400" dirty="0" smtClean="0">
                <a:solidFill>
                  <a:srgbClr val="FF0000"/>
                </a:solidFill>
              </a:rPr>
              <a:t>噁心</a:t>
            </a:r>
            <a:r>
              <a:rPr lang="zh-TW" altLang="en-US" sz="2400" dirty="0" smtClean="0"/>
              <a:t>、</a:t>
            </a:r>
            <a:r>
              <a:rPr lang="zh-TW" altLang="en-US" sz="2400" dirty="0" smtClean="0">
                <a:solidFill>
                  <a:srgbClr val="FF0000"/>
                </a:solidFill>
              </a:rPr>
              <a:t>口齒不清</a:t>
            </a:r>
            <a:r>
              <a:rPr lang="zh-TW" altLang="en-US" sz="2400" dirty="0" smtClean="0"/>
              <a:t>、</a:t>
            </a:r>
            <a:r>
              <a:rPr lang="zh-TW" altLang="en-US" sz="2400" dirty="0" smtClean="0">
                <a:solidFill>
                  <a:srgbClr val="FF0000"/>
                </a:solidFill>
              </a:rPr>
              <a:t>迷失方向</a:t>
            </a:r>
            <a:r>
              <a:rPr lang="zh-TW" altLang="en-US" sz="2400" dirty="0" smtClean="0"/>
              <a:t>或</a:t>
            </a:r>
            <a:r>
              <a:rPr lang="zh-TW" altLang="en-US" sz="2400" dirty="0" smtClean="0">
                <a:solidFill>
                  <a:srgbClr val="FF0000"/>
                </a:solidFill>
              </a:rPr>
              <a:t>昏迷</a:t>
            </a:r>
            <a:endParaRPr lang="en-US" altLang="zh-TW" sz="2400" dirty="0" smtClean="0">
              <a:sym typeface="Wingdings 3" pitchFamily="18" charset="2"/>
            </a:endParaRPr>
          </a:p>
          <a:p>
            <a:r>
              <a:rPr lang="zh-TW" altLang="en-US" sz="2800" dirty="0" smtClean="0"/>
              <a:t>預防</a:t>
            </a:r>
            <a:endParaRPr lang="en-US" altLang="zh-TW" sz="2800" dirty="0" smtClean="0"/>
          </a:p>
          <a:p>
            <a:pPr lvl="1"/>
            <a:r>
              <a:rPr lang="zh-TW" altLang="en-US" dirty="0" smtClean="0"/>
              <a:t>參與長時間運動務必補充含鈉飲品</a:t>
            </a:r>
            <a:endParaRPr lang="zh-TW" altLang="en-US" dirty="0"/>
          </a:p>
        </p:txBody>
      </p:sp>
      <p:pic>
        <p:nvPicPr>
          <p:cNvPr id="155650" name="Picture 2" descr="http://image.u-outdoor.com/articleimage_323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52162"/>
            <a:ext cx="1169679" cy="15242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5890" name="Picture 2" descr="http://img.ewsos.com/jibing/8/3/857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199"/>
            <a:ext cx="5867400" cy="6071647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運動時的水份平衡  </a:t>
            </a:r>
            <a:r>
              <a:rPr lang="en-US" altLang="zh-TW" dirty="0" smtClean="0"/>
              <a:t>P4-2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調控因子</a:t>
            </a:r>
            <a:endParaRPr lang="en-US" altLang="zh-TW" sz="3600" dirty="0" smtClean="0"/>
          </a:p>
          <a:p>
            <a:pPr marL="850392" lvl="1" indent="-457200">
              <a:buFont typeface="+mj-lt"/>
              <a:buAutoNum type="arabicPeriod"/>
            </a:pPr>
            <a:r>
              <a:rPr lang="zh-TW" altLang="en-US" sz="3200" dirty="0" smtClean="0"/>
              <a:t>賀爾蒙</a:t>
            </a:r>
            <a:endParaRPr lang="en-US" altLang="zh-TW" sz="3200" dirty="0" smtClean="0"/>
          </a:p>
          <a:p>
            <a:pPr marL="850392" lvl="1" indent="-457200">
              <a:buFont typeface="+mj-lt"/>
              <a:buAutoNum type="arabicPeriod"/>
            </a:pPr>
            <a:r>
              <a:rPr lang="zh-TW" altLang="en-US" sz="3200" dirty="0" smtClean="0"/>
              <a:t>鈉離子</a:t>
            </a:r>
            <a:endParaRPr lang="en-US" altLang="zh-TW" sz="3200" dirty="0" smtClean="0"/>
          </a:p>
          <a:p>
            <a:pPr lvl="1"/>
            <a:endParaRPr lang="en-US" altLang="zh-TW" sz="3200" dirty="0" smtClean="0"/>
          </a:p>
          <a:p>
            <a:endParaRPr lang="zh-TW" altLang="en-US" sz="32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5400" b="1" dirty="0" smtClean="0"/>
              <a:t>1.</a:t>
            </a:r>
            <a:r>
              <a:rPr lang="zh-TW" altLang="en-US" sz="5400" b="1" dirty="0" smtClean="0"/>
              <a:t>賀爾蒙</a:t>
            </a:r>
            <a:r>
              <a:rPr lang="zh-TW" altLang="en-US" sz="5400" dirty="0" smtClean="0"/>
              <a:t>調控身體水合程度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389120"/>
          </a:xfrm>
        </p:spPr>
        <p:txBody>
          <a:bodyPr/>
          <a:lstStyle/>
          <a:p>
            <a:r>
              <a:rPr lang="zh-TW" altLang="en-US" dirty="0" smtClean="0"/>
              <a:t>水份流失</a:t>
            </a:r>
            <a:r>
              <a:rPr lang="zh-TW" altLang="en-US" dirty="0" smtClean="0">
                <a:sym typeface="Wingdings 3" pitchFamily="18" charset="2"/>
              </a:rPr>
              <a:t>血液高滲透壓</a:t>
            </a:r>
            <a:r>
              <a:rPr lang="en-US" altLang="zh-TW" dirty="0" smtClean="0">
                <a:sym typeface="Wingdings 3" pitchFamily="18" charset="2"/>
              </a:rPr>
              <a:t>(</a:t>
            </a:r>
            <a:r>
              <a:rPr lang="zh-TW" altLang="en-US" dirty="0" smtClean="0">
                <a:sym typeface="Wingdings 3" pitchFamily="18" charset="2"/>
              </a:rPr>
              <a:t>水份開始移到血液</a:t>
            </a:r>
            <a:r>
              <a:rPr lang="en-US" altLang="zh-TW" dirty="0" smtClean="0">
                <a:sym typeface="Wingdings 3" pitchFamily="18" charset="2"/>
              </a:rPr>
              <a:t>)</a:t>
            </a:r>
          </a:p>
          <a:p>
            <a:pPr>
              <a:buNone/>
            </a:pPr>
            <a:r>
              <a:rPr lang="zh-TW" altLang="en-US" dirty="0" smtClean="0">
                <a:sym typeface="Wingdings 3" pitchFamily="18" charset="2"/>
              </a:rPr>
              <a:t></a:t>
            </a:r>
            <a:r>
              <a:rPr lang="zh-TW" altLang="en-US" b="1" dirty="0" smtClean="0">
                <a:sym typeface="Wingdings 3" pitchFamily="18" charset="2"/>
              </a:rPr>
              <a:t>下視丘</a:t>
            </a:r>
            <a:r>
              <a:rPr lang="zh-TW" altLang="en-US" dirty="0" smtClean="0">
                <a:sym typeface="Wingdings 3" pitchFamily="18" charset="2"/>
              </a:rPr>
              <a:t>感受到高滲透壓</a:t>
            </a:r>
            <a:r>
              <a:rPr lang="en-US" altLang="zh-TW" dirty="0" smtClean="0">
                <a:sym typeface="Wingdings 3" pitchFamily="18" charset="2"/>
              </a:rPr>
              <a:t>(</a:t>
            </a:r>
            <a:r>
              <a:rPr lang="zh-TW" altLang="en-US" dirty="0" smtClean="0">
                <a:sym typeface="Wingdings 3" pitchFamily="18" charset="2"/>
              </a:rPr>
              <a:t>刺激腦下垂體後葉</a:t>
            </a:r>
            <a:r>
              <a:rPr lang="en-US" altLang="zh-TW" dirty="0" smtClean="0">
                <a:sym typeface="Wingdings 3" pitchFamily="18" charset="2"/>
              </a:rPr>
              <a:t>)</a:t>
            </a:r>
          </a:p>
          <a:p>
            <a:pPr>
              <a:buNone/>
            </a:pPr>
            <a:r>
              <a:rPr lang="zh-TW" altLang="en-US" dirty="0" smtClean="0">
                <a:sym typeface="Wingdings 3" pitchFamily="18" charset="2"/>
              </a:rPr>
              <a:t>腦下垂體後葉合成</a:t>
            </a:r>
            <a:r>
              <a:rPr lang="zh-TW" altLang="en-US" b="1" dirty="0" smtClean="0">
                <a:sym typeface="Wingdings 3" pitchFamily="18" charset="2"/>
              </a:rPr>
              <a:t>抗利尿激素</a:t>
            </a:r>
            <a:endParaRPr lang="en-US" altLang="zh-TW" b="1" dirty="0" smtClean="0">
              <a:sym typeface="Wingdings 3" pitchFamily="18" charset="2"/>
            </a:endParaRPr>
          </a:p>
          <a:p>
            <a:pPr>
              <a:buNone/>
            </a:pPr>
            <a:r>
              <a:rPr lang="zh-TW" altLang="en-US" dirty="0" smtClean="0">
                <a:sym typeface="Wingdings 3" pitchFamily="18" charset="2"/>
              </a:rPr>
              <a:t></a:t>
            </a:r>
            <a:r>
              <a:rPr lang="zh-TW" altLang="en-US" b="1" dirty="0" smtClean="0">
                <a:sym typeface="Wingdings 3" pitchFamily="18" charset="2"/>
              </a:rPr>
              <a:t>抗利尿激素</a:t>
            </a:r>
            <a:r>
              <a:rPr lang="zh-TW" altLang="en-US" dirty="0" smtClean="0">
                <a:sym typeface="Wingdings 3" pitchFamily="18" charset="2"/>
              </a:rPr>
              <a:t>進入血液與腎臟接受器結合</a:t>
            </a:r>
            <a:endParaRPr lang="en-US" altLang="zh-TW" dirty="0" smtClean="0">
              <a:sym typeface="Wingdings 3" pitchFamily="18" charset="2"/>
            </a:endParaRPr>
          </a:p>
          <a:p>
            <a:pPr>
              <a:buNone/>
            </a:pPr>
            <a:r>
              <a:rPr lang="zh-TW" altLang="en-US" dirty="0" smtClean="0">
                <a:sym typeface="Wingdings 3" pitchFamily="18" charset="2"/>
              </a:rPr>
              <a:t></a:t>
            </a:r>
            <a:r>
              <a:rPr lang="zh-TW" altLang="en-US" b="1" dirty="0" smtClean="0">
                <a:sym typeface="Wingdings 3" pitchFamily="18" charset="2"/>
              </a:rPr>
              <a:t>腎</a:t>
            </a:r>
            <a:r>
              <a:rPr lang="zh-TW" altLang="en-US" u="sng" dirty="0" smtClean="0">
                <a:sym typeface="Wingdings 3" pitchFamily="18" charset="2"/>
              </a:rPr>
              <a:t>回收水份</a:t>
            </a:r>
            <a:r>
              <a:rPr lang="zh-TW" altLang="en-US" dirty="0" smtClean="0">
                <a:sym typeface="Wingdings 3" pitchFamily="18" charset="2"/>
              </a:rPr>
              <a:t>增加</a:t>
            </a:r>
            <a:endParaRPr lang="en-US" altLang="zh-TW" dirty="0" smtClean="0">
              <a:sym typeface="Wingdings 3" pitchFamily="18" charset="2"/>
            </a:endParaRPr>
          </a:p>
          <a:p>
            <a:pPr>
              <a:buNone/>
            </a:pPr>
            <a:r>
              <a:rPr lang="zh-TW" altLang="en-US" dirty="0" smtClean="0">
                <a:sym typeface="Wingdings 3" pitchFamily="18" charset="2"/>
              </a:rPr>
              <a:t>血液滲透壓下降</a:t>
            </a:r>
            <a:endParaRPr lang="zh-TW" altLang="en-US" dirty="0"/>
          </a:p>
        </p:txBody>
      </p:sp>
      <p:pic>
        <p:nvPicPr>
          <p:cNvPr id="4" name="Picture 2" descr="http://upload.wikimedia.org/wikipedia/commons/a/aa/Harntrakt_de.png"/>
          <p:cNvPicPr>
            <a:picLocks noChangeAspect="1" noChangeArrowheads="1"/>
          </p:cNvPicPr>
          <p:nvPr/>
        </p:nvPicPr>
        <p:blipFill>
          <a:blip r:embed="rId2" cstate="print"/>
          <a:srcRect t="30700"/>
          <a:stretch>
            <a:fillRect/>
          </a:stretch>
        </p:blipFill>
        <p:spPr bwMode="auto">
          <a:xfrm>
            <a:off x="0" y="4114800"/>
            <a:ext cx="2209800" cy="2494124"/>
          </a:xfrm>
          <a:prstGeom prst="rect">
            <a:avLst/>
          </a:prstGeom>
          <a:noFill/>
        </p:spPr>
      </p:pic>
      <p:pic>
        <p:nvPicPr>
          <p:cNvPr id="5" name="Picture 4" descr="http://a0.att.hudong.com/73/46/01300000180919122556466741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905644"/>
            <a:ext cx="3429000" cy="2952356"/>
          </a:xfrm>
          <a:prstGeom prst="rect">
            <a:avLst/>
          </a:prstGeom>
          <a:noFill/>
        </p:spPr>
      </p:pic>
      <p:pic>
        <p:nvPicPr>
          <p:cNvPr id="65538" name="Picture 2" descr="http://2.bp.blogspot.com/-BjDUD3aLRE4/UE25L9FmS4I/AAAAAAAAANc/dV_C4RMOhRc/s320/%E8%A6%96%E4%B8%98%E5%92%8C%E4%B8%8B%E8%A6%96%E4%B8%9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429000"/>
            <a:ext cx="3407568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42" name="Picture 2" descr="http://a1.att.hudong.com/30/86/01300000280209122777868127835.jpg"/>
          <p:cNvPicPr>
            <a:picLocks noChangeAspect="1" noChangeArrowheads="1"/>
          </p:cNvPicPr>
          <p:nvPr/>
        </p:nvPicPr>
        <p:blipFill>
          <a:blip r:embed="rId2" cstate="print"/>
          <a:srcRect l="1709"/>
          <a:stretch>
            <a:fillRect/>
          </a:stretch>
        </p:blipFill>
        <p:spPr bwMode="auto">
          <a:xfrm>
            <a:off x="1371600" y="457200"/>
            <a:ext cx="6172200" cy="605144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溫度引發疾病與傷害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26102" y="1417638"/>
            <a:ext cx="8229600" cy="4525963"/>
          </a:xfrm>
        </p:spPr>
        <p:txBody>
          <a:bodyPr/>
          <a:lstStyle/>
          <a:p>
            <a:r>
              <a:rPr lang="zh-TW" altLang="en-US" dirty="0" smtClean="0"/>
              <a:t>體溫調節中樞為腦部的下視丘。</a:t>
            </a:r>
            <a:endParaRPr lang="en-US" altLang="zh-TW" dirty="0" smtClean="0"/>
          </a:p>
          <a:p>
            <a:r>
              <a:rPr lang="zh-TW" altLang="en-US" dirty="0" smtClean="0"/>
              <a:t>身體因基本生理代謝產生熱能、又因身體活動發熱，同時也會從外界獲得環境熱能。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4680520" cy="35103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3528" y="6381328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hlinkClick r:id="rId4"/>
              </a:rPr>
              <a:t>https://www.youtube.com/watch?v=Hl107EuBbGA&amp;list=PLfuqeVY_iSBl0w1R2uXipWL3SjqYYHtb1</a:t>
            </a:r>
            <a:r>
              <a:rPr lang="zh-TW" altLang="en-US" sz="1400" dirty="0" smtClean="0"/>
              <a:t> 影片介紹</a:t>
            </a:r>
            <a:endParaRPr lang="zh-TW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1999178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2.</a:t>
            </a:r>
            <a:r>
              <a:rPr lang="zh-TW" altLang="en-US" b="1" dirty="0" smtClean="0"/>
              <a:t>鈉離子 </a:t>
            </a:r>
            <a:r>
              <a:rPr lang="en-US" altLang="zh-TW" dirty="0" smtClean="0"/>
              <a:t>(Na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)</a:t>
            </a:r>
            <a:r>
              <a:rPr lang="zh-TW" altLang="en-US" dirty="0" smtClean="0"/>
              <a:t> 調控身體水合程度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ym typeface="Wingdings 3" pitchFamily="18" charset="2"/>
              </a:rPr>
              <a:t>鈉離子流失水份開始移出血液，血液量減少</a:t>
            </a:r>
            <a:endParaRPr lang="en-US" altLang="zh-TW" sz="2800" dirty="0" smtClean="0">
              <a:sym typeface="Wingdings 3" pitchFamily="18" charset="2"/>
            </a:endParaRPr>
          </a:p>
          <a:p>
            <a:pPr>
              <a:buNone/>
            </a:pPr>
            <a:r>
              <a:rPr lang="zh-TW" altLang="en-US" sz="2800" dirty="0" smtClean="0">
                <a:sym typeface="Wingdings 3" pitchFamily="18" charset="2"/>
              </a:rPr>
              <a:t>腎上腺皮質開始分泌醛固酮</a:t>
            </a:r>
            <a:endParaRPr lang="en-US" altLang="zh-TW" sz="2800" dirty="0" smtClean="0">
              <a:sym typeface="Wingdings 3" pitchFamily="18" charset="2"/>
            </a:endParaRPr>
          </a:p>
          <a:p>
            <a:pPr>
              <a:buNone/>
            </a:pPr>
            <a:r>
              <a:rPr lang="zh-TW" altLang="en-US" sz="2800" dirty="0" smtClean="0">
                <a:sym typeface="Wingdings 3" pitchFamily="18" charset="2"/>
              </a:rPr>
              <a:t></a:t>
            </a:r>
            <a:r>
              <a:rPr lang="zh-TW" altLang="en-US" sz="2800" b="1" dirty="0" smtClean="0">
                <a:sym typeface="Wingdings 3" pitchFamily="18" charset="2"/>
              </a:rPr>
              <a:t>腎</a:t>
            </a:r>
            <a:r>
              <a:rPr lang="zh-TW" altLang="en-US" sz="2800" u="sng" dirty="0" smtClean="0">
                <a:sym typeface="Wingdings 3" pitchFamily="18" charset="2"/>
              </a:rPr>
              <a:t>回收水份及鈉</a:t>
            </a:r>
            <a:r>
              <a:rPr lang="zh-TW" altLang="en-US" sz="2800" dirty="0" smtClean="0">
                <a:sym typeface="Wingdings 3" pitchFamily="18" charset="2"/>
              </a:rPr>
              <a:t>增加</a:t>
            </a:r>
            <a:endParaRPr lang="en-US" altLang="zh-TW" sz="2800" dirty="0" smtClean="0">
              <a:sym typeface="Wingdings 3" pitchFamily="18" charset="2"/>
            </a:endParaRPr>
          </a:p>
          <a:p>
            <a:pPr>
              <a:buNone/>
            </a:pPr>
            <a:r>
              <a:rPr lang="zh-TW" altLang="en-US" sz="2800" dirty="0" smtClean="0">
                <a:sym typeface="Wingdings 3" pitchFamily="18" charset="2"/>
              </a:rPr>
              <a:t>鈉離子與血液量增加</a:t>
            </a:r>
            <a:endParaRPr lang="zh-TW" altLang="en-US" sz="2800" dirty="0" smtClean="0"/>
          </a:p>
          <a:p>
            <a:endParaRPr lang="zh-TW" altLang="en-US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鈉的補充 </a:t>
            </a:r>
            <a:r>
              <a:rPr lang="en-US" altLang="zh-TW" dirty="0" smtClean="0"/>
              <a:t>p4-8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健康成人的一天氯化鈉攝取量約</a:t>
            </a:r>
            <a:r>
              <a:rPr lang="en-US" altLang="zh-TW" sz="3200" dirty="0" smtClean="0"/>
              <a:t>15</a:t>
            </a:r>
            <a:r>
              <a:rPr lang="zh-TW" altLang="en-US" sz="3200" dirty="0" smtClean="0"/>
              <a:t>公克</a:t>
            </a:r>
            <a:endParaRPr lang="en-US" altLang="zh-TW" sz="3200" dirty="0" smtClean="0"/>
          </a:p>
          <a:p>
            <a:r>
              <a:rPr lang="zh-TW" altLang="en-US" sz="3200" dirty="0" smtClean="0"/>
              <a:t>高強度且潮溼高溫環境下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兩小時流失</a:t>
            </a:r>
            <a:r>
              <a:rPr lang="en-US" altLang="zh-TW" sz="2800" dirty="0" smtClean="0"/>
              <a:t>5</a:t>
            </a:r>
            <a:r>
              <a:rPr lang="zh-TW" altLang="en-US" sz="2800" dirty="0" smtClean="0"/>
              <a:t>公升汗水，汗水中每公升有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克氯化鈉，因此兩個小時約流失</a:t>
            </a:r>
            <a:r>
              <a:rPr lang="en-US" altLang="zh-TW" sz="2800" dirty="0" smtClean="0"/>
              <a:t>15</a:t>
            </a:r>
            <a:r>
              <a:rPr lang="zh-TW" altLang="en-US" sz="2800" dirty="0" smtClean="0"/>
              <a:t>克的氯化鈉。</a:t>
            </a:r>
            <a:endParaRPr lang="zh-TW" altLang="en-US" sz="2800" dirty="0"/>
          </a:p>
        </p:txBody>
      </p:sp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水分攝取狀況之觀察方式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觀察自己的尿液顏色跟尿液量，理想上尿液應是透明或淡黃色，且尿液量要多</a:t>
            </a:r>
            <a:endParaRPr lang="zh-TW" altLang="en-US" sz="3600" dirty="0"/>
          </a:p>
        </p:txBody>
      </p:sp>
      <p:pic>
        <p:nvPicPr>
          <p:cNvPr id="60418" name="Picture 2" descr="https://sp.yimg.com/ib/th?id=HN.608001266061411868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657600"/>
            <a:ext cx="4343400" cy="283769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運動員水份的補充   </a:t>
            </a:r>
            <a:r>
              <a:rPr lang="en-US" altLang="zh-TW" dirty="0" smtClean="0"/>
              <a:t>P4-12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口味影響補充液體的慾望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偏甜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含糖約</a:t>
            </a:r>
            <a:r>
              <a:rPr lang="en-US" altLang="zh-TW" sz="2800" dirty="0" smtClean="0"/>
              <a:t>6~7%</a:t>
            </a:r>
            <a:r>
              <a:rPr lang="zh-TW" altLang="en-US" sz="2800" dirty="0" smtClean="0"/>
              <a:t>，超過</a:t>
            </a:r>
            <a:r>
              <a:rPr lang="en-US" altLang="zh-TW" sz="2800" dirty="0" smtClean="0"/>
              <a:t>7%</a:t>
            </a:r>
            <a:r>
              <a:rPr lang="zh-TW" altLang="en-US" sz="2800" dirty="0" smtClean="0"/>
              <a:t>胃排空效率變差</a:t>
            </a:r>
            <a:r>
              <a:rPr lang="en-US" altLang="zh-TW" sz="2800" dirty="0" smtClean="0"/>
              <a:t>)</a:t>
            </a:r>
          </a:p>
          <a:p>
            <a:pPr lvl="1"/>
            <a:r>
              <a:rPr lang="zh-TW" altLang="en-US" sz="2800" dirty="0" smtClean="0"/>
              <a:t>運動時，冰涼液體吸收效率較佳</a:t>
            </a:r>
            <a:r>
              <a:rPr lang="en-US" altLang="zh-TW" sz="2800" dirty="0" smtClean="0"/>
              <a:t>(4</a:t>
            </a:r>
            <a:r>
              <a:rPr lang="zh-TW" altLang="en-US" sz="2800" dirty="0" smtClean="0"/>
              <a:t>度</a:t>
            </a:r>
            <a:r>
              <a:rPr lang="en-US" altLang="zh-TW" sz="2800" dirty="0" smtClean="0"/>
              <a:t>)</a:t>
            </a:r>
          </a:p>
          <a:p>
            <a:pPr lvl="1"/>
            <a:r>
              <a:rPr lang="zh-TW" altLang="en-US" sz="2800" dirty="0" smtClean="0"/>
              <a:t>碳水化合物種類：單醣、雙醣與多醣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喝越多，吸收效率越好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碳酸飲料引起胃不適並減緩胃排空效率</a:t>
            </a:r>
            <a:endParaRPr lang="en-US" altLang="zh-TW" sz="2800" dirty="0" smtClean="0"/>
          </a:p>
          <a:p>
            <a:pPr lvl="1"/>
            <a:endParaRPr lang="en-US" altLang="zh-TW" sz="2800" dirty="0" smtClean="0"/>
          </a:p>
          <a:p>
            <a:pPr lvl="1"/>
            <a:endParaRPr lang="zh-TW" altLang="en-US" sz="2800" dirty="0"/>
          </a:p>
        </p:txBody>
      </p:sp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運動環境決定運動飲料攝取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u="sng" dirty="0" smtClean="0"/>
              <a:t>寒冷</a:t>
            </a:r>
            <a:r>
              <a:rPr lang="zh-TW" altLang="en-US" sz="3200" dirty="0" smtClean="0"/>
              <a:t>且</a:t>
            </a:r>
            <a:r>
              <a:rPr lang="zh-TW" altLang="en-US" sz="3200" u="sng" dirty="0" smtClean="0"/>
              <a:t>無紫外線</a:t>
            </a:r>
            <a:r>
              <a:rPr lang="zh-TW" altLang="en-US" sz="3200" dirty="0" smtClean="0"/>
              <a:t>環境中，如花式溜冰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水份流失慢，每</a:t>
            </a:r>
            <a:r>
              <a:rPr lang="en-US" altLang="zh-TW" sz="2800" dirty="0" smtClean="0"/>
              <a:t>15</a:t>
            </a:r>
            <a:r>
              <a:rPr lang="zh-TW" altLang="en-US" sz="2800" dirty="0" smtClean="0"/>
              <a:t>分鐘只需</a:t>
            </a:r>
            <a:r>
              <a:rPr lang="en-US" altLang="zh-TW" sz="2800" dirty="0" smtClean="0"/>
              <a:t>1~2</a:t>
            </a:r>
            <a:r>
              <a:rPr lang="zh-TW" altLang="en-US" sz="2800" dirty="0" smtClean="0"/>
              <a:t>口運動飲料</a:t>
            </a:r>
            <a:endParaRPr lang="en-US" altLang="zh-TW" sz="2800" dirty="0" smtClean="0"/>
          </a:p>
          <a:p>
            <a:endParaRPr lang="en-US" altLang="zh-TW" sz="3200" dirty="0" smtClean="0"/>
          </a:p>
          <a:p>
            <a:r>
              <a:rPr lang="zh-TW" altLang="en-US" sz="3200" u="sng" dirty="0" smtClean="0"/>
              <a:t>酷熱</a:t>
            </a:r>
            <a:r>
              <a:rPr lang="zh-TW" altLang="en-US" sz="3200" dirty="0" smtClean="0"/>
              <a:t>且</a:t>
            </a:r>
            <a:r>
              <a:rPr lang="zh-TW" altLang="en-US" sz="3200" u="sng" dirty="0" smtClean="0"/>
              <a:t>濕</a:t>
            </a:r>
            <a:r>
              <a:rPr lang="zh-TW" altLang="en-US" sz="3200" dirty="0" smtClean="0"/>
              <a:t>的環境中，長跑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水份與鈉離子流失快，要常常補充</a:t>
            </a:r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8077200" y="838200"/>
            <a:ext cx="71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P4-14</a:t>
            </a:r>
            <a:endParaRPr lang="zh-TW" altLang="en-US" dirty="0"/>
          </a:p>
        </p:txBody>
      </p:sp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過去研究 </a:t>
            </a:r>
            <a:r>
              <a:rPr lang="en-US" altLang="zh-TW" dirty="0" smtClean="0"/>
              <a:t>P4-15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2</a:t>
            </a:r>
            <a:r>
              <a:rPr lang="zh-TW" altLang="en-US" sz="2800" dirty="0" smtClean="0"/>
              <a:t>小時</a:t>
            </a:r>
            <a:r>
              <a:rPr lang="en-US" altLang="zh-TW" sz="2800" dirty="0" smtClean="0"/>
              <a:t>67%VO</a:t>
            </a:r>
            <a:r>
              <a:rPr lang="en-US" altLang="zh-TW" sz="2800" baseline="-25000" dirty="0" smtClean="0"/>
              <a:t>2max</a:t>
            </a:r>
            <a:r>
              <a:rPr lang="zh-TW" altLang="en-US" sz="2800" dirty="0" smtClean="0"/>
              <a:t>腳踏車運動後</a:t>
            </a:r>
            <a:endParaRPr lang="en-US" altLang="zh-TW" sz="2800" dirty="0" smtClean="0"/>
          </a:p>
          <a:p>
            <a:pPr lvl="1"/>
            <a:r>
              <a:rPr lang="zh-TW" altLang="en-US" sz="2400" dirty="0" smtClean="0">
                <a:solidFill>
                  <a:srgbClr val="FF0000"/>
                </a:solidFill>
              </a:rPr>
              <a:t>無</a:t>
            </a:r>
            <a:r>
              <a:rPr lang="zh-TW" altLang="en-US" sz="2400" dirty="0" smtClean="0"/>
              <a:t>水分補充</a:t>
            </a:r>
            <a:r>
              <a:rPr lang="zh-TW" altLang="en-US" sz="2400" dirty="0" smtClean="0">
                <a:sym typeface="Wingdings 3" pitchFamily="18" charset="2"/>
              </a:rPr>
              <a:t></a:t>
            </a:r>
            <a:r>
              <a:rPr lang="zh-TW" altLang="en-US" sz="2400" u="sng" dirty="0" smtClean="0">
                <a:sym typeface="Wingdings 3" pitchFamily="18" charset="2"/>
              </a:rPr>
              <a:t>血漿體肌、肌肉肝醣</a:t>
            </a:r>
            <a:r>
              <a:rPr lang="zh-TW" altLang="en-US" sz="2400" dirty="0" smtClean="0">
                <a:sym typeface="Wingdings 3" pitchFamily="18" charset="2"/>
              </a:rPr>
              <a:t>減少，</a:t>
            </a:r>
            <a:r>
              <a:rPr lang="zh-TW" altLang="en-US" sz="2400" u="sng" dirty="0" smtClean="0">
                <a:sym typeface="Wingdings 3" pitchFamily="18" charset="2"/>
              </a:rPr>
              <a:t>乳酸、心跳、核心溫度及骨骼肌溫度</a:t>
            </a:r>
            <a:r>
              <a:rPr lang="zh-TW" altLang="en-US" sz="2400" dirty="0" smtClean="0">
                <a:sym typeface="Wingdings 3" pitchFamily="18" charset="2"/>
              </a:rPr>
              <a:t>明顯升高。</a:t>
            </a:r>
            <a:endParaRPr lang="en-US" altLang="zh-TW" sz="2400" dirty="0" smtClean="0">
              <a:sym typeface="Wingdings 3" pitchFamily="18" charset="2"/>
            </a:endParaRPr>
          </a:p>
          <a:p>
            <a:pPr lvl="1"/>
            <a:r>
              <a:rPr lang="zh-TW" altLang="en-US" sz="2400" dirty="0" smtClean="0">
                <a:solidFill>
                  <a:srgbClr val="FF0000"/>
                </a:solidFill>
              </a:rPr>
              <a:t>有</a:t>
            </a:r>
            <a:r>
              <a:rPr lang="zh-TW" altLang="en-US" sz="2400" dirty="0" smtClean="0"/>
              <a:t>水分補充</a:t>
            </a:r>
            <a:r>
              <a:rPr lang="zh-TW" altLang="en-US" sz="2400" dirty="0" smtClean="0">
                <a:sym typeface="Wingdings 3" pitchFamily="18" charset="2"/>
              </a:rPr>
              <a:t>反之</a:t>
            </a:r>
            <a:endParaRPr lang="en-US" altLang="zh-TW" sz="2400" dirty="0" smtClean="0">
              <a:sym typeface="Wingdings 3" pitchFamily="18" charset="2"/>
            </a:endParaRP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50</a:t>
            </a:r>
            <a:r>
              <a:rPr lang="zh-TW" altLang="en-US" sz="2800" dirty="0" smtClean="0"/>
              <a:t>分鐘</a:t>
            </a:r>
            <a:r>
              <a:rPr lang="en-US" altLang="zh-TW" sz="2800" dirty="0" smtClean="0"/>
              <a:t>80%VO</a:t>
            </a:r>
            <a:r>
              <a:rPr lang="en-US" altLang="zh-TW" sz="2800" baseline="-25000" dirty="0" smtClean="0"/>
              <a:t>2max</a:t>
            </a:r>
            <a:r>
              <a:rPr lang="zh-TW" altLang="en-US" sz="2800" dirty="0" smtClean="0"/>
              <a:t>腳踏車運動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運動中補充</a:t>
            </a:r>
            <a:r>
              <a:rPr lang="en-US" altLang="zh-TW" sz="2400" dirty="0" smtClean="0">
                <a:solidFill>
                  <a:srgbClr val="FF0000"/>
                </a:solidFill>
              </a:rPr>
              <a:t>1.3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V.S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solidFill>
                  <a:srgbClr val="FF0000"/>
                </a:solidFill>
              </a:rPr>
              <a:t>0.2</a:t>
            </a:r>
            <a:r>
              <a:rPr lang="zh-TW" altLang="en-US" sz="2400" dirty="0" smtClean="0"/>
              <a:t>公升水 </a:t>
            </a:r>
            <a:endParaRPr lang="en-US" altLang="zh-TW" sz="2400" dirty="0" smtClean="0"/>
          </a:p>
          <a:p>
            <a:pPr lvl="2"/>
            <a:r>
              <a:rPr lang="zh-TW" altLang="en-US" sz="2200" dirty="0" smtClean="0"/>
              <a:t>低心跳率、核心溫度</a:t>
            </a:r>
            <a:endParaRPr lang="zh-TW" altLang="en-US" sz="2200" dirty="0"/>
          </a:p>
        </p:txBody>
      </p:sp>
    </p:spTree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運動前的飲水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比賽前幾天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補充大量水分使身體充滿水份</a:t>
            </a:r>
            <a:r>
              <a:rPr lang="zh-TW" altLang="en-US" dirty="0" smtClean="0">
                <a:sym typeface="Wingdings 3" pitchFamily="18" charset="2"/>
              </a:rPr>
              <a:t>尿液顏色變淡</a:t>
            </a:r>
            <a:endParaRPr lang="en-US" altLang="zh-TW" dirty="0" smtClean="0">
              <a:sym typeface="Wingdings 3" pitchFamily="18" charset="2"/>
            </a:endParaRPr>
          </a:p>
          <a:p>
            <a:pPr lvl="1"/>
            <a:r>
              <a:rPr lang="zh-TW" altLang="en-US" dirty="0" smtClean="0"/>
              <a:t>補充維他命</a:t>
            </a:r>
            <a:r>
              <a:rPr lang="en-US" altLang="zh-TW" dirty="0" smtClean="0"/>
              <a:t>B</a:t>
            </a:r>
            <a:r>
              <a:rPr lang="zh-TW" altLang="en-US" dirty="0" smtClean="0"/>
              <a:t>的因素須排除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比賽前</a:t>
            </a:r>
            <a:r>
              <a:rPr lang="en-US" altLang="zh-TW" dirty="0" smtClean="0"/>
              <a:t>2</a:t>
            </a:r>
            <a:r>
              <a:rPr lang="zh-TW" altLang="en-US" dirty="0" smtClean="0"/>
              <a:t>小時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補充</a:t>
            </a:r>
            <a:r>
              <a:rPr lang="en-US" altLang="zh-TW" dirty="0" smtClean="0"/>
              <a:t>500</a:t>
            </a:r>
            <a:r>
              <a:rPr lang="zh-TW" altLang="en-US" dirty="0" smtClean="0"/>
              <a:t>毫升的水份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dirty="0" smtClean="0"/>
              <a:t>比賽前</a:t>
            </a:r>
            <a:r>
              <a:rPr lang="en-US" altLang="zh-TW" dirty="0" smtClean="0"/>
              <a:t>15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長時間運動項目建議再補充</a:t>
            </a:r>
            <a:r>
              <a:rPr lang="en-US" altLang="zh-TW" dirty="0" smtClean="0"/>
              <a:t>500</a:t>
            </a:r>
            <a:r>
              <a:rPr lang="zh-TW" altLang="en-US" dirty="0" smtClean="0"/>
              <a:t>毫升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運動中的飲水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排汗目的在排除身體運動所產生的熱能，因此飲水需考慮水份量與水溫</a:t>
            </a:r>
            <a:endParaRPr lang="en-US" altLang="zh-TW" sz="2800" dirty="0" smtClean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水份量選擇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少量多次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4</a:t>
            </a:r>
            <a:r>
              <a:rPr lang="zh-TW" altLang="en-US" sz="2400" dirty="0" smtClean="0"/>
              <a:t>度為佳，研究發現補充冷水的身體核心溫度與心跳率明顯比補充</a:t>
            </a:r>
            <a:r>
              <a:rPr lang="en-US" altLang="zh-TW" sz="2400" dirty="0" smtClean="0"/>
              <a:t>19</a:t>
            </a:r>
            <a:r>
              <a:rPr lang="zh-TW" altLang="en-US" sz="2400" dirty="0" smtClean="0"/>
              <a:t>度涼水要低，耐力也較佳。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高溫環境下的運動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小時將流失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公升液體，因此每</a:t>
            </a:r>
            <a:r>
              <a:rPr lang="en-US" altLang="zh-TW" sz="2400" dirty="0" smtClean="0"/>
              <a:t>10~15</a:t>
            </a:r>
            <a:r>
              <a:rPr lang="zh-TW" altLang="en-US" sz="2400" dirty="0" smtClean="0"/>
              <a:t>分鐘就要攝取</a:t>
            </a:r>
            <a:r>
              <a:rPr lang="en-US" altLang="zh-TW" sz="2400" dirty="0" smtClean="0"/>
              <a:t>200~250ml</a:t>
            </a:r>
            <a:r>
              <a:rPr lang="zh-TW" altLang="en-US" sz="2400" dirty="0" smtClean="0"/>
              <a:t>的運動飲料，同時補充水與電解質。</a:t>
            </a:r>
            <a:endParaRPr lang="en-US" altLang="zh-TW" sz="2400" dirty="0" smtClean="0"/>
          </a:p>
          <a:p>
            <a:pPr lvl="1"/>
            <a:endParaRPr lang="zh-TW" altLang="en-US" sz="2400" dirty="0"/>
          </a:p>
        </p:txBody>
      </p:sp>
    </p:spTree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運動後的飲水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3AD2-FC22-46C8-BD54-DA0F78558A67}" type="slidenum">
              <a:rPr lang="zh-TW" altLang="en-US" smtClean="0"/>
              <a:pPr/>
              <a:t>48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及早補充，及早使身體處於高水合狀態</a:t>
            </a:r>
            <a:endParaRPr lang="en-US" altLang="zh-TW" sz="3200" dirty="0" smtClean="0"/>
          </a:p>
          <a:p>
            <a:r>
              <a:rPr lang="zh-TW" altLang="en-US" sz="3200" dirty="0" smtClean="0"/>
              <a:t>建立液體補充表，讓運動員定時且定量補充</a:t>
            </a:r>
            <a:endParaRPr lang="en-US" altLang="zh-TW" sz="3200" dirty="0" smtClean="0"/>
          </a:p>
          <a:p>
            <a:r>
              <a:rPr lang="zh-TW" altLang="en-US" sz="3200" dirty="0" smtClean="0"/>
              <a:t>海洋深層水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超過</a:t>
            </a:r>
            <a:r>
              <a:rPr lang="en-US" altLang="zh-TW" sz="2800" dirty="0" smtClean="0"/>
              <a:t>200</a:t>
            </a:r>
            <a:r>
              <a:rPr lang="zh-TW" altLang="en-US" sz="2800" dirty="0" smtClean="0"/>
              <a:t>公尺以下的海水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可同時提供礦物質的補充，研究發現較補充純水有效恢復疲勞、發炎，並降低氧化傷害。</a:t>
            </a:r>
            <a:endParaRPr lang="zh-TW" altLang="en-US" sz="2800" dirty="0"/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運動時熱能的獲得與散失路徑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052736"/>
          <a:ext cx="85792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45049275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b="1" dirty="0" smtClean="0">
                <a:latin typeface="新細明體" pitchFamily="18" charset="-120"/>
              </a:rPr>
              <a:t>人體散熱的機轉</a:t>
            </a:r>
            <a:r>
              <a:rPr lang="en-US" altLang="zh-TW" b="1" dirty="0" smtClean="0">
                <a:latin typeface="新細明體" pitchFamily="18" charset="-120"/>
              </a:rPr>
              <a:t/>
            </a:r>
            <a:br>
              <a:rPr lang="en-US" altLang="zh-TW" b="1" dirty="0" smtClean="0">
                <a:latin typeface="新細明體" pitchFamily="18" charset="-120"/>
              </a:rPr>
            </a:br>
            <a:endParaRPr lang="zh-TW" altLang="en-US" b="1" dirty="0" smtClean="0">
              <a:latin typeface="新細明體" pitchFamily="18" charset="-120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75370-D235-4F89-A3BD-4B56F5DDC432}" type="slidenum">
              <a:rPr lang="zh-TW" altLang="en-US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3789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7893" name="Picture 4" descr="散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00" y="874713"/>
            <a:ext cx="3132138" cy="8763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FF6633"/>
                </a:solidFill>
              </a:rPr>
              <a:t>體熱的調節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3A463-FEE7-4803-A720-A40C355BA68A}" type="slidenum">
              <a:rPr lang="zh-TW" altLang="en-US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38915" name="Picture 4" descr="熱調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617538"/>
            <a:ext cx="7924800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DEE83-88FD-431F-93E4-20C743C55A12}" type="slidenum">
              <a:rPr lang="zh-TW" altLang="en-US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03800"/>
            <a:ext cx="3779838" cy="7207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4000" smtClean="0">
                <a:solidFill>
                  <a:schemeClr val="accent2"/>
                </a:solidFill>
              </a:rPr>
              <a:t>人體對熱之反應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3451225" y="333375"/>
            <a:ext cx="309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000">
                <a:latin typeface="新細明體" pitchFamily="18" charset="-120"/>
              </a:rPr>
              <a:t>在熱環境運動(熱剌激)</a:t>
            </a:r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>
            <a:off x="4870450" y="708025"/>
            <a:ext cx="0" cy="280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1576388" y="520700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latin typeface="新細明體" pitchFamily="18" charset="-120"/>
              </a:rPr>
              <a:t>增加散熱</a:t>
            </a:r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3427413" y="895350"/>
            <a:ext cx="375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latin typeface="新細明體" pitchFamily="18" charset="-120"/>
              </a:rPr>
              <a:t>提高體表及中心體溫</a:t>
            </a: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1576388" y="989013"/>
            <a:ext cx="1338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latin typeface="新細明體" pitchFamily="18" charset="-120"/>
              </a:rPr>
              <a:t>減少生熱 </a:t>
            </a:r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>
            <a:off x="4870450" y="1271588"/>
            <a:ext cx="0" cy="280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1611313" y="1458913"/>
            <a:ext cx="66865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000" dirty="0">
                <a:latin typeface="新細明體" pitchFamily="18" charset="-120"/>
              </a:rPr>
              <a:t>下視丘</a:t>
            </a:r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>
            <a:off x="4873625" y="1927225"/>
            <a:ext cx="0" cy="280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49" name="Rectangle 12"/>
          <p:cNvSpPr>
            <a:spLocks noChangeArrowheads="1"/>
          </p:cNvSpPr>
          <p:nvPr/>
        </p:nvSpPr>
        <p:spPr bwMode="auto">
          <a:xfrm>
            <a:off x="611188" y="2114550"/>
            <a:ext cx="3176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latin typeface="新細明體" pitchFamily="18" charset="-120"/>
              </a:rPr>
              <a:t>體熱由中心傳到周圍體表 </a:t>
            </a:r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3703638" y="2114550"/>
            <a:ext cx="418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latin typeface="新細明體" pitchFamily="18" charset="-120"/>
              </a:rPr>
              <a:t> </a:t>
            </a:r>
            <a:r>
              <a:rPr lang="zh-TW" altLang="en-US">
                <a:latin typeface="新細明體" pitchFamily="18" charset="-120"/>
              </a:rPr>
              <a:t>體表的血管擴張(俗稱腦貧血)</a:t>
            </a:r>
            <a:r>
              <a:rPr lang="zh-TW" altLang="en-US" sz="2000">
                <a:latin typeface="新細明體" pitchFamily="18" charset="-120"/>
              </a:rPr>
              <a:t>  </a:t>
            </a:r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flipH="1">
            <a:off x="3346450" y="2395538"/>
            <a:ext cx="334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6002338" y="1739900"/>
            <a:ext cx="225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993300"/>
                </a:solidFill>
                <a:latin typeface="新細明體" pitchFamily="18" charset="-120"/>
              </a:rPr>
              <a:t>熱暈倒</a:t>
            </a:r>
          </a:p>
        </p:txBody>
      </p:sp>
      <p:sp>
        <p:nvSpPr>
          <p:cNvPr id="39953" name="Line 16"/>
          <p:cNvSpPr>
            <a:spLocks noChangeShapeType="1"/>
          </p:cNvSpPr>
          <p:nvPr/>
        </p:nvSpPr>
        <p:spPr bwMode="auto">
          <a:xfrm>
            <a:off x="4789488" y="2489200"/>
            <a:ext cx="0" cy="563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54" name="Rectangle 17"/>
          <p:cNvSpPr>
            <a:spLocks noChangeArrowheads="1"/>
          </p:cNvSpPr>
          <p:nvPr/>
        </p:nvSpPr>
        <p:spPr bwMode="auto">
          <a:xfrm>
            <a:off x="4789488" y="2582863"/>
            <a:ext cx="225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 sz="2000">
              <a:latin typeface="新細明體" pitchFamily="18" charset="-120"/>
            </a:endParaRPr>
          </a:p>
        </p:txBody>
      </p:sp>
      <p:sp>
        <p:nvSpPr>
          <p:cNvPr id="39955" name="Rectangle 18"/>
          <p:cNvSpPr>
            <a:spLocks noChangeArrowheads="1"/>
          </p:cNvSpPr>
          <p:nvPr/>
        </p:nvSpPr>
        <p:spPr bwMode="auto">
          <a:xfrm>
            <a:off x="4037013" y="2959100"/>
            <a:ext cx="158908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latin typeface="新細明體" pitchFamily="18" charset="-120"/>
              </a:rPr>
              <a:t>血管更擴張 </a:t>
            </a:r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H="1">
            <a:off x="1447800" y="2582863"/>
            <a:ext cx="123825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57" name="Line 20"/>
          <p:cNvSpPr>
            <a:spLocks noChangeShapeType="1"/>
          </p:cNvSpPr>
          <p:nvPr/>
        </p:nvSpPr>
        <p:spPr bwMode="auto">
          <a:xfrm>
            <a:off x="2366963" y="2582863"/>
            <a:ext cx="0" cy="844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>
            <a:off x="3035300" y="2582863"/>
            <a:ext cx="1001713" cy="563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59" name="Rectangle 22"/>
          <p:cNvSpPr>
            <a:spLocks noChangeArrowheads="1"/>
          </p:cNvSpPr>
          <p:nvPr/>
        </p:nvSpPr>
        <p:spPr bwMode="auto">
          <a:xfrm>
            <a:off x="862013" y="2959100"/>
            <a:ext cx="13366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latin typeface="新細明體" pitchFamily="18" charset="-120"/>
              </a:rPr>
              <a:t>對流散熱 </a:t>
            </a:r>
          </a:p>
        </p:txBody>
      </p:sp>
      <p:sp>
        <p:nvSpPr>
          <p:cNvPr id="39960" name="Rectangle 23"/>
          <p:cNvSpPr>
            <a:spLocks noChangeArrowheads="1"/>
          </p:cNvSpPr>
          <p:nvPr/>
        </p:nvSpPr>
        <p:spPr bwMode="auto">
          <a:xfrm>
            <a:off x="1865313" y="3333750"/>
            <a:ext cx="1504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latin typeface="新細明體" pitchFamily="18" charset="-120"/>
              </a:rPr>
              <a:t>蒸發散熱 </a:t>
            </a:r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H="1">
            <a:off x="3201988" y="3614738"/>
            <a:ext cx="8778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62" name="Rectangle 25"/>
          <p:cNvSpPr>
            <a:spLocks noChangeArrowheads="1"/>
          </p:cNvSpPr>
          <p:nvPr/>
        </p:nvSpPr>
        <p:spPr bwMode="auto">
          <a:xfrm>
            <a:off x="4284663" y="3333750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>
                <a:solidFill>
                  <a:schemeClr val="bg2"/>
                </a:solidFill>
                <a:latin typeface="新細明體" pitchFamily="18" charset="-120"/>
              </a:rPr>
              <a:t>流汗</a:t>
            </a:r>
            <a:r>
              <a:rPr lang="zh-TW" altLang="en-US" sz="2000">
                <a:latin typeface="新細明體" pitchFamily="18" charset="-120"/>
              </a:rPr>
              <a:t> </a:t>
            </a:r>
          </a:p>
        </p:txBody>
      </p:sp>
      <p:sp>
        <p:nvSpPr>
          <p:cNvPr id="39963" name="Line 26"/>
          <p:cNvSpPr>
            <a:spLocks noChangeShapeType="1"/>
          </p:cNvSpPr>
          <p:nvPr/>
        </p:nvSpPr>
        <p:spPr bwMode="auto">
          <a:xfrm flipH="1">
            <a:off x="2782888" y="1082675"/>
            <a:ext cx="673100" cy="1031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9964" name="Line 27"/>
          <p:cNvSpPr>
            <a:spLocks noChangeShapeType="1"/>
          </p:cNvSpPr>
          <p:nvPr/>
        </p:nvSpPr>
        <p:spPr bwMode="auto">
          <a:xfrm flipH="1" flipV="1">
            <a:off x="2703513" y="895350"/>
            <a:ext cx="75247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39965" name="Line 28"/>
          <p:cNvSpPr>
            <a:spLocks noChangeShapeType="1"/>
          </p:cNvSpPr>
          <p:nvPr/>
        </p:nvSpPr>
        <p:spPr bwMode="auto">
          <a:xfrm flipV="1">
            <a:off x="5435600" y="3284538"/>
            <a:ext cx="720725" cy="14446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66" name="Rectangle 29"/>
          <p:cNvSpPr>
            <a:spLocks noChangeArrowheads="1"/>
          </p:cNvSpPr>
          <p:nvPr/>
        </p:nvSpPr>
        <p:spPr bwMode="auto">
          <a:xfrm>
            <a:off x="6378575" y="2781300"/>
            <a:ext cx="19208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latin typeface="新細明體" pitchFamily="18" charset="-120"/>
              </a:rPr>
              <a:t>血管收縮不穩</a:t>
            </a:r>
          </a:p>
        </p:txBody>
      </p:sp>
      <p:sp>
        <p:nvSpPr>
          <p:cNvPr id="39967" name="Rectangle 30"/>
          <p:cNvSpPr>
            <a:spLocks noChangeArrowheads="1"/>
          </p:cNvSpPr>
          <p:nvPr/>
        </p:nvSpPr>
        <p:spPr bwMode="auto">
          <a:xfrm>
            <a:off x="6378575" y="3141663"/>
            <a:ext cx="2841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latin typeface="新細明體" pitchFamily="18" charset="-120"/>
              </a:rPr>
              <a:t>血液滯留在四肢或內臟</a:t>
            </a:r>
          </a:p>
        </p:txBody>
      </p:sp>
      <p:sp>
        <p:nvSpPr>
          <p:cNvPr id="39968" name="Line 31"/>
          <p:cNvSpPr>
            <a:spLocks noChangeShapeType="1"/>
          </p:cNvSpPr>
          <p:nvPr/>
        </p:nvSpPr>
        <p:spPr bwMode="auto">
          <a:xfrm>
            <a:off x="4706938" y="3802063"/>
            <a:ext cx="0" cy="8445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69" name="Line 32"/>
          <p:cNvSpPr>
            <a:spLocks noChangeShapeType="1"/>
          </p:cNvSpPr>
          <p:nvPr/>
        </p:nvSpPr>
        <p:spPr bwMode="auto">
          <a:xfrm>
            <a:off x="4957763" y="3802063"/>
            <a:ext cx="333375" cy="9366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70" name="Line 33"/>
          <p:cNvSpPr>
            <a:spLocks noChangeShapeType="1"/>
          </p:cNvSpPr>
          <p:nvPr/>
        </p:nvSpPr>
        <p:spPr bwMode="auto">
          <a:xfrm>
            <a:off x="4873625" y="3802063"/>
            <a:ext cx="250825" cy="56356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71" name="Rectangle 34"/>
          <p:cNvSpPr>
            <a:spLocks noChangeArrowheads="1"/>
          </p:cNvSpPr>
          <p:nvPr/>
        </p:nvSpPr>
        <p:spPr bwMode="auto">
          <a:xfrm>
            <a:off x="4613275" y="4270375"/>
            <a:ext cx="154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TW" altLang="en-US" b="1">
                <a:solidFill>
                  <a:schemeClr val="hlink"/>
                </a:solidFill>
                <a:latin typeface="新細明體" pitchFamily="18" charset="-120"/>
              </a:rPr>
              <a:t>水份不足</a:t>
            </a:r>
            <a:r>
              <a:rPr lang="zh-TW" altLang="en-US" sz="2000">
                <a:latin typeface="新細明體" pitchFamily="18" charset="-120"/>
              </a:rPr>
              <a:t> </a:t>
            </a:r>
          </a:p>
        </p:txBody>
      </p:sp>
      <p:sp>
        <p:nvSpPr>
          <p:cNvPr id="39972" name="Rectangle 35"/>
          <p:cNvSpPr>
            <a:spLocks noChangeArrowheads="1"/>
          </p:cNvSpPr>
          <p:nvPr/>
        </p:nvSpPr>
        <p:spPr bwMode="auto">
          <a:xfrm>
            <a:off x="1865313" y="4646613"/>
            <a:ext cx="57673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000">
                <a:latin typeface="新細明體" pitchFamily="18" charset="-120"/>
              </a:rPr>
              <a:t>汗腺功能減退</a:t>
            </a:r>
          </a:p>
        </p:txBody>
      </p:sp>
      <p:sp>
        <p:nvSpPr>
          <p:cNvPr id="39973" name="Rectangle 36"/>
          <p:cNvSpPr>
            <a:spLocks noChangeArrowheads="1"/>
          </p:cNvSpPr>
          <p:nvPr/>
        </p:nvSpPr>
        <p:spPr bwMode="auto">
          <a:xfrm>
            <a:off x="5208588" y="380206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solidFill>
                  <a:schemeClr val="hlink"/>
                </a:solidFill>
                <a:latin typeface="新細明體" pitchFamily="18" charset="-120"/>
              </a:rPr>
              <a:t>鹽份不足</a:t>
            </a:r>
            <a:r>
              <a:rPr lang="zh-TW" altLang="en-US" sz="2000">
                <a:latin typeface="新細明體" pitchFamily="18" charset="-120"/>
              </a:rPr>
              <a:t> </a:t>
            </a:r>
          </a:p>
        </p:txBody>
      </p:sp>
      <p:sp>
        <p:nvSpPr>
          <p:cNvPr id="39974" name="Line 37"/>
          <p:cNvSpPr>
            <a:spLocks noChangeShapeType="1"/>
          </p:cNvSpPr>
          <p:nvPr/>
        </p:nvSpPr>
        <p:spPr bwMode="auto">
          <a:xfrm>
            <a:off x="6300788" y="4176713"/>
            <a:ext cx="334962" cy="28257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75" name="Line 38"/>
          <p:cNvSpPr>
            <a:spLocks noChangeShapeType="1"/>
          </p:cNvSpPr>
          <p:nvPr/>
        </p:nvSpPr>
        <p:spPr bwMode="auto">
          <a:xfrm>
            <a:off x="6140450" y="4552950"/>
            <a:ext cx="376238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76" name="Rectangle 39"/>
          <p:cNvSpPr>
            <a:spLocks noChangeArrowheads="1"/>
          </p:cNvSpPr>
          <p:nvPr/>
        </p:nvSpPr>
        <p:spPr bwMode="auto">
          <a:xfrm>
            <a:off x="6654800" y="4365625"/>
            <a:ext cx="151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993300"/>
                </a:solidFill>
                <a:latin typeface="新細明體" pitchFamily="18" charset="-120"/>
              </a:rPr>
              <a:t>熱衰竭</a:t>
            </a:r>
            <a:r>
              <a:rPr lang="zh-TW" altLang="en-US" sz="2000">
                <a:solidFill>
                  <a:srgbClr val="993300"/>
                </a:solidFill>
                <a:latin typeface="新細明體" pitchFamily="18" charset="-120"/>
              </a:rPr>
              <a:t> </a:t>
            </a:r>
          </a:p>
        </p:txBody>
      </p:sp>
      <p:sp>
        <p:nvSpPr>
          <p:cNvPr id="39977" name="Line 40"/>
          <p:cNvSpPr>
            <a:spLocks noChangeShapeType="1"/>
          </p:cNvSpPr>
          <p:nvPr/>
        </p:nvSpPr>
        <p:spPr bwMode="auto">
          <a:xfrm>
            <a:off x="6643688" y="3989388"/>
            <a:ext cx="376237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78" name="Rectangle 41"/>
          <p:cNvSpPr>
            <a:spLocks noChangeArrowheads="1"/>
          </p:cNvSpPr>
          <p:nvPr/>
        </p:nvSpPr>
        <p:spPr bwMode="auto">
          <a:xfrm>
            <a:off x="7167563" y="3802063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solidFill>
                  <a:srgbClr val="993300"/>
                </a:solidFill>
                <a:latin typeface="新細明體" pitchFamily="18" charset="-120"/>
              </a:rPr>
              <a:t>熱痙攣</a:t>
            </a:r>
            <a:r>
              <a:rPr lang="zh-TW" altLang="en-US" sz="2000">
                <a:latin typeface="新細明體" pitchFamily="18" charset="-120"/>
              </a:rPr>
              <a:t> </a:t>
            </a:r>
          </a:p>
        </p:txBody>
      </p:sp>
      <p:sp>
        <p:nvSpPr>
          <p:cNvPr id="39979" name="Line 42"/>
          <p:cNvSpPr>
            <a:spLocks noChangeShapeType="1"/>
          </p:cNvSpPr>
          <p:nvPr/>
        </p:nvSpPr>
        <p:spPr bwMode="auto">
          <a:xfrm>
            <a:off x="4706938" y="5021263"/>
            <a:ext cx="0" cy="280987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80" name="Rectangle 43"/>
          <p:cNvSpPr>
            <a:spLocks noChangeArrowheads="1"/>
          </p:cNvSpPr>
          <p:nvPr/>
        </p:nvSpPr>
        <p:spPr bwMode="auto">
          <a:xfrm>
            <a:off x="3035300" y="5208588"/>
            <a:ext cx="3509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000">
                <a:latin typeface="新細明體" pitchFamily="18" charset="-120"/>
              </a:rPr>
              <a:t>出汗減少</a:t>
            </a:r>
          </a:p>
        </p:txBody>
      </p:sp>
      <p:sp>
        <p:nvSpPr>
          <p:cNvPr id="39981" name="Line 44"/>
          <p:cNvSpPr>
            <a:spLocks noChangeShapeType="1"/>
          </p:cNvSpPr>
          <p:nvPr/>
        </p:nvSpPr>
        <p:spPr bwMode="auto">
          <a:xfrm>
            <a:off x="4706938" y="5583238"/>
            <a:ext cx="0" cy="280987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82" name="Rectangle 45"/>
          <p:cNvSpPr>
            <a:spLocks noChangeArrowheads="1"/>
          </p:cNvSpPr>
          <p:nvPr/>
        </p:nvSpPr>
        <p:spPr bwMode="auto">
          <a:xfrm>
            <a:off x="3871913" y="5770563"/>
            <a:ext cx="1838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latin typeface="新細明體" pitchFamily="18" charset="-120"/>
              </a:rPr>
              <a:t>體溫異常增高 </a:t>
            </a:r>
          </a:p>
        </p:txBody>
      </p:sp>
      <p:sp>
        <p:nvSpPr>
          <p:cNvPr id="39983" name="Line 46"/>
          <p:cNvSpPr>
            <a:spLocks noChangeShapeType="1"/>
          </p:cNvSpPr>
          <p:nvPr/>
        </p:nvSpPr>
        <p:spPr bwMode="auto">
          <a:xfrm>
            <a:off x="4706938" y="6146800"/>
            <a:ext cx="0" cy="2809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84" name="Rectangle 47"/>
          <p:cNvSpPr>
            <a:spLocks noChangeArrowheads="1"/>
          </p:cNvSpPr>
          <p:nvPr/>
        </p:nvSpPr>
        <p:spPr bwMode="auto">
          <a:xfrm>
            <a:off x="3851275" y="6335713"/>
            <a:ext cx="172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b="1">
                <a:solidFill>
                  <a:schemeClr val="hlink"/>
                </a:solidFill>
                <a:latin typeface="新細明體" pitchFamily="18" charset="-120"/>
              </a:rPr>
              <a:t>停止出汗</a:t>
            </a:r>
            <a:r>
              <a:rPr lang="zh-TW" altLang="en-US" sz="2000">
                <a:latin typeface="新細明體" pitchFamily="18" charset="-120"/>
              </a:rPr>
              <a:t> </a:t>
            </a:r>
          </a:p>
        </p:txBody>
      </p:sp>
      <p:sp>
        <p:nvSpPr>
          <p:cNvPr id="39985" name="Line 48"/>
          <p:cNvSpPr>
            <a:spLocks noChangeShapeType="1"/>
          </p:cNvSpPr>
          <p:nvPr/>
        </p:nvSpPr>
        <p:spPr bwMode="auto">
          <a:xfrm>
            <a:off x="5541963" y="6053138"/>
            <a:ext cx="252412" cy="187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86" name="Line 49"/>
          <p:cNvSpPr>
            <a:spLocks noChangeShapeType="1"/>
          </p:cNvSpPr>
          <p:nvPr/>
        </p:nvSpPr>
        <p:spPr bwMode="auto">
          <a:xfrm flipV="1">
            <a:off x="5375275" y="6334125"/>
            <a:ext cx="501650" cy="280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987" name="Rectangle 50"/>
          <p:cNvSpPr>
            <a:spLocks noChangeArrowheads="1"/>
          </p:cNvSpPr>
          <p:nvPr/>
        </p:nvSpPr>
        <p:spPr bwMode="auto">
          <a:xfrm>
            <a:off x="5924550" y="5961063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>
                <a:solidFill>
                  <a:srgbClr val="993300"/>
                </a:solidFill>
              </a:rPr>
              <a:t>熱中暑</a:t>
            </a:r>
          </a:p>
        </p:txBody>
      </p:sp>
      <p:sp>
        <p:nvSpPr>
          <p:cNvPr id="39988" name="Rectangle 51"/>
          <p:cNvSpPr>
            <a:spLocks noChangeArrowheads="1"/>
          </p:cNvSpPr>
          <p:nvPr/>
        </p:nvSpPr>
        <p:spPr bwMode="auto">
          <a:xfrm>
            <a:off x="0" y="5943600"/>
            <a:ext cx="3276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800">
                <a:solidFill>
                  <a:srgbClr val="0000CC"/>
                </a:solidFill>
                <a:latin typeface="新細明體" pitchFamily="18" charset="-120"/>
              </a:rPr>
              <a:t>正常的散熱作用( </a:t>
            </a:r>
            <a:r>
              <a:rPr lang="zh-TW" altLang="en-US" sz="1800">
                <a:latin typeface="新細明體" pitchFamily="18" charset="-120"/>
                <a:sym typeface="Wingdings 3" pitchFamily="18" charset="2"/>
              </a:rPr>
              <a:t></a:t>
            </a:r>
            <a:r>
              <a:rPr lang="zh-TW" altLang="en-US" sz="1800">
                <a:solidFill>
                  <a:srgbClr val="0000CC"/>
                </a:solidFill>
                <a:latin typeface="新細明體" pitchFamily="18" charset="-120"/>
              </a:rPr>
              <a:t> )</a:t>
            </a:r>
          </a:p>
          <a:p>
            <a:pPr algn="ctr" eaLnBrk="0" hangingPunct="0"/>
            <a:r>
              <a:rPr lang="zh-TW" altLang="en-US" sz="1800">
                <a:solidFill>
                  <a:srgbClr val="0000CC"/>
                </a:solidFill>
                <a:latin typeface="新細明體" pitchFamily="18" charset="-120"/>
              </a:rPr>
              <a:t>與熱病發生的原因(        )</a:t>
            </a:r>
          </a:p>
        </p:txBody>
      </p:sp>
      <p:sp>
        <p:nvSpPr>
          <p:cNvPr id="39989" name="Line 52"/>
          <p:cNvSpPr>
            <a:spLocks noChangeShapeType="1"/>
          </p:cNvSpPr>
          <p:nvPr/>
        </p:nvSpPr>
        <p:spPr bwMode="auto">
          <a:xfrm>
            <a:off x="2362200" y="6400800"/>
            <a:ext cx="3810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造成熱疾病主因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脫水：失去一定份量水分會形成脫水。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輕微脫水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生理代謝、運動表現</a:t>
            </a:r>
            <a:endParaRPr lang="en-US" altLang="zh-TW" dirty="0" smtClean="0"/>
          </a:p>
          <a:p>
            <a:r>
              <a:rPr lang="zh-TW" altLang="en-US" dirty="0" smtClean="0"/>
              <a:t>嚴重脫水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器官喪失功能，可嚴重影響生命。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87011824"/>
      </p:ext>
    </p:extLst>
  </p:cSld>
  <p:clrMapOvr>
    <a:masterClrMapping/>
  </p:clrMapOvr>
  <p:transition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1552</TotalTime>
  <Words>2254</Words>
  <Application>Microsoft Office PowerPoint</Application>
  <PresentationFormat>如螢幕大小 (4:3)</PresentationFormat>
  <Paragraphs>414</Paragraphs>
  <Slides>48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49" baseType="lpstr">
      <vt:lpstr>公正</vt:lpstr>
      <vt:lpstr>熱、冷急症之預防與處理 其他環境急症</vt:lpstr>
      <vt:lpstr>環境急症</vt:lpstr>
      <vt:lpstr>熱急症</vt:lpstr>
      <vt:lpstr>溫度引發疾病與傷害</vt:lpstr>
      <vt:lpstr>運動時熱能的獲得與散失路徑</vt:lpstr>
      <vt:lpstr>人體散熱的機轉 </vt:lpstr>
      <vt:lpstr>體熱的調節</vt:lpstr>
      <vt:lpstr>人體對熱之反應</vt:lpstr>
      <vt:lpstr>造成熱疾病主因</vt:lpstr>
      <vt:lpstr>症狀與徵候 熱衰竭 vs. 熱中暑</vt:lpstr>
      <vt:lpstr>熱中暑、熱衰竭差異</vt:lpstr>
      <vt:lpstr>熱痙攣之處理方式</vt:lpstr>
      <vt:lpstr>熱衰竭</vt:lpstr>
      <vt:lpstr>中暑處理</vt:lpstr>
      <vt:lpstr>熱疾病急救處理</vt:lpstr>
      <vt:lpstr>投影片 16</vt:lpstr>
      <vt:lpstr>中暑的分類</vt:lpstr>
      <vt:lpstr>運動型中暑之短片欣賞</vt:lpstr>
      <vt:lpstr>運動型中暑</vt:lpstr>
      <vt:lpstr>診斷依據</vt:lpstr>
      <vt:lpstr> 併發症 </vt:lpstr>
      <vt:lpstr>典型熱中暑與運動型熱中暑</vt:lpstr>
      <vt:lpstr>預防</vt:lpstr>
      <vt:lpstr>建議</vt:lpstr>
      <vt:lpstr>專題：水的補充</vt:lpstr>
      <vt:lpstr>投影片 26</vt:lpstr>
      <vt:lpstr>水對人的重要性</vt:lpstr>
      <vt:lpstr>人體水分的恆定</vt:lpstr>
      <vt:lpstr>脫水的發生</vt:lpstr>
      <vt:lpstr>脫水的衍生病症</vt:lpstr>
      <vt:lpstr>熱筋攣</vt:lpstr>
      <vt:lpstr>熱衰竭</vt:lpstr>
      <vt:lpstr>熱中暑</vt:lpstr>
      <vt:lpstr>投影片 34</vt:lpstr>
      <vt:lpstr>低血鈉症</vt:lpstr>
      <vt:lpstr>投影片 36</vt:lpstr>
      <vt:lpstr>運動時的水份平衡  P4-2</vt:lpstr>
      <vt:lpstr>1.賀爾蒙調控身體水合程度 </vt:lpstr>
      <vt:lpstr>投影片 39</vt:lpstr>
      <vt:lpstr>2.鈉離子 (Na+) 調控身體水合程度</vt:lpstr>
      <vt:lpstr>鈉的補充 p4-8</vt:lpstr>
      <vt:lpstr>水分攝取狀況之觀察方式</vt:lpstr>
      <vt:lpstr>運動員水份的補充   P4-12</vt:lpstr>
      <vt:lpstr>運動環境決定運動飲料攝取</vt:lpstr>
      <vt:lpstr>過去研究 P4-15</vt:lpstr>
      <vt:lpstr>運動前的飲水</vt:lpstr>
      <vt:lpstr>運動中的飲水</vt:lpstr>
      <vt:lpstr>運動後的飲水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冷、熱急症之預防與處理</dc:title>
  <dc:creator>WGChang</dc:creator>
  <cp:lastModifiedBy>WGChang</cp:lastModifiedBy>
  <cp:revision>55</cp:revision>
  <dcterms:created xsi:type="dcterms:W3CDTF">2018-06-11T15:18:08Z</dcterms:created>
  <dcterms:modified xsi:type="dcterms:W3CDTF">2018-07-23T04:18:28Z</dcterms:modified>
</cp:coreProperties>
</file>