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1B262-C101-A547-A3EC-F24FD5882134}" type="datetimeFigureOut">
              <a:rPr kumimoji="1" lang="zh-TW" altLang="en-US" smtClean="0"/>
              <a:t>2018/9/4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D75CF-6F71-4041-A4C0-E31DC2E4FEC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27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D75CF-6F71-4041-A4C0-E31DC2E4FECA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361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430FE-92AB-2243-9F77-DD896B2F5B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DDC21B-8869-074E-8270-78ABC8073B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8D4BE0-26B4-4247-BBE3-13B20754D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2FDC7-E7E2-CC49-B4C6-B47C6740311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DC804C-4913-2A45-970F-3139535AFB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2D3E42-43EA-5542-9866-0B97131C3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C868F-B4F1-7342-B31F-E3E75257ED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7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3F718-D18D-E74D-AF8A-FA76377DEE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A69B85-B82A-5C44-B02A-D347179DEF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DBDE9A-6DA4-6748-AEFB-94195D12D7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F868AD-D8BD-0C47-BBB0-598B73D0600C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5C30BC-70D5-B943-931D-FDA26D48BA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6092B9-257F-D74E-8A2B-DCB9017A3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560AF3-8B71-D249-B88A-FB45D406F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FD3FEB-44D0-B741-BD81-E2BCEAED45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CA8074-CCC1-F740-9A11-DD8E43F257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63BA14-1A66-A544-A13F-D29126AC4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36B42-917F-4B42-97CB-20ADF610B5A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35234D-5880-CC4F-B5E1-DFD19F3C60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10D510-BFCE-4046-B70B-146ED84D1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AA72B-7DCD-A547-AB56-50FF7CB20F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170D9-2673-4A4C-8845-36666A3F0D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4B6671-F775-8341-81D2-28C1B33095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102F14-851D-9840-A553-76766FB77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D8A3F-7F18-944C-BD84-20CED7861548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3F4329-3DF8-534B-B2AB-05AFC8B473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40E16-9ED2-8D43-B1DB-F18EDEEF5A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A7CB9-BAD7-6A46-867A-F0A6450632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5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0802D-6576-D64D-8046-22BDD3C0C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F4DEC7-9847-6E41-A197-1A24DDD5C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947B46-A3BB-6640-BE4D-E784A346E8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4CA0D-B094-8447-9097-B33F3505D7B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90D150-CE32-4A4A-896C-8FB438213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84F3B-C4E9-F546-A46A-FE1F48F526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DA6D3-854A-B841-9AEF-2F5E45D161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27C5B-16AB-424E-8FAE-1DDBB8B604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1AEDFA-8E02-5C41-8A81-DA55F00B44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53C61B-279D-9D43-A459-B2B8378F56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AAABFD-8478-2D43-9ADB-D82CA2557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3B137-E5A1-1446-985C-6BD657C2B69B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C844F7-F5AF-6C47-90BA-379200A32D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B187EB-A364-4043-9115-99D493C0D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FA28C-4952-874E-BCF3-E0886037CC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9BD3E-4B98-BB4A-93C9-EB9E249C93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C98546-D63E-7A43-B2A0-F4CFABDDD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24DB3F-DD2E-C541-836D-C3719866296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EA5711-FA85-AC4F-B211-330B85A8FD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089477B-9427-6745-8AA9-07D2E91AF6D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09130E-3991-6B42-946B-8CDA137F63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792C1-C8EC-0043-BAA9-257099D8F339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B0E542-C163-F04B-9010-AC202A30A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A19DFE6-0625-2A45-9858-DD238C536E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5CF9B-40FB-134F-9C0A-5681E6C3E8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7A020-2B4E-4244-A53A-E50396E94C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5B9D75-C4A1-AB46-B916-A8A96EFA4D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EE5D7B-DFDE-5749-AD40-9080B5E4A51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14CB69-B913-074E-9D68-BEDE7866AA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A03CD2-6CFC-564C-95CB-6E50E2286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13948-2737-FC4E-A019-265803295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C52FEC-168F-7A4C-996B-4BF22699C8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E6E9D-95F8-6742-BCD2-89E688C89DAD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DABDDF-407F-FC4F-B4C3-2FF1D40D71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5E55E8-96E4-CF4F-84C3-A161F7B33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13E7F-3281-5849-9B52-D7F4D17786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FD861-DAB8-9846-A245-69E312FF7B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F293E-C4F9-A74E-AF9D-12794257D3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9C400A-445C-844A-833C-1E631A7133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E2DB39-C416-D24A-BF5C-CF2C0B7BDB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BA577-6578-2848-B781-6D85479886FF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18C818-E6D6-4143-A03C-FEB4074AE4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735A37-A0C7-604E-A792-7BFCE2149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20CB0-1BBE-C64F-A603-F20582F27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18525-37C3-9B4D-AEB8-363BC7CA4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3523BC3-FC9C-464D-9623-2A008F70F0E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71F0CF-3D95-3141-A04B-5F16E0FF26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332F08-2DCE-9144-BA08-92E4DB22BC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26336-7EBF-B54F-98C6-1B481D0C3A37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6B52F7-9D25-BA40-8B91-E774B5873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49D2F8-0032-EF44-AC11-4C57E918B8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B2D2C-B1E6-1544-AAD6-24C8F7F36E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CF10F5-388A-044B-ABF8-D647E6309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B5B144-B395-2247-8DBC-B7EEB0025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6B3691-60F1-EB49-A1AB-FD36D0C1BD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9E342F-EA1D-FE49-91B0-6563B65709C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D2395F-9C53-124A-A9D2-E9E31A5FFF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8338B350-F7D5-D84D-A7C7-DD38D4CDB4D1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F28A2B30-6B69-C247-9B14-FCEA1B235DD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7BF9CD98-00C1-784C-AE49-5133725B6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CA5C2-108D-0845-AFBD-5A881C68ED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CN" altLang="en-US" dirty="0"/>
              <a:t>運動訓練學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284485-6D9A-B14A-BEEC-075D51EDAC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李恆儒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5F3A6109-74DE-4846-888C-484F10A6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E392BB4-2C8D-6B4B-8545-657C3E1436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2299577A-3256-694C-ADB8-11B34CD0C064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耐力訓練</a:t>
            </a:r>
            <a:r>
              <a:rPr lang="en-US" sz="3200" b="0" i="0" u="none" strike="noStrike" kern="1200" cap="none" spc="0" baseline="0" dirty="0">
                <a:solidFill>
                  <a:schemeClr val="bg1">
                    <a:lumMod val="50000"/>
                  </a:schemeClr>
                </a:solidFill>
                <a:uFillTx/>
                <a:latin typeface="Calibri"/>
                <a:ea typeface="新細明體"/>
                <a:cs typeface="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4D53D-8D12-634F-9DA0-4F6C218C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呼吸反應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A48434-A928-274C-82B3-D1F53EF16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相較於其他運動如無氧阻力訓練，有氧運動對攝取氧氣和生二氧化碳的衝擊最大</a:t>
            </a:r>
            <a:endParaRPr lang="en-US" altLang="zh-TW" dirty="0"/>
          </a:p>
          <a:p>
            <a:r>
              <a:rPr lang="zh-TW" altLang="en-US" dirty="0"/>
              <a:t>大量的氧流向組織，大量的二氧化碳流向肺，以及顯著上升的每分換氣量（</a:t>
            </a:r>
            <a:r>
              <a:rPr lang="en-US" altLang="zh-TW" dirty="0"/>
              <a:t>minute ventilation</a:t>
            </a:r>
            <a:r>
              <a:rPr lang="zh-TW" altLang="en-US" dirty="0"/>
              <a:t>），在有氧運動中提供了肺泡適宜的氣體濃度。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111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A249B6-6D9E-B446-B347-A338AC89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AEBC43-355C-D34D-BE21-E461DE9C32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354" y="1600200"/>
            <a:ext cx="7013291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63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0B2287-1808-3A4B-8294-8F4901FD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85E467-69C2-E84A-BD14-5EBC6D19C4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43566"/>
            <a:ext cx="8229600" cy="26392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85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FF6562-8D46-4744-A0A1-F19C7B51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氣體反應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DFA286-776A-8A48-9C97-05411478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擴散（</a:t>
            </a:r>
            <a:r>
              <a:rPr lang="en-US" altLang="zh-TW" dirty="0"/>
              <a:t>diffusion</a:t>
            </a:r>
            <a:r>
              <a:rPr lang="zh-TW" altLang="en-US" dirty="0"/>
              <a:t>）指的是</a:t>
            </a:r>
            <a:r>
              <a:rPr lang="zh-TW" altLang="en-US" dirty="0">
                <a:solidFill>
                  <a:srgbClr val="FF0000"/>
                </a:solidFill>
              </a:rPr>
              <a:t>氧氣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FF0000"/>
                </a:solidFill>
              </a:rPr>
              <a:t>二氧化碳</a:t>
            </a:r>
            <a:r>
              <a:rPr lang="zh-TW" altLang="en-US" dirty="0"/>
              <a:t>通過細胞膜的過程</a:t>
            </a:r>
            <a:endParaRPr lang="en-US" altLang="zh-TW" dirty="0"/>
          </a:p>
          <a:p>
            <a:r>
              <a:rPr lang="zh-TW" altLang="en-US" dirty="0"/>
              <a:t>此過程取決於各種氣體的濃度，以及因為各氣體分子活動而造成的分壓，氣體會從濃度高處移動到濃度低處。 </a:t>
            </a:r>
          </a:p>
          <a:p>
            <a:r>
              <a:rPr lang="zh-TW" altLang="en-US" dirty="0"/>
              <a:t>氧氣的擴散能力，特別是二氧化碳的擴散能力，會隨著運動而急遽增加，而有助於它們的交換。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554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7D135B-6D7F-6448-81E8-5C3D9D80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15FC79-9AC9-474C-93D7-BE0859CD7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0BA34E-0EF7-0642-921F-9E5E12CDF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032" y="953291"/>
            <a:ext cx="7293935" cy="517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5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FB96DE-5C46-0342-B1FC-CAB9922D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氣體與代謝產物的血液輸送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67D8E9-BC06-4344-9E75-539F5FD75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大部份的血中</a:t>
            </a:r>
            <a:r>
              <a:rPr lang="zh-TW" altLang="en-US" dirty="0">
                <a:solidFill>
                  <a:srgbClr val="FF0000"/>
                </a:solidFill>
              </a:rPr>
              <a:t>氧氣</a:t>
            </a:r>
            <a:r>
              <a:rPr lang="zh-TW" altLang="en-US" dirty="0"/>
              <a:t>是由</a:t>
            </a:r>
            <a:r>
              <a:rPr lang="zh-TW" altLang="en-US" dirty="0">
                <a:solidFill>
                  <a:srgbClr val="FF0000"/>
                </a:solidFill>
              </a:rPr>
              <a:t>血紅素</a:t>
            </a:r>
            <a:r>
              <a:rPr lang="zh-TW" altLang="en-US" dirty="0"/>
              <a:t>所攜帶</a:t>
            </a:r>
          </a:p>
          <a:p>
            <a:r>
              <a:rPr lang="zh-TW" altLang="en-US" dirty="0"/>
              <a:t>大多數的</a:t>
            </a:r>
            <a:r>
              <a:rPr lang="zh-TW" altLang="en-US" dirty="0">
                <a:solidFill>
                  <a:srgbClr val="FF0000"/>
                </a:solidFill>
              </a:rPr>
              <a:t>二氧化碳</a:t>
            </a:r>
            <a:r>
              <a:rPr lang="zh-TW" altLang="en-US" dirty="0"/>
              <a:t>（約</a:t>
            </a:r>
            <a:r>
              <a:rPr lang="en-US" altLang="zh-TW" dirty="0"/>
              <a:t>70%</a:t>
            </a:r>
            <a:r>
              <a:rPr lang="zh-TW" altLang="en-US" dirty="0"/>
              <a:t>）是與</a:t>
            </a:r>
            <a:r>
              <a:rPr lang="zh-TW" altLang="en-US" dirty="0">
                <a:solidFill>
                  <a:srgbClr val="FF0000"/>
                </a:solidFill>
              </a:rPr>
              <a:t>水</a:t>
            </a:r>
            <a:r>
              <a:rPr lang="zh-TW" altLang="en-US" dirty="0"/>
              <a:t>結合，以碳酸氫根離子（</a:t>
            </a:r>
            <a:r>
              <a:rPr lang="en-US" altLang="zh-TW" dirty="0"/>
              <a:t>HCO3</a:t>
            </a:r>
            <a:r>
              <a:rPr lang="zh-TW" altLang="en-US" dirty="0"/>
              <a:t>－）的方式運送到肺</a:t>
            </a:r>
            <a:endParaRPr lang="en-US" altLang="zh-TW" dirty="0"/>
          </a:p>
          <a:p>
            <a:r>
              <a:rPr lang="zh-TW" altLang="en-US" dirty="0"/>
              <a:t>在低強度到中強度的運動中，工作肌群可以獲得足夠的氧氣，乳酸並不會堆積</a:t>
            </a:r>
            <a:endParaRPr lang="en-US" altLang="zh-TW" dirty="0"/>
          </a:p>
          <a:p>
            <a:r>
              <a:rPr lang="zh-TW" altLang="en-US" dirty="0"/>
              <a:t>因為乳酸被移除的速率大於或等於產生的速率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793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8D2D22-A9B5-6D4F-8796-C6A774B3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2F1252-38D5-CD47-9534-FD0AA92C5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有氧運動中乳酸開始大量出現（此刻轉換為血乳酸鹽）的時刻稱為乳酸堆積起點（</a:t>
            </a:r>
            <a:r>
              <a:rPr lang="en-US" altLang="zh-TW" dirty="0"/>
              <a:t>onset of blood lactate </a:t>
            </a:r>
            <a:r>
              <a:rPr lang="en-US" altLang="zh-TW" dirty="0" err="1"/>
              <a:t>aceumulation</a:t>
            </a:r>
            <a:r>
              <a:rPr lang="en-US" altLang="zh-TW" dirty="0"/>
              <a:t> , OBLA</a:t>
            </a:r>
            <a:r>
              <a:rPr lang="zh-TW" altLang="en-US" dirty="0"/>
              <a:t>）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193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林正常等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鄭景峰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(2013)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。高強度間歇訓練與運動員有氧能力。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27(3)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Kovacs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S.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(2007).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Tennis physiology: training the competitive athlete.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Med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189-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 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Kinetics.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FFBC8-42F2-5F4C-8C90-75357A6E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有氧運動的短期反應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D5512A-EB69-3F49-B796-55789873D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心血管的反應</a:t>
            </a:r>
            <a:endParaRPr lang="en-US" altLang="zh-TW" dirty="0"/>
          </a:p>
          <a:p>
            <a:r>
              <a:rPr lang="zh-TW" altLang="en-US" dirty="0"/>
              <a:t>心輸出量 </a:t>
            </a:r>
          </a:p>
          <a:p>
            <a:pPr lvl="1"/>
            <a:r>
              <a:rPr lang="zh-TW" altLang="en-US" dirty="0"/>
              <a:t>從安靜狀態到穩定的有氧運動狀態的過程裡，心輸出量最初劇烈增加，接著增加量逐漸趨緩，最後到達高原狀態。</a:t>
            </a:r>
            <a:endParaRPr lang="en-US" altLang="zh-TW" dirty="0"/>
          </a:p>
          <a:p>
            <a:pPr lvl="1"/>
            <a:r>
              <a:rPr lang="zh-TW" altLang="en-US" dirty="0"/>
              <a:t>在最大努力的運動裡，心輸出量可達到安靜水準的四倍。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622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495652-27A3-564B-B7C8-EFD66F1C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DB0F4D-98CA-6241-9161-3E9C1A56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每跳輸出量 </a:t>
            </a:r>
          </a:p>
          <a:p>
            <a:pPr lvl="1"/>
            <a:r>
              <a:rPr lang="zh-TW" altLang="en-US" dirty="0"/>
              <a:t>每跳輸出量的大小由兩種生理機制決定</a:t>
            </a:r>
            <a:endParaRPr lang="en-US" altLang="zh-TW" dirty="0"/>
          </a:p>
          <a:p>
            <a:pPr lvl="1"/>
            <a:r>
              <a:rPr lang="zh-TW" altLang="en-US" dirty="0"/>
              <a:t>第一個是</a:t>
            </a:r>
            <a:r>
              <a:rPr lang="zh-TW" altLang="en-US" dirty="0">
                <a:solidFill>
                  <a:srgbClr val="FF0000"/>
                </a:solidFill>
              </a:rPr>
              <a:t>心舒張末期容積</a:t>
            </a:r>
            <a:r>
              <a:rPr lang="zh-TW" altLang="en-US" dirty="0"/>
              <a:t>（</a:t>
            </a:r>
            <a:r>
              <a:rPr lang="en-US" altLang="zh-TW" dirty="0"/>
              <a:t>end-diastolic volume</a:t>
            </a:r>
            <a:r>
              <a:rPr lang="zh-TW" altLang="en-US" dirty="0"/>
              <a:t>），也就是在心臟注入血液的時期（心舒張）被灌注到左心室的血量。</a:t>
            </a:r>
            <a:endParaRPr lang="en-US" altLang="zh-TW" dirty="0"/>
          </a:p>
          <a:p>
            <a:pPr lvl="1"/>
            <a:r>
              <a:rPr lang="zh-TW" altLang="en-US" dirty="0"/>
              <a:t>第二個是</a:t>
            </a:r>
            <a:r>
              <a:rPr lang="zh-TW" altLang="en-US" dirty="0">
                <a:solidFill>
                  <a:srgbClr val="FF0000"/>
                </a:solidFill>
              </a:rPr>
              <a:t>心跳率</a:t>
            </a:r>
            <a:r>
              <a:rPr lang="zh-TW" altLang="en-US" dirty="0"/>
              <a:t> ，也就是心臟收縮的速率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1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7427A1-F7AA-BD44-A041-12FD99D1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最大心跳率計算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8A441D6-154B-EE4D-B793-79AF575B0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047" y="1670216"/>
            <a:ext cx="5401339" cy="40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7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7A7410-5D46-474D-8A23-25FF485F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攝氧量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673741-83FB-CB42-B463-516F2FEEA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使用大量肌群或做了大量工作的有氧運動所需氧量也較大</a:t>
            </a:r>
            <a:endParaRPr lang="en-US" altLang="zh-TW" dirty="0"/>
          </a:p>
          <a:p>
            <a:r>
              <a:rPr lang="zh-TW" altLang="en-US" dirty="0"/>
              <a:t>代謝效率提高可提高攝氧量，尤其是在最大努力的運動中</a:t>
            </a:r>
            <a:endParaRPr lang="en-US" altLang="zh-TW" dirty="0"/>
          </a:p>
          <a:p>
            <a:r>
              <a:rPr lang="zh-TW" altLang="en-US" dirty="0"/>
              <a:t>一般人安靜時的攝氧量為每公斤體重每分鐘</a:t>
            </a:r>
            <a:r>
              <a:rPr lang="en-US" altLang="zh-TW" dirty="0"/>
              <a:t>3.5 (ml.kg</a:t>
            </a:r>
            <a:r>
              <a:rPr lang="en-US" altLang="zh-TW" baseline="30000" dirty="0"/>
              <a:t>-1</a:t>
            </a:r>
            <a:r>
              <a:rPr lang="en-US" altLang="zh-TW" dirty="0"/>
              <a:t>.min</a:t>
            </a:r>
            <a:r>
              <a:rPr lang="en-US" altLang="zh-TW" baseline="30000" dirty="0"/>
              <a:t>-1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1 </a:t>
            </a:r>
            <a:r>
              <a:rPr lang="zh-CN" altLang="en-US" dirty="0">
                <a:solidFill>
                  <a:srgbClr val="FF0000"/>
                </a:solidFill>
              </a:rPr>
              <a:t>個代謝當量</a:t>
            </a:r>
            <a:endParaRPr lang="zh-TW" altLang="en-US" dirty="0">
              <a:solidFill>
                <a:srgbClr val="FF0000"/>
              </a:solidFill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676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5B33A3-3632-6F49-9278-228125DC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血壓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9BFB7C-ECDA-854F-9904-B8C13D7E7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收縮壓（</a:t>
            </a:r>
            <a:r>
              <a:rPr lang="en-US" altLang="zh-TW" dirty="0"/>
              <a:t>systolic blood pressure</a:t>
            </a:r>
            <a:r>
              <a:rPr lang="zh-TW" altLang="en-US" dirty="0"/>
              <a:t>）是當心室收縮（</a:t>
            </a:r>
            <a:r>
              <a:rPr lang="en-US" altLang="zh-TW" dirty="0"/>
              <a:t>systole</a:t>
            </a:r>
            <a:r>
              <a:rPr lang="zh-TW" altLang="en-US" dirty="0"/>
              <a:t>）將血液強力送出時動脈管壁的壓力</a:t>
            </a:r>
            <a:endParaRPr lang="en-US" altLang="zh-TW" dirty="0"/>
          </a:p>
          <a:p>
            <a:r>
              <a:rPr lang="zh-TW" altLang="en-US" dirty="0"/>
              <a:t>當合併考慮心跳率時，可以用來表達心肌攝氧量（作功）。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075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34B3ED-4EA8-E749-A2DB-B64BA281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血壓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DA22A5-67E0-C74E-B187-117C553A1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舒張壓（</a:t>
            </a:r>
            <a:r>
              <a:rPr lang="en-US" altLang="zh-TW" dirty="0"/>
              <a:t>diastolic blood pressure</a:t>
            </a:r>
            <a:r>
              <a:rPr lang="zh-TW" altLang="en-US" dirty="0"/>
              <a:t>）是用來估計當沒有血液強力通過血管時血管壁（舒張</a:t>
            </a:r>
            <a:r>
              <a:rPr lang="en-US" altLang="zh-TW" dirty="0"/>
              <a:t>〔diastole〕</a:t>
            </a:r>
            <a:r>
              <a:rPr lang="zh-TW" altLang="en-US" dirty="0"/>
              <a:t>）的壓力</a:t>
            </a:r>
            <a:endParaRPr lang="en-US" altLang="zh-TW" dirty="0"/>
          </a:p>
          <a:p>
            <a:r>
              <a:rPr lang="zh-TW" altLang="en-US" dirty="0"/>
              <a:t>舒張壓顯示了周邊的壓力，且可因有氧運動帶來的血管擴張效果而降低。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069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268C27-CBE4-F244-98B5-6E408167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局部循環控制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B54EE1-471F-A348-9568-C9A7C6D3A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在有氧運動中，運動肌群的血液因為局部動脈擴張而顯著上升，在此同時，通往其他臟器的血流則會因動脈收縮而減少。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543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4089E-44AE-774F-9EDE-6DAF3716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E58307-40B0-3E4B-919D-25019B74A0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59186"/>
            <a:ext cx="8229600" cy="20079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005769"/>
      </p:ext>
    </p:extLst>
  </p:cSld>
  <p:clrMapOvr>
    <a:masterClrMapping/>
  </p:clrMapOvr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184</TotalTime>
  <Words>656</Words>
  <Application>Microsoft Macintosh PowerPoint</Application>
  <PresentationFormat>如螢幕大小 (4:3)</PresentationFormat>
  <Paragraphs>50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新細明體</vt:lpstr>
      <vt:lpstr>標楷體</vt:lpstr>
      <vt:lpstr>等线</vt:lpstr>
      <vt:lpstr>Arial</vt:lpstr>
      <vt:lpstr>Calibri</vt:lpstr>
      <vt:lpstr>Times New Roman</vt:lpstr>
      <vt:lpstr>課程名稱</vt:lpstr>
      <vt:lpstr>運動訓練學</vt:lpstr>
      <vt:lpstr>有氧運動的短期反應</vt:lpstr>
      <vt:lpstr>PowerPoint 簡報</vt:lpstr>
      <vt:lpstr>最大心跳率計算</vt:lpstr>
      <vt:lpstr>攝氧量</vt:lpstr>
      <vt:lpstr>血壓</vt:lpstr>
      <vt:lpstr>血壓</vt:lpstr>
      <vt:lpstr>局部循環控制</vt:lpstr>
      <vt:lpstr>PowerPoint 簡報</vt:lpstr>
      <vt:lpstr>呼吸反應</vt:lpstr>
      <vt:lpstr>PowerPoint 簡報</vt:lpstr>
      <vt:lpstr>PowerPoint 簡報</vt:lpstr>
      <vt:lpstr>氣體反應</vt:lpstr>
      <vt:lpstr>PowerPoint 簡報</vt:lpstr>
      <vt:lpstr>氣體與代謝產物的血液輸送</vt:lpstr>
      <vt:lpstr>PowerPoint 簡報</vt:lpstr>
      <vt:lpstr>參考文獻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Microsoft Office User</cp:lastModifiedBy>
  <cp:revision>13</cp:revision>
  <dcterms:created xsi:type="dcterms:W3CDTF">2017-11-07T02:54:43Z</dcterms:created>
  <dcterms:modified xsi:type="dcterms:W3CDTF">2018-09-03T19:39:32Z</dcterms:modified>
</cp:coreProperties>
</file>