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79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3"/>
  </p:normalViewPr>
  <p:slideViewPr>
    <p:cSldViewPr snapToGrid="0" snapToObjects="1">
      <p:cViewPr varScale="1">
        <p:scale>
          <a:sx n="120" d="100"/>
          <a:sy n="120" d="100"/>
        </p:scale>
        <p:origin x="1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1B262-C101-A547-A3EC-F24FD5882134}" type="datetimeFigureOut">
              <a:rPr kumimoji="1" lang="zh-TW" altLang="en-US" smtClean="0"/>
              <a:t>2018/9/4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75CF-6F71-4041-A4C0-E31DC2E4FECA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6274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D75CF-6F71-4041-A4C0-E31DC2E4FECA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23610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5430FE-92AB-2243-9F77-DD896B2F5BA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EDDC21B-8869-074E-8270-78ABC8073BB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8D4BE0-26B4-4247-BBE3-13B20754DBE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D2FDC7-E7E2-CC49-B4C6-B47C6740311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DDC804C-4913-2A45-970F-3139535AFBB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62D3E42-43EA-5542-9866-0B97131C3D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0C868F-B4F1-7342-B31F-E3E75257ED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34785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A3F718-D18D-E74D-AF8A-FA76377DEE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7A69B85-B82A-5C44-B02A-D347179DEF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DBDE9A-6DA4-6748-AEFB-94195D12D7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868AD-D8BD-0C47-BBB0-598B73D0600C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25C30BC-70D5-B943-931D-FDA26D48B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6092B9-257F-D74E-8A2B-DCB9017A33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560AF3-8B71-D249-B88A-FB45D406FE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26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6FD3FEB-44D0-B741-BD81-E2BCEAED454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1CA8074-CCC1-F740-9A11-DD8E43F257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63BA14-1A66-A544-A13F-D29126AC46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736B42-917F-4B42-97CB-20ADF610B5A4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35234D-5880-CC4F-B5E1-DFD19F3C601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10D510-BFCE-4046-B70B-146ED84D1C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DAA72B-7DCD-A547-AB56-50FF7CB20F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8170D9-2673-4A4C-8845-36666A3F0D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4B6671-F775-8341-81D2-28C1B330953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102F14-851D-9840-A553-76766FB7799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8D8A3F-7F18-944C-BD84-20CED7861548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3F4329-3DF8-534B-B2AB-05AFC8B473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1640E16-9ED2-8D43-B1DB-F18EDEEF5A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7CB9-BAD7-6A46-867A-F0A64506320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52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80802D-6576-D64D-8046-22BDD3C0C9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F4DEC7-9847-6E41-A197-1A24DDD5C0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947B46-A3BB-6640-BE4D-E784A346E8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C4CA0D-B094-8447-9097-B33F3505D7B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90D150-CE32-4A4A-896C-8FB438213D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984F3B-C4E9-F546-A46A-FE1F48F526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9DA6D3-854A-B841-9AEF-2F5E45D1615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27C5B-16AB-424E-8FAE-1DDBB8B6040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1AEDFA-8E02-5C41-8A81-DA55F00B44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053C61B-279D-9D43-A459-B2B8378F565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1AAABFD-8478-2D43-9ADB-D82CA25575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93B137-E5A1-1446-985C-6BD657C2B69B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C844F7-F5AF-6C47-90BA-379200A32D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8B187EB-A364-4043-9115-99D493C0D8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8FA28C-4952-874E-BCF3-E0886037CC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05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49BD3E-4B98-BB4A-93C9-EB9E249C930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C98546-D63E-7A43-B2A0-F4CFABDDD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24DB3F-DD2E-C541-836D-C37198662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0EA5711-FA85-AC4F-B211-330B85A8FD9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089477B-9427-6745-8AA9-07D2E91AF6DC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209130E-3991-6B42-946B-8CDA137F636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B792C1-C8EC-0043-BAA9-257099D8F339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5B0E542-C163-F04B-9010-AC202A30A9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A19DFE6-0625-2A45-9858-DD238C536E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F5CF9B-40FB-134F-9C0A-5681E6C3E8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58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87A020-2B4E-4244-A53A-E50396E94C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65B9D75-C4A1-AB46-B916-A8A96EFA4D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EE5D7B-DFDE-5749-AD40-9080B5E4A513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14CB69-B913-074E-9D68-BEDE7866AA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2A03CD2-6CFC-564C-95CB-6E50E2286A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D13948-2737-FC4E-A019-265803295B9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10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7C52FEC-168F-7A4C-996B-4BF22699C8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9E6E9D-95F8-6742-BCD2-89E688C89DAD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ABDDF-407F-FC4F-B4C3-2FF1D40D714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5E55E8-96E4-CF4F-84C3-A161F7B33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B13E7F-3281-5849-9B52-D7F4D17786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9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C0FD861-DAB8-9846-A245-69E312FF7B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AF293E-C4F9-A74E-AF9D-12794257D3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9C400A-445C-844A-833C-1E631A7133C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9E2DB39-C416-D24A-BF5C-CF2C0B7BDB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BA577-6578-2848-B781-6D85479886FF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18C818-E6D6-4143-A03C-FEB4074AE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735A37-A0C7-604E-A792-7BFCE2149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920CB0-1BBE-C64F-A603-F20582F27D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52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918525-37C3-9B4D-AEB8-363BC7CA41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3523BC3-FC9C-464D-9623-2A008F70F0E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71F0CF-3D95-3141-A04B-5F16E0FF26E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332F08-2DCE-9144-BA08-92E4DB22BC3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126336-7EBF-B54F-98C6-1B481D0C3A37}" type="datetime1">
              <a:rPr lang="en-US"/>
              <a:pPr lvl="0"/>
              <a:t>9/4/18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6B52F7-9D25-BA40-8B91-E774B58730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49D2F8-0032-EF44-AC11-4C57E918B87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6B2D2C-B1E6-1544-AAD6-24C8F7F36E8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ECF10F5-388A-044B-ABF8-D647E63098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4B5B144-B395-2247-8DBC-B7EEB00253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6B3691-60F1-EB49-A1AB-FD36D0C1BDF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9E342F-EA1D-FE49-91B0-6563B65709C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D2395F-9C53-124A-A9D2-E9E31A5FFF8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8338B350-F7D5-D84D-A7C7-DD38D4CDB4D1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F28A2B30-6B69-C247-9B14-FCEA1B235D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7BF9CD98-00C1-784C-AE49-5133725B699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5CA5C2-108D-0845-AFBD-5A881C68ED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運動訓練學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284485-6D9A-B14A-BEEC-075D51EDAC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李恆儒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5F3A6109-74DE-4846-888C-484F10A649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5E392BB4-2C8D-6B4B-8545-657C3E1436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2299577A-3256-694C-ADB8-11B34CD0C064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rm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CN" altLang="en-US" sz="3200" dirty="0">
                <a:solidFill>
                  <a:schemeClr val="bg1">
                    <a:lumMod val="50000"/>
                  </a:schemeClr>
                </a:solidFill>
              </a:rPr>
              <a:t>耐力訓練</a:t>
            </a:r>
            <a:r>
              <a:rPr lang="en-US" sz="3200" b="0" i="0" u="none" strike="noStrike" kern="1200" cap="none" spc="0" baseline="0" dirty="0">
                <a:solidFill>
                  <a:schemeClr val="bg1">
                    <a:lumMod val="50000"/>
                  </a:schemeClr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D4D53D-8D12-634F-9DA0-4F6C218C7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呼吸反應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CA48434-A928-274C-82B3-D1F53EF16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相較於其他運動如無氧阻力訓練，有氧運動對攝取氧氣和生二氧化碳的衝擊最大</a:t>
            </a:r>
            <a:endParaRPr lang="en-US" altLang="zh-TW" dirty="0"/>
          </a:p>
          <a:p>
            <a:r>
              <a:rPr lang="zh-TW" altLang="en-US" dirty="0"/>
              <a:t>大量的氧流向組織，大量的二氧化碳流向肺，以及顯著上升的每分換氣量（</a:t>
            </a:r>
            <a:r>
              <a:rPr lang="en-US" altLang="zh-TW" dirty="0"/>
              <a:t>minute ventilation</a:t>
            </a:r>
            <a:r>
              <a:rPr lang="zh-TW" altLang="en-US" dirty="0"/>
              <a:t>），在有氧運動中提供了肺泡適宜的氣體濃度。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1110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A249B6-6D9E-B446-B347-A338AC899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AAEBC43-355C-D34D-BE21-E461DE9C32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5354" y="1600200"/>
            <a:ext cx="7013291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631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0B2287-1808-3A4B-8294-8F4901FD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E85E467-69C2-E84A-BD14-5EBC6D19C4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543566"/>
            <a:ext cx="8229600" cy="263923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857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FF6562-8D46-4744-A0A1-F19C7B51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氣體反應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DFA286-776A-8A48-9C97-054114784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擴散（</a:t>
            </a:r>
            <a:r>
              <a:rPr lang="en-US" altLang="zh-TW" dirty="0"/>
              <a:t>diffusion</a:t>
            </a:r>
            <a:r>
              <a:rPr lang="zh-TW" altLang="en-US" dirty="0"/>
              <a:t>）指的是</a:t>
            </a:r>
            <a:r>
              <a:rPr lang="zh-TW" altLang="en-US" dirty="0">
                <a:solidFill>
                  <a:srgbClr val="FF0000"/>
                </a:solidFill>
              </a:rPr>
              <a:t>氧氣</a:t>
            </a:r>
            <a:r>
              <a:rPr lang="zh-TW" altLang="en-US" dirty="0"/>
              <a:t>和</a:t>
            </a:r>
            <a:r>
              <a:rPr lang="zh-TW" altLang="en-US" dirty="0">
                <a:solidFill>
                  <a:srgbClr val="FF0000"/>
                </a:solidFill>
              </a:rPr>
              <a:t>二氧化碳</a:t>
            </a:r>
            <a:r>
              <a:rPr lang="zh-TW" altLang="en-US" dirty="0"/>
              <a:t>通過細胞膜的過程</a:t>
            </a:r>
            <a:endParaRPr lang="en-US" altLang="zh-TW" dirty="0"/>
          </a:p>
          <a:p>
            <a:r>
              <a:rPr lang="zh-TW" altLang="en-US" dirty="0"/>
              <a:t>此過程取決於各種氣體的濃度，以及因為各氣體分子活動而造成的分壓，氣體會從濃度高處移動到濃度低處。 </a:t>
            </a:r>
          </a:p>
          <a:p>
            <a:r>
              <a:rPr lang="zh-TW" altLang="en-US" dirty="0"/>
              <a:t>氧氣的擴散能力，特別是二氧化碳的擴散能力，會隨著運動而急遽增加，而有助於它們的交換。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5543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7D135B-6D7F-6448-81E8-5C3D9D80F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D15FC79-9AC9-474C-93D7-BE0859CD7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B0BA34E-0EF7-0642-921F-9E5E12CDF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5032" y="953291"/>
            <a:ext cx="7293935" cy="5172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754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FB96DE-5C46-0342-B1FC-CAB9922D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氣體與代謝產物的血液輸送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67D8E9-BC06-4344-9E75-539F5FD75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大部份的血中</a:t>
            </a:r>
            <a:r>
              <a:rPr lang="zh-TW" altLang="en-US" dirty="0">
                <a:solidFill>
                  <a:srgbClr val="FF0000"/>
                </a:solidFill>
              </a:rPr>
              <a:t>氧氣</a:t>
            </a:r>
            <a:r>
              <a:rPr lang="zh-TW" altLang="en-US" dirty="0"/>
              <a:t>是由</a:t>
            </a:r>
            <a:r>
              <a:rPr lang="zh-TW" altLang="en-US" dirty="0">
                <a:solidFill>
                  <a:srgbClr val="FF0000"/>
                </a:solidFill>
              </a:rPr>
              <a:t>血紅素</a:t>
            </a:r>
            <a:r>
              <a:rPr lang="zh-TW" altLang="en-US" dirty="0"/>
              <a:t>所攜帶</a:t>
            </a:r>
          </a:p>
          <a:p>
            <a:r>
              <a:rPr lang="zh-TW" altLang="en-US" dirty="0"/>
              <a:t>大多數的</a:t>
            </a:r>
            <a:r>
              <a:rPr lang="zh-TW" altLang="en-US" dirty="0">
                <a:solidFill>
                  <a:srgbClr val="FF0000"/>
                </a:solidFill>
              </a:rPr>
              <a:t>二氧化碳</a:t>
            </a:r>
            <a:r>
              <a:rPr lang="zh-TW" altLang="en-US" dirty="0"/>
              <a:t>（約</a:t>
            </a:r>
            <a:r>
              <a:rPr lang="en-US" altLang="zh-TW" dirty="0"/>
              <a:t>70%</a:t>
            </a:r>
            <a:r>
              <a:rPr lang="zh-TW" altLang="en-US" dirty="0"/>
              <a:t>）是與</a:t>
            </a:r>
            <a:r>
              <a:rPr lang="zh-TW" altLang="en-US" dirty="0">
                <a:solidFill>
                  <a:srgbClr val="FF0000"/>
                </a:solidFill>
              </a:rPr>
              <a:t>水</a:t>
            </a:r>
            <a:r>
              <a:rPr lang="zh-TW" altLang="en-US" dirty="0"/>
              <a:t>結合，以碳酸氫根離子（</a:t>
            </a:r>
            <a:r>
              <a:rPr lang="en-US" altLang="zh-TW" dirty="0"/>
              <a:t>HCO3</a:t>
            </a:r>
            <a:r>
              <a:rPr lang="zh-TW" altLang="en-US" dirty="0"/>
              <a:t>－）的方式運送到肺</a:t>
            </a:r>
            <a:endParaRPr lang="en-US" altLang="zh-TW" dirty="0"/>
          </a:p>
          <a:p>
            <a:r>
              <a:rPr lang="zh-TW" altLang="en-US" dirty="0"/>
              <a:t>在低強度到中強度的運動中，工作肌群可以獲得足夠的氧氣，乳酸並不會堆積</a:t>
            </a:r>
            <a:endParaRPr lang="en-US" altLang="zh-TW" dirty="0"/>
          </a:p>
          <a:p>
            <a:r>
              <a:rPr lang="zh-TW" altLang="en-US" dirty="0"/>
              <a:t>因為乳酸被移除的速率大於或等於產生的速率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7930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8D2D22-A9B5-6D4F-8796-C6A774B38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2F1252-38D5-CD47-9534-FD0AA92C5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有氧運動中乳酸開始大量出現（此刻轉換為血乳酸鹽）的時刻稱為乳酸堆積起點（</a:t>
            </a:r>
            <a:r>
              <a:rPr lang="en-US" altLang="zh-TW" dirty="0"/>
              <a:t>onset of blood lactate </a:t>
            </a:r>
            <a:r>
              <a:rPr lang="en-US" altLang="zh-TW" dirty="0" err="1"/>
              <a:t>aceumulation</a:t>
            </a:r>
            <a:r>
              <a:rPr lang="en-US" altLang="zh-TW" dirty="0"/>
              <a:t> , OBLA</a:t>
            </a:r>
            <a:r>
              <a:rPr lang="zh-TW" altLang="en-US" dirty="0"/>
              <a:t>）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1933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林正常等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鄭景峰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(2013)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。高強度間歇訓練與運動員有氧能力。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中華體育季刊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27(3)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203-211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Kovacs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M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S.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(2007).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Tennis physiology: training the competitive athlete.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Sports Med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37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189-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98. 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0"/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Sharkey, B. J., &amp; 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Gaskill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S. E. (2006). </a:t>
            </a:r>
            <a:r>
              <a:rPr lang="en-US" altLang="zh-TW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Sport physiology for coaches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 Champaign, IL, Human Kinetics.</a:t>
            </a:r>
            <a:endParaRPr lang="zh-TW" altLang="zh-TW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7FFBC8-42F2-5F4C-8C90-75357A6E2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有氧運動的短期反應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D5512A-EB69-3F49-B796-55789873D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/>
              <a:t>心血管的反應</a:t>
            </a:r>
            <a:endParaRPr lang="en-US" altLang="zh-TW" dirty="0"/>
          </a:p>
          <a:p>
            <a:r>
              <a:rPr lang="zh-TW" altLang="en-US" dirty="0"/>
              <a:t>心輸出量 </a:t>
            </a:r>
          </a:p>
          <a:p>
            <a:pPr lvl="1"/>
            <a:r>
              <a:rPr lang="zh-TW" altLang="en-US" dirty="0"/>
              <a:t>從安靜狀態到穩定的有氧運動狀態的過程裡，心輸出量最初劇烈增加，接著增加量逐漸趨緩，最後到達高原狀態。</a:t>
            </a:r>
            <a:endParaRPr lang="en-US" altLang="zh-TW" dirty="0"/>
          </a:p>
          <a:p>
            <a:pPr lvl="1"/>
            <a:r>
              <a:rPr lang="zh-TW" altLang="en-US" dirty="0"/>
              <a:t>在最大努力的運動裡，心輸出量可達到安靜水準的四倍。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622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495652-27A3-564B-B7C8-EFD66F1C5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FDB0F4D-98CA-6241-9161-3E9C1A566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每跳輸出量 </a:t>
            </a:r>
          </a:p>
          <a:p>
            <a:pPr lvl="1"/>
            <a:r>
              <a:rPr lang="zh-TW" altLang="en-US" dirty="0"/>
              <a:t>每跳輸出量的大小由兩種生理機制決定</a:t>
            </a:r>
            <a:endParaRPr lang="en-US" altLang="zh-TW" dirty="0"/>
          </a:p>
          <a:p>
            <a:pPr lvl="1"/>
            <a:r>
              <a:rPr lang="zh-TW" altLang="en-US" dirty="0"/>
              <a:t>第一個是</a:t>
            </a:r>
            <a:r>
              <a:rPr lang="zh-TW" altLang="en-US" dirty="0">
                <a:solidFill>
                  <a:srgbClr val="FF0000"/>
                </a:solidFill>
              </a:rPr>
              <a:t>心舒張末期容積</a:t>
            </a:r>
            <a:r>
              <a:rPr lang="zh-TW" altLang="en-US" dirty="0"/>
              <a:t>（</a:t>
            </a:r>
            <a:r>
              <a:rPr lang="en-US" altLang="zh-TW" dirty="0"/>
              <a:t>end-diastolic volume</a:t>
            </a:r>
            <a:r>
              <a:rPr lang="zh-TW" altLang="en-US" dirty="0"/>
              <a:t>），也就是在心臟注入血液的時期（心舒張）被灌注到左心室的血量。</a:t>
            </a:r>
            <a:endParaRPr lang="en-US" altLang="zh-TW" dirty="0"/>
          </a:p>
          <a:p>
            <a:pPr lvl="1"/>
            <a:r>
              <a:rPr lang="zh-TW" altLang="en-US" dirty="0"/>
              <a:t>第二個是</a:t>
            </a:r>
            <a:r>
              <a:rPr lang="zh-TW" altLang="en-US" dirty="0">
                <a:solidFill>
                  <a:srgbClr val="FF0000"/>
                </a:solidFill>
              </a:rPr>
              <a:t>心跳率</a:t>
            </a:r>
            <a:r>
              <a:rPr lang="zh-TW" altLang="en-US" dirty="0"/>
              <a:t> ，也就是心臟收縮的速率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19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7427A1-F7AA-BD44-A041-12FD99D12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最大心跳率計算</a:t>
            </a:r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F8A441D6-154B-EE4D-B793-79AF575B0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8047" y="1670216"/>
            <a:ext cx="5401339" cy="405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78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7A7410-5D46-474D-8A23-25FF485F4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攝氧量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673741-83FB-CB42-B463-516F2FEEA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使用大量肌群或做了大量工作的有氧運動所需氧量也較大</a:t>
            </a:r>
            <a:endParaRPr lang="en-US" altLang="zh-TW" dirty="0"/>
          </a:p>
          <a:p>
            <a:r>
              <a:rPr lang="zh-TW" altLang="en-US" dirty="0"/>
              <a:t>代謝效率提高可提高攝氧量，尤其是在最大努力的運動中</a:t>
            </a:r>
            <a:endParaRPr lang="en-US" altLang="zh-TW" dirty="0"/>
          </a:p>
          <a:p>
            <a:r>
              <a:rPr lang="zh-TW" altLang="en-US" dirty="0"/>
              <a:t>一般人安靜時的攝氧量為每公斤體重每分鐘</a:t>
            </a:r>
            <a:r>
              <a:rPr lang="en-US" altLang="zh-TW" dirty="0"/>
              <a:t>3.5 (ml.kg</a:t>
            </a:r>
            <a:r>
              <a:rPr lang="en-US" altLang="zh-TW" baseline="30000" dirty="0"/>
              <a:t>-1</a:t>
            </a:r>
            <a:r>
              <a:rPr lang="en-US" altLang="zh-TW" dirty="0"/>
              <a:t>.min</a:t>
            </a:r>
            <a:r>
              <a:rPr lang="en-US" altLang="zh-TW" baseline="30000" dirty="0"/>
              <a:t>-1</a:t>
            </a:r>
            <a:r>
              <a:rPr lang="en-US" altLang="zh-TW" dirty="0"/>
              <a:t>)</a:t>
            </a:r>
          </a:p>
          <a:p>
            <a:pPr lvl="1"/>
            <a:r>
              <a:rPr lang="en-US" altLang="zh-TW" dirty="0">
                <a:solidFill>
                  <a:srgbClr val="FF0000"/>
                </a:solidFill>
              </a:rPr>
              <a:t>1 </a:t>
            </a:r>
            <a:r>
              <a:rPr lang="zh-CN" altLang="en-US" dirty="0">
                <a:solidFill>
                  <a:srgbClr val="FF0000"/>
                </a:solidFill>
              </a:rPr>
              <a:t>個代謝當量</a:t>
            </a:r>
            <a:endParaRPr lang="zh-TW" altLang="en-US" dirty="0">
              <a:solidFill>
                <a:srgbClr val="FF0000"/>
              </a:solidFill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06763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5B33A3-3632-6F49-9278-228125DC3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血壓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89BFB7C-ECDA-854F-9904-B8C13D7E7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收縮壓（</a:t>
            </a:r>
            <a:r>
              <a:rPr lang="en-US" altLang="zh-TW" dirty="0"/>
              <a:t>systolic blood pressure</a:t>
            </a:r>
            <a:r>
              <a:rPr lang="zh-TW" altLang="en-US" dirty="0"/>
              <a:t>）是當心室收縮（</a:t>
            </a:r>
            <a:r>
              <a:rPr lang="en-US" altLang="zh-TW" dirty="0"/>
              <a:t>systole</a:t>
            </a:r>
            <a:r>
              <a:rPr lang="zh-TW" altLang="en-US" dirty="0"/>
              <a:t>）將血液強力送出時動脈管壁的壓力</a:t>
            </a:r>
            <a:endParaRPr lang="en-US" altLang="zh-TW" dirty="0"/>
          </a:p>
          <a:p>
            <a:r>
              <a:rPr lang="zh-TW" altLang="en-US" dirty="0"/>
              <a:t>當合併考慮心跳率時，可以用來表達心肌攝氧量（作功）。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0751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34B3ED-4EA8-E749-A2DB-B64BA281A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血壓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6DA22A5-67E0-C74E-B187-117C553A1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舒張壓（</a:t>
            </a:r>
            <a:r>
              <a:rPr lang="en-US" altLang="zh-TW" dirty="0"/>
              <a:t>diastolic blood pressure</a:t>
            </a:r>
            <a:r>
              <a:rPr lang="zh-TW" altLang="en-US" dirty="0"/>
              <a:t>）是用來估計當沒有血液強力通過血管時血管壁（舒張</a:t>
            </a:r>
            <a:r>
              <a:rPr lang="en-US" altLang="zh-TW" dirty="0"/>
              <a:t>〔diastole〕</a:t>
            </a:r>
            <a:r>
              <a:rPr lang="zh-TW" altLang="en-US" dirty="0"/>
              <a:t>）的壓力</a:t>
            </a:r>
            <a:endParaRPr lang="en-US" altLang="zh-TW" dirty="0"/>
          </a:p>
          <a:p>
            <a:r>
              <a:rPr lang="zh-TW" altLang="en-US" dirty="0"/>
              <a:t>舒張壓顯示了周邊的壓力，且可因有氧運動帶來的血管擴張效果而降低。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8069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268C27-CBE4-F244-98B5-6E4081677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局部循環控制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B54EE1-471F-A348-9568-C9A7C6D3A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lang="zh-TW" altLang="en-US" dirty="0"/>
              <a:t>在有氧運動中，運動肌群的血液因為局部動脈擴張而顯著上升，在此同時，通往其他臟器的血流則會因動脈收縮而減少。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75437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54089E-44AE-774F-9EDE-6DAF3716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DE58307-40B0-3E4B-919D-25019B74A0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859186"/>
            <a:ext cx="8229600" cy="200799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005769"/>
      </p:ext>
    </p:extLst>
  </p:cSld>
  <p:clrMapOvr>
    <a:masterClrMapping/>
  </p:clrMapOvr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184</TotalTime>
  <Words>656</Words>
  <Application>Microsoft Macintosh PowerPoint</Application>
  <PresentationFormat>如螢幕大小 (4:3)</PresentationFormat>
  <Paragraphs>50</Paragraphs>
  <Slides>17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新細明體</vt:lpstr>
      <vt:lpstr>標楷體</vt:lpstr>
      <vt:lpstr>等线</vt:lpstr>
      <vt:lpstr>Arial</vt:lpstr>
      <vt:lpstr>Calibri</vt:lpstr>
      <vt:lpstr>Times New Roman</vt:lpstr>
      <vt:lpstr>課程名稱</vt:lpstr>
      <vt:lpstr>運動訓練學</vt:lpstr>
      <vt:lpstr>有氧運動的短期反應</vt:lpstr>
      <vt:lpstr>PowerPoint 簡報</vt:lpstr>
      <vt:lpstr>最大心跳率計算</vt:lpstr>
      <vt:lpstr>攝氧量</vt:lpstr>
      <vt:lpstr>血壓</vt:lpstr>
      <vt:lpstr>血壓</vt:lpstr>
      <vt:lpstr>局部循環控制</vt:lpstr>
      <vt:lpstr>PowerPoint 簡報</vt:lpstr>
      <vt:lpstr>呼吸反應</vt:lpstr>
      <vt:lpstr>PowerPoint 簡報</vt:lpstr>
      <vt:lpstr>PowerPoint 簡報</vt:lpstr>
      <vt:lpstr>氣體反應</vt:lpstr>
      <vt:lpstr>PowerPoint 簡報</vt:lpstr>
      <vt:lpstr>氣體與代謝產物的血液輸送</vt:lpstr>
      <vt:lpstr>PowerPoint 簡報</vt:lpstr>
      <vt:lpstr>參考文獻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User</cp:lastModifiedBy>
  <cp:revision>13</cp:revision>
  <dcterms:created xsi:type="dcterms:W3CDTF">2017-11-07T02:54:43Z</dcterms:created>
  <dcterms:modified xsi:type="dcterms:W3CDTF">2018-09-03T19:39:32Z</dcterms:modified>
</cp:coreProperties>
</file>