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0" r:id="rId3"/>
    <p:sldId id="304" r:id="rId4"/>
    <p:sldId id="336" r:id="rId5"/>
    <p:sldId id="287" r:id="rId6"/>
    <p:sldId id="316" r:id="rId7"/>
    <p:sldId id="312" r:id="rId8"/>
    <p:sldId id="305" r:id="rId9"/>
    <p:sldId id="307" r:id="rId10"/>
    <p:sldId id="325" r:id="rId11"/>
    <p:sldId id="324" r:id="rId12"/>
    <p:sldId id="306" r:id="rId13"/>
    <p:sldId id="318" r:id="rId14"/>
    <p:sldId id="319" r:id="rId15"/>
    <p:sldId id="320" r:id="rId16"/>
    <p:sldId id="309" r:id="rId17"/>
    <p:sldId id="327" r:id="rId18"/>
    <p:sldId id="326" r:id="rId19"/>
    <p:sldId id="310" r:id="rId20"/>
  </p:sldIdLst>
  <p:sldSz cx="9144000" cy="6858000" type="screen4x3"/>
  <p:notesSz cx="6858000" cy="9144000"/>
  <p:custDataLst>
    <p:tags r:id="rId22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53" autoAdjust="0"/>
  </p:normalViewPr>
  <p:slideViewPr>
    <p:cSldViewPr>
      <p:cViewPr varScale="1">
        <p:scale>
          <a:sx n="59" d="100"/>
          <a:sy n="5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fld id="{B5AAA2E7-F6AA-42B9-8BB4-C93C26C34D7E}" type="datetime1">
              <a:rPr lang="en-US"/>
              <a:pPr lvl="0"/>
              <a:t>8/8/2018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備忘稿版面配置區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fld id="{D308D900-AE43-42E7-A896-AD10073338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0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原料主要取自天然物種，也有通過化學或生物技術生產的安全可靠的物質</a:t>
            </a:r>
            <a:endParaRPr lang="en-US" altLang="zh-TW" sz="2000" b="1" dirty="0" smtClean="0">
              <a:solidFill>
                <a:srgbClr val="000000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2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造成身體活動疲勞的原因可包括心理、生理與生化三方面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中樞疲勞：</a:t>
            </a:r>
          </a:p>
          <a:p>
            <a:r>
              <a:rPr lang="zh-TW" altLang="en-US" dirty="0" smtClean="0"/>
              <a:t>低血糖 </a:t>
            </a:r>
            <a:r>
              <a:rPr lang="en-US" altLang="zh-TW" dirty="0" smtClean="0"/>
              <a:t>(hypoglycemia)</a:t>
            </a:r>
          </a:p>
          <a:p>
            <a:r>
              <a:rPr lang="zh-TW" altLang="en-US" dirty="0" smtClean="0"/>
              <a:t>血液中關鍵胺基酸濃度的改變，導致大腦中神經傳導物質濃度的改變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週邊疲勞：</a:t>
            </a:r>
          </a:p>
          <a:p>
            <a:r>
              <a:rPr lang="zh-TW" altLang="en-US" dirty="0" smtClean="0"/>
              <a:t>肌肉中的磷酸肌酸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phospocreatine</a:t>
            </a:r>
            <a:r>
              <a:rPr lang="en-US" altLang="zh-TW" dirty="0" smtClean="0"/>
              <a:t>) </a:t>
            </a:r>
            <a:r>
              <a:rPr lang="zh-TW" altLang="en-US" dirty="0" smtClean="0"/>
              <a:t>耗竭，導致血氨增加</a:t>
            </a:r>
          </a:p>
          <a:p>
            <a:r>
              <a:rPr lang="zh-TW" altLang="en-US" dirty="0" smtClean="0"/>
              <a:t>肌肉中的氫離子堆積，導致乳酸增加</a:t>
            </a:r>
          </a:p>
          <a:p>
            <a:r>
              <a:rPr lang="zh-TW" altLang="en-US" dirty="0" smtClean="0"/>
              <a:t>肌肉中的磷酸堆積</a:t>
            </a:r>
          </a:p>
          <a:p>
            <a:r>
              <a:rPr lang="zh-TW" altLang="en-US" dirty="0" smtClean="0"/>
              <a:t>肌肉中的肝醣耗竭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52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>
                <a:solidFill>
                  <a:schemeClr val="tx1"/>
                </a:solidFill>
                <a:latin typeface="Vrinda" panose="020B0502040204020203" pitchFamily="34" charset="0"/>
                <a:ea typeface="標楷體" panose="03000509000000000000" pitchFamily="65" charset="-120"/>
                <a:cs typeface="Vrinda" panose="020B0502040204020203" pitchFamily="34" charset="0"/>
              </a:rPr>
              <a:t>抗疲勞  延緩運動期間疲勞的發生或促進運動後疲勞消除之評估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1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FB3A2A-084F-46B4-B53E-71A0A3AF86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3059B2-AA28-4BB3-97D2-C798E7468C4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3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6CDC37-E0C3-4FE8-A38A-EDC0FA66333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AFB416-099E-4E34-91FC-9DCE759E1F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60BBF9-650A-4B28-AE24-8625881935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F81A3E-D969-47D9-869D-A6FDEB77BD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A6110E-026C-4E9C-9639-77765B49BC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7E5946-3DEE-4D10-9A25-C632452572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6FD678-7873-4C77-8298-FEE7EA576A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4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C20B47-06F6-4AB3-844A-D023614A32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CBE5AA-21AF-40EB-B181-8066464BA9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4646A98D-1143-45A4-BB25-88B85E54D46E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onsumer.fda.gov.tw/Food/InfoHealthFood.aspx?nodeID=16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dirty="0">
                <a:latin typeface="Times New Roman"/>
                <a:ea typeface="DFKai-SB"/>
                <a:sym typeface="Times New Roman"/>
              </a:rPr>
              <a:t>運動增補劑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>
                <a:latin typeface="Times New Roman"/>
                <a:ea typeface="DFKai-SB"/>
                <a:sym typeface="Times New Roman"/>
              </a:rPr>
              <a:t>陳亭亭</a:t>
            </a:r>
            <a:endParaRPr lang="en-US">
              <a:latin typeface="Times New Roman"/>
              <a:ea typeface="DFKai-SB"/>
              <a:sym typeface="Times New Roman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475658" y="2910306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>
                <a:solidFill>
                  <a:srgbClr val="898989"/>
                </a:solidFill>
                <a:uFillTx/>
                <a:latin typeface="Times New Roman"/>
                <a:ea typeface="DFKai-SB"/>
                <a:cs typeface=""/>
                <a:sym typeface="Times New Roman"/>
              </a:rPr>
              <a:t>29</a:t>
            </a:r>
            <a:endParaRPr lang="en-US" sz="3200" b="0" i="0" u="none" strike="noStrike" kern="1200" cap="none" spc="0" baseline="0">
              <a:solidFill>
                <a:srgbClr val="898989"/>
              </a:solidFill>
              <a:uFillTx/>
              <a:latin typeface="Times New Roman"/>
              <a:ea typeface="DFKai-SB"/>
              <a:cs typeface=""/>
              <a:sym typeface="Times New Roman"/>
            </a:endParaRPr>
          </a:p>
        </p:txBody>
      </p:sp>
      <p:sp>
        <p:nvSpPr>
          <p:cNvPr id="7" name="投影片編號版面配置區 6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F848B1-E4C6-4C61-8E25-9132D2907A85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Times New Roman"/>
                <a:ea typeface="DFKai-SB"/>
                <a:cs typeface=""/>
                <a:sym typeface="Times New Roman"/>
              </a:rPr>
              <a:t>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Times New Roman"/>
              <a:ea typeface="DFKai-SB"/>
              <a:cs typeface="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 smtClean="0">
                <a:latin typeface="Times New Roman"/>
                <a:ea typeface="DFKai-SB"/>
                <a:sym typeface="Times New Roman"/>
              </a:rPr>
              <a:t>健康食品 </a:t>
            </a:r>
            <a:r>
              <a:rPr lang="en-US" altLang="zh-TW" sz="3200" b="1" dirty="0" smtClean="0">
                <a:latin typeface="Times New Roman"/>
                <a:ea typeface="DFKai-SB"/>
                <a:sym typeface="Times New Roman"/>
              </a:rPr>
              <a:t>(Health Food)</a:t>
            </a:r>
            <a:endParaRPr lang="zh-TW" altLang="en-US" sz="3200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Times New Roman"/>
                <a:ea typeface="DFKai-SB"/>
                <a:cs typeface="Vrinda" panose="020B0502040204020203" pitchFamily="34" charset="0"/>
                <a:sym typeface="Times New Roman"/>
              </a:rPr>
              <a:t>疲勞 </a:t>
            </a:r>
            <a:r>
              <a:rPr lang="en-US" altLang="zh-TW" sz="2400" dirty="0" smtClean="0">
                <a:solidFill>
                  <a:srgbClr val="C00000"/>
                </a:solidFill>
                <a:latin typeface="Times New Roman"/>
                <a:ea typeface="DFKai-SB"/>
                <a:cs typeface="Vrinda" panose="020B0502040204020203" pitchFamily="34" charset="0"/>
                <a:sym typeface="Times New Roman"/>
              </a:rPr>
              <a:t>(Fatigue)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Vrinda" panose="020B0502040204020203" pitchFamily="34" charset="0"/>
                <a:sym typeface="Times New Roman"/>
              </a:rPr>
              <a:t>，是指身體無法維持在一定水平上運作，各器官也不能保持固定的工作能力；即身體因過度活動而造成作業</a:t>
            </a:r>
            <a:r>
              <a:rPr lang="zh-TW" altLang="en-US" sz="2400" dirty="0" smtClean="0">
                <a:solidFill>
                  <a:srgbClr val="C00000"/>
                </a:solidFill>
                <a:latin typeface="Times New Roman"/>
                <a:ea typeface="DFKai-SB"/>
                <a:cs typeface="Vrinda" panose="020B0502040204020203" pitchFamily="34" charset="0"/>
                <a:sym typeface="Times New Roman"/>
              </a:rPr>
              <a:t>肌肉無法維持力量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Vrinda" panose="020B0502040204020203" pitchFamily="34" charset="0"/>
                <a:sym typeface="Times New Roman"/>
              </a:rPr>
              <a:t>，而導致</a:t>
            </a:r>
            <a:r>
              <a:rPr lang="zh-TW" altLang="en-US" sz="2400" dirty="0" smtClean="0">
                <a:solidFill>
                  <a:srgbClr val="C00000"/>
                </a:solidFill>
                <a:latin typeface="Times New Roman"/>
                <a:ea typeface="DFKai-SB"/>
                <a:cs typeface="Vrinda" panose="020B0502040204020203" pitchFamily="34" charset="0"/>
                <a:sym typeface="Times New Roman"/>
              </a:rPr>
              <a:t>活動能力下降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Vrinda" panose="020B0502040204020203" pitchFamily="34" charset="0"/>
                <a:sym typeface="Times New Roman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Times New Roman"/>
              <a:ea typeface="DFKai-SB"/>
              <a:cs typeface="Vrinda" panose="020B0502040204020203" pitchFamily="34" charset="0"/>
              <a:sym typeface="Times New Roman"/>
            </a:endParaRP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Vrinda" panose="020B0502040204020203" pitchFamily="34" charset="0"/>
                <a:sym typeface="Times New Roman"/>
              </a:rPr>
              <a:t>心理：主觀因素</a:t>
            </a: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Vrinda" panose="020B0502040204020203" pitchFamily="34" charset="0"/>
                <a:sym typeface="Times New Roman"/>
              </a:rPr>
              <a:t>生理：為神經、肌肉傳導方面機制的改變</a:t>
            </a: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Vrinda" panose="020B0502040204020203" pitchFamily="34" charset="0"/>
                <a:sym typeface="Times New Roman"/>
              </a:rPr>
              <a:t>生化：中樞與週邊疲勞</a:t>
            </a:r>
          </a:p>
          <a:p>
            <a:pPr lvl="1"/>
            <a:endParaRPr lang="en-US" altLang="zh-TW" sz="2400" dirty="0" smtClean="0">
              <a:solidFill>
                <a:schemeClr val="tx1"/>
              </a:solidFill>
              <a:latin typeface="Times New Roman"/>
              <a:ea typeface="DFKai-SB"/>
              <a:cs typeface="Vrinda" panose="020B0502040204020203" pitchFamily="34" charset="0"/>
              <a:sym typeface="Times New Roman"/>
            </a:endParaRPr>
          </a:p>
          <a:p>
            <a:pPr lvl="1"/>
            <a:endParaRPr lang="zh-TW" altLang="en-US" sz="2400" dirty="0" smtClean="0">
              <a:solidFill>
                <a:schemeClr val="tx1"/>
              </a:solidFill>
              <a:latin typeface="Times New Roman"/>
              <a:ea typeface="DFKai-SB"/>
              <a:cs typeface="Vrinda" panose="020B0502040204020203" pitchFamily="34" charset="0"/>
              <a:sym typeface="Times New Roman"/>
            </a:endParaRPr>
          </a:p>
          <a:p>
            <a:endParaRPr lang="zh-TW" altLang="en-US" dirty="0">
              <a:latin typeface="Times New Roman"/>
              <a:ea typeface="DFKai-SB"/>
              <a:sym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04" y="4005064"/>
            <a:ext cx="42195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5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>
                <a:latin typeface="Times New Roman"/>
                <a:ea typeface="DFKai-SB"/>
                <a:sym typeface="Times New Roman"/>
              </a:rPr>
              <a:t>健康食品 </a:t>
            </a:r>
            <a:r>
              <a:rPr lang="en-US" altLang="zh-TW" sz="3600" b="1" dirty="0" smtClean="0">
                <a:latin typeface="Times New Roman"/>
                <a:ea typeface="DFKai-SB"/>
                <a:sym typeface="Times New Roman"/>
              </a:rPr>
              <a:t>(Health Food)</a:t>
            </a:r>
            <a:endParaRPr lang="zh-TW" altLang="en-US" sz="3600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5186159" y="3870861"/>
            <a:ext cx="1727287" cy="2016871"/>
          </a:xfrm>
          <a:prstGeom prst="rightArrow">
            <a:avLst>
              <a:gd name="adj1" fmla="val 79031"/>
              <a:gd name="adj2" fmla="val 32886"/>
            </a:avLst>
          </a:prstGeom>
          <a:gradFill flip="none" rotWithShape="1">
            <a:gsLst>
              <a:gs pos="0">
                <a:schemeClr val="accent5"/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50">
              <a:latin typeface="Times New Roman"/>
              <a:ea typeface="DFKai-SB"/>
              <a:sym typeface="Times New Roman"/>
            </a:endParaRPr>
          </a:p>
        </p:txBody>
      </p:sp>
      <p:pic>
        <p:nvPicPr>
          <p:cNvPr id="5" name="Picture 6" descr="http://sozaikoujou.com/download/clipart/1_thumbnail/biz_icon/business_icon_ca_03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0" r="100000">
                        <a14:backgroundMark x1="7692" y1="10000" x2="7692" y2="10000"/>
                        <a14:backgroundMark x1="87912" y1="8000" x2="87912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717" y="4287738"/>
            <a:ext cx="1184019" cy="130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向左箭號 5"/>
          <p:cNvSpPr/>
          <p:nvPr/>
        </p:nvSpPr>
        <p:spPr>
          <a:xfrm>
            <a:off x="5428853" y="1831427"/>
            <a:ext cx="1687517" cy="1705203"/>
          </a:xfrm>
          <a:prstGeom prst="leftArrow">
            <a:avLst>
              <a:gd name="adj1" fmla="val 67172"/>
              <a:gd name="adj2" fmla="val 33998"/>
            </a:avLst>
          </a:prstGeom>
          <a:gradFill flip="none" rotWithShape="1">
            <a:gsLst>
              <a:gs pos="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Times New Roman"/>
              <a:ea typeface="DFKai-SB"/>
              <a:sym typeface="Times New Roman"/>
            </a:endParaRPr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6657500" y="1808438"/>
            <a:ext cx="800100" cy="795111"/>
            <a:chOff x="1008" y="1296"/>
            <a:chExt cx="891" cy="983"/>
          </a:xfrm>
        </p:grpSpPr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1067" y="1298"/>
              <a:ext cx="828" cy="981"/>
              <a:chOff x="1175" y="3418"/>
              <a:chExt cx="381" cy="436"/>
            </a:xfrm>
          </p:grpSpPr>
          <p:sp>
            <p:nvSpPr>
              <p:cNvPr id="35" name="Freeform 40"/>
              <p:cNvSpPr>
                <a:spLocks/>
              </p:cNvSpPr>
              <p:nvPr/>
            </p:nvSpPr>
            <p:spPr bwMode="gray">
              <a:xfrm>
                <a:off x="1175" y="3589"/>
                <a:ext cx="381" cy="265"/>
              </a:xfrm>
              <a:custGeom>
                <a:avLst/>
                <a:gdLst>
                  <a:gd name="T0" fmla="*/ 327 w 630"/>
                  <a:gd name="T1" fmla="*/ 12 h 439"/>
                  <a:gd name="T2" fmla="*/ 52 w 630"/>
                  <a:gd name="T3" fmla="*/ 439 h 439"/>
                  <a:gd name="T4" fmla="*/ 584 w 630"/>
                  <a:gd name="T5" fmla="*/ 439 h 439"/>
                  <a:gd name="T6" fmla="*/ 327 w 630"/>
                  <a:gd name="T7" fmla="*/ 12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0" h="439">
                    <a:moveTo>
                      <a:pt x="327" y="12"/>
                    </a:moveTo>
                    <a:cubicBezTo>
                      <a:pt x="57" y="0"/>
                      <a:pt x="0" y="366"/>
                      <a:pt x="52" y="439"/>
                    </a:cubicBezTo>
                    <a:lnTo>
                      <a:pt x="584" y="439"/>
                    </a:lnTo>
                    <a:cubicBezTo>
                      <a:pt x="630" y="368"/>
                      <a:pt x="597" y="24"/>
                      <a:pt x="327" y="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legacyPerspectiveTopRight"/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77F07"/>
                </a:extrusionClr>
              </a:sp3d>
              <a:extLst>
                <a:ext uri="{91240B29-F687-4F45-9708-019B960494DF}">
                  <a14:hiddenLine xmlns:a14="http://schemas.microsoft.com/office/drawing/2010/main" w="9525" cap="flat" cmpd="sng">
                    <a:noFill/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9206097" algn="ctr" rotWithShape="0">
                        <a:srgbClr val="9933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zh-TW" altLang="en-US" sz="1050">
                  <a:latin typeface="Times New Roman"/>
                  <a:ea typeface="DFKai-SB"/>
                  <a:sym typeface="Times New Roman"/>
                </a:endParaRPr>
              </a:p>
            </p:txBody>
          </p:sp>
          <p:sp>
            <p:nvSpPr>
              <p:cNvPr id="36" name="Oval 41"/>
              <p:cNvSpPr>
                <a:spLocks noChangeArrowheads="1"/>
              </p:cNvSpPr>
              <p:nvPr/>
            </p:nvSpPr>
            <p:spPr bwMode="gray">
              <a:xfrm>
                <a:off x="1278" y="3418"/>
                <a:ext cx="185" cy="195"/>
              </a:xfrm>
              <a:prstGeom prst="ellipse">
                <a:avLst/>
              </a:pr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legacyPerspectiveTopRight"/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77F07"/>
                </a:extrusion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zh-TW" altLang="en-US" sz="1050">
                  <a:latin typeface="Times New Roman"/>
                  <a:ea typeface="DFKai-SB"/>
                  <a:sym typeface="Times New Roman"/>
                </a:endParaRPr>
              </a:p>
            </p:txBody>
          </p:sp>
        </p:grpSp>
        <p:sp>
          <p:nvSpPr>
            <p:cNvPr id="9" name="Freeform 42"/>
            <p:cNvSpPr>
              <a:spLocks/>
            </p:cNvSpPr>
            <p:nvPr/>
          </p:nvSpPr>
          <p:spPr bwMode="gray">
            <a:xfrm>
              <a:off x="1072" y="1679"/>
              <a:ext cx="827" cy="598"/>
            </a:xfrm>
            <a:custGeom>
              <a:avLst/>
              <a:gdLst>
                <a:gd name="T0" fmla="*/ 327 w 630"/>
                <a:gd name="T1" fmla="*/ 12 h 439"/>
                <a:gd name="T2" fmla="*/ 52 w 630"/>
                <a:gd name="T3" fmla="*/ 439 h 439"/>
                <a:gd name="T4" fmla="*/ 584 w 630"/>
                <a:gd name="T5" fmla="*/ 439 h 439"/>
                <a:gd name="T6" fmla="*/ 327 w 630"/>
                <a:gd name="T7" fmla="*/ 12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0" h="439">
                  <a:moveTo>
                    <a:pt x="327" y="12"/>
                  </a:moveTo>
                  <a:cubicBezTo>
                    <a:pt x="57" y="0"/>
                    <a:pt x="0" y="366"/>
                    <a:pt x="52" y="439"/>
                  </a:cubicBezTo>
                  <a:lnTo>
                    <a:pt x="584" y="439"/>
                  </a:lnTo>
                  <a:cubicBezTo>
                    <a:pt x="630" y="368"/>
                    <a:pt x="597" y="24"/>
                    <a:pt x="327" y="1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BB4">
                    <a:gamma/>
                    <a:shade val="26275"/>
                    <a:invGamma/>
                  </a:srgbClr>
                </a:gs>
                <a:gs pos="100000">
                  <a:srgbClr val="00ABB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9206097" algn="ctr" rotWithShape="0">
                      <a:srgbClr val="00ABB4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050">
                <a:latin typeface="Times New Roman"/>
                <a:ea typeface="DFKai-SB"/>
                <a:sym typeface="Times New Roman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gray">
            <a:xfrm>
              <a:off x="1234" y="1717"/>
              <a:ext cx="510" cy="190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9CA4">
                    <a:alpha val="1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>
                <a:latin typeface="Times New Roman"/>
                <a:ea typeface="DFKai-SB"/>
                <a:sym typeface="Times New Roman"/>
              </a:endParaRPr>
            </a:p>
          </p:txBody>
        </p:sp>
        <p:sp>
          <p:nvSpPr>
            <p:cNvPr id="11" name="Oval 44"/>
            <p:cNvSpPr>
              <a:spLocks noChangeArrowheads="1"/>
            </p:cNvSpPr>
            <p:nvPr/>
          </p:nvSpPr>
          <p:spPr bwMode="gray">
            <a:xfrm>
              <a:off x="1295" y="1296"/>
              <a:ext cx="403" cy="440"/>
            </a:xfrm>
            <a:prstGeom prst="ellipse">
              <a:avLst/>
            </a:prstGeom>
            <a:gradFill rotWithShape="1">
              <a:gsLst>
                <a:gs pos="0">
                  <a:srgbClr val="00A4AC">
                    <a:gamma/>
                    <a:shade val="56078"/>
                    <a:invGamma/>
                  </a:srgbClr>
                </a:gs>
                <a:gs pos="50000">
                  <a:srgbClr val="00A4AC"/>
                </a:gs>
                <a:gs pos="100000">
                  <a:srgbClr val="00A4AC">
                    <a:gamma/>
                    <a:shade val="5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050">
                <a:latin typeface="Times New Roman"/>
                <a:ea typeface="DFKai-SB"/>
                <a:sym typeface="Times New Roman"/>
              </a:endParaRPr>
            </a:p>
          </p:txBody>
        </p:sp>
        <p:sp>
          <p:nvSpPr>
            <p:cNvPr id="12" name="Freeform 45"/>
            <p:cNvSpPr>
              <a:spLocks/>
            </p:cNvSpPr>
            <p:nvPr/>
          </p:nvSpPr>
          <p:spPr bwMode="gray">
            <a:xfrm>
              <a:off x="1336" y="1303"/>
              <a:ext cx="319" cy="145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59D3D9">
                    <a:alpha val="1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>
                <a:latin typeface="Times New Roman"/>
                <a:ea typeface="DFKai-SB"/>
                <a:sym typeface="Times New Roman"/>
              </a:endParaRPr>
            </a:p>
          </p:txBody>
        </p:sp>
        <p:grpSp>
          <p:nvGrpSpPr>
            <p:cNvPr id="13" name="Group 46"/>
            <p:cNvGrpSpPr>
              <a:grpSpLocks/>
            </p:cNvGrpSpPr>
            <p:nvPr/>
          </p:nvGrpSpPr>
          <p:grpSpPr bwMode="auto">
            <a:xfrm rot="20302575" flipH="1">
              <a:off x="1225" y="1357"/>
              <a:ext cx="349" cy="119"/>
              <a:chOff x="2532" y="1051"/>
              <a:chExt cx="893" cy="246"/>
            </a:xfrm>
          </p:grpSpPr>
          <p:grpSp>
            <p:nvGrpSpPr>
              <p:cNvPr id="25" name="Group 4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1" name="AutoShape 4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  <p:sp>
              <p:nvSpPr>
                <p:cNvPr id="32" name="AutoShape 4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  <p:sp>
              <p:nvSpPr>
                <p:cNvPr id="33" name="AutoShape 5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  <p:sp>
              <p:nvSpPr>
                <p:cNvPr id="34" name="AutoShape 5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</p:grpSp>
          <p:grpSp>
            <p:nvGrpSpPr>
              <p:cNvPr id="26" name="Group 5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7" name="AutoShape 5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  <p:sp>
              <p:nvSpPr>
                <p:cNvPr id="28" name="AutoShape 5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  <p:sp>
              <p:nvSpPr>
                <p:cNvPr id="29" name="AutoShape 5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  <p:sp>
              <p:nvSpPr>
                <p:cNvPr id="30" name="AutoShape 5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</p:grpSp>
        </p:grpSp>
        <p:grpSp>
          <p:nvGrpSpPr>
            <p:cNvPr id="14" name="Group 57"/>
            <p:cNvGrpSpPr>
              <a:grpSpLocks/>
            </p:cNvGrpSpPr>
            <p:nvPr/>
          </p:nvGrpSpPr>
          <p:grpSpPr bwMode="auto">
            <a:xfrm rot="19687084" flipH="1">
              <a:off x="1008" y="1816"/>
              <a:ext cx="508" cy="120"/>
              <a:chOff x="2532" y="1051"/>
              <a:chExt cx="893" cy="246"/>
            </a:xfrm>
          </p:grpSpPr>
          <p:grpSp>
            <p:nvGrpSpPr>
              <p:cNvPr id="15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1" name="AutoShape 5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  <p:sp>
              <p:nvSpPr>
                <p:cNvPr id="22" name="AutoShape 6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  <p:sp>
              <p:nvSpPr>
                <p:cNvPr id="23" name="AutoShape 6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  <p:sp>
              <p:nvSpPr>
                <p:cNvPr id="24" name="AutoShape 6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</p:grpSp>
          <p:grpSp>
            <p:nvGrpSpPr>
              <p:cNvPr id="16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7" name="AutoShape 6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  <p:sp>
              <p:nvSpPr>
                <p:cNvPr id="18" name="AutoShape 6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  <p:sp>
              <p:nvSpPr>
                <p:cNvPr id="19" name="AutoShape 6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  <p:sp>
              <p:nvSpPr>
                <p:cNvPr id="20" name="AutoShape 6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</p:grpSp>
        </p:grpSp>
      </p:grpSp>
      <p:grpSp>
        <p:nvGrpSpPr>
          <p:cNvPr id="37" name="Group 69"/>
          <p:cNvGrpSpPr>
            <a:grpSpLocks/>
          </p:cNvGrpSpPr>
          <p:nvPr/>
        </p:nvGrpSpPr>
        <p:grpSpPr bwMode="auto">
          <a:xfrm>
            <a:off x="6257450" y="1772816"/>
            <a:ext cx="800100" cy="795111"/>
            <a:chOff x="1008" y="1296"/>
            <a:chExt cx="891" cy="983"/>
          </a:xfrm>
        </p:grpSpPr>
        <p:grpSp>
          <p:nvGrpSpPr>
            <p:cNvPr id="38" name="Group 70"/>
            <p:cNvGrpSpPr>
              <a:grpSpLocks/>
            </p:cNvGrpSpPr>
            <p:nvPr/>
          </p:nvGrpSpPr>
          <p:grpSpPr bwMode="auto">
            <a:xfrm>
              <a:off x="1067" y="1298"/>
              <a:ext cx="828" cy="981"/>
              <a:chOff x="1175" y="3418"/>
              <a:chExt cx="381" cy="436"/>
            </a:xfrm>
          </p:grpSpPr>
          <p:sp>
            <p:nvSpPr>
              <p:cNvPr id="65" name="Freeform 71"/>
              <p:cNvSpPr>
                <a:spLocks/>
              </p:cNvSpPr>
              <p:nvPr/>
            </p:nvSpPr>
            <p:spPr bwMode="gray">
              <a:xfrm>
                <a:off x="1175" y="3589"/>
                <a:ext cx="381" cy="265"/>
              </a:xfrm>
              <a:custGeom>
                <a:avLst/>
                <a:gdLst>
                  <a:gd name="T0" fmla="*/ 327 w 630"/>
                  <a:gd name="T1" fmla="*/ 12 h 439"/>
                  <a:gd name="T2" fmla="*/ 52 w 630"/>
                  <a:gd name="T3" fmla="*/ 439 h 439"/>
                  <a:gd name="T4" fmla="*/ 584 w 630"/>
                  <a:gd name="T5" fmla="*/ 439 h 439"/>
                  <a:gd name="T6" fmla="*/ 327 w 630"/>
                  <a:gd name="T7" fmla="*/ 12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0" h="439">
                    <a:moveTo>
                      <a:pt x="327" y="12"/>
                    </a:moveTo>
                    <a:cubicBezTo>
                      <a:pt x="57" y="0"/>
                      <a:pt x="0" y="366"/>
                      <a:pt x="52" y="439"/>
                    </a:cubicBezTo>
                    <a:lnTo>
                      <a:pt x="584" y="439"/>
                    </a:lnTo>
                    <a:cubicBezTo>
                      <a:pt x="630" y="368"/>
                      <a:pt x="597" y="24"/>
                      <a:pt x="327" y="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legacyPerspectiveTopRight"/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77F07"/>
                </a:extrusionClr>
              </a:sp3d>
              <a:extLst>
                <a:ext uri="{91240B29-F687-4F45-9708-019B960494DF}">
                  <a14:hiddenLine xmlns:a14="http://schemas.microsoft.com/office/drawing/2010/main" w="9525" cap="flat" cmpd="sng">
                    <a:noFill/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9206097" algn="ctr" rotWithShape="0">
                        <a:srgbClr val="9933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zh-TW" altLang="en-US" sz="1050">
                  <a:latin typeface="Times New Roman"/>
                  <a:ea typeface="DFKai-SB"/>
                  <a:sym typeface="Times New Roman"/>
                </a:endParaRPr>
              </a:p>
            </p:txBody>
          </p:sp>
          <p:sp>
            <p:nvSpPr>
              <p:cNvPr id="66" name="Oval 72"/>
              <p:cNvSpPr>
                <a:spLocks noChangeArrowheads="1"/>
              </p:cNvSpPr>
              <p:nvPr/>
            </p:nvSpPr>
            <p:spPr bwMode="gray">
              <a:xfrm>
                <a:off x="1278" y="3418"/>
                <a:ext cx="185" cy="195"/>
              </a:xfrm>
              <a:prstGeom prst="ellipse">
                <a:avLst/>
              </a:pr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legacyPerspectiveTopRight"/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77F07"/>
                </a:extrusion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zh-TW" altLang="en-US" sz="1050">
                  <a:latin typeface="Times New Roman"/>
                  <a:ea typeface="DFKai-SB"/>
                  <a:sym typeface="Times New Roman"/>
                </a:endParaRPr>
              </a:p>
            </p:txBody>
          </p:sp>
        </p:grpSp>
        <p:sp>
          <p:nvSpPr>
            <p:cNvPr id="39" name="Freeform 73"/>
            <p:cNvSpPr>
              <a:spLocks/>
            </p:cNvSpPr>
            <p:nvPr/>
          </p:nvSpPr>
          <p:spPr bwMode="gray">
            <a:xfrm>
              <a:off x="1072" y="1679"/>
              <a:ext cx="827" cy="598"/>
            </a:xfrm>
            <a:custGeom>
              <a:avLst/>
              <a:gdLst>
                <a:gd name="T0" fmla="*/ 327 w 630"/>
                <a:gd name="T1" fmla="*/ 12 h 439"/>
                <a:gd name="T2" fmla="*/ 52 w 630"/>
                <a:gd name="T3" fmla="*/ 439 h 439"/>
                <a:gd name="T4" fmla="*/ 584 w 630"/>
                <a:gd name="T5" fmla="*/ 439 h 439"/>
                <a:gd name="T6" fmla="*/ 327 w 630"/>
                <a:gd name="T7" fmla="*/ 12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0" h="439">
                  <a:moveTo>
                    <a:pt x="327" y="12"/>
                  </a:moveTo>
                  <a:cubicBezTo>
                    <a:pt x="57" y="0"/>
                    <a:pt x="0" y="366"/>
                    <a:pt x="52" y="439"/>
                  </a:cubicBezTo>
                  <a:lnTo>
                    <a:pt x="584" y="439"/>
                  </a:lnTo>
                  <a:cubicBezTo>
                    <a:pt x="630" y="368"/>
                    <a:pt x="597" y="24"/>
                    <a:pt x="327" y="1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2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9206097" algn="ctr" rotWithShape="0">
                      <a:schemeClr val="accent2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050">
                <a:latin typeface="Times New Roman"/>
                <a:ea typeface="DFKai-SB"/>
                <a:sym typeface="Times New Roman"/>
              </a:endParaRPr>
            </a:p>
          </p:txBody>
        </p:sp>
        <p:sp>
          <p:nvSpPr>
            <p:cNvPr id="40" name="Freeform 74"/>
            <p:cNvSpPr>
              <a:spLocks/>
            </p:cNvSpPr>
            <p:nvPr/>
          </p:nvSpPr>
          <p:spPr bwMode="gray">
            <a:xfrm>
              <a:off x="1234" y="1717"/>
              <a:ext cx="510" cy="190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accent2">
                    <a:alpha val="17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>
                <a:latin typeface="Times New Roman"/>
                <a:ea typeface="DFKai-SB"/>
                <a:sym typeface="Times New Roman"/>
              </a:endParaRPr>
            </a:p>
          </p:txBody>
        </p:sp>
        <p:sp>
          <p:nvSpPr>
            <p:cNvPr id="41" name="Oval 75"/>
            <p:cNvSpPr>
              <a:spLocks noChangeArrowheads="1"/>
            </p:cNvSpPr>
            <p:nvPr/>
          </p:nvSpPr>
          <p:spPr bwMode="gray">
            <a:xfrm>
              <a:off x="1295" y="1296"/>
              <a:ext cx="403" cy="44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6078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050">
                <a:latin typeface="Times New Roman"/>
                <a:ea typeface="DFKai-SB"/>
                <a:sym typeface="Times New Roman"/>
              </a:endParaRPr>
            </a:p>
          </p:txBody>
        </p:sp>
        <p:sp>
          <p:nvSpPr>
            <p:cNvPr id="42" name="Freeform 76"/>
            <p:cNvSpPr>
              <a:spLocks/>
            </p:cNvSpPr>
            <p:nvPr/>
          </p:nvSpPr>
          <p:spPr bwMode="gray">
            <a:xfrm>
              <a:off x="1336" y="1303"/>
              <a:ext cx="319" cy="145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accent2">
                    <a:alpha val="17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>
                <a:latin typeface="Times New Roman"/>
                <a:ea typeface="DFKai-SB"/>
                <a:sym typeface="Times New Roman"/>
              </a:endParaRPr>
            </a:p>
          </p:txBody>
        </p:sp>
        <p:grpSp>
          <p:nvGrpSpPr>
            <p:cNvPr id="43" name="Group 77"/>
            <p:cNvGrpSpPr>
              <a:grpSpLocks/>
            </p:cNvGrpSpPr>
            <p:nvPr/>
          </p:nvGrpSpPr>
          <p:grpSpPr bwMode="auto">
            <a:xfrm rot="20302575" flipH="1">
              <a:off x="1225" y="1357"/>
              <a:ext cx="349" cy="119"/>
              <a:chOff x="2532" y="1051"/>
              <a:chExt cx="893" cy="246"/>
            </a:xfrm>
          </p:grpSpPr>
          <p:grpSp>
            <p:nvGrpSpPr>
              <p:cNvPr id="55" name="Group 7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1" name="AutoShape 7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  <p:sp>
              <p:nvSpPr>
                <p:cNvPr id="62" name="AutoShape 8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  <p:sp>
              <p:nvSpPr>
                <p:cNvPr id="63" name="AutoShape 8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  <p:sp>
              <p:nvSpPr>
                <p:cNvPr id="64" name="AutoShape 8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</p:grpSp>
          <p:grpSp>
            <p:nvGrpSpPr>
              <p:cNvPr id="56" name="Group 8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7" name="AutoShape 8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  <p:sp>
              <p:nvSpPr>
                <p:cNvPr id="58" name="AutoShape 8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  <p:sp>
              <p:nvSpPr>
                <p:cNvPr id="59" name="AutoShape 8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  <p:sp>
              <p:nvSpPr>
                <p:cNvPr id="60" name="AutoShape 8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</p:grpSp>
        </p:grpSp>
        <p:grpSp>
          <p:nvGrpSpPr>
            <p:cNvPr id="44" name="Group 88"/>
            <p:cNvGrpSpPr>
              <a:grpSpLocks/>
            </p:cNvGrpSpPr>
            <p:nvPr/>
          </p:nvGrpSpPr>
          <p:grpSpPr bwMode="auto">
            <a:xfrm rot="19687084" flipH="1">
              <a:off x="1008" y="1816"/>
              <a:ext cx="508" cy="120"/>
              <a:chOff x="2532" y="1051"/>
              <a:chExt cx="893" cy="246"/>
            </a:xfrm>
          </p:grpSpPr>
          <p:grpSp>
            <p:nvGrpSpPr>
              <p:cNvPr id="45" name="Group 8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1" name="AutoShape 9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  <p:sp>
              <p:nvSpPr>
                <p:cNvPr id="52" name="AutoShape 9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  <p:sp>
              <p:nvSpPr>
                <p:cNvPr id="53" name="AutoShape 9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  <p:sp>
              <p:nvSpPr>
                <p:cNvPr id="54" name="AutoShape 9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</p:grpSp>
          <p:grpSp>
            <p:nvGrpSpPr>
              <p:cNvPr id="46" name="Group 9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7" name="AutoShape 9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  <p:sp>
              <p:nvSpPr>
                <p:cNvPr id="48" name="AutoShape 9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  <p:sp>
              <p:nvSpPr>
                <p:cNvPr id="49" name="AutoShape 9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  <p:sp>
              <p:nvSpPr>
                <p:cNvPr id="50" name="AutoShape 9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1050">
                    <a:latin typeface="Times New Roman"/>
                    <a:ea typeface="DFKai-SB"/>
                    <a:sym typeface="Times New Roman"/>
                  </a:endParaRPr>
                </a:p>
              </p:txBody>
            </p:sp>
          </p:grpSp>
        </p:grpSp>
      </p:grpSp>
      <p:sp>
        <p:nvSpPr>
          <p:cNvPr id="67" name="矩形 66"/>
          <p:cNvSpPr/>
          <p:nvPr/>
        </p:nvSpPr>
        <p:spPr>
          <a:xfrm>
            <a:off x="6130930" y="2580655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050" b="1" dirty="0">
                <a:latin typeface="Times New Roman"/>
                <a:ea typeface="DFKai-SB"/>
                <a:sym typeface="Times New Roman"/>
              </a:rPr>
              <a:t>研究機構</a:t>
            </a:r>
            <a:r>
              <a:rPr lang="en-US" altLang="zh-TW" sz="1050" b="1" dirty="0">
                <a:latin typeface="Times New Roman"/>
                <a:ea typeface="DFKai-SB"/>
                <a:sym typeface="Times New Roman"/>
              </a:rPr>
              <a:t> &amp; </a:t>
            </a:r>
            <a:r>
              <a:rPr lang="zh-TW" altLang="en-US" sz="1050" b="1" dirty="0">
                <a:latin typeface="Times New Roman"/>
                <a:ea typeface="DFKai-SB"/>
                <a:sym typeface="Times New Roman"/>
              </a:rPr>
              <a:t>生技產業</a:t>
            </a:r>
          </a:p>
        </p:txBody>
      </p:sp>
      <p:sp>
        <p:nvSpPr>
          <p:cNvPr id="68" name="文字方塊 67"/>
          <p:cNvSpPr txBox="1"/>
          <p:nvPr/>
        </p:nvSpPr>
        <p:spPr>
          <a:xfrm>
            <a:off x="5647476" y="2265891"/>
            <a:ext cx="415498" cy="848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500" b="1" dirty="0">
                <a:latin typeface="Times New Roman"/>
                <a:ea typeface="DFKai-SB"/>
                <a:sym typeface="Times New Roman"/>
              </a:rPr>
              <a:t>委託試驗</a:t>
            </a:r>
          </a:p>
        </p:txBody>
      </p:sp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878" y="3794761"/>
            <a:ext cx="2209940" cy="209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文字方塊 69"/>
          <p:cNvSpPr txBox="1"/>
          <p:nvPr/>
        </p:nvSpPr>
        <p:spPr>
          <a:xfrm>
            <a:off x="6282829" y="4460901"/>
            <a:ext cx="415498" cy="848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500" b="1" dirty="0">
                <a:solidFill>
                  <a:srgbClr val="0066FF"/>
                </a:solidFill>
                <a:latin typeface="Times New Roman"/>
                <a:ea typeface="DFKai-SB"/>
                <a:sym typeface="Times New Roman"/>
              </a:rPr>
              <a:t>申請認證</a:t>
            </a:r>
          </a:p>
        </p:txBody>
      </p:sp>
      <p:sp>
        <p:nvSpPr>
          <p:cNvPr id="71" name="文字方塊 70"/>
          <p:cNvSpPr txBox="1"/>
          <p:nvPr/>
        </p:nvSpPr>
        <p:spPr>
          <a:xfrm>
            <a:off x="4761952" y="4228581"/>
            <a:ext cx="415498" cy="12272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500" b="1" dirty="0">
                <a:latin typeface="Times New Roman"/>
                <a:ea typeface="DFKai-SB"/>
                <a:sym typeface="Times New Roman"/>
              </a:rPr>
              <a:t>試驗結果報告</a:t>
            </a:r>
          </a:p>
        </p:txBody>
      </p:sp>
      <p:pic>
        <p:nvPicPr>
          <p:cNvPr id="7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17" y="1826505"/>
            <a:ext cx="3290060" cy="199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圖片 7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 r="48544" b="38132"/>
          <a:stretch/>
        </p:blipFill>
        <p:spPr>
          <a:xfrm>
            <a:off x="7092279" y="4216344"/>
            <a:ext cx="1512169" cy="1249805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19927"/>
            <a:ext cx="2191486" cy="184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5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latin typeface="Times New Roman"/>
              <a:ea typeface="DFKai-SB"/>
              <a:sym typeface="Times New Roman"/>
            </a:endParaRPr>
          </a:p>
        </p:txBody>
      </p:sp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7125634" cy="6325292"/>
          </a:xfrm>
        </p:spPr>
      </p:pic>
      <p:sp>
        <p:nvSpPr>
          <p:cNvPr id="6" name="橢圓 5"/>
          <p:cNvSpPr/>
          <p:nvPr/>
        </p:nvSpPr>
        <p:spPr>
          <a:xfrm>
            <a:off x="539552" y="2564904"/>
            <a:ext cx="2088232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/>
              <a:ea typeface="DFKai-SB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735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346048"/>
          </a:xfrm>
        </p:spPr>
        <p:txBody>
          <a:bodyPr/>
          <a:lstStyle/>
          <a:p>
            <a:r>
              <a:rPr lang="zh-TW" altLang="en-US" sz="2800" dirty="0" smtClean="0">
                <a:latin typeface="Times New Roman"/>
                <a:ea typeface="DFKai-SB"/>
                <a:sym typeface="Times New Roman"/>
              </a:rPr>
              <a:t>抗疲勞功效健康食品</a:t>
            </a:r>
            <a:endParaRPr lang="zh-TW" altLang="en-US" sz="2800" dirty="0">
              <a:latin typeface="Times New Roman"/>
              <a:ea typeface="DFKai-SB"/>
              <a:sym typeface="Times New Roman"/>
            </a:endParaRP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914314"/>
              </p:ext>
            </p:extLst>
          </p:nvPr>
        </p:nvGraphicFramePr>
        <p:xfrm>
          <a:off x="251520" y="548680"/>
          <a:ext cx="8596310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894"/>
                <a:gridCol w="3069124"/>
                <a:gridCol w="2978591"/>
                <a:gridCol w="7277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品名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保健功效成分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功效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備註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人參精萃膠囊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總人參配醣體 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(total </a:t>
                      </a:r>
                      <a:r>
                        <a:rPr lang="en-US" altLang="zh-TW" dirty="0" err="1" smtClean="0">
                          <a:latin typeface="Times New Roman"/>
                          <a:ea typeface="DFKai-SB"/>
                          <a:sym typeface="Times New Roman"/>
                        </a:rPr>
                        <a:t>ginsenosides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)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有助於增加紅血球攜氧量、減少肌肉中乳酸的產生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人體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白蘭氏雞精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總支鏈胺基酸－</a:t>
                      </a:r>
                      <a:endParaRPr lang="en-US" altLang="zh-TW" dirty="0" smtClean="0">
                        <a:latin typeface="Times New Roman"/>
                        <a:ea typeface="DFKai-SB"/>
                        <a:sym typeface="Times New Roman"/>
                      </a:endParaRPr>
                    </a:p>
                    <a:p>
                      <a:r>
                        <a:rPr lang="en-US" altLang="zh-TW" dirty="0" err="1" smtClean="0">
                          <a:latin typeface="Times New Roman"/>
                          <a:ea typeface="DFKai-SB"/>
                          <a:sym typeface="Times New Roman"/>
                        </a:rPr>
                        <a:t>Leucine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白胺酸、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Isoleucine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異白胺酸、</a:t>
                      </a:r>
                      <a:r>
                        <a:rPr lang="en-US" altLang="zh-TW" dirty="0" err="1" smtClean="0">
                          <a:latin typeface="Times New Roman"/>
                          <a:ea typeface="DFKai-SB"/>
                          <a:sym typeface="Times New Roman"/>
                        </a:rPr>
                        <a:t>Valine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纈胺酸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可加速運動後恢復期血乳酸及血氨濃度下降，有助於增進運動後疲勞的消除。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人體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如新華茂冬蟲夏草菌絲體精沛膠囊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腺苷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Adenosine</a:t>
                      </a:r>
                    </a:p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甘露醇</a:t>
                      </a:r>
                      <a:r>
                        <a:rPr lang="en-US" altLang="zh-TW" dirty="0" err="1" smtClean="0">
                          <a:latin typeface="Times New Roman"/>
                          <a:ea typeface="DFKai-SB"/>
                          <a:sym typeface="Times New Roman"/>
                        </a:rPr>
                        <a:t>Mannitol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有助於延緩運動中疲勞之產生，並加速運動後體能之恢復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人體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統一四物雞精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Anserine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、</a:t>
                      </a:r>
                      <a:r>
                        <a:rPr lang="en-US" altLang="zh-TW" dirty="0" err="1" smtClean="0">
                          <a:latin typeface="Times New Roman"/>
                          <a:ea typeface="DFKai-SB"/>
                          <a:sym typeface="Times New Roman"/>
                        </a:rPr>
                        <a:t>Carnosine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經動物實驗結果，可改善血液中尿素氮與乳酸代謝，具有延緩疲勞發生之功效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動物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益力蔘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總人蔘配醣體 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Total </a:t>
                      </a:r>
                      <a:r>
                        <a:rPr lang="en-US" altLang="zh-TW" dirty="0" err="1" smtClean="0">
                          <a:latin typeface="Times New Roman"/>
                          <a:ea typeface="DFKai-SB"/>
                          <a:sym typeface="Times New Roman"/>
                        </a:rPr>
                        <a:t>Ginsenosides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 (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以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Re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、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Rb1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、</a:t>
                      </a:r>
                      <a:r>
                        <a:rPr lang="en-US" altLang="zh-TW" dirty="0" err="1" smtClean="0">
                          <a:latin typeface="Times New Roman"/>
                          <a:ea typeface="DFKai-SB"/>
                          <a:sym typeface="Times New Roman"/>
                        </a:rPr>
                        <a:t>Rc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、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Rd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總和計算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)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可加速運動後恢復期血乳酸及血氨濃度下降，有助於增進運動後疲勞的消除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人體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養氣人蔘雞精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總支鏈胺基酸 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BCAA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 </a:t>
                      </a:r>
                      <a:r>
                        <a:rPr lang="en-US" altLang="zh-TW" dirty="0" err="1" smtClean="0">
                          <a:latin typeface="Times New Roman"/>
                          <a:ea typeface="DFKai-SB"/>
                          <a:sym typeface="Times New Roman"/>
                        </a:rPr>
                        <a:t>Leucine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(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白胺酸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)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、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Isoleucine(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異白胺酸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)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、</a:t>
                      </a:r>
                      <a:r>
                        <a:rPr lang="en-US" altLang="zh-TW" dirty="0" err="1" smtClean="0">
                          <a:latin typeface="Times New Roman"/>
                          <a:ea typeface="DFKai-SB"/>
                          <a:sym typeface="Times New Roman"/>
                        </a:rPr>
                        <a:t>Valine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(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纈胺酸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)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抗疲勞功能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: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根據動物實驗結果顯示：有助於改善血液中尿素氮與乳酸代謝，具有延緩疲勞發生之功效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動物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8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346048"/>
          </a:xfrm>
        </p:spPr>
        <p:txBody>
          <a:bodyPr/>
          <a:lstStyle/>
          <a:p>
            <a:r>
              <a:rPr lang="zh-TW" altLang="en-US" sz="2800" dirty="0" smtClean="0">
                <a:latin typeface="Times New Roman"/>
                <a:ea typeface="DFKai-SB"/>
                <a:sym typeface="Times New Roman"/>
              </a:rPr>
              <a:t>抗疲勞功效健康食品</a:t>
            </a:r>
            <a:endParaRPr lang="zh-TW" altLang="en-US" sz="2800" dirty="0">
              <a:latin typeface="Times New Roman"/>
              <a:ea typeface="DFKai-SB"/>
              <a:sym typeface="Times New Roman"/>
            </a:endParaRPr>
          </a:p>
        </p:txBody>
      </p:sp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968658"/>
              </p:ext>
            </p:extLst>
          </p:nvPr>
        </p:nvGraphicFramePr>
        <p:xfrm>
          <a:off x="251520" y="476672"/>
          <a:ext cx="8596310" cy="604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894"/>
                <a:gridCol w="3069124"/>
                <a:gridCol w="2978591"/>
                <a:gridCol w="7277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品名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保健功效成分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功效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備註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雞精王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以總支鏈胺基酸</a:t>
                      </a:r>
                      <a:r>
                        <a:rPr lang="en-US" altLang="zh-TW" dirty="0" err="1" smtClean="0">
                          <a:latin typeface="Times New Roman"/>
                          <a:ea typeface="DFKai-SB"/>
                          <a:sym typeface="Times New Roman"/>
                        </a:rPr>
                        <a:t>Leucine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(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白胺酸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)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、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Isoleucine(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異白胺酸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)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、</a:t>
                      </a:r>
                      <a:r>
                        <a:rPr lang="en-US" altLang="zh-TW" dirty="0" err="1" smtClean="0">
                          <a:latin typeface="Times New Roman"/>
                          <a:ea typeface="DFKai-SB"/>
                          <a:sym typeface="Times New Roman"/>
                        </a:rPr>
                        <a:t>Valine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(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纈胺酸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)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經動物實驗結果證實： 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1.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有助於改善血液中尿素氮代謝， 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2.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有助於提高肝醣濃度並增加運動耐力， 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3.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有助於延緩疲勞發生及消除疲勞之功效。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動物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台糖蜆精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肝醣（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glycogen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）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經動物實驗結果證實： 「有助於延緩疲勞發生之功效。」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動物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田原香原味滴雞精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總支鏈胺基酸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(</a:t>
                      </a:r>
                      <a:r>
                        <a:rPr lang="en-US" altLang="zh-TW" dirty="0" err="1" smtClean="0">
                          <a:latin typeface="Times New Roman"/>
                          <a:ea typeface="DFKai-SB"/>
                          <a:sym typeface="Times New Roman"/>
                        </a:rPr>
                        <a:t>Leucine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、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Isoleucine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、</a:t>
                      </a:r>
                      <a:r>
                        <a:rPr lang="en-US" altLang="zh-TW" dirty="0" err="1" smtClean="0">
                          <a:latin typeface="Times New Roman"/>
                          <a:ea typeface="DFKai-SB"/>
                          <a:sym typeface="Times New Roman"/>
                        </a:rPr>
                        <a:t>Valine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)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根據動物實驗結果顯示： 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(1)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有助於運動後改善血液中尿素氮與乳酸代謝。 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(2)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有助於增進運動後疲勞的消除。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動物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活源蔘膠囊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總人蔘配醣體 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(Total </a:t>
                      </a:r>
                      <a:r>
                        <a:rPr lang="en-US" altLang="zh-TW" dirty="0" err="1" smtClean="0">
                          <a:latin typeface="Times New Roman"/>
                          <a:ea typeface="DFKai-SB"/>
                          <a:sym typeface="Times New Roman"/>
                        </a:rPr>
                        <a:t>Ginsenosides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,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以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Re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、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Rb1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、</a:t>
                      </a:r>
                      <a:r>
                        <a:rPr lang="en-US" altLang="zh-TW" dirty="0" err="1" smtClean="0">
                          <a:latin typeface="Times New Roman"/>
                          <a:ea typeface="DFKai-SB"/>
                          <a:sym typeface="Times New Roman"/>
                        </a:rPr>
                        <a:t>Rc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、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Rd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總和計算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)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可加速運動後恢復期血乳酸及血氨濃度下降，有助於增進運動後疲勞的消除。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人體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長庚冬蟲夏草菌絲體膠囊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Adenosine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（腺苷）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經動物實驗結果證實： 「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1. 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有助於提高肝醣濃度並增加運動耐力。 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2. 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有助於延緩疲勞發生。」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動物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69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346048"/>
          </a:xfrm>
        </p:spPr>
        <p:txBody>
          <a:bodyPr/>
          <a:lstStyle/>
          <a:p>
            <a:r>
              <a:rPr lang="zh-TW" altLang="en-US" sz="2800" dirty="0" smtClean="0">
                <a:latin typeface="Times New Roman"/>
                <a:ea typeface="DFKai-SB"/>
                <a:sym typeface="Times New Roman"/>
              </a:rPr>
              <a:t>抗疲勞功效健康食品</a:t>
            </a:r>
            <a:endParaRPr lang="zh-TW" altLang="en-US" sz="2800" dirty="0">
              <a:latin typeface="Times New Roman"/>
              <a:ea typeface="DFKai-SB"/>
              <a:sym typeface="Times New Roman"/>
            </a:endParaRPr>
          </a:p>
        </p:txBody>
      </p:sp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894935"/>
              </p:ext>
            </p:extLst>
          </p:nvPr>
        </p:nvGraphicFramePr>
        <p:xfrm>
          <a:off x="179512" y="1052736"/>
          <a:ext cx="859631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894"/>
                <a:gridCol w="3069124"/>
                <a:gridCol w="2978591"/>
                <a:gridCol w="7277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品名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保健功效成分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功效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備註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老協珍刺參精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Arginine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、</a:t>
                      </a:r>
                      <a:r>
                        <a:rPr lang="en-US" altLang="zh-TW" dirty="0" err="1" smtClean="0">
                          <a:latin typeface="Times New Roman"/>
                          <a:ea typeface="DFKai-SB"/>
                          <a:sym typeface="Times New Roman"/>
                        </a:rPr>
                        <a:t>Valine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及</a:t>
                      </a:r>
                      <a:r>
                        <a:rPr lang="en-US" altLang="zh-TW" dirty="0" err="1" smtClean="0">
                          <a:latin typeface="Times New Roman"/>
                          <a:ea typeface="DFKai-SB"/>
                          <a:sym typeface="Times New Roman"/>
                        </a:rPr>
                        <a:t>Leucine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經動物實驗證實，本產品能有助於延緩運動疲勞發生。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動物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葡萄王黃金康貝特能量飲料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牛磺酸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(</a:t>
                      </a:r>
                      <a:r>
                        <a:rPr lang="en-US" altLang="zh-TW" dirty="0" err="1" smtClean="0">
                          <a:latin typeface="Times New Roman"/>
                          <a:ea typeface="DFKai-SB"/>
                          <a:sym typeface="Times New Roman"/>
                        </a:rPr>
                        <a:t>Taurine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)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經動物實驗結果證實：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(1)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有助於提高肝醣濃度並增加運動耐力。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(2)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有助於延緩運動後疲勞發生。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動物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高野家愛寶諾滴雞精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(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烏骨雞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)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總支鏈胺基酸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(</a:t>
                      </a:r>
                      <a:r>
                        <a:rPr lang="en-US" altLang="zh-TW" dirty="0" err="1" smtClean="0">
                          <a:latin typeface="Times New Roman"/>
                          <a:ea typeface="DFKai-SB"/>
                          <a:sym typeface="Times New Roman"/>
                        </a:rPr>
                        <a:t>Leucine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、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Isoleucine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、</a:t>
                      </a:r>
                      <a:r>
                        <a:rPr lang="en-US" altLang="zh-TW" dirty="0" err="1" smtClean="0">
                          <a:latin typeface="Times New Roman"/>
                          <a:ea typeface="DFKai-SB"/>
                          <a:sym typeface="Times New Roman"/>
                        </a:rPr>
                        <a:t>Valine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)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經動物實驗結果證實：有助於延緩運動後疲勞發生。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動物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懷特益能強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®</a:t>
                      </a:r>
                    </a:p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膠囊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刺五加苷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B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（</a:t>
                      </a:r>
                      <a:r>
                        <a:rPr lang="en-US" altLang="zh-TW" dirty="0" err="1" smtClean="0">
                          <a:latin typeface="Times New Roman"/>
                          <a:ea typeface="DFKai-SB"/>
                          <a:sym typeface="Times New Roman"/>
                        </a:rPr>
                        <a:t>Eleutheroside</a:t>
                      </a:r>
                      <a:r>
                        <a:rPr lang="en-US" altLang="zh-TW" dirty="0" smtClean="0">
                          <a:latin typeface="Times New Roman"/>
                          <a:ea typeface="DFKai-SB"/>
                          <a:sym typeface="Times New Roman"/>
                        </a:rPr>
                        <a:t> B</a:t>
                      </a: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）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經動物試驗結果證實，本產品有助於延緩運動後疲勞之產生。</a:t>
                      </a:r>
                      <a:endParaRPr lang="zh-TW" altLang="en-US" dirty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動物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>
                        <a:latin typeface="Times New Roman"/>
                        <a:ea typeface="DFKai-SB"/>
                        <a:sym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dk1"/>
                          </a:solidFill>
                          <a:latin typeface="Times New Roman"/>
                          <a:ea typeface="DFKai-SB"/>
                          <a:cs typeface="+mn-cs"/>
                          <a:sym typeface="Times New Roman"/>
                        </a:rPr>
                        <a:t>樟芝人參滋補液</a:t>
                      </a:r>
                      <a:endParaRPr lang="zh-TW" altLang="en-US" dirty="0">
                        <a:solidFill>
                          <a:schemeClr val="dk1"/>
                        </a:solidFill>
                        <a:latin typeface="Times New Roman"/>
                        <a:ea typeface="DFKai-SB"/>
                        <a:cs typeface="+mn-cs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dk1"/>
                          </a:solidFill>
                          <a:latin typeface="Times New Roman"/>
                          <a:ea typeface="DFKai-SB"/>
                          <a:cs typeface="+mn-cs"/>
                          <a:sym typeface="Times New Roman"/>
                        </a:rPr>
                        <a:t>腺</a:t>
                      </a:r>
                      <a:r>
                        <a:rPr lang="zh-CN" altLang="en-US" dirty="0">
                          <a:solidFill>
                            <a:schemeClr val="dk1"/>
                          </a:solidFill>
                          <a:latin typeface="Times New Roman"/>
                          <a:ea typeface="DFKai-SB"/>
                          <a:cs typeface="+mn-cs"/>
                          <a:sym typeface="Times New Roman"/>
                        </a:rPr>
                        <a:t>苷、牛磺酸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dk1"/>
                          </a:solidFill>
                          <a:latin typeface="Times New Roman"/>
                          <a:ea typeface="DFKai-SB"/>
                          <a:cs typeface="+mn-cs"/>
                          <a:sym typeface="Times New Roman"/>
                        </a:rPr>
                        <a:t>經動物試驗結果顯示，攝取本產品有助於延緩運動後疲勞的發生及促進運動後疲勞消除。</a:t>
                      </a:r>
                      <a:endParaRPr lang="zh-TW" altLang="en-US" dirty="0">
                        <a:solidFill>
                          <a:schemeClr val="dk1"/>
                        </a:solidFill>
                        <a:latin typeface="Times New Roman"/>
                        <a:ea typeface="DFKai-SB"/>
                        <a:cs typeface="+mn-cs"/>
                        <a:sym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Times New Roman"/>
                          <a:ea typeface="DFKai-SB"/>
                          <a:sym typeface="Times New Roman"/>
                        </a:rPr>
                        <a:t>動物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69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122236"/>
            <a:ext cx="8229600" cy="1143000"/>
          </a:xfrm>
        </p:spPr>
        <p:txBody>
          <a:bodyPr/>
          <a:lstStyle/>
          <a:p>
            <a:pPr lvl="0"/>
            <a:r>
              <a:rPr lang="zh-TW" alt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</a:t>
            </a:r>
            <a:r>
              <a:rPr lang="zh-TW" altLang="zh-TW" sz="32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增補</a:t>
            </a:r>
            <a:r>
              <a:rPr lang="zh-TW" alt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劑</a:t>
            </a:r>
            <a:r>
              <a:rPr lang="en-US" alt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/</a:t>
            </a:r>
            <a:r>
              <a:rPr lang="zh-TW" alt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營養增強劑 </a:t>
            </a:r>
            <a:r>
              <a:rPr lang="en-US" altLang="zh-TW" sz="32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/>
            </a:r>
            <a:br>
              <a:rPr lang="en-US" altLang="zh-TW" sz="32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</a:br>
            <a:r>
              <a:rPr lang="en-US" altLang="zh-TW" sz="32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 </a:t>
            </a:r>
            <a:r>
              <a:rPr lang="en-US" alt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(Nutritional ergogenic supplement)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179515" y="1340773"/>
            <a:ext cx="8640961" cy="4104451"/>
          </a:xfrm>
        </p:spPr>
        <p:txBody>
          <a:bodyPr/>
          <a:lstStyle/>
          <a:p>
            <a:pPr lvl="0"/>
            <a:r>
              <a:rPr lang="zh-TW" altLang="en-US" sz="2800" b="1" dirty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增補</a:t>
            </a:r>
            <a:r>
              <a:rPr lang="zh-TW" altLang="en-US" sz="2800" b="1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劑</a:t>
            </a:r>
            <a:r>
              <a:rPr lang="en-US" altLang="zh-TW" sz="2800" b="1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/</a:t>
            </a:r>
            <a:r>
              <a:rPr lang="zh-TW" altLang="en-US" sz="2800" b="1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增強劑 </a:t>
            </a:r>
            <a:r>
              <a:rPr lang="en-US" altLang="zh-TW" sz="2800" b="1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(ergogenic aids)</a:t>
            </a:r>
          </a:p>
          <a:p>
            <a:pPr marL="457200" lvl="1" indent="0"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藉由外在的方法影響，以增進運動表現的方法</a:t>
            </a:r>
            <a:endParaRPr lang="en-US" altLang="zh-TW" dirty="0" smtClean="0">
              <a:solidFill>
                <a:srgbClr val="000000"/>
              </a:solidFill>
              <a:latin typeface="Times New Roman"/>
              <a:ea typeface="DFKai-SB"/>
              <a:cs typeface="Times New Roman" panose="02020603050405020304" pitchFamily="18" charset="0"/>
              <a:sym typeface="Times New Roman"/>
            </a:endParaRPr>
          </a:p>
          <a:p>
            <a:pPr lvl="1">
              <a:spcBef>
                <a:spcPts val="1200"/>
              </a:spcBef>
            </a:pPr>
            <a:r>
              <a:rPr lang="zh-TW" altLang="en-US" sz="2400" dirty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機械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性</a:t>
            </a:r>
            <a:r>
              <a:rPr lang="zh-TW" altLang="en-US" sz="2400" dirty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如鼻貼劑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..)</a:t>
            </a:r>
          </a:p>
          <a:p>
            <a:pPr lvl="1"/>
            <a:r>
              <a:rPr lang="zh-TW" altLang="en-US" sz="2400" dirty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生理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性 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如違規輸血、低氧艙、</a:t>
            </a:r>
            <a:r>
              <a:rPr lang="zh-TW" altLang="en-US" sz="2400" dirty="0" smtClean="0"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冷凍艙</a:t>
            </a:r>
            <a:r>
              <a:rPr lang="en-US" altLang="zh-TW" sz="2400" dirty="0" smtClean="0"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..)</a:t>
            </a:r>
          </a:p>
          <a:p>
            <a:pPr lvl="1"/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心理性 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如放鬆、冥想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..)</a:t>
            </a:r>
          </a:p>
          <a:p>
            <a:pPr lvl="1"/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藥理性  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如同化性類固醇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…)</a:t>
            </a:r>
          </a:p>
          <a:p>
            <a:pPr lvl="1"/>
            <a:r>
              <a:rPr lang="zh-TW" altLang="en-US" sz="2400" dirty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營養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性 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如肝醣超載、運動營養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..)</a:t>
            </a:r>
          </a:p>
          <a:p>
            <a:pPr marL="1314450" lvl="3" indent="0">
              <a:buNone/>
            </a:pPr>
            <a:endParaRPr lang="en-US" sz="1600" dirty="0" smtClean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endParaRPr lang="en-US" sz="2400" dirty="0">
              <a:solidFill>
                <a:srgbClr val="000000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89040"/>
            <a:ext cx="2857500" cy="270510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07504" y="4133478"/>
            <a:ext cx="576064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/>
              <a:ea typeface="DFKai-SB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295378"/>
            <a:ext cx="2457496" cy="3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772816"/>
            <a:ext cx="3754760" cy="4525959"/>
          </a:xfrm>
        </p:spPr>
        <p:txBody>
          <a:bodyPr/>
          <a:lstStyle/>
          <a:p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Powder (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粉狀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)</a:t>
            </a:r>
          </a:p>
          <a:p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Bar (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條狀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)</a:t>
            </a:r>
          </a:p>
          <a:p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Liquid (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液態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)</a:t>
            </a:r>
          </a:p>
          <a:p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Gel (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果膠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)</a:t>
            </a:r>
          </a:p>
          <a:p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Jelly (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果凍</a:t>
            </a:r>
            <a:r>
              <a:rPr lang="en-US" altLang="zh-TW" sz="2800" dirty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)</a:t>
            </a:r>
            <a:endParaRPr lang="en-US" altLang="zh-TW" sz="2800" dirty="0" smtClean="0">
              <a:solidFill>
                <a:schemeClr val="tx1"/>
              </a:solidFill>
              <a:latin typeface="Times New Roman"/>
              <a:ea typeface="DFKai-SB"/>
              <a:sym typeface="Times New Roman"/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Capsule (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膠囊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)</a:t>
            </a:r>
          </a:p>
          <a:p>
            <a:r>
              <a:rPr lang="en-US" altLang="zh-TW" sz="2800" dirty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Tablet (</a:t>
            </a:r>
            <a:r>
              <a:rPr lang="zh-TW" altLang="en-US" sz="2800" dirty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錠劑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)....</a:t>
            </a:r>
          </a:p>
          <a:p>
            <a:endParaRPr lang="zh-TW" altLang="en-US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4" name="標題 1"/>
          <p:cNvSpPr txBox="1"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pPr lvl="0"/>
            <a:r>
              <a:rPr lang="zh-TW" alt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</a:t>
            </a:r>
            <a:r>
              <a:rPr lang="zh-TW" altLang="zh-TW" sz="32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增補</a:t>
            </a:r>
            <a:r>
              <a:rPr lang="zh-TW" alt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劑</a:t>
            </a:r>
            <a:r>
              <a:rPr lang="en-US" alt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/</a:t>
            </a:r>
            <a:r>
              <a:rPr lang="zh-TW" alt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營養增強劑 </a:t>
            </a:r>
            <a:r>
              <a:rPr lang="en-US" altLang="zh-TW" sz="32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/>
            </a:r>
            <a:br>
              <a:rPr lang="en-US" altLang="zh-TW" sz="32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</a:br>
            <a:r>
              <a:rPr lang="en-US" altLang="zh-TW" sz="32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 </a:t>
            </a:r>
            <a:r>
              <a:rPr lang="en-US" alt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(Nutritional ergogenic supplement)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42413"/>
            <a:ext cx="1829577" cy="137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5" y="1916832"/>
            <a:ext cx="1944216" cy="12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r="20687"/>
          <a:stretch/>
        </p:blipFill>
        <p:spPr bwMode="auto">
          <a:xfrm>
            <a:off x="5292081" y="3265116"/>
            <a:ext cx="1254174" cy="200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479" y="3645024"/>
            <a:ext cx="1445573" cy="144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74983"/>
            <a:ext cx="2173966" cy="9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67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廠商宣稱的功效</a:t>
            </a:r>
            <a:endParaRPr lang="zh-TW" altLang="en-US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772816"/>
            <a:ext cx="4608512" cy="3917031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能量補給 </a:t>
            </a:r>
            <a:endParaRPr lang="en-US" altLang="zh-TW" dirty="0" smtClean="0">
              <a:solidFill>
                <a:schemeClr val="tx1"/>
              </a:solidFill>
              <a:latin typeface="Times New Roman"/>
              <a:ea typeface="DFKai-SB"/>
              <a:cs typeface="Times New Roman" panose="02020603050405020304" pitchFamily="18" charset="0"/>
              <a:sym typeface="Times New Roman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降低疲勞</a:t>
            </a:r>
            <a:endParaRPr lang="en-US" altLang="zh-TW" dirty="0" smtClean="0">
              <a:solidFill>
                <a:schemeClr val="tx1"/>
              </a:solidFill>
              <a:latin typeface="Times New Roman"/>
              <a:ea typeface="DFKai-SB"/>
              <a:cs typeface="Times New Roman" panose="02020603050405020304" pitchFamily="18" charset="0"/>
              <a:sym typeface="Times New Roman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增加瘦體組織及肌力</a:t>
            </a:r>
            <a:endParaRPr lang="en-US" altLang="zh-TW" dirty="0" smtClean="0">
              <a:solidFill>
                <a:schemeClr val="tx1"/>
              </a:solidFill>
              <a:latin typeface="Times New Roman"/>
              <a:ea typeface="DFKai-SB"/>
              <a:cs typeface="Times New Roman" panose="02020603050405020304" pitchFamily="18" charset="0"/>
              <a:sym typeface="Times New Roman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燃</a:t>
            </a:r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脂瘦身</a:t>
            </a:r>
            <a:endParaRPr lang="en-US" altLang="zh-TW" dirty="0" smtClean="0">
              <a:solidFill>
                <a:schemeClr val="tx1"/>
              </a:solidFill>
              <a:latin typeface="Times New Roman"/>
              <a:ea typeface="DFKai-SB"/>
              <a:cs typeface="Times New Roman" panose="02020603050405020304" pitchFamily="18" charset="0"/>
              <a:sym typeface="Times New Roman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促進有氧能力</a:t>
            </a:r>
            <a:endParaRPr lang="en-US" altLang="zh-TW" dirty="0">
              <a:solidFill>
                <a:schemeClr val="tx1"/>
              </a:solidFill>
              <a:latin typeface="Times New Roman"/>
              <a:ea typeface="DFKai-SB"/>
              <a:cs typeface="Times New Roman" panose="02020603050405020304" pitchFamily="18" charset="0"/>
              <a:sym typeface="Times New Roman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促進整體運動表現</a:t>
            </a:r>
            <a:endParaRPr lang="en-US" altLang="zh-TW" dirty="0" smtClean="0">
              <a:solidFill>
                <a:schemeClr val="tx1"/>
              </a:solidFill>
              <a:latin typeface="Times New Roman"/>
              <a:ea typeface="DFKai-SB"/>
              <a:cs typeface="Times New Roman" panose="02020603050405020304" pitchFamily="18" charset="0"/>
              <a:sym typeface="Times New Roman"/>
            </a:endParaRPr>
          </a:p>
          <a:p>
            <a:endParaRPr lang="zh-TW" altLang="en-US" dirty="0">
              <a:latin typeface="Times New Roman"/>
              <a:ea typeface="DFKai-SB"/>
              <a:sym typeface="Times New Roman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0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>
                <a:latin typeface="Times New Roman"/>
                <a:ea typeface="DFKai-SB"/>
                <a:sym typeface="Times New Roman"/>
              </a:rPr>
              <a:t>市售常見運動增補劑清單</a:t>
            </a:r>
            <a:endParaRPr lang="zh-TW" altLang="en-US" sz="3600" b="1" dirty="0">
              <a:latin typeface="Times New Roman"/>
              <a:ea typeface="DFKai-SB"/>
              <a:sym typeface="Times New Roman"/>
            </a:endParaRPr>
          </a:p>
        </p:txBody>
      </p:sp>
      <p:pic>
        <p:nvPicPr>
          <p:cNvPr id="4" name="Picture 4" descr="SCAN0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t="54883" r="43175" b="5931"/>
          <a:stretch>
            <a:fillRect/>
          </a:stretch>
        </p:blipFill>
        <p:spPr bwMode="auto">
          <a:xfrm>
            <a:off x="327068" y="1196752"/>
            <a:ext cx="838993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50104"/>
          </a:xfrm>
        </p:spPr>
        <p:txBody>
          <a:bodyPr/>
          <a:lstStyle/>
          <a:p>
            <a:pPr lvl="0"/>
            <a:r>
              <a:rPr lang="zh-TW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內容大綱</a:t>
            </a:r>
            <a:endParaRPr lang="en-US" sz="3600" b="1" dirty="0"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539552" y="1556792"/>
            <a:ext cx="8229600" cy="4525959"/>
          </a:xfrm>
        </p:spPr>
        <p:txBody>
          <a:bodyPr/>
          <a:lstStyle/>
          <a:p>
            <a:pPr lvl="0"/>
            <a:r>
              <a:rPr lang="zh-TW" altLang="en-US" b="1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補充</a:t>
            </a:r>
            <a:r>
              <a:rPr lang="zh-TW" b="1" dirty="0" smtClean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劑</a:t>
            </a:r>
            <a:r>
              <a:rPr lang="zh-TW" b="1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的定義與介紹</a:t>
            </a:r>
            <a:endParaRPr lang="en-US" b="1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b="1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b="1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b="1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運動禁藥風險</a:t>
            </a:r>
            <a:endParaRPr lang="en-US" b="1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b="1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b="1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-Sports foods</a:t>
            </a:r>
          </a:p>
          <a:p>
            <a:pPr lvl="0"/>
            <a:r>
              <a:rPr lang="zh-TW" b="1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b="1" dirty="0" smtClean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altLang="en-US" b="1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增進運動表現成分</a:t>
            </a:r>
            <a:endParaRPr lang="en-US" b="1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b="1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b="1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b="1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維生素與礦物質</a:t>
            </a:r>
            <a:endParaRPr lang="en-US" b="1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b="1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b="1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b="1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其他</a:t>
            </a:r>
            <a:endParaRPr lang="en-US" b="1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539552" y="1484784"/>
            <a:ext cx="5328592" cy="720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/>
              <a:ea typeface="DFKai-SB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 noGrp="1"/>
          </p:cNvSpPr>
          <p:nvPr>
            <p:ph idx="1"/>
          </p:nvPr>
        </p:nvSpPr>
        <p:spPr>
          <a:xfrm>
            <a:off x="179515" y="1340773"/>
            <a:ext cx="8640961" cy="4104451"/>
          </a:xfrm>
        </p:spPr>
        <p:txBody>
          <a:bodyPr/>
          <a:lstStyle/>
          <a:p>
            <a:pPr lvl="0"/>
            <a:r>
              <a:rPr lang="zh-TW" sz="2400" b="1" dirty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膳食補充劑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/</a:t>
            </a:r>
            <a:r>
              <a:rPr lang="zh-TW" sz="2400" b="1" dirty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營養補充劑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 (dietary/nutritional supplement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)</a:t>
            </a:r>
          </a:p>
          <a:p>
            <a:pPr lvl="1"/>
            <a:r>
              <a:rPr lang="zh-TW" alt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作為飲食的輔助</a:t>
            </a:r>
            <a:r>
              <a:rPr lang="zh-TW" altLang="en-US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手段，用來補充人體所需</a:t>
            </a:r>
            <a:r>
              <a:rPr lang="zh-TW" alt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的營養素</a:t>
            </a:r>
            <a:endParaRPr lang="en-US" sz="2000" b="1" dirty="0" smtClean="0">
              <a:solidFill>
                <a:srgbClr val="000000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sz="2400" b="1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健康食品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 (Health Food)</a:t>
            </a:r>
          </a:p>
          <a:p>
            <a:pPr lvl="1"/>
            <a:r>
              <a:rPr lang="zh-TW" altLang="en-US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具有保健功效，並標示或廣告其具該功效，且須具有實質科學證據，非屬治療、矯正人類疾病之醫療效能為目的之</a:t>
            </a:r>
            <a:r>
              <a:rPr lang="zh-TW" alt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食品</a:t>
            </a:r>
            <a:endParaRPr lang="zh-TW" altLang="en-US" sz="2400" dirty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sz="2400" b="1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營養增補</a:t>
            </a:r>
            <a:r>
              <a:rPr lang="zh-TW" sz="2400" b="1" dirty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劑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/</a:t>
            </a:r>
            <a:r>
              <a:rPr lang="zh-TW" sz="2400" b="1" dirty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營養增強劑 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 (Nutritional ergogenic supplement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)</a:t>
            </a:r>
          </a:p>
          <a:p>
            <a:pPr lvl="1"/>
            <a:r>
              <a:rPr lang="zh-TW" altLang="en-US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具有增進運動表現的</a:t>
            </a:r>
            <a:r>
              <a:rPr lang="zh-TW" alt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物質</a:t>
            </a:r>
            <a:endParaRPr lang="zh-TW" altLang="en-US" sz="2400" dirty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marL="857250" lvl="2" indent="0">
              <a:buNone/>
            </a:pPr>
            <a:endParaRPr lang="en-US" sz="2000" dirty="0" smtClean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endParaRPr lang="en-US" sz="2400" dirty="0">
              <a:solidFill>
                <a:srgbClr val="000000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sp>
        <p:nvSpPr>
          <p:cNvPr id="7" name="標題 1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lvl="0"/>
            <a:r>
              <a:rPr lang="en-US" sz="3600" b="1" dirty="0">
                <a:latin typeface="Times New Roman"/>
                <a:ea typeface="DFKai-SB"/>
                <a:sym typeface="Times New Roman"/>
              </a:rPr>
              <a:t>Supplements </a:t>
            </a:r>
            <a:r>
              <a:rPr lang="en-US" sz="3600" b="1" dirty="0" smtClean="0">
                <a:latin typeface="Times New Roman"/>
                <a:ea typeface="DFKai-SB"/>
                <a:sym typeface="Times New Roman"/>
              </a:rPr>
              <a:t>(</a:t>
            </a:r>
            <a:r>
              <a:rPr lang="zh-TW" altLang="en-US" sz="3600" b="1" dirty="0">
                <a:latin typeface="Times New Roman"/>
                <a:ea typeface="DFKai-SB"/>
                <a:sym typeface="Times New Roman"/>
              </a:rPr>
              <a:t>補充</a:t>
            </a:r>
            <a:r>
              <a:rPr lang="zh-TW" sz="3600" b="1" dirty="0" smtClean="0">
                <a:latin typeface="Times New Roman"/>
                <a:ea typeface="DFKai-SB"/>
                <a:sym typeface="Times New Roman"/>
              </a:rPr>
              <a:t>劑</a:t>
            </a:r>
            <a:r>
              <a:rPr lang="en-US" sz="3600" b="1" dirty="0">
                <a:latin typeface="Times New Roman"/>
                <a:ea typeface="DFKai-SB"/>
                <a:sym typeface="Times New Roman"/>
              </a:rPr>
              <a:t>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09120"/>
            <a:ext cx="1837179" cy="222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0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94"/>
          <p:cNvSpPr/>
          <p:nvPr/>
        </p:nvSpPr>
        <p:spPr>
          <a:xfrm>
            <a:off x="251521" y="2155215"/>
            <a:ext cx="6048672" cy="3721741"/>
          </a:xfrm>
          <a:prstGeom prst="ellipse">
            <a:avLst/>
          </a:prstGeom>
          <a:solidFill>
            <a:srgbClr val="FFC000">
              <a:lumMod val="20000"/>
              <a:lumOff val="80000"/>
              <a:alpha val="49620"/>
            </a:srgbClr>
          </a:solidFill>
          <a:ln w="19050" cap="flat" cmpd="sng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defRPr/>
            </a:pPr>
            <a:endParaRPr lang="en" sz="2400" kern="0" dirty="0">
              <a:solidFill>
                <a:srgbClr val="3D4965"/>
              </a:solidFill>
              <a:latin typeface="Times New Roman"/>
              <a:ea typeface="DFKai-SB"/>
              <a:cs typeface="Dosis"/>
              <a:sym typeface="Times New Roman"/>
            </a:endParaRPr>
          </a:p>
        </p:txBody>
      </p:sp>
      <p:sp>
        <p:nvSpPr>
          <p:cNvPr id="6" name="Shape 593"/>
          <p:cNvSpPr/>
          <p:nvPr/>
        </p:nvSpPr>
        <p:spPr>
          <a:xfrm>
            <a:off x="2880032" y="2564904"/>
            <a:ext cx="1980000" cy="1980000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28575" cmpd="sng">
            <a:solidFill>
              <a:srgbClr val="FFFF00"/>
            </a:solidFill>
            <a:prstDash val="dash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defRPr/>
            </a:pPr>
            <a:r>
              <a:rPr lang="zh-TW" altLang="en-US" sz="2400" kern="0" dirty="0" smtClean="0">
                <a:solidFill>
                  <a:prstClr val="black"/>
                </a:solidFill>
                <a:latin typeface="Times New Roman"/>
                <a:ea typeface="DFKai-SB"/>
                <a:cs typeface="Dosis"/>
                <a:sym typeface="Times New Roman"/>
              </a:rPr>
              <a:t>運動增補劑</a:t>
            </a:r>
            <a:endParaRPr lang="en" sz="2400" kern="0" dirty="0">
              <a:solidFill>
                <a:prstClr val="black"/>
              </a:solidFill>
              <a:latin typeface="Times New Roman"/>
              <a:ea typeface="DFKai-SB"/>
              <a:cs typeface="Dosis"/>
              <a:sym typeface="Times New Roman"/>
            </a:endParaRPr>
          </a:p>
        </p:txBody>
      </p:sp>
      <p:sp>
        <p:nvSpPr>
          <p:cNvPr id="7" name="Shape 595"/>
          <p:cNvSpPr/>
          <p:nvPr/>
        </p:nvSpPr>
        <p:spPr>
          <a:xfrm>
            <a:off x="3995936" y="3789040"/>
            <a:ext cx="1440000" cy="1440000"/>
          </a:xfrm>
          <a:prstGeom prst="ellipse">
            <a:avLst/>
          </a:prstGeom>
          <a:solidFill>
            <a:schemeClr val="accent3">
              <a:lumMod val="60000"/>
              <a:lumOff val="40000"/>
              <a:alpha val="49620"/>
            </a:schemeClr>
          </a:solidFill>
          <a:ln w="19050" cap="flat" cmpd="sng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Times New Roman"/>
                <a:ea typeface="DFKai-SB"/>
                <a:cs typeface="Dosis"/>
                <a:sym typeface="Times New Roman"/>
              </a:rPr>
              <a:t>保健食品</a:t>
            </a:r>
            <a:endParaRPr lang="en" sz="2400" kern="0" dirty="0">
              <a:solidFill>
                <a:prstClr val="black"/>
              </a:solidFill>
              <a:latin typeface="Times New Roman"/>
              <a:ea typeface="DFKai-SB"/>
              <a:cs typeface="Dosis"/>
              <a:sym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2362" y="3901514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solidFill>
                  <a:prstClr val="black"/>
                </a:solidFill>
                <a:latin typeface="Times New Roman"/>
                <a:ea typeface="DFKai-SB"/>
                <a:cs typeface="Dosis"/>
                <a:sym typeface="Times New Roman"/>
              </a:rPr>
              <a:t>膳食補充劑</a:t>
            </a:r>
            <a:endParaRPr lang="en" altLang="zh-TW" sz="2400" dirty="0">
              <a:solidFill>
                <a:prstClr val="black"/>
              </a:solidFill>
              <a:latin typeface="Times New Roman"/>
              <a:ea typeface="DFKai-SB"/>
              <a:cs typeface="Dosis"/>
              <a:sym typeface="Times New Roman"/>
            </a:endParaRPr>
          </a:p>
        </p:txBody>
      </p:sp>
      <p:cxnSp>
        <p:nvCxnSpPr>
          <p:cNvPr id="11" name="Shape 645"/>
          <p:cNvCxnSpPr/>
          <p:nvPr/>
        </p:nvCxnSpPr>
        <p:spPr>
          <a:xfrm flipH="1">
            <a:off x="4921858" y="2564904"/>
            <a:ext cx="1810382" cy="833366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dot"/>
            <a:round/>
            <a:headEnd type="oval" w="lg" len="lg"/>
            <a:tailEnd type="diamond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矩形 12"/>
          <p:cNvSpPr/>
          <p:nvPr/>
        </p:nvSpPr>
        <p:spPr>
          <a:xfrm>
            <a:off x="6588224" y="3903547"/>
            <a:ext cx="2232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zh-TW" altLang="en-US" sz="2000" dirty="0" smtClean="0">
                <a:solidFill>
                  <a:srgbClr val="3D4965"/>
                </a:solidFill>
                <a:latin typeface="Times New Roman"/>
                <a:ea typeface="DFKai-SB"/>
                <a:cs typeface="Dosis"/>
                <a:sym typeface="Times New Roman"/>
              </a:rPr>
              <a:t>增進民眾健康、減少疾病危害風險，且具有實質科學證據之功效，非屬治療、矯正人類疾病之醫療效能，並經中央主管機關公 告者。</a:t>
            </a:r>
            <a:endParaRPr lang="zh-TW" altLang="en-US" sz="2000" dirty="0">
              <a:solidFill>
                <a:srgbClr val="3D4965"/>
              </a:solidFill>
              <a:latin typeface="Times New Roman"/>
              <a:ea typeface="DFKai-SB"/>
              <a:cs typeface="Dosis"/>
              <a:sym typeface="Times New Roman"/>
            </a:endParaRPr>
          </a:p>
        </p:txBody>
      </p:sp>
      <p:cxnSp>
        <p:nvCxnSpPr>
          <p:cNvPr id="16" name="Shape 645"/>
          <p:cNvCxnSpPr/>
          <p:nvPr/>
        </p:nvCxnSpPr>
        <p:spPr>
          <a:xfrm flipH="1" flipV="1">
            <a:off x="5508104" y="4779129"/>
            <a:ext cx="1050280" cy="401691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dot"/>
            <a:round/>
            <a:headEnd type="oval" w="lg" len="lg"/>
            <a:tailEnd type="diamond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0" name="矩形 39"/>
          <p:cNvSpPr/>
          <p:nvPr/>
        </p:nvSpPr>
        <p:spPr>
          <a:xfrm>
            <a:off x="6804248" y="2348880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800"/>
              </a:spcBef>
            </a:pPr>
            <a:r>
              <a:rPr lang="zh-TW" altLang="en-US" sz="2000" dirty="0" smtClean="0">
                <a:solidFill>
                  <a:srgbClr val="3D4965"/>
                </a:solidFill>
                <a:latin typeface="Times New Roman"/>
                <a:ea typeface="DFKai-SB"/>
                <a:cs typeface="Dosis"/>
                <a:sym typeface="Times New Roman"/>
              </a:rPr>
              <a:t>具有增進運動表現的物質</a:t>
            </a:r>
          </a:p>
        </p:txBody>
      </p:sp>
      <p:sp>
        <p:nvSpPr>
          <p:cNvPr id="41" name="Shape 595"/>
          <p:cNvSpPr/>
          <p:nvPr/>
        </p:nvSpPr>
        <p:spPr>
          <a:xfrm>
            <a:off x="3635896" y="1448960"/>
            <a:ext cx="1620000" cy="1620000"/>
          </a:xfrm>
          <a:prstGeom prst="ellipse">
            <a:avLst/>
          </a:prstGeom>
          <a:solidFill>
            <a:schemeClr val="accent2">
              <a:lumMod val="40000"/>
              <a:lumOff val="60000"/>
              <a:alpha val="49620"/>
            </a:schemeClr>
          </a:solidFill>
          <a:ln w="19050" cap="flat" cmpd="sng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Times New Roman"/>
                <a:ea typeface="DFKai-SB"/>
                <a:cs typeface="Dosis"/>
                <a:sym typeface="Times New Roman"/>
              </a:rPr>
              <a:t>運動禁藥</a:t>
            </a:r>
            <a:endParaRPr lang="en" sz="2400" kern="0" dirty="0">
              <a:solidFill>
                <a:prstClr val="black"/>
              </a:solidFill>
              <a:latin typeface="Times New Roman"/>
              <a:ea typeface="DFKai-SB"/>
              <a:cs typeface="Dosis"/>
              <a:sym typeface="Times New Roman"/>
            </a:endParaRPr>
          </a:p>
        </p:txBody>
      </p:sp>
      <p:cxnSp>
        <p:nvCxnSpPr>
          <p:cNvPr id="42" name="Shape 645"/>
          <p:cNvCxnSpPr>
            <a:endCxn id="41" idx="6"/>
          </p:cNvCxnSpPr>
          <p:nvPr/>
        </p:nvCxnSpPr>
        <p:spPr>
          <a:xfrm flipH="1">
            <a:off x="5255896" y="1764950"/>
            <a:ext cx="828432" cy="49401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dot"/>
            <a:round/>
            <a:headEnd type="oval" w="lg" len="lg"/>
            <a:tailEnd type="diamond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3" name="矩形 42"/>
          <p:cNvSpPr/>
          <p:nvPr/>
        </p:nvSpPr>
        <p:spPr>
          <a:xfrm>
            <a:off x="6228496" y="1339969"/>
            <a:ext cx="280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800"/>
              </a:spcBef>
            </a:pPr>
            <a:r>
              <a:rPr lang="zh-TW" altLang="en-US" sz="2000" dirty="0" smtClean="0">
                <a:solidFill>
                  <a:srgbClr val="3D4965"/>
                </a:solidFill>
                <a:latin typeface="Times New Roman"/>
                <a:ea typeface="DFKai-SB"/>
                <a:cs typeface="Dosis"/>
                <a:sym typeface="Times New Roman"/>
              </a:rPr>
              <a:t>有害於健康及</a:t>
            </a:r>
            <a:r>
              <a:rPr lang="en-US" altLang="zh-TW" sz="2000" dirty="0" smtClean="0">
                <a:solidFill>
                  <a:srgbClr val="3D4965"/>
                </a:solidFill>
                <a:latin typeface="Times New Roman"/>
                <a:ea typeface="DFKai-SB"/>
                <a:cs typeface="Dosis"/>
                <a:sym typeface="Times New Roman"/>
              </a:rPr>
              <a:t>/</a:t>
            </a:r>
            <a:r>
              <a:rPr lang="zh-TW" altLang="en-US" sz="2000" dirty="0" smtClean="0">
                <a:solidFill>
                  <a:srgbClr val="3D4965"/>
                </a:solidFill>
                <a:latin typeface="Times New Roman"/>
                <a:ea typeface="DFKai-SB"/>
                <a:cs typeface="Dosis"/>
                <a:sym typeface="Times New Roman"/>
              </a:rPr>
              <a:t>或增進運動表現的藥物或方法</a:t>
            </a:r>
            <a:endParaRPr lang="zh-TW" altLang="en-US" sz="2000" dirty="0">
              <a:solidFill>
                <a:srgbClr val="3D4965"/>
              </a:solidFill>
              <a:latin typeface="Times New Roman"/>
              <a:ea typeface="DFKai-SB"/>
              <a:cs typeface="Dosis"/>
              <a:sym typeface="Times New Roman"/>
            </a:endParaRPr>
          </a:p>
        </p:txBody>
      </p:sp>
      <p:sp>
        <p:nvSpPr>
          <p:cNvPr id="50" name="標題 1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lvl="0"/>
            <a:r>
              <a:rPr lang="en-US" sz="3600" b="1" dirty="0">
                <a:latin typeface="Times New Roman"/>
                <a:ea typeface="DFKai-SB"/>
                <a:sym typeface="Times New Roman"/>
              </a:rPr>
              <a:t>Supplements </a:t>
            </a:r>
            <a:r>
              <a:rPr lang="en-US" sz="3600" b="1" dirty="0" smtClean="0">
                <a:latin typeface="Times New Roman"/>
                <a:ea typeface="DFKai-SB"/>
                <a:sym typeface="Times New Roman"/>
              </a:rPr>
              <a:t>(</a:t>
            </a:r>
            <a:r>
              <a:rPr lang="zh-TW" altLang="en-US" sz="3600" b="1" dirty="0">
                <a:latin typeface="Times New Roman"/>
                <a:ea typeface="DFKai-SB"/>
                <a:sym typeface="Times New Roman"/>
              </a:rPr>
              <a:t>補充</a:t>
            </a:r>
            <a:r>
              <a:rPr lang="zh-TW" sz="3600" b="1" dirty="0" smtClean="0">
                <a:latin typeface="Times New Roman"/>
                <a:ea typeface="DFKai-SB"/>
                <a:sym typeface="Times New Roman"/>
              </a:rPr>
              <a:t>劑</a:t>
            </a:r>
            <a:r>
              <a:rPr lang="en-US" sz="3600" b="1" dirty="0">
                <a:latin typeface="Times New Roman"/>
                <a:ea typeface="DFKai-SB"/>
                <a:sym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062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23528" y="1700808"/>
            <a:ext cx="8075240" cy="3024336"/>
          </a:xfrm>
        </p:spPr>
        <p:txBody>
          <a:bodyPr/>
          <a:lstStyle/>
          <a:p>
            <a:pPr lvl="0"/>
            <a:r>
              <a:rPr lang="zh-TW" sz="2400" b="1" dirty="0">
                <a:solidFill>
                  <a:srgbClr val="0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膳食補充劑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/</a:t>
            </a:r>
            <a:r>
              <a:rPr lang="zh-TW" sz="2400" b="1" dirty="0">
                <a:solidFill>
                  <a:srgbClr val="0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營養補充劑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 (dietary/nutritional supplement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)</a:t>
            </a:r>
          </a:p>
          <a:p>
            <a:pPr lvl="1"/>
            <a:r>
              <a:rPr lang="zh-TW" altLang="en-US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營養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補充品、飲食補充劑、</a:t>
            </a:r>
            <a:r>
              <a:rPr lang="zh-TW" altLang="en-US" sz="2400" b="1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保健食品 </a:t>
            </a:r>
            <a:r>
              <a:rPr lang="en-US" altLang="zh-TW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(Taiwan)</a:t>
            </a:r>
          </a:p>
          <a:p>
            <a:pPr lvl="1"/>
            <a:r>
              <a:rPr lang="zh-TW" alt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作為</a:t>
            </a:r>
            <a:r>
              <a:rPr lang="zh-TW" altLang="en-US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飲食的輔助</a:t>
            </a:r>
            <a:r>
              <a:rPr lang="zh-TW" alt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手段用來</a:t>
            </a:r>
            <a:r>
              <a:rPr lang="zh-TW" altLang="en-US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補充人體所需的胺基酸、微量元素、維生素、礦物質</a:t>
            </a:r>
            <a:r>
              <a:rPr lang="zh-TW" alt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等</a:t>
            </a:r>
            <a:endParaRPr lang="en-US" altLang="zh-TW" sz="2400" dirty="0" smtClean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alt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泛稱所有可能具有保健功效之食品，但不得有暗示可使疾病痊癒的宣傳</a:t>
            </a:r>
            <a:endParaRPr lang="en-US" altLang="zh-TW" sz="2400" dirty="0" smtClean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altLang="en-US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為</a:t>
            </a:r>
            <a:r>
              <a:rPr lang="zh-TW" alt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食品範圍，臺灣</a:t>
            </a:r>
            <a:r>
              <a:rPr lang="zh-TW" altLang="en-US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的保健食品屬於業者</a:t>
            </a:r>
            <a:r>
              <a:rPr lang="zh-TW" altLang="en-US" sz="2400" b="1" u="sng" dirty="0">
                <a:latin typeface="Times New Roman"/>
                <a:ea typeface="DFKai-SB"/>
                <a:cs typeface="Times New Roman" pitchFamily="18"/>
                <a:sym typeface="Times New Roman"/>
              </a:rPr>
              <a:t>自主</a:t>
            </a:r>
            <a:r>
              <a:rPr lang="zh-TW" altLang="en-US" sz="2400" b="1" u="sng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管理</a:t>
            </a:r>
            <a:endParaRPr lang="en-US" altLang="zh-TW" sz="2400" b="1" u="sng" dirty="0" smtClean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marL="857250" lvl="2" indent="0">
              <a:buNone/>
            </a:pPr>
            <a:endParaRPr lang="en-US" sz="2000" dirty="0" smtClean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endParaRPr lang="en-US" sz="2400" dirty="0">
              <a:solidFill>
                <a:srgbClr val="000000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</a:lstStyle>
          <a:p>
            <a:r>
              <a:rPr lang="zh-TW" altLang="en-US" sz="3200" b="1" dirty="0" smtClean="0">
                <a:latin typeface="Times New Roman"/>
                <a:ea typeface="DFKai-SB"/>
                <a:sym typeface="Times New Roman"/>
              </a:rPr>
              <a:t>膳食補充劑</a:t>
            </a:r>
            <a:r>
              <a:rPr lang="en-US" altLang="zh-TW" sz="3200" b="1" dirty="0" smtClean="0">
                <a:latin typeface="Times New Roman"/>
                <a:ea typeface="DFKai-SB"/>
                <a:sym typeface="Times New Roman"/>
              </a:rPr>
              <a:t>/</a:t>
            </a:r>
            <a:r>
              <a:rPr lang="zh-TW" altLang="en-US" sz="3200" b="1" dirty="0" smtClean="0">
                <a:latin typeface="Times New Roman"/>
                <a:ea typeface="DFKai-SB"/>
                <a:sym typeface="Times New Roman"/>
              </a:rPr>
              <a:t>營養補充劑 </a:t>
            </a:r>
            <a:br>
              <a:rPr lang="zh-TW" altLang="en-US" sz="3200" b="1" dirty="0" smtClean="0">
                <a:latin typeface="Times New Roman"/>
                <a:ea typeface="DFKai-SB"/>
                <a:sym typeface="Times New Roman"/>
              </a:rPr>
            </a:br>
            <a:r>
              <a:rPr lang="en-US" altLang="zh-TW" sz="3200" b="1" dirty="0" smtClean="0">
                <a:latin typeface="Times New Roman"/>
                <a:ea typeface="DFKai-SB"/>
                <a:sym typeface="Times New Roman"/>
              </a:rPr>
              <a:t>(dietary/nutritional supplement)</a:t>
            </a:r>
            <a:endParaRPr lang="en-US" altLang="en-US" b="1" dirty="0">
              <a:latin typeface="Times New Roman"/>
              <a:ea typeface="DFKai-SB"/>
              <a:sym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18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57921"/>
            <a:ext cx="3417357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7240" y="1628800"/>
            <a:ext cx="3178696" cy="3628999"/>
          </a:xfrm>
        </p:spPr>
        <p:txBody>
          <a:bodyPr/>
          <a:lstStyle/>
          <a:p>
            <a:r>
              <a:rPr lang="zh-TW" altLang="en-US" sz="2800" b="1" dirty="0" smtClean="0">
                <a:latin typeface="Times New Roman"/>
                <a:ea typeface="DFKai-SB"/>
                <a:sym typeface="Times New Roman"/>
              </a:rPr>
              <a:t>成分</a:t>
            </a:r>
            <a:endParaRPr lang="en-US" altLang="zh-TW" sz="2800" b="1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維生素</a:t>
            </a: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礦物質</a:t>
            </a:r>
            <a:endParaRPr lang="en-US" altLang="zh-TW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中、草藥 </a:t>
            </a:r>
            <a:endParaRPr lang="en-US" altLang="zh-TW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胺基酸</a:t>
            </a:r>
            <a:r>
              <a:rPr lang="en-US" altLang="zh-TW" dirty="0" smtClean="0">
                <a:latin typeface="Times New Roman"/>
                <a:ea typeface="DFKai-SB"/>
                <a:sym typeface="Times New Roman"/>
              </a:rPr>
              <a:t>….</a:t>
            </a:r>
          </a:p>
          <a:p>
            <a:endParaRPr lang="zh-TW" altLang="en-US" sz="2800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203848" y="1589938"/>
            <a:ext cx="3178696" cy="32792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</a:lstStyle>
          <a:p>
            <a:r>
              <a:rPr lang="zh-TW" altLang="en-US" sz="2800" b="1" dirty="0" smtClean="0">
                <a:latin typeface="Times New Roman"/>
                <a:ea typeface="DFKai-SB"/>
                <a:sym typeface="Times New Roman"/>
              </a:rPr>
              <a:t>成分型態</a:t>
            </a:r>
            <a:endParaRPr lang="en-US" altLang="zh-TW" sz="2800" b="1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組合物</a:t>
            </a:r>
            <a:endParaRPr lang="en-US" altLang="zh-TW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濃縮</a:t>
            </a:r>
            <a:r>
              <a:rPr lang="zh-TW" altLang="en-US" dirty="0">
                <a:latin typeface="Times New Roman"/>
                <a:ea typeface="DFKai-SB"/>
                <a:sym typeface="Times New Roman"/>
              </a:rPr>
              <a:t>物</a:t>
            </a:r>
            <a:endParaRPr lang="en-US" altLang="zh-TW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代謝物</a:t>
            </a:r>
            <a:endParaRPr lang="en-US" altLang="zh-TW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萃取物</a:t>
            </a:r>
            <a:endParaRPr lang="en-US" altLang="zh-TW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合成物</a:t>
            </a:r>
            <a:endParaRPr lang="en-US" altLang="zh-TW" dirty="0" smtClean="0">
              <a:latin typeface="Times New Roman"/>
              <a:ea typeface="DFKai-SB"/>
              <a:sym typeface="Times New Roman"/>
            </a:endParaRPr>
          </a:p>
          <a:p>
            <a:endParaRPr lang="zh-TW" altLang="en-US" sz="2800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5806480" y="1572418"/>
            <a:ext cx="2242592" cy="28646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</a:lstStyle>
          <a:p>
            <a:r>
              <a:rPr lang="zh-TW" altLang="en-US" sz="2800" b="1" dirty="0">
                <a:latin typeface="Times New Roman"/>
                <a:ea typeface="DFKai-SB"/>
                <a:sym typeface="Times New Roman"/>
              </a:rPr>
              <a:t>劑型</a:t>
            </a:r>
            <a:endParaRPr lang="en-US" altLang="zh-TW" sz="2800" b="1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粉狀</a:t>
            </a:r>
            <a:endParaRPr lang="en-US" altLang="zh-TW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液態</a:t>
            </a:r>
            <a:endParaRPr lang="en-US" altLang="zh-TW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膠囊</a:t>
            </a:r>
            <a:endParaRPr lang="en-US" altLang="zh-TW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dirty="0">
                <a:latin typeface="Times New Roman"/>
                <a:ea typeface="DFKai-SB"/>
                <a:sym typeface="Times New Roman"/>
              </a:rPr>
              <a:t>錠</a:t>
            </a:r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劑</a:t>
            </a:r>
            <a:r>
              <a:rPr lang="en-US" altLang="zh-TW" dirty="0" smtClean="0">
                <a:latin typeface="Times New Roman"/>
                <a:ea typeface="DFKai-SB"/>
                <a:sym typeface="Times New Roman"/>
              </a:rPr>
              <a:t>….</a:t>
            </a:r>
          </a:p>
          <a:p>
            <a:endParaRPr lang="zh-TW" altLang="en-US" sz="2800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</a:lstStyle>
          <a:p>
            <a:r>
              <a:rPr lang="zh-TW" altLang="en-US" sz="3200" b="1" dirty="0" smtClean="0">
                <a:latin typeface="Times New Roman"/>
                <a:ea typeface="DFKai-SB"/>
                <a:sym typeface="Times New Roman"/>
              </a:rPr>
              <a:t>膳食補充劑</a:t>
            </a:r>
            <a:r>
              <a:rPr lang="en-US" altLang="zh-TW" sz="3200" b="1" dirty="0" smtClean="0">
                <a:latin typeface="Times New Roman"/>
                <a:ea typeface="DFKai-SB"/>
                <a:sym typeface="Times New Roman"/>
              </a:rPr>
              <a:t>/</a:t>
            </a:r>
            <a:r>
              <a:rPr lang="zh-TW" altLang="en-US" sz="3200" b="1" dirty="0" smtClean="0">
                <a:latin typeface="Times New Roman"/>
                <a:ea typeface="DFKai-SB"/>
                <a:sym typeface="Times New Roman"/>
              </a:rPr>
              <a:t>營養補充劑 </a:t>
            </a:r>
            <a:br>
              <a:rPr lang="zh-TW" altLang="en-US" sz="3200" b="1" dirty="0" smtClean="0">
                <a:latin typeface="Times New Roman"/>
                <a:ea typeface="DFKai-SB"/>
                <a:sym typeface="Times New Roman"/>
              </a:rPr>
            </a:br>
            <a:r>
              <a:rPr lang="en-US" altLang="zh-TW" sz="3200" b="1" dirty="0" smtClean="0">
                <a:latin typeface="Times New Roman"/>
                <a:ea typeface="DFKai-SB"/>
                <a:sym typeface="Times New Roman"/>
              </a:rPr>
              <a:t>(dietary/nutritional supplement)</a:t>
            </a:r>
            <a:endParaRPr lang="en-US" altLang="en-US" b="1" dirty="0">
              <a:latin typeface="Times New Roman"/>
              <a:ea typeface="DFKai-SB"/>
              <a:sym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84" y="4362167"/>
            <a:ext cx="3421373" cy="228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2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使用膳食補充劑之前</a:t>
            </a:r>
            <a:endParaRPr lang="zh-TW" altLang="en-US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700808"/>
            <a:ext cx="5544616" cy="4525959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來源是否合法 </a:t>
            </a:r>
            <a:r>
              <a:rPr lang="en-US" altLang="zh-TW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?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是否符合道德規範 </a:t>
            </a:r>
            <a:r>
              <a:rPr lang="en-US" altLang="zh-TW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?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成分是否純正 </a:t>
            </a:r>
            <a:r>
              <a:rPr lang="en-US" altLang="zh-TW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?</a:t>
            </a:r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 </a:t>
            </a:r>
            <a:endParaRPr lang="en-US" altLang="zh-TW" dirty="0" smtClean="0">
              <a:solidFill>
                <a:schemeClr val="tx1"/>
              </a:solidFill>
              <a:latin typeface="Times New Roman"/>
              <a:ea typeface="DFKai-SB"/>
              <a:sym typeface="Times New Roman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是否安全 </a:t>
            </a:r>
            <a:r>
              <a:rPr lang="en-US" altLang="zh-TW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?</a:t>
            </a:r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 </a:t>
            </a:r>
            <a:endParaRPr lang="en-US" altLang="zh-TW" dirty="0" smtClean="0">
              <a:solidFill>
                <a:schemeClr val="tx1"/>
              </a:solidFill>
              <a:latin typeface="Times New Roman"/>
              <a:ea typeface="DFKai-SB"/>
              <a:sym typeface="Times New Roman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是否有效 </a:t>
            </a:r>
            <a:r>
              <a:rPr lang="en-US" altLang="zh-TW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? </a:t>
            </a:r>
          </a:p>
          <a:p>
            <a:endParaRPr lang="zh-TW" altLang="en-US" dirty="0">
              <a:latin typeface="Times New Roman"/>
              <a:ea typeface="DFKai-SB"/>
              <a:sym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18" y="3645024"/>
            <a:ext cx="432318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92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>
                <a:latin typeface="Times New Roman"/>
                <a:ea typeface="DFKai-SB"/>
                <a:sym typeface="Times New Roman"/>
              </a:rPr>
              <a:t>健康食品 </a:t>
            </a:r>
            <a:r>
              <a:rPr lang="en-US" altLang="zh-TW" sz="3600" b="1" dirty="0" smtClean="0">
                <a:latin typeface="Times New Roman"/>
                <a:ea typeface="DFKai-SB"/>
                <a:sym typeface="Times New Roman"/>
              </a:rPr>
              <a:t>(Health Food)</a:t>
            </a:r>
            <a:endParaRPr lang="en-US" altLang="zh-TW" sz="3600" b="1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3"/>
          </a:xfrm>
        </p:spPr>
        <p:txBody>
          <a:bodyPr/>
          <a:lstStyle/>
          <a:p>
            <a:r>
              <a:rPr lang="zh-TW" altLang="en-US" sz="2800" dirty="0" smtClean="0">
                <a:solidFill>
                  <a:srgbClr val="C00000"/>
                </a:solidFill>
                <a:latin typeface="Times New Roman"/>
                <a:ea typeface="DFKai-SB"/>
                <a:sym typeface="Times New Roman"/>
              </a:rPr>
              <a:t>「健康食品管理法」</a:t>
            </a:r>
            <a:endParaRPr lang="en-US" altLang="zh-TW" sz="2800" dirty="0" smtClean="0">
              <a:solidFill>
                <a:srgbClr val="C00000"/>
              </a:solidFill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施行細則於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1999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年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8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月公告</a:t>
            </a:r>
            <a:endParaRPr lang="en-US" altLang="zh-TW" sz="2400" dirty="0" smtClean="0">
              <a:solidFill>
                <a:schemeClr val="tx1"/>
              </a:solidFill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en-US" altLang="zh-TW" sz="24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2006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年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5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月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17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日修正</a:t>
            </a:r>
            <a:endParaRPr lang="en-US" altLang="zh-TW" sz="2400" dirty="0" smtClean="0">
              <a:solidFill>
                <a:schemeClr val="tx1"/>
              </a:solidFill>
              <a:latin typeface="Times New Roman"/>
              <a:ea typeface="DFKai-SB"/>
              <a:sym typeface="Times New Roman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具有保健功效，並標示或廣告其具該功效，且須具有</a:t>
            </a:r>
            <a:r>
              <a:rPr lang="zh-TW" altLang="en-US" sz="2800" dirty="0" smtClean="0">
                <a:solidFill>
                  <a:srgbClr val="C00000"/>
                </a:solidFill>
                <a:latin typeface="Times New Roman"/>
                <a:ea typeface="DFKai-SB"/>
                <a:sym typeface="Times New Roman"/>
              </a:rPr>
              <a:t>實質科學證據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，</a:t>
            </a:r>
            <a:r>
              <a:rPr lang="zh-TW" altLang="en-US" sz="2800" dirty="0" smtClean="0">
                <a:solidFill>
                  <a:srgbClr val="C00000"/>
                </a:solidFill>
                <a:latin typeface="Times New Roman"/>
                <a:ea typeface="DFKai-SB"/>
                <a:sym typeface="Times New Roman"/>
              </a:rPr>
              <a:t>非屬治療、矯正人類疾病之醫療效能為目的之食品</a:t>
            </a:r>
            <a:endParaRPr lang="zh-TW" altLang="en-US" sz="2800" dirty="0">
              <a:solidFill>
                <a:srgbClr val="C00000"/>
              </a:solidFill>
              <a:latin typeface="Times New Roman"/>
              <a:ea typeface="DFKai-SB"/>
              <a:sym typeface="Times New Roman"/>
            </a:endParaRPr>
          </a:p>
        </p:txBody>
      </p:sp>
      <p:graphicFrame>
        <p:nvGraphicFramePr>
          <p:cNvPr id="5" name="物件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91184379"/>
              </p:ext>
            </p:extLst>
          </p:nvPr>
        </p:nvGraphicFramePr>
        <p:xfrm>
          <a:off x="5508104" y="4437112"/>
          <a:ext cx="2891129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點陣圖影像" r:id="rId3" imgW="3467584" imgH="2505425" progId="PBrush">
                  <p:embed/>
                </p:oleObj>
              </mc:Choice>
              <mc:Fallback>
                <p:oleObj name="點陣圖影像" r:id="rId3" imgW="3467584" imgH="2505425" progId="PBrus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437112"/>
                        <a:ext cx="2891129" cy="2088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447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zh-TW" altLang="en-US" sz="3600" b="1" dirty="0" smtClean="0">
                <a:latin typeface="Times New Roman"/>
                <a:ea typeface="DFKai-SB"/>
                <a:sym typeface="Times New Roman"/>
              </a:rPr>
              <a:t>健康食品 </a:t>
            </a:r>
            <a:r>
              <a:rPr lang="en-US" altLang="zh-TW" sz="3600" b="1" dirty="0" smtClean="0">
                <a:latin typeface="Times New Roman"/>
                <a:ea typeface="DFKai-SB"/>
                <a:sym typeface="Times New Roman"/>
              </a:rPr>
              <a:t>(Health Food)</a:t>
            </a:r>
            <a:endParaRPr lang="en-US" altLang="zh-TW" sz="3600" b="1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2116512"/>
            <a:ext cx="2808312" cy="3562177"/>
          </a:xfrm>
        </p:spPr>
        <p:txBody>
          <a:bodyPr/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護肝</a:t>
            </a:r>
          </a:p>
          <a:p>
            <a:r>
              <a:rPr lang="zh-TW" altLang="en-US" sz="2800" dirty="0" smtClean="0">
                <a:solidFill>
                  <a:srgbClr val="FF0000"/>
                </a:solidFill>
                <a:latin typeface="Times New Roman"/>
                <a:ea typeface="DFKai-SB"/>
                <a:sym typeface="Times New Roman"/>
              </a:rPr>
              <a:t>抗疲勞</a:t>
            </a:r>
          </a:p>
          <a:p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調節血脂</a:t>
            </a:r>
          </a:p>
          <a:p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調節血糖</a:t>
            </a:r>
          </a:p>
          <a:p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免疫調節</a:t>
            </a:r>
          </a:p>
          <a:p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骨質保健</a:t>
            </a:r>
          </a:p>
          <a:p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牙齒保健</a:t>
            </a:r>
          </a:p>
          <a:p>
            <a:endParaRPr lang="zh-TW" altLang="en-US" sz="2800" dirty="0">
              <a:solidFill>
                <a:schemeClr val="tx1"/>
              </a:solidFill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995936" y="2132856"/>
            <a:ext cx="3960440" cy="31046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</a:lstStyle>
          <a:p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延緩衰老</a:t>
            </a:r>
            <a:endParaRPr lang="en-US" altLang="zh-TW" sz="2800" dirty="0" smtClean="0">
              <a:solidFill>
                <a:schemeClr val="tx1"/>
              </a:solidFill>
              <a:latin typeface="Times New Roman"/>
              <a:ea typeface="DFKai-SB"/>
              <a:sym typeface="Times New Roman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促進鐵吸收</a:t>
            </a:r>
            <a:endParaRPr lang="en-US" altLang="zh-TW" sz="2800" dirty="0" smtClean="0">
              <a:solidFill>
                <a:schemeClr val="tx1"/>
              </a:solidFill>
              <a:latin typeface="Times New Roman"/>
              <a:ea typeface="DFKai-SB"/>
              <a:sym typeface="Times New Roman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胃腸功能改善</a:t>
            </a:r>
            <a:endParaRPr lang="en-US" altLang="zh-TW" sz="2800" dirty="0" smtClean="0">
              <a:solidFill>
                <a:schemeClr val="tx1"/>
              </a:solidFill>
              <a:latin typeface="Times New Roman"/>
              <a:ea typeface="DFKai-SB"/>
              <a:sym typeface="Times New Roman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輔助調節血壓</a:t>
            </a:r>
            <a:endParaRPr lang="en-US" altLang="zh-TW" sz="2800" dirty="0" smtClean="0">
              <a:solidFill>
                <a:schemeClr val="tx1"/>
              </a:solidFill>
              <a:latin typeface="Times New Roman"/>
              <a:ea typeface="DFKai-SB"/>
              <a:sym typeface="Times New Roman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不易形成體脂肪</a:t>
            </a:r>
            <a:endParaRPr lang="en-US" altLang="zh-TW" sz="2800" dirty="0" smtClean="0">
              <a:solidFill>
                <a:schemeClr val="tx1"/>
              </a:solidFill>
              <a:latin typeface="Times New Roman"/>
              <a:ea typeface="DFKai-SB"/>
              <a:sym typeface="Times New Roman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輔助調整過敏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體質</a:t>
            </a:r>
            <a:endParaRPr lang="en-US" altLang="zh-TW" sz="2800" dirty="0" smtClean="0">
              <a:solidFill>
                <a:schemeClr val="tx1"/>
              </a:solidFill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23728" y="119675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806896" y="1434480"/>
            <a:ext cx="8229600" cy="4823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</a:lstStyle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目前所公告之</a:t>
            </a:r>
            <a:r>
              <a:rPr lang="zh-TW" altLang="en-US" sz="2800" dirty="0" smtClean="0">
                <a:solidFill>
                  <a:srgbClr val="C00000"/>
                </a:solidFill>
                <a:latin typeface="Times New Roman"/>
                <a:ea typeface="DFKai-SB"/>
                <a:sym typeface="Times New Roman"/>
              </a:rPr>
              <a:t>保健功效共</a:t>
            </a:r>
            <a:r>
              <a:rPr lang="en-US" altLang="zh-TW" sz="2800" dirty="0" smtClean="0">
                <a:solidFill>
                  <a:srgbClr val="C00000"/>
                </a:solidFill>
                <a:latin typeface="Times New Roman"/>
                <a:ea typeface="DFKai-SB"/>
                <a:sym typeface="Times New Roman"/>
              </a:rPr>
              <a:t>13</a:t>
            </a:r>
            <a:r>
              <a:rPr lang="zh-TW" altLang="en-US" sz="2800" dirty="0" smtClean="0">
                <a:solidFill>
                  <a:srgbClr val="C00000"/>
                </a:solidFill>
                <a:latin typeface="Times New Roman"/>
                <a:ea typeface="DFKai-SB"/>
                <a:sym typeface="Times New Roman"/>
              </a:rPr>
              <a:t>項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： </a:t>
            </a:r>
          </a:p>
          <a:p>
            <a:endParaRPr lang="zh-TW" altLang="en-US" sz="2800" dirty="0" smtClean="0">
              <a:solidFill>
                <a:srgbClr val="C00000"/>
              </a:solidFill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3995936" y="5346033"/>
            <a:ext cx="3960440" cy="9632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</a:lstStyle>
          <a:p>
            <a:r>
              <a:rPr lang="zh-TW" altLang="en-US" sz="2800" dirty="0" smtClean="0">
                <a:solidFill>
                  <a:schemeClr val="bg1">
                    <a:lumMod val="65000"/>
                  </a:schemeClr>
                </a:solidFill>
                <a:latin typeface="Times New Roman"/>
                <a:ea typeface="DFKai-SB"/>
                <a:sym typeface="Times New Roman"/>
              </a:rPr>
              <a:t>關節保健 </a:t>
            </a:r>
            <a:r>
              <a:rPr lang="en-US" altLang="zh-TW" sz="2800" dirty="0" smtClean="0">
                <a:solidFill>
                  <a:schemeClr val="bg1">
                    <a:lumMod val="65000"/>
                  </a:schemeClr>
                </a:solidFill>
                <a:latin typeface="Times New Roman"/>
                <a:ea typeface="DFKai-SB"/>
                <a:sym typeface="Times New Roman"/>
              </a:rPr>
              <a:t>(</a:t>
            </a:r>
            <a:r>
              <a:rPr lang="zh-TW" altLang="en-US" sz="2800" dirty="0" smtClean="0">
                <a:solidFill>
                  <a:schemeClr val="bg1">
                    <a:lumMod val="65000"/>
                  </a:schemeClr>
                </a:solidFill>
                <a:latin typeface="Times New Roman"/>
                <a:ea typeface="DFKai-SB"/>
                <a:sym typeface="Times New Roman"/>
              </a:rPr>
              <a:t>增列中</a:t>
            </a:r>
            <a:r>
              <a:rPr lang="en-US" altLang="zh-TW" sz="2800" dirty="0" smtClean="0">
                <a:solidFill>
                  <a:schemeClr val="bg1">
                    <a:lumMod val="65000"/>
                  </a:schemeClr>
                </a:solidFill>
                <a:latin typeface="Times New Roman"/>
                <a:ea typeface="DFKai-SB"/>
                <a:sym typeface="Times New Roman"/>
              </a:rPr>
              <a:t>??)</a:t>
            </a:r>
            <a:endParaRPr lang="zh-TW" altLang="en-US" sz="2800" dirty="0">
              <a:solidFill>
                <a:schemeClr val="tx1"/>
              </a:solidFill>
              <a:latin typeface="Times New Roman"/>
              <a:ea typeface="DFKai-SB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663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ne&quot;,&quot;Name&quot;:&quot;無&quot;,&quot;HeaderHeight&quot;:0.0,&quot;FooterHeight&quot;:0.0,&quot;SideMargin&quot;:0.0,&quot;TopMargin&quot;:0.0,&quot;BottomMargin&quot;:0.0,&quot;IntervalMargin&quot;:0.0,&quot;SettingType&quot;:&quot;System&quot;}"/>
</p:tagLst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5822</TotalTime>
  <Words>1508</Words>
  <Application>Microsoft Office PowerPoint</Application>
  <PresentationFormat>如螢幕大小 (4:3)</PresentationFormat>
  <Paragraphs>209</Paragraphs>
  <Slides>19</Slides>
  <Notes>3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0" baseType="lpstr">
      <vt:lpstr>Dosis</vt:lpstr>
      <vt:lpstr>Vrinda</vt:lpstr>
      <vt:lpstr>新細明體</vt:lpstr>
      <vt:lpstr>標楷體</vt:lpstr>
      <vt:lpstr>標楷體</vt:lpstr>
      <vt:lpstr>Arial</vt:lpstr>
      <vt:lpstr>Calibri</vt:lpstr>
      <vt:lpstr>Times New Roman</vt:lpstr>
      <vt:lpstr>Wingdings</vt:lpstr>
      <vt:lpstr>課程名稱</vt:lpstr>
      <vt:lpstr>點陣圖影像</vt:lpstr>
      <vt:lpstr>運動增補劑</vt:lpstr>
      <vt:lpstr>內容大綱</vt:lpstr>
      <vt:lpstr>Supplements (補充劑)</vt:lpstr>
      <vt:lpstr>Supplements (補充劑)</vt:lpstr>
      <vt:lpstr>PowerPoint 簡報</vt:lpstr>
      <vt:lpstr>PowerPoint 簡報</vt:lpstr>
      <vt:lpstr>使用膳食補充劑之前</vt:lpstr>
      <vt:lpstr>健康食品 (Health Food)</vt:lpstr>
      <vt:lpstr>健康食品 (Health Food)</vt:lpstr>
      <vt:lpstr>健康食品 (Health Food)</vt:lpstr>
      <vt:lpstr>健康食品 (Health Food)</vt:lpstr>
      <vt:lpstr>PowerPoint 簡報</vt:lpstr>
      <vt:lpstr>抗疲勞功效健康食品</vt:lpstr>
      <vt:lpstr>抗疲勞功效健康食品</vt:lpstr>
      <vt:lpstr>抗疲勞功效健康食品</vt:lpstr>
      <vt:lpstr>運動增補劑/營養增強劑   (Nutritional ergogenic supplement)</vt:lpstr>
      <vt:lpstr>運動增補劑/營養增強劑   (Nutritional ergogenic supplement)</vt:lpstr>
      <vt:lpstr>廠商宣稱的功效</vt:lpstr>
      <vt:lpstr>市售常見運動增補劑清單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User</cp:lastModifiedBy>
  <cp:revision>284</cp:revision>
  <dcterms:created xsi:type="dcterms:W3CDTF">2017-11-07T02:54:43Z</dcterms:created>
  <dcterms:modified xsi:type="dcterms:W3CDTF">2018-08-08T13:28:18Z</dcterms:modified>
</cp:coreProperties>
</file>