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94" r:id="rId3"/>
    <p:sldId id="259" r:id="rId4"/>
    <p:sldId id="261" r:id="rId5"/>
    <p:sldId id="272" r:id="rId6"/>
    <p:sldId id="267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70" r:id="rId2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D7AD9-6DA4-45FC-8560-057DB103DC55}" type="datetimeFigureOut">
              <a:rPr lang="zh-TW" altLang="en-US" smtClean="0"/>
              <a:t>2018/6/16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A5DE-5B0A-4FCD-916B-7A5917823E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1346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A5DE-5B0A-4FCD-916B-7A5917823E4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64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31139F-F81F-4144-9233-75F8BF42BE99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7106E3-4FB2-47FA-B9DA-0CA402FF67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72B1D0-6A3C-42CD-8BA8-A5DA4E1D157F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0B5FB-7F97-4513-953E-188D3A5E0B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A0A998-FF6C-430A-82D9-B6745C51E9A3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BF27D9-FA2D-453B-9B08-7D5184C56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558D9A-4464-495D-B211-B5142F1ACA1D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5501C-BE7C-4A2D-ABC7-A8F0EC08F3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B5D78E-A2E8-4EB2-9AC5-CF0422AE7F18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20DD8F-C30A-4EE2-9A30-B621E2F942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98287D-ED62-41B5-98C6-2252EC612AB8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1ACCA-E3E3-40A2-BF9C-64F998965A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7C6B43-34B1-493B-B6E9-FBC7408FE7C7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A4AA2-F9A5-49D0-83A4-688E28B7B6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DF4008-21CA-4B9D-B1F6-D3B8817A1578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A003D1-8793-4A32-9F81-AD7AB42052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743A6A-3A5B-4ECF-9F50-42C350722428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21665-EA18-4789-8753-8BA8592D58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8E0B40-5DCE-4B9C-A597-BB2CB5C0550E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F7684-8B26-451A-9650-8B5AB01E96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662005-2319-440A-8A74-96FB1E821692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FE640-523D-4AA6-B930-184AEEF04E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ACF5E370-5328-47AA-A857-17CE0035F012}" type="datetime1">
              <a:rPr lang="en-US" altLang="zh-TW" smtClean="0"/>
              <a:t>6/16/2018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DD5D5E1B-5B72-46C2-AD70-F8136475E606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OZtU2L1yOU&amp;index=4&amp;list=PLSDVJtPO7kD9YiSKO503gJICYjZAxiEi-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體育學原理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金湘斌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 smtClean="0">
                <a:solidFill>
                  <a:srgbClr val="898989"/>
                </a:solidFill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</a:rPr>
              <a:t>26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Times New Roman" panose="02020603050405020304" pitchFamily="18" charset="0"/>
              <a:ea typeface="新細明體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二、遊憩</a:t>
            </a:r>
            <a:r>
              <a:rPr lang="zh-TW" altLang="en-US" dirty="0"/>
              <a:t>之成立條件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是非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謀生的活動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非謀生的活動，意指活動性質不在謀取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生活必需品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，或活動本身與生產勞動無關的活動，均可稱之為非謀生的活動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遊憩活動的本身即是目的，而不受外在目的所約束。反之，勞動既是為生活打拼，獲得溫飽，即是重要目的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遊憩以自我觀照居多，較重內在精神之滿足，勞動則以外求之酬庸為尚，重在物質之獲取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/>
              <a:t>釣魚</a:t>
            </a:r>
            <a:r>
              <a:rPr lang="zh-TW" altLang="en-US" sz="2400" dirty="0"/>
              <a:t>可說是相當普遍的遊憩</a:t>
            </a:r>
            <a:r>
              <a:rPr lang="zh-TW" altLang="en-US" sz="2400" dirty="0" smtClean="0"/>
              <a:t>活動，</a:t>
            </a:r>
            <a:r>
              <a:rPr lang="zh-TW" altLang="en-US" sz="2400" dirty="0"/>
              <a:t>一旦釣魚成了維生的手段，則釣魚即成為工作，是謀生所必要，更是生存之所繫，釣魚就不是輕鬆愉快的遊憩。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36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三、遊憩</a:t>
            </a:r>
            <a:r>
              <a:rPr lang="zh-TW" altLang="en-US" dirty="0"/>
              <a:t>之類型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體育運動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類：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本類型之活動，以體育運動為代表，大部分均為學校體育運動教材，一般接受過學校體育課程者，均可駕輕就熟，適合個人或團體實施，可因人、因時、因地進行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基本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運動（走、跑、跳、拋、擲等）、舞蹈（土風舞、踢踏舞、創作舞、現代舞等）、體操（徒手操、器械操等）、戶外運動（登山、滑雪、溜冰、飛行、滑翔等）、競技運動（田徑、籃、排、足，棒等）等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45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三、遊憩</a:t>
            </a:r>
            <a:r>
              <a:rPr lang="zh-TW" altLang="en-US" dirty="0"/>
              <a:t>之類型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藝文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活動類：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藝文活動，從收集、典藏，到實地操作、觀賞與食物品嚐等，都可包含在內，主要是個人自得其樂，並養成操作能力，成就感、表現與審美能力。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美術（繪畫、攝影、版畫、雕刻、圖案設計等）、工藝（陶器、手工、木工等）、演劇（話劇、木偶、電影製作等）、音樂（創作、管樂、弦樂、聲樂等）、文學（創作、詩歌等）、料理（中式、日式、洋式等）、其他（服飾、花藝等）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三、遊憩</a:t>
            </a:r>
            <a:r>
              <a:rPr lang="zh-TW" altLang="en-US" dirty="0"/>
              <a:t>之類型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學習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型活動：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利用自由時間，進行自我精進之學習型活動，時有所聞，不過，從表面看，此類活動似與放鬆娛樂的距離較遠，惟均為自發自願選擇或參與，納入遊憩活動，更顯意義深遠，且學習社會到來，終生學習概念，已蔚為風氣，學習型活動更值得推廣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語文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學習（英、日、德、法等）、實用技術（美容、速記、電腦、飲食料理等）、身心靈養生（瑜珈、氣功、靜坐、禪修等）。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70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三、遊憩</a:t>
            </a:r>
            <a:r>
              <a:rPr lang="zh-TW" altLang="en-US" dirty="0"/>
              <a:t>之類型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社交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活動類：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社交活動是建立人際關係的重要舞台，透過不同的場合、活動內容以及不同方式與對象，經由和諧與友善的交流，常有預想不到的效果。</a:t>
            </a: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遊憩活動中，從團康活動的舉辦、歌唱活動、舞會、各種比賽活動等，都是社交活動的絕佳場合，在嘻笑玩鬧中，在婆娑舞影裡，舉手投足之間，不止是坦誠相見的真情流露，更是毫無遮掩的貼身告白，緊密關係之建立，常能達到無心插柳，柳成蔭的境界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0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三、遊憩</a:t>
            </a:r>
            <a:r>
              <a:rPr lang="zh-TW" altLang="en-US" dirty="0"/>
              <a:t>之類型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自然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體驗型活動類：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工業文明的社會，機器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代替人力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，人口都市集中化以後，遠離喧囂吵雜的都市，走向郊區野外，享受自然原野風光，呼吸沁人心脾的清涼空氣，回歸自然，體驗鄉村的生活方式，隱然成為當前文明人的風潮。</a:t>
            </a: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自然體驗型的遊憩活動，內容相當豐富，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如：徒步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旅行（郊遊、史蹟巡禮、探險、野餐、賞花等）、作物（園藝、農園、動物飼養、雪雕、沙雕等）、觀察（天體觀察、野鳥觀察、戶外寫生等）、採集（野草採集、釣魚、植物採集、昆蟲採集等）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www.youtube.com/watch?v=uOZtU2L1yOU&amp;index=4&amp;list=PLSDVJtPO7kD9YiSKO503gJICYjZAxiEi-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臺灣觀光全球宣傳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影片單車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篇）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927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四、遊憩</a:t>
            </a:r>
            <a:r>
              <a:rPr lang="zh-TW" altLang="en-US" dirty="0"/>
              <a:t>倫理之建立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遊憩</a:t>
            </a:r>
            <a:r>
              <a:rPr lang="zh-TW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需要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教育</a:t>
            </a:r>
            <a:endParaRPr lang="en-US" altLang="zh-TW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情</a:t>
            </a:r>
            <a:r>
              <a:rPr lang="zh-TW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色氾濫，青少年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受害</a:t>
            </a:r>
            <a:endParaRPr lang="en-US" altLang="zh-TW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資訊</a:t>
            </a:r>
            <a:r>
              <a:rPr lang="zh-TW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公害影響休閒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品質</a:t>
            </a:r>
            <a:endParaRPr lang="en-US" altLang="zh-TW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zh-TW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遊憩</a:t>
            </a:r>
            <a:r>
              <a:rPr lang="zh-TW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設施安全第一</a:t>
            </a:r>
            <a:endParaRPr lang="en-US" altLang="zh-TW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57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近代</a:t>
            </a:r>
            <a:r>
              <a:rPr lang="zh-TW" altLang="en-US" dirty="0"/>
              <a:t>體育的成立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/>
              <a:t>就身體運動形態而言，近代體育的成立，有一段制度化的發展過程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從</a:t>
            </a:r>
            <a:r>
              <a:rPr lang="zh-TW" altLang="en-US" sz="2400" dirty="0"/>
              <a:t>拘束性的勞動身體，到開放的自由遊戲；從戰鬥的軍事訓練，到養生保健的身體操練術；從宮廷王侯的娛樂活動，到組織化的運動競技；從身體文化的累積，到納為教育的重要內容，是人類身體運動發展的歷史痕跡，有其自然的演化，社會的背景，以及文化的形成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13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一、遊戲</a:t>
            </a:r>
            <a:r>
              <a:rPr lang="zh-TW" altLang="en-US" dirty="0"/>
              <a:t>的出現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/>
              <a:t>人類學家懷金格，在其名著：</a:t>
            </a:r>
            <a:r>
              <a:rPr lang="en-US" altLang="zh-TW" sz="2400" dirty="0"/>
              <a:t>《</a:t>
            </a:r>
            <a:r>
              <a:rPr lang="zh-TW" altLang="en-US" sz="2400" dirty="0"/>
              <a:t>人：遊戲者</a:t>
            </a:r>
            <a:r>
              <a:rPr lang="en-US" altLang="zh-TW" sz="2400" dirty="0"/>
              <a:t>》</a:t>
            </a:r>
            <a:r>
              <a:rPr lang="zh-TW" altLang="en-US" sz="2400" dirty="0"/>
              <a:t>乙書中指出，人類文化無一不是由遊戲所</a:t>
            </a:r>
            <a:r>
              <a:rPr lang="zh-TW" altLang="en-US" sz="2400" dirty="0" smtClean="0"/>
              <a:t>組成。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更</a:t>
            </a:r>
            <a:r>
              <a:rPr lang="zh-TW" altLang="en-US" sz="2400" dirty="0"/>
              <a:t>在結論說：「古希臘的論辯、競技運動，古羅馬的城市建築、競技場、劇院，中世紀的比武會、騎士精神與制度、文藝復興的詩歌、繪畫、田園生活情趣，</a:t>
            </a:r>
            <a:r>
              <a:rPr lang="en-US" altLang="zh-TW" sz="2400" dirty="0"/>
              <a:t>17</a:t>
            </a:r>
            <a:r>
              <a:rPr lang="zh-TW" altLang="en-US" sz="2400" dirty="0"/>
              <a:t>世紀的巴洛克風格、服飾、假髮，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/>
              <a:t>世紀的</a:t>
            </a:r>
            <a:r>
              <a:rPr lang="en-US" altLang="zh-TW" sz="2400" dirty="0"/>
              <a:t>『</a:t>
            </a:r>
            <a:r>
              <a:rPr lang="zh-TW" altLang="en-US" sz="2400" dirty="0"/>
              <a:t>羅可可</a:t>
            </a:r>
            <a:r>
              <a:rPr lang="en-US" altLang="zh-TW" sz="2400" dirty="0"/>
              <a:t>』</a:t>
            </a:r>
            <a:r>
              <a:rPr lang="zh-TW" altLang="en-US" sz="2400" dirty="0"/>
              <a:t>風格，俱樂部、文學沙龍、藝術團體、音樂表演、古典主義、浪漫主義、感傷主義、政治中對權術的玩弄等，都是遊戲精神的體現。</a:t>
            </a:r>
            <a:r>
              <a:rPr lang="zh-TW" altLang="en-US" sz="2400" dirty="0" smtClean="0"/>
              <a:t>」</a:t>
            </a:r>
            <a:endParaRPr lang="en-US" altLang="zh-TW" sz="2400" dirty="0" smtClean="0"/>
          </a:p>
          <a:p>
            <a:pPr algn="just"/>
            <a:r>
              <a:rPr lang="zh-TW" altLang="en-US" sz="2400" dirty="0"/>
              <a:t>人類勞動之後，溫飽之餘，經由遊戲創造了文化，也因文化而促進了文明的發展。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54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一、遊戲</a:t>
            </a:r>
            <a:r>
              <a:rPr lang="zh-TW" altLang="en-US" dirty="0"/>
              <a:t>的出現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/>
              <a:t>遊戲從雜亂無章中，理出頭緒，</a:t>
            </a:r>
            <a:r>
              <a:rPr lang="zh-TW" altLang="en-US" sz="2400" dirty="0" smtClean="0"/>
              <a:t>從無</a:t>
            </a:r>
            <a:r>
              <a:rPr lang="zh-TW" altLang="en-US" sz="2400" dirty="0"/>
              <a:t>秩序中建立規則，從毫無約束的散漫到有板有眼的組織，從原始的非理性到現代化的合理性，經過協商、折衝與妥協，做出共同合宜的遊戲，從少數人到多數人，由小地方到大範圍，經由紀錄、傳授與宣揚，終至成就了可以保留的文化，成為學校教育的內容，自是水到渠成，體育之應運而生，更是順理成章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5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休閒活動</a:t>
            </a:r>
            <a:r>
              <a:rPr lang="zh-TW" altLang="en-US" dirty="0">
                <a:solidFill>
                  <a:srgbClr val="FF0000"/>
                </a:solidFill>
              </a:rPr>
              <a:t>與近代體育的形成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7" y="1988838"/>
            <a:ext cx="7324311" cy="648071"/>
          </a:xfrm>
        </p:spPr>
        <p:txBody>
          <a:bodyPr/>
          <a:lstStyle/>
          <a:p>
            <a:pPr algn="just"/>
            <a:r>
              <a:rPr lang="zh-TW" altLang="en-US" dirty="0">
                <a:solidFill>
                  <a:srgbClr val="0000FF"/>
                </a:solidFill>
              </a:rPr>
              <a:t>第一部分：休閒活動的</a:t>
            </a:r>
            <a:r>
              <a:rPr lang="zh-TW" altLang="en-US" dirty="0" smtClean="0">
                <a:solidFill>
                  <a:srgbClr val="0000FF"/>
                </a:solidFill>
              </a:rPr>
              <a:t>形成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一、遊憩的</a:t>
            </a:r>
            <a:r>
              <a:rPr lang="zh-TW" altLang="en-US" sz="2400" dirty="0" smtClean="0">
                <a:solidFill>
                  <a:schemeClr val="tx1"/>
                </a:solidFill>
              </a:rPr>
              <a:t>語意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二</a:t>
            </a:r>
            <a:r>
              <a:rPr lang="zh-TW" altLang="en-US" sz="2400" dirty="0">
                <a:solidFill>
                  <a:schemeClr val="tx1"/>
                </a:solidFill>
              </a:rPr>
              <a:t>、遊憩之成立</a:t>
            </a:r>
            <a:r>
              <a:rPr lang="zh-TW" altLang="en-US" sz="2400" dirty="0" smtClean="0">
                <a:solidFill>
                  <a:schemeClr val="tx1"/>
                </a:solidFill>
              </a:rPr>
              <a:t>條件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三</a:t>
            </a:r>
            <a:r>
              <a:rPr lang="zh-TW" altLang="en-US" sz="2400" dirty="0">
                <a:solidFill>
                  <a:schemeClr val="tx1"/>
                </a:solidFill>
              </a:rPr>
              <a:t>、遊憩之</a:t>
            </a:r>
            <a:r>
              <a:rPr lang="zh-TW" altLang="en-US" sz="2400" dirty="0" smtClean="0">
                <a:solidFill>
                  <a:schemeClr val="tx1"/>
                </a:solidFill>
              </a:rPr>
              <a:t>類型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四、遊憩倫理之建立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第二</a:t>
            </a:r>
            <a:r>
              <a:rPr lang="zh-TW" altLang="en-US" dirty="0">
                <a:solidFill>
                  <a:srgbClr val="0000FF"/>
                </a:solidFill>
              </a:rPr>
              <a:t>部分：近代體育運動的</a:t>
            </a:r>
            <a:r>
              <a:rPr lang="zh-TW" altLang="en-US" dirty="0" smtClean="0">
                <a:solidFill>
                  <a:srgbClr val="0000FF"/>
                </a:solidFill>
              </a:rPr>
              <a:t>形成</a:t>
            </a:r>
            <a:endParaRPr lang="zh-TW" altLang="en-US" dirty="0">
              <a:solidFill>
                <a:srgbClr val="0000FF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一</a:t>
            </a:r>
            <a:r>
              <a:rPr lang="zh-TW" altLang="en-US" sz="2400" dirty="0">
                <a:solidFill>
                  <a:schemeClr val="tx1"/>
                </a:solidFill>
              </a:rPr>
              <a:t>、遊戲的</a:t>
            </a:r>
            <a:r>
              <a:rPr lang="zh-TW" altLang="en-US" sz="2400" dirty="0" smtClean="0">
                <a:solidFill>
                  <a:schemeClr val="tx1"/>
                </a:solidFill>
              </a:rPr>
              <a:t>出現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二</a:t>
            </a:r>
            <a:r>
              <a:rPr lang="zh-TW" altLang="en-US" sz="2400" dirty="0">
                <a:solidFill>
                  <a:schemeClr val="tx1"/>
                </a:solidFill>
              </a:rPr>
              <a:t>、從野蠻到</a:t>
            </a:r>
            <a:r>
              <a:rPr lang="zh-TW" altLang="en-US" sz="2400" dirty="0" smtClean="0">
                <a:solidFill>
                  <a:schemeClr val="tx1"/>
                </a:solidFill>
              </a:rPr>
              <a:t>文明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三、競技</a:t>
            </a:r>
            <a:r>
              <a:rPr lang="zh-TW" altLang="en-US" sz="2400" dirty="0">
                <a:solidFill>
                  <a:schemeClr val="tx1"/>
                </a:solidFill>
              </a:rPr>
              <a:t>運動勃興組織林立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四</a:t>
            </a:r>
            <a:r>
              <a:rPr lang="zh-TW" altLang="en-US" sz="2400" dirty="0" smtClean="0">
                <a:solidFill>
                  <a:schemeClr val="tx1"/>
                </a:solidFill>
              </a:rPr>
              <a:t>、近代</a:t>
            </a:r>
            <a:r>
              <a:rPr lang="zh-TW" altLang="en-US" sz="2400" dirty="0">
                <a:solidFill>
                  <a:schemeClr val="tx1"/>
                </a:solidFill>
              </a:rPr>
              <a:t>體育隱然成形</a:t>
            </a:r>
          </a:p>
          <a:p>
            <a:pPr algn="just"/>
            <a:endParaRPr lang="zh-TW" altLang="en-US" sz="2400" dirty="0">
              <a:solidFill>
                <a:schemeClr val="tx1"/>
              </a:solidFill>
            </a:endParaRPr>
          </a:p>
          <a:p>
            <a:pPr algn="just"/>
            <a:endParaRPr lang="zh-TW" altLang="en-US" dirty="0" smtClean="0">
              <a:solidFill>
                <a:srgbClr val="0000FF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584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二、從</a:t>
            </a:r>
            <a:r>
              <a:rPr lang="zh-TW" altLang="en-US" dirty="0"/>
              <a:t>野蠻到文明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近代運動競技規則的成文化，應是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世紀以後的事，在這之前的競技比賽，並不如想像中的平和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埃利亞斯依其「文明的進程」 的理論，在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運動起源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的論述中，特別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提及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目前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大家耳熟能詳的摔角，是由古希臘時期的格鬥技術所發展而來。在當時，是被認可的暴力，甚至殘暴到置對手於死地而取得勝利，也在所不惜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埃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利亞斯進一步指出，早期的奧林匹克，並非如我們想像的是競技，而是一種搏命的「決鬥」。特別是斯巴達出場的選手，勇猛果敢，一遇上對手，或打，或踹，不問身體部位，有時殘酷到挖出對手眼珠的戰法，才肯罷休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661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二、從</a:t>
            </a:r>
            <a:r>
              <a:rPr lang="zh-TW" altLang="en-US" dirty="0"/>
              <a:t>野蠻到文明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/>
              <a:t>當時</a:t>
            </a:r>
            <a:r>
              <a:rPr lang="zh-TW" altLang="en-US" sz="2400" dirty="0"/>
              <a:t>的比賽，只限制不能啃咬對方，並無時間限制，且裁判權力有限，無視規則是司空見慣的事。這樣的奧林匹克約持續一千年。其間，雖然暴力的程度，偶有不同，不過，傷害對方，或殺害對手則是時有所聞，視如常事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所以</a:t>
            </a:r>
            <a:r>
              <a:rPr lang="zh-TW" altLang="en-US" sz="2400" dirty="0"/>
              <a:t>，埃利亞斯說，將當時的競技，視同目前的運動競賽，可說是失之毫里，差之千里的錯誤想法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/>
              <a:t>從身體運動形態的發展看，近代運動雖可視為是文明進程的一部份，其過程並不是直線性的進行，而是歷經許多分歧的多樣行動、轉變與</a:t>
            </a:r>
            <a:r>
              <a:rPr lang="zh-TW" altLang="en-US" sz="2400" dirty="0" smtClean="0"/>
              <a:t>衝突。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62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二、從</a:t>
            </a:r>
            <a:r>
              <a:rPr lang="zh-TW" altLang="en-US" dirty="0"/>
              <a:t>野蠻到文明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近代運動的發展動力，應是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世紀英國內戰結束，推翻君主政體之後的社會變遷。隨著官僚體系建立，傳統常規和解，協議與調停機制形成，標準化、條理化的行為舉止規範、制度與國家機器扮演的監督角色，隱然成形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運動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規範與價值的發展，與文明化過程的規則，相輔相成，次第呈現。直到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世紀時，運動的規則架構更完備、更嚴格，內容更明確、更翔實，在鬥爭與競爭之間，兼顧公平與安全，避免運動傷害也更受到合理保護與重視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運動的文明化過程中，隨著社會背景的變遷，政治與經濟條件的影響，難免左右運動發展方向的取捨。最具體的例子是，英國依頓公學校，皆藉近代運動培養英國社會領導人。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10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</a:t>
            </a:r>
            <a:r>
              <a:rPr lang="zh-TW" altLang="en-US" dirty="0"/>
              <a:t>競技運動勃興組織林立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世紀末期與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世紀初期，競技運動與戶外活動，在英國學生的生活中，佔有重要的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地位。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英國的氣候與地理環境，以及工業革命後所爭取到較短的工作時間，讓英國的競技運動與戶外運動，如虎添翼蓬勃發展。這樣的風氣，隨著帝國主義版圖的擴張，影響所及，幾近無遠弗屆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1850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年代前後，近代體育中的競技運動項目，大多由英美上流社會之有閒階級仕紳主導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，皆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為日常生活中的休閒娛樂或運動競技，從室內遊戲，邁向戶外活動；從個人對抗，到成隊較量；從校內到校際；從國內到國與國間的比賽。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82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46657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三、</a:t>
            </a:r>
            <a:r>
              <a:rPr lang="zh-TW" altLang="en-US" dirty="0"/>
              <a:t>競技運動勃興組織林立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17640"/>
            <a:ext cx="8229600" cy="4525959"/>
          </a:xfrm>
        </p:spPr>
        <p:txBody>
          <a:bodyPr/>
          <a:lstStyle/>
          <a:p>
            <a:pPr marL="0" indent="0" algn="just">
              <a:buNone/>
            </a:pP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表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一：競技運動組織相繼設立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61281"/>
              </p:ext>
            </p:extLst>
          </p:nvPr>
        </p:nvGraphicFramePr>
        <p:xfrm>
          <a:off x="607424" y="1864563"/>
          <a:ext cx="8079376" cy="4579779"/>
        </p:xfrm>
        <a:graphic>
          <a:graphicData uri="http://schemas.openxmlformats.org/drawingml/2006/table">
            <a:tbl>
              <a:tblPr firstRow="1" firstCol="1" bandRow="1"/>
              <a:tblGrid>
                <a:gridCol w="932236"/>
                <a:gridCol w="1242981"/>
                <a:gridCol w="776863"/>
                <a:gridCol w="1709098"/>
                <a:gridCol w="3418198"/>
              </a:tblGrid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年代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項目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國家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組織設立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備註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1845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棒球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棒球協會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1876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年棒球聯賽開始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1848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體育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體育協會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由德裔美人赫克創立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1858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棒球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棒球聯誼會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1850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年代棒球已風靡全國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1860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體操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德國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體操聯盟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1811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年楊氏於柏林近郊教體操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1861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射箭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射箭協會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1787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年喬治四世王贊助皇家射箭社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1863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足球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足球協會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1900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年納入奧運項目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1866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曲棍球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曲棍球協會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1875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年加拿大有室內比賽紀錄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1869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游泳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游泳協會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1837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年倫敦世界游泳比賽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橄欖球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橄欖球協會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1823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年出現橄欖球賽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1874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業餘運動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全美運動協會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1885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太平洋海岸業餘運動協會成立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大學業餘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校際業餘協會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創立會員共</a:t>
                      </a: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所大學校院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1876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美式足球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大學足球聯盟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普林斯大學啟其端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1880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田徑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田徑協會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風靡歐洲，</a:t>
                      </a: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1896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列為奧運項目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1881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草地網球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網球聯盟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1873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英國軍人創發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划船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划船協會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1775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年曾在泰晤士河舉行比賽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1892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保齡球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保齡球協會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世紀期間英國已有不少俱樂部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1895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羽球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英國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羽球協會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1873</a:t>
                      </a: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年英國莊園公開表演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0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1895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排球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美國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統一規則</a:t>
                      </a:r>
                      <a:endParaRPr lang="zh-TW" sz="12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1896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於美國春田學院舉行比賽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878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</a:t>
            </a:r>
            <a:r>
              <a:rPr lang="zh-TW" altLang="en-US" dirty="0"/>
              <a:t>近代體育隱然成形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近代體育的成立，應以目的化的身體運動為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前提。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所謂目的化，係將身體運動形態，依目的之不同，加以規劃、設計、組織，並以適當之方法，經有意之作業程序，滿足既定之意圖者，體育始成為教育的一環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世紀之後，歐洲諸國在新教育的論述中，特別就教育或醫學觀點，強調身體運動在教育中的重要性，體育才慢慢在教育體系中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受到應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有的重視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17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</a:t>
            </a:r>
            <a:r>
              <a:rPr lang="zh-TW" altLang="en-US" dirty="0"/>
              <a:t>近代體育隱然成形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法國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盧梭則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強調運動競賽，不止作為精神活動的手段，更不止是身體強壯的健康訴求，而是要及早導入守法精神、平等觀、同胞愛，體會競技心，實踐市民不可或缺的愛祖國的精神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德國巴賽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斗、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及沙爾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曼先後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成立泛愛學校，積極推動身體訓練，成為德國體育之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濫觴，被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認為是近代體育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教學先驅。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德國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最早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將體育納入為學校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課程，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其代表性人物，以顧茲姆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斯、楊氏及斯比次等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人的貢獻最為顯著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949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</a:t>
            </a:r>
            <a:r>
              <a:rPr lang="zh-TW" altLang="en-US" dirty="0"/>
              <a:t>近代體育隱然成形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世紀初期，立基於生理學、解剖學的林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氏瑞典操，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素稱為合理體操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，又稱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之為醫療體操或矯正體操，經其後繼者的推廣，分別傳入德國、英國、法國、美國與日本，廣為學校制度化所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運用。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世紀之後，近代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體育逐步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成形，從德國發其端，體操做為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身體運動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的重要媒介，或為愛國行動，或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為達成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教育功能，或為強身保健，風氣所及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，從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德國、法國、英國而丹麥、瑞典到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美國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，甚至亞洲的日本，設立課程，訂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定法案，校園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運動競技勃興，競技運動組織相繼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成立，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體操師資需求相應增多，體育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師範學校或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體操學校陸續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開設。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7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</a:t>
            </a:r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許義雄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。現代體育學原理上冊。新北市：揚智文化。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休閒活動的形成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/>
              <a:t>休閒可以是自由時間，可以是一種態度、一種自足的感受、一種知性的觀</a:t>
            </a:r>
            <a:r>
              <a:rPr lang="zh-TW" altLang="en-US" sz="2400" dirty="0" smtClean="0"/>
              <a:t>想，</a:t>
            </a:r>
            <a:r>
              <a:rPr lang="zh-TW" altLang="en-US" sz="2400" dirty="0"/>
              <a:t>也只有融入生活中，才能凸顯休閒的具體</a:t>
            </a:r>
            <a:r>
              <a:rPr lang="zh-TW" altLang="en-US" sz="2400" dirty="0" smtClean="0"/>
              <a:t>存在。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因此</a:t>
            </a:r>
            <a:r>
              <a:rPr lang="zh-TW" altLang="en-US" sz="2400" dirty="0"/>
              <a:t>，幾乎所有的人類活動都可能成為休閒活動</a:t>
            </a:r>
            <a:r>
              <a:rPr lang="zh-TW" altLang="en-US" sz="2400" dirty="0" smtClean="0"/>
              <a:t>，也就是說</a:t>
            </a:r>
            <a:r>
              <a:rPr lang="zh-TW" altLang="en-US" sz="2400" dirty="0"/>
              <a:t>，任何事情都可能在休閒時光裡完成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概括來說</a:t>
            </a:r>
            <a:r>
              <a:rPr lang="zh-TW" altLang="en-US" sz="2400" dirty="0"/>
              <a:t>，只要以休閒為媒介，經由身體活動表達出來，這樣的活動，我們通常稱之為休閒活動。</a:t>
            </a:r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一、遊憩</a:t>
            </a:r>
            <a:r>
              <a:rPr lang="zh-TW" altLang="en-US" dirty="0"/>
              <a:t>的語意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休閒活動乙詞，係譯自英文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而來，早期國內將其譯為「康樂活動」或「娛樂活動」，至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1970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年代以「遊憩」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）乙詞慢慢定型，並與「休閒」（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leisure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）有所區隔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）乙詞，係由拉丁語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recreare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所由來，而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recreare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則由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recreo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所轉化，有重新創造、更新、恢復、甦醒的意思，再經法語的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récréation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，而至英語的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乙詞，意指休閒中的活動，含有享樂（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enjoyment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）、娛樂（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amusement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）及愉悅（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pleasure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）的特質，並充滿樂趣（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）或玩笑的意味。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marL="0" indent="0" algn="just">
              <a:buNone/>
            </a:pPr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3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一、遊憩</a:t>
            </a:r>
            <a:r>
              <a:rPr lang="zh-TW" altLang="en-US" dirty="0"/>
              <a:t>的語意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由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 + 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組合而成，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是接頭語，有再、重新、更加的意思。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則泛指創出、造出、創造之意。所以，將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recreation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解釋為恢復、重新創出，應可以理解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遊憩活動用語的本質，在於閒暇時間實踐輕鬆愉快的活動，並經由活動，解除工作的積累的勞苦，重新創發新動力的意涵。</a:t>
            </a:r>
            <a:endParaRPr lang="en-US" altLang="zh-TW" sz="2400" dirty="0" smtClean="0"/>
          </a:p>
          <a:p>
            <a:pPr marL="0" indent="0" algn="just">
              <a:buNone/>
            </a:pPr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82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二、遊憩</a:t>
            </a:r>
            <a:r>
              <a:rPr lang="zh-TW" altLang="en-US" dirty="0"/>
              <a:t>之成立條件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遊憩活動之成立，必以休閒為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前提。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蓋休閒之有無，純屬客觀之存有，任人均可體會，而遊憩活動能否引發樂趣，或身心是否感受愉悅，率皆個人主觀價值判斷，難有一致衡量標準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遊憩活動係以休閒為基礎，惟並非所有遊憩行為均能為人所接受，相對而言，也並非所有休閒，皆能投入遊憩活動。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56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二、遊憩</a:t>
            </a:r>
            <a:r>
              <a:rPr lang="zh-TW" altLang="en-US" dirty="0"/>
              <a:t>之成立條件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自由時間的樂趣活動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生活必須時間（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necessary time of life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），含睡眠、飲食、生理時間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等，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為生為人所必要的時間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拘束時間（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restricted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），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則指受限制的時間，如學生上學、讀書、上班族的工作或家庭主婦的家事等的時間，即受制於外在環境所左右的時間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自由時間（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time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）即指扣除上述時間之外，可以自行掌握的時間，也就是能隨心所欲的自主時間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遊憩活動，基本上與工作相對應，唯有在毫無工作拘束下的自由時間，始有可能從事遊憩活動。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77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二、遊憩</a:t>
            </a:r>
            <a:r>
              <a:rPr lang="zh-TW" altLang="en-US" dirty="0"/>
              <a:t>之成立條件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自願自發的活動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遊憩活動取決於個人的自願自發，而非受制於他人的被動活動。自願自發，一方面顯現個人的自由選擇，是出自於自己意願作決定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自願自發的活動，並不是胡作非為，硬幹蠻幹的活動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積極的說，自願自發，貴在依自己的意願、興趣及能力，選擇自己喜歡的活動類型，依自己的時間、條件等情況，決定參與的可能性，能有這樣的自我選擇及決定，當然較能獲得活動的滿足。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31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二、遊憩</a:t>
            </a:r>
            <a:r>
              <a:rPr lang="zh-TW" altLang="en-US" dirty="0"/>
              <a:t>之成立條件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</a:t>
            </a:r>
            <a:r>
              <a:rPr lang="zh-TW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建設性的活動</a:t>
            </a:r>
            <a:r>
              <a:rPr lang="zh-TW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TW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一般所謂建設性，係指與破壞性相對，意指對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事態的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正常發展有促進作用的性質而言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具體而言，如紙牌、麻將、骰子等用具，可以是娛樂身心的遊憩，也可以是傾家蕩產的賭具，正負效用之間，端看主事者的動機與目的而決定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作為遊憩活動，當以發揮正面功能為最佳考量，而捨去負面功能之作法。理由固在於遊憩活動本身，即在創發身心平衡自在的舒適感受，期望經活動而能洗滌身心之困頓，回復清明之心智。</a:t>
            </a:r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21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784</TotalTime>
  <Words>3390</Words>
  <Application>Microsoft Office PowerPoint</Application>
  <PresentationFormat>如螢幕大小 (4:3)</PresentationFormat>
  <Paragraphs>251</Paragraphs>
  <Slides>28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4" baseType="lpstr">
      <vt:lpstr>新細明體</vt:lpstr>
      <vt:lpstr>標楷體</vt:lpstr>
      <vt:lpstr>Arial</vt:lpstr>
      <vt:lpstr>Calibri</vt:lpstr>
      <vt:lpstr>Times New Roman</vt:lpstr>
      <vt:lpstr>課程名稱</vt:lpstr>
      <vt:lpstr>體育學原理</vt:lpstr>
      <vt:lpstr>休閒活動與近代體育的形成</vt:lpstr>
      <vt:lpstr>休閒活動的形成</vt:lpstr>
      <vt:lpstr>一、遊憩的語意</vt:lpstr>
      <vt:lpstr>一、遊憩的語意</vt:lpstr>
      <vt:lpstr>二、遊憩之成立條件</vt:lpstr>
      <vt:lpstr>二、遊憩之成立條件</vt:lpstr>
      <vt:lpstr>二、遊憩之成立條件</vt:lpstr>
      <vt:lpstr>二、遊憩之成立條件</vt:lpstr>
      <vt:lpstr>二、遊憩之成立條件</vt:lpstr>
      <vt:lpstr>三、遊憩之類型</vt:lpstr>
      <vt:lpstr>三、遊憩之類型</vt:lpstr>
      <vt:lpstr>三、遊憩之類型</vt:lpstr>
      <vt:lpstr>三、遊憩之類型</vt:lpstr>
      <vt:lpstr>三、遊憩之類型</vt:lpstr>
      <vt:lpstr>四、遊憩倫理之建立</vt:lpstr>
      <vt:lpstr>近代體育的成立</vt:lpstr>
      <vt:lpstr>一、遊戲的出現</vt:lpstr>
      <vt:lpstr>一、遊戲的出現</vt:lpstr>
      <vt:lpstr>二、從野蠻到文明</vt:lpstr>
      <vt:lpstr>二、從野蠻到文明</vt:lpstr>
      <vt:lpstr>二、從野蠻到文明</vt:lpstr>
      <vt:lpstr>三、競技運動勃興組織林立</vt:lpstr>
      <vt:lpstr>三、競技運動勃興組織林立</vt:lpstr>
      <vt:lpstr>四、近代體育隱然成形</vt:lpstr>
      <vt:lpstr>四、近代體育隱然成形</vt:lpstr>
      <vt:lpstr>四、近代體育隱然成形</vt:lpstr>
      <vt:lpstr>參考資料來源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jin</cp:lastModifiedBy>
  <cp:revision>45</cp:revision>
  <dcterms:created xsi:type="dcterms:W3CDTF">2017-11-07T02:54:43Z</dcterms:created>
  <dcterms:modified xsi:type="dcterms:W3CDTF">2018-06-16T06:56:13Z</dcterms:modified>
</cp:coreProperties>
</file>