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63" r:id="rId5"/>
    <p:sldId id="264" r:id="rId6"/>
    <p:sldId id="278" r:id="rId7"/>
    <p:sldId id="265" r:id="rId8"/>
    <p:sldId id="267" r:id="rId9"/>
    <p:sldId id="262" r:id="rId10"/>
    <p:sldId id="275" r:id="rId11"/>
    <p:sldId id="279" r:id="rId12"/>
    <p:sldId id="280" r:id="rId13"/>
    <p:sldId id="281" r:id="rId14"/>
    <p:sldId id="282" r:id="rId15"/>
    <p:sldId id="283" r:id="rId16"/>
    <p:sldId id="266" r:id="rId17"/>
    <p:sldId id="287" r:id="rId18"/>
    <p:sldId id="284" r:id="rId19"/>
    <p:sldId id="276" r:id="rId20"/>
    <p:sldId id="285" r:id="rId21"/>
    <p:sldId id="286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167A6-02F3-4845-9D5B-D35903141447}" type="datetimeFigureOut">
              <a:rPr lang="zh-TW" altLang="en-US" smtClean="0"/>
              <a:t>2018/6/24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A5149-2EBC-4751-BE68-BE89F2167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29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03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20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延續前次課程對於全球化的介紹</a:t>
            </a:r>
            <a:endParaRPr kumimoji="1" lang="en-US" altLang="zh-TW" dirty="0" smtClean="0"/>
          </a:p>
          <a:p>
            <a:r>
              <a:rPr kumimoji="1" lang="zh-TW" altLang="en-US" dirty="0" smtClean="0"/>
              <a:t>接下來要講的內容包含</a:t>
            </a:r>
            <a:endParaRPr kumimoji="1" lang="en-US" altLang="zh-TW" dirty="0" smtClean="0"/>
          </a:p>
          <a:p>
            <a:r>
              <a:rPr kumimoji="1" lang="zh-TW" altLang="en-US" dirty="0" smtClean="0"/>
              <a:t>運動的政治全球化、經濟全球化及文化全球化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61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國家體育運動政策的制定，國際運動交流規範等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20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運動外交</a:t>
            </a:r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94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5149-2EBC-4751-BE68-BE89F216749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71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7D99C-D71E-4D0C-AD6D-BA43C6352071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7AE5C-42C6-4E08-917A-99EE329682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9F95F9-8E80-41A4-BC6F-23B586F08FD8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96570C-E79D-4E86-8077-7363A3C398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FD0691-B64A-4CD0-A33F-AA8E7CDEA548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C662BB-7FBE-458B-8F96-FC47A2757D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C4B186-D9C0-47E4-9919-9A4E5E76DCED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275679-12F1-4C56-B82B-A16B1B69D1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F0DA62-C9A0-4C1A-BE39-9E56A675E6DA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A218FD-80AD-42ED-9AD9-CAA9AAF4AF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4953B-22D6-46A0-9566-9DCED9AD1DD0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2D5CE2-F20D-4F09-9D85-6810228B3F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FB543C-C3B8-4AB0-88DC-A0B805313B99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5369C7-9E10-468E-92B2-98FCB6DED9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009EA-56EC-471F-B6AA-95E3913B4D3D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AB7E47-A4C0-46A4-84EA-A0FE114D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35492-17C8-4A59-8236-3F62B1F20CD8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422F7D-AB49-4B0B-9D29-692FFF0E47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F365FA-A7A9-4A38-8446-47228DE671F2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471DB-3025-4008-BC42-9DF4251B2C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23440-9C30-4D23-B73D-7E74D825B4D6}" type="datetime1">
              <a:rPr lang="en-US"/>
              <a:pPr lvl="0"/>
              <a:t>6/24/2018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4B36D-ADC9-4EFB-AEC7-8137DA8C5B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E3C63E90-9914-4601-8E60-5455098E621C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9wHsL7v2A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sJn6MwXA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9aG8RQ_DM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w6cDXz7U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 smtClean="0"/>
              <a:t>運動</a:t>
            </a:r>
            <a:r>
              <a:rPr lang="zh-TW" altLang="en-US" dirty="0" smtClean="0"/>
              <a:t>與全球化</a:t>
            </a:r>
            <a:r>
              <a:rPr lang="en-US" altLang="zh-TW" dirty="0" smtClean="0"/>
              <a:t>(2)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dirty="0"/>
              <a:t>曾郁嫻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4" name="W9wHsL7v2A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3460" y="1527369"/>
            <a:ext cx="8347587" cy="46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運動作為公共政治外交的手段之一，實際上僅為提供國家領導者間相互交流的機會，對於實際上的政治決策干預，並無明確的影響力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運動全球化在政治層面的影響，主要顯現在國家主權及利益的展現，以及獲取國際社會對於政治和經濟能力的認可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24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全球媒體在國際大型運動賽事中，也強化運動與政治之間的關聯性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zh-TW" altLang="en-US" dirty="0" smtClean="0"/>
              <a:t>媒體呈現運動賽事時，同時帶入政治意識形態，或強調運動員與國家之間的連結，凝聚並喚醒民眾的愛國意識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95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ksJn6MwXA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47813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運動全球化之下所必須面對的政治現實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當運動成為全球商業的一部分，政治疆界也變得模糊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運動員、教練及技術人員在利益的驅使下，出現跨國流動的現象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287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l9aG8RQ_D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565" y="1548581"/>
            <a:ext cx="8311535" cy="46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運動全球化與文化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文化全球化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指日常生活的經驗受商品流通和思想傳播影響，在世界範圍內反映一種文化表達的</a:t>
            </a:r>
            <a:r>
              <a:rPr kumimoji="1" lang="zh-TW" altLang="en-US" dirty="0" smtClean="0"/>
              <a:t>標準化</a:t>
            </a:r>
            <a:endParaRPr kumimoji="1" lang="en-US" altLang="zh-TW" dirty="0" smtClean="0"/>
          </a:p>
          <a:p>
            <a:pPr lvl="1"/>
            <a:endParaRPr kumimoji="1" lang="en-US" altLang="zh-TW" dirty="0" smtClean="0"/>
          </a:p>
          <a:p>
            <a:r>
              <a:rPr kumimoji="1" lang="zh-TW" altLang="en-US" dirty="0" smtClean="0"/>
              <a:t>運動文化的全球化</a:t>
            </a:r>
            <a:endParaRPr kumimoji="1" lang="en-US" altLang="zh-TW" dirty="0" smtClean="0"/>
          </a:p>
          <a:p>
            <a:pPr lvl="1"/>
            <a:r>
              <a:rPr kumimoji="1" lang="zh-TW" altLang="en-US" dirty="0"/>
              <a:t>趨</a:t>
            </a:r>
            <a:r>
              <a:rPr kumimoji="1" lang="zh-TW" altLang="en-US" dirty="0" smtClean="0"/>
              <a:t>近西方</a:t>
            </a:r>
            <a:r>
              <a:rPr kumimoji="1" lang="zh-TW" altLang="en-US" dirty="0"/>
              <a:t>化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美國化的經濟效益追求，忽略本土發展，影響當地傳統運動發展，及運動文化的保存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同質文化影響下，原有運動文化價值的改變</a:t>
            </a:r>
            <a:endParaRPr kumimoji="1" lang="en-US" altLang="zh-TW" dirty="0" smtClean="0"/>
          </a:p>
          <a:p>
            <a:pPr marL="457200" lvl="1" indent="0">
              <a:buNone/>
            </a:pPr>
            <a:endParaRPr kumimoji="1" lang="en-US" altLang="zh-TW" dirty="0" smtClean="0"/>
          </a:p>
          <a:p>
            <a:pPr lvl="1"/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013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elw6cDXz7U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547813"/>
            <a:ext cx="8286681" cy="4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運動文化全球化最為顯著的例子，即為奧林匹克運動會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賽事期間所提供的文化交流機會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奧運歷史、場館及周邊設施、事件、標誌等相關物品的</a:t>
            </a:r>
            <a:r>
              <a:rPr kumimoji="1" lang="zh-TW" altLang="en-US" dirty="0" smtClean="0"/>
              <a:t>保存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夾雜對於效益、成果的追求與價值傳遞</a:t>
            </a:r>
            <a:endParaRPr kumimoji="1" lang="en-US" altLang="zh-TW" dirty="0"/>
          </a:p>
          <a:p>
            <a:pPr lvl="1"/>
            <a:r>
              <a:rPr kumimoji="1" lang="zh-TW" altLang="en-US" dirty="0" smtClean="0"/>
              <a:t>奧運的文化全球化影響力，也帶動在地與全球之間的文化流通</a:t>
            </a:r>
            <a:endParaRPr kumimoji="1" lang="en-US" altLang="zh-TW" dirty="0" smtClean="0"/>
          </a:p>
          <a:p>
            <a:pPr lvl="1"/>
            <a:endParaRPr kumimoji="1"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62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針對奧運在政治、經濟、文化三面向全球化效應所提出的建議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增加帶有地方特色的運動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賽會分別在多個地點舉辦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強調媒體的全球社會責任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整合奧運與帕運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獎牌估算方式的調整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更換奧林匹克格言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972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大綱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運動全球化與經濟</a:t>
            </a:r>
            <a:endParaRPr kumimoji="1" lang="en-US" altLang="zh-TW" dirty="0" smtClean="0"/>
          </a:p>
          <a:p>
            <a:r>
              <a:rPr kumimoji="1" lang="zh-TW" altLang="en-US" dirty="0" smtClean="0"/>
              <a:t>運動全球化與政治</a:t>
            </a:r>
            <a:endParaRPr kumimoji="1" lang="en-US" altLang="zh-TW" dirty="0" smtClean="0"/>
          </a:p>
          <a:p>
            <a:r>
              <a:rPr kumimoji="1" lang="zh-TW" altLang="en-US" dirty="0" smtClean="0"/>
              <a:t>運動全球化與</a:t>
            </a:r>
            <a:r>
              <a:rPr kumimoji="1" lang="zh-TW" altLang="en-US" dirty="0" smtClean="0"/>
              <a:t>文化</a:t>
            </a:r>
            <a:endParaRPr kumimoji="1" lang="en-US" altLang="zh-TW" dirty="0" smtClean="0"/>
          </a:p>
          <a:p>
            <a:r>
              <a:rPr kumimoji="1" lang="zh-TW" altLang="en-US" dirty="0" smtClean="0"/>
              <a:t>運動全球化衝擊下的回</a:t>
            </a:r>
            <a:r>
              <a:rPr kumimoji="1" lang="zh-TW" altLang="en-US" dirty="0"/>
              <a:t>應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210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運動全球化衝擊下的回應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06700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dirty="0" smtClean="0"/>
              <a:t>在地化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強調獨特的空間定義與社會文化</a:t>
            </a:r>
            <a:endParaRPr kumimoji="1" lang="en-US" altLang="zh-TW" dirty="0" smtClean="0"/>
          </a:p>
          <a:p>
            <a:r>
              <a:rPr kumimoji="1" lang="zh-TW" altLang="en-US" dirty="0" smtClean="0"/>
              <a:t>在地全球化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將全球視為一個單一世界</a:t>
            </a:r>
            <a:endParaRPr kumimoji="1" lang="en-US" altLang="zh-TW" dirty="0" smtClean="0"/>
          </a:p>
          <a:p>
            <a:r>
              <a:rPr kumimoji="1" lang="zh-TW" altLang="en-US" dirty="0" smtClean="0"/>
              <a:t>全球在地化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在全球化之中，每個國家社會仍保有個別認同</a:t>
            </a:r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4052" y="4789462"/>
            <a:ext cx="5518686" cy="926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dirty="0" smtClean="0"/>
              <a:t>全球化與在地化，實為一體兩面。</a:t>
            </a:r>
            <a:endParaRPr kumimoji="1" lang="en-US" altLang="zh-TW" sz="2000" dirty="0" smtClean="0"/>
          </a:p>
          <a:p>
            <a:pPr algn="ctr"/>
            <a:r>
              <a:rPr kumimoji="1" lang="en-US" altLang="zh-TW" sz="2000" dirty="0" smtClean="0"/>
              <a:t>Ex: </a:t>
            </a:r>
            <a:r>
              <a:rPr kumimoji="1" lang="zh-TW" altLang="en-US" sz="2000" dirty="0" smtClean="0"/>
              <a:t>麥當勞的全球在地化</a:t>
            </a:r>
            <a:r>
              <a:rPr kumimoji="1" lang="zh-TW" altLang="en-US" sz="2000" dirty="0" smtClean="0"/>
              <a:t>餐點</a:t>
            </a:r>
            <a:endParaRPr kumimoji="1"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27412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55702"/>
          </a:xfrm>
        </p:spPr>
        <p:txBody>
          <a:bodyPr>
            <a:normAutofit fontScale="62500" lnSpcReduction="20000"/>
          </a:bodyPr>
          <a:lstStyle/>
          <a:p>
            <a:r>
              <a:rPr kumimoji="1" lang="zh-TW" altLang="en-US" dirty="0" smtClean="0"/>
              <a:t>運動全球化的延伸及回應形式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被動反應：在地社群面對外來文化挑戰時，所展現無力對抗的處境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參與反應：在地社群藉由傳媒或參與組織的方式重新</a:t>
            </a:r>
            <a:r>
              <a:rPr kumimoji="1" lang="zh-TW" altLang="en-US" dirty="0" smtClean="0"/>
              <a:t>塑造，並</a:t>
            </a:r>
            <a:r>
              <a:rPr kumimoji="1" lang="zh-TW" altLang="en-US" dirty="0" smtClean="0"/>
              <a:t>調適外來文化所帶來的影響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衝突反應：在地社群與外來文化的衝突</a:t>
            </a:r>
            <a:endParaRPr kumimoji="1" lang="en-US" altLang="zh-TW" dirty="0" smtClean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929641"/>
              </p:ext>
            </p:extLst>
          </p:nvPr>
        </p:nvGraphicFramePr>
        <p:xfrm>
          <a:off x="538270" y="3288946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被動反應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參與反應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衝突反應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運動商品化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接收跨國的運動賽事轉播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透過不同形式參與國際運動組織或大型賽會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在低勞力成本國家生產高附加價值的運動商品行為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政府行動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忽略運動員為獲得運動成就的負面行為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改變公共預算的分配來保障或促進運動發展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杯葛大型國際運動賽事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社會發展深層結構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本土傳統運動的邊緣化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舉辦專屬女性的運動賽事會或提供運動空間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回教國家對於女性參與國際運動賽事的負面態度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99445" y="6353568"/>
            <a:ext cx="503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 smtClean="0"/>
              <a:t>（表格引自運動社會學導論（劉宏裕，</a:t>
            </a:r>
            <a:r>
              <a:rPr kumimoji="1" lang="en-US" altLang="zh-TW" dirty="0" smtClean="0"/>
              <a:t>2005</a:t>
            </a:r>
            <a:r>
              <a:rPr kumimoji="1" lang="zh-TW" altLang="en-US" dirty="0" smtClean="0"/>
              <a:t>））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309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結語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運動全球化的影響同時涉及文化、政治及經濟三層面，因此，必須深入理解其間的交互作用及關係</a:t>
            </a:r>
            <a:endParaRPr kumimoji="1" lang="en-US" altLang="zh-TW" dirty="0" smtClean="0"/>
          </a:p>
          <a:p>
            <a:r>
              <a:rPr kumimoji="1" lang="zh-TW" altLang="en-US" dirty="0" smtClean="0"/>
              <a:t>重新思考運動全球化對本土運動的影響</a:t>
            </a:r>
            <a:endParaRPr kumimoji="1" lang="en-US" altLang="zh-TW" dirty="0" smtClean="0"/>
          </a:p>
          <a:p>
            <a:r>
              <a:rPr kumimoji="1" lang="zh-TW" altLang="en-US" dirty="0" smtClean="0"/>
              <a:t>除了被動接受或排斥全球化現象以外，更應該透過不同組織積極參與全球化進程</a:t>
            </a:r>
            <a:endParaRPr kumimoji="1" lang="en-US" altLang="zh-TW" dirty="0" smtClean="0"/>
          </a:p>
          <a:p>
            <a:r>
              <a:rPr kumimoji="1" lang="zh-TW" altLang="en-US" dirty="0" smtClean="0"/>
              <a:t>政府及運動</a:t>
            </a:r>
            <a:r>
              <a:rPr kumimoji="1" lang="zh-TW" altLang="en-US" dirty="0" smtClean="0"/>
              <a:t>組織應</a:t>
            </a:r>
            <a:r>
              <a:rPr kumimoji="1" lang="zh-TW" altLang="en-US" dirty="0" smtClean="0"/>
              <a:t>共同協力，規劃與制定因應策略，以平衡本土運動產業與跨國運動企業之間的發展</a:t>
            </a:r>
            <a:endParaRPr kumimoji="1" lang="en-US" altLang="zh-TW" dirty="0" smtClean="0"/>
          </a:p>
        </p:txBody>
      </p:sp>
      <p:graphicFrame>
        <p:nvGraphicFramePr>
          <p:cNvPr id="4" name="物件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89899"/>
              </p:ext>
            </p:extLst>
          </p:nvPr>
        </p:nvGraphicFramePr>
        <p:xfrm>
          <a:off x="9339263" y="1050925"/>
          <a:ext cx="4570412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簡報" r:id="rId3" imgW="4571116" imgH="3428159" progId="PowerPoint.Show.12">
                  <p:embed/>
                </p:oleObj>
              </mc:Choice>
              <mc:Fallback>
                <p:oleObj name="簡報" r:id="rId3" imgW="4571116" imgH="34281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9263" y="1050925"/>
                        <a:ext cx="4570412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8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五</a:t>
            </a:r>
            <a:r>
              <a:rPr kumimoji="1" lang="zh-TW" altLang="en-US" dirty="0"/>
              <a:t>項與全球化相關的概念</a:t>
            </a:r>
            <a:endParaRPr kumimoji="1" lang="en-US" altLang="zh-TW" dirty="0"/>
          </a:p>
          <a:p>
            <a:pPr lvl="1"/>
            <a:r>
              <a:rPr lang="zh-TW" altLang="zh-TW" dirty="0"/>
              <a:t>國際化 </a:t>
            </a:r>
            <a:r>
              <a:rPr lang="en-US" altLang="zh-TW" dirty="0"/>
              <a:t>(internationalization)</a:t>
            </a:r>
          </a:p>
          <a:p>
            <a:pPr lvl="1"/>
            <a:r>
              <a:rPr lang="zh-TW" altLang="zh-TW" dirty="0"/>
              <a:t>自由化 </a:t>
            </a:r>
            <a:r>
              <a:rPr lang="en-US" altLang="zh-TW" dirty="0"/>
              <a:t>(</a:t>
            </a:r>
            <a:r>
              <a:rPr lang="en-US" altLang="zh-TW" dirty="0" err="1"/>
              <a:t>libralisation</a:t>
            </a:r>
            <a:r>
              <a:rPr lang="en-US" altLang="zh-TW" dirty="0"/>
              <a:t>)</a:t>
            </a:r>
          </a:p>
          <a:p>
            <a:pPr lvl="1"/>
            <a:r>
              <a:rPr lang="zh-TW" altLang="zh-TW" dirty="0"/>
              <a:t>普世化</a:t>
            </a:r>
            <a:r>
              <a:rPr lang="en-US" altLang="zh-TW" dirty="0"/>
              <a:t>(</a:t>
            </a:r>
            <a:r>
              <a:rPr lang="en-US" altLang="zh-TW" dirty="0" err="1"/>
              <a:t>unversalisation</a:t>
            </a:r>
            <a:r>
              <a:rPr lang="en-US" altLang="zh-TW" dirty="0"/>
              <a:t>)</a:t>
            </a:r>
          </a:p>
          <a:p>
            <a:pPr lvl="1"/>
            <a:r>
              <a:rPr lang="zh-TW" altLang="zh-TW" dirty="0"/>
              <a:t>去領土化 </a:t>
            </a:r>
            <a:r>
              <a:rPr lang="en-US" altLang="zh-TW" dirty="0"/>
              <a:t>(</a:t>
            </a:r>
            <a:r>
              <a:rPr lang="en-US" altLang="zh-TW" dirty="0" err="1"/>
              <a:t>deterritorialisation</a:t>
            </a:r>
            <a:r>
              <a:rPr lang="en-US" altLang="zh-TW" dirty="0"/>
              <a:t>)</a:t>
            </a:r>
            <a:endParaRPr lang="zh-TW" altLang="zh-TW" dirty="0"/>
          </a:p>
          <a:p>
            <a:pPr lvl="1"/>
            <a:r>
              <a:rPr lang="zh-TW" altLang="zh-TW" dirty="0"/>
              <a:t>西方化 </a:t>
            </a:r>
            <a:r>
              <a:rPr lang="en-US" altLang="zh-TW" dirty="0"/>
              <a:t>(</a:t>
            </a:r>
            <a:r>
              <a:rPr lang="en-US" altLang="zh-TW" dirty="0" err="1"/>
              <a:t>westerization</a:t>
            </a:r>
            <a:r>
              <a:rPr lang="en-US" altLang="zh-TW" dirty="0"/>
              <a:t> )/</a:t>
            </a:r>
            <a:r>
              <a:rPr lang="zh-TW" altLang="zh-TW" dirty="0"/>
              <a:t>美國化 </a:t>
            </a:r>
            <a:r>
              <a:rPr lang="en-US" altLang="zh-TW" dirty="0"/>
              <a:t>(</a:t>
            </a:r>
            <a:r>
              <a:rPr lang="en-US" altLang="zh-TW" dirty="0" err="1"/>
              <a:t>americanisation</a:t>
            </a:r>
            <a:r>
              <a:rPr lang="en-US" altLang="zh-TW" dirty="0"/>
              <a:t>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36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運動全球化與經濟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運動全球化及其經濟因素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尋</a:t>
            </a:r>
            <a:r>
              <a:rPr lang="zh-TW" altLang="zh-TW" dirty="0"/>
              <a:t>求最大化收益及規模拓</a:t>
            </a:r>
            <a:r>
              <a:rPr lang="zh-TW" altLang="zh-TW" dirty="0" smtClean="0"/>
              <a:t>張的機會</a:t>
            </a:r>
            <a:endParaRPr lang="en-US" altLang="zh-TW" dirty="0"/>
          </a:p>
          <a:p>
            <a:pPr lvl="1"/>
            <a:r>
              <a:rPr lang="zh-TW" altLang="zh-TW" dirty="0" smtClean="0"/>
              <a:t>跨國企業利用運動作為引介產品與</a:t>
            </a:r>
            <a:r>
              <a:rPr lang="zh-TW" altLang="zh-TW" dirty="0"/>
              <a:t>服務至全世界的工具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70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運動</a:t>
            </a:r>
            <a:r>
              <a:rPr lang="zh-TW" altLang="zh-TW" dirty="0"/>
              <a:t>組織尋求全球</a:t>
            </a:r>
            <a:r>
              <a:rPr lang="zh-TW" altLang="zh-TW" dirty="0" smtClean="0"/>
              <a:t>市場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1992</a:t>
            </a:r>
            <a:r>
              <a:rPr lang="zh-TW" altLang="en-US" dirty="0" smtClean="0"/>
              <a:t>年奧運的夢幻隊與</a:t>
            </a:r>
            <a:r>
              <a:rPr lang="en-US" altLang="zh-TW" dirty="0" smtClean="0"/>
              <a:t> NBA</a:t>
            </a:r>
            <a:r>
              <a:rPr lang="zh-TW" altLang="en-US" dirty="0" smtClean="0"/>
              <a:t>國際市場的拓張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國際奧會與國家奧會</a:t>
            </a:r>
            <a:r>
              <a:rPr lang="zh-TW" altLang="en-US" dirty="0"/>
              <a:t>合作，成為全球</a:t>
            </a:r>
            <a:r>
              <a:rPr lang="zh-TW" altLang="en-US" dirty="0" smtClean="0"/>
              <a:t>品牌</a:t>
            </a:r>
            <a:endParaRPr lang="en-US" altLang="zh-TW" dirty="0" smtClean="0"/>
          </a:p>
          <a:p>
            <a:pPr lvl="1"/>
            <a:endParaRPr lang="zh-TW" altLang="zh-TW" dirty="0"/>
          </a:p>
          <a:p>
            <a:r>
              <a:rPr lang="zh-TW" altLang="zh-TW" dirty="0" smtClean="0"/>
              <a:t>企業</a:t>
            </a:r>
            <a:r>
              <a:rPr lang="zh-TW" altLang="zh-TW" dirty="0"/>
              <a:t>利用運動作為全球擴張的</a:t>
            </a:r>
            <a:r>
              <a:rPr lang="zh-TW" altLang="zh-TW" dirty="0" smtClean="0"/>
              <a:t>工具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利用運動建構個人認同，或利用運動的正向價值消除產品本身可能帶有的負面意涵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可口可樂、麥當勞建立與奧運會相近的品牌形象與價值</a:t>
            </a:r>
            <a:endParaRPr lang="zh-TW" altLang="zh-TW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8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行動的前哨站：運動品牌化</a:t>
            </a:r>
            <a:endParaRPr lang="en-US" altLang="zh-TW" dirty="0"/>
          </a:p>
          <a:p>
            <a:pPr lvl="1"/>
            <a:r>
              <a:rPr lang="zh-TW" altLang="en-US" dirty="0" smtClean="0"/>
              <a:t>大型運動場</a:t>
            </a:r>
            <a:r>
              <a:rPr lang="zh-TW" altLang="en-US" dirty="0"/>
              <a:t>館</a:t>
            </a:r>
            <a:r>
              <a:rPr lang="zh-TW" altLang="en-US" dirty="0" smtClean="0"/>
              <a:t>的</a:t>
            </a:r>
            <a:r>
              <a:rPr lang="zh-TW" altLang="en-US" dirty="0"/>
              <a:t>命名</a:t>
            </a:r>
            <a:r>
              <a:rPr lang="zh-TW" altLang="en-US" dirty="0" smtClean="0"/>
              <a:t>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中學運動的商品化現象或年輕運動員的簽約</a:t>
            </a:r>
            <a:endParaRPr lang="en-US" altLang="zh-TW" dirty="0" smtClean="0"/>
          </a:p>
          <a:p>
            <a:pPr lvl="1"/>
            <a:endParaRPr lang="zh-TW" altLang="zh-TW" dirty="0"/>
          </a:p>
          <a:p>
            <a:r>
              <a:rPr lang="zh-TW" altLang="zh-TW" dirty="0"/>
              <a:t>企業品牌化的限制</a:t>
            </a:r>
            <a:endParaRPr lang="en-US" altLang="zh-TW" dirty="0"/>
          </a:p>
          <a:p>
            <a:pPr lvl="1"/>
            <a:r>
              <a:rPr lang="zh-TW" altLang="en-US" dirty="0" smtClean="0"/>
              <a:t>少數反對運動商業化阻力的出現，但整體而言，運動仍舊持續朝向商業化發展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45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運動全球化與政治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運動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治理之間的關係</a:t>
            </a:r>
            <a:endParaRPr kumimoji="1" lang="en-US" altLang="zh-TW" dirty="0" smtClean="0"/>
          </a:p>
          <a:p>
            <a:pPr lvl="1"/>
            <a:r>
              <a:rPr lang="zh-TW" altLang="zh-TW" dirty="0"/>
              <a:t>政治：影響民眾生活的社會權力及決策過程</a:t>
            </a:r>
          </a:p>
          <a:p>
            <a:pPr lvl="1"/>
            <a:r>
              <a:rPr lang="zh-TW" altLang="zh-TW" dirty="0"/>
              <a:t>政府：對於特定區域民眾擁有權力規範與制度規範的正式組織</a:t>
            </a:r>
          </a:p>
          <a:p>
            <a:r>
              <a:rPr kumimoji="1" lang="zh-TW" altLang="en-US" dirty="0" smtClean="0"/>
              <a:t>政治的涉入，可能影響運動和運動參與的過程及結果</a:t>
            </a:r>
            <a:endParaRPr kumimoji="1" lang="en-US" altLang="zh-TW" dirty="0" smtClean="0"/>
          </a:p>
          <a:p>
            <a:pPr lvl="1"/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64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TW" altLang="en-US" dirty="0" smtClean="0"/>
              <a:t>政治治理在運動中所扮演的角色</a:t>
            </a:r>
            <a:endParaRPr kumimoji="1" lang="en-US" altLang="zh-TW" dirty="0" smtClean="0"/>
          </a:p>
          <a:p>
            <a:pPr lvl="1"/>
            <a:r>
              <a:rPr lang="zh-TW" altLang="zh-TW" dirty="0" smtClean="0"/>
              <a:t>維持</a:t>
            </a:r>
            <a:r>
              <a:rPr lang="zh-TW" altLang="zh-TW" dirty="0"/>
              <a:t>公共秩序</a:t>
            </a:r>
          </a:p>
          <a:p>
            <a:pPr lvl="1"/>
            <a:r>
              <a:rPr lang="zh-TW" altLang="zh-TW" dirty="0" smtClean="0"/>
              <a:t>確保公平與人權維</a:t>
            </a:r>
            <a:r>
              <a:rPr lang="zh-TW" altLang="zh-TW" dirty="0"/>
              <a:t>護</a:t>
            </a:r>
          </a:p>
          <a:p>
            <a:pPr lvl="1"/>
            <a:r>
              <a:rPr lang="zh-TW" altLang="zh-TW" dirty="0" smtClean="0"/>
              <a:t>維持</a:t>
            </a:r>
            <a:r>
              <a:rPr lang="zh-TW" altLang="zh-TW" dirty="0"/>
              <a:t>市民健康與適能</a:t>
            </a:r>
          </a:p>
          <a:p>
            <a:pPr lvl="1"/>
            <a:r>
              <a:rPr lang="zh-TW" altLang="zh-TW" dirty="0" smtClean="0"/>
              <a:t>促進</a:t>
            </a:r>
            <a:r>
              <a:rPr lang="zh-TW" altLang="zh-TW" dirty="0"/>
              <a:t>特定群體、社群與國家的聲望</a:t>
            </a:r>
          </a:p>
          <a:p>
            <a:pPr lvl="1"/>
            <a:r>
              <a:rPr lang="zh-TW" altLang="zh-TW" dirty="0" smtClean="0"/>
              <a:t>提升民眾</a:t>
            </a:r>
            <a:r>
              <a:rPr lang="zh-TW" altLang="zh-TW" dirty="0"/>
              <a:t>的認同、歸屬感及一致性</a:t>
            </a:r>
          </a:p>
          <a:p>
            <a:pPr lvl="1"/>
            <a:r>
              <a:rPr lang="zh-TW" altLang="zh-TW" dirty="0" smtClean="0"/>
              <a:t>再製</a:t>
            </a:r>
            <a:r>
              <a:rPr lang="zh-TW" altLang="zh-TW" dirty="0"/>
              <a:t>支配社群的價值與意識形態</a:t>
            </a:r>
          </a:p>
          <a:p>
            <a:pPr lvl="1"/>
            <a:r>
              <a:rPr lang="zh-TW" altLang="zh-TW" dirty="0" smtClean="0"/>
              <a:t>增</a:t>
            </a:r>
            <a:r>
              <a:rPr lang="zh-TW" altLang="zh-TW" dirty="0"/>
              <a:t>加政治領導者與社群的民眾支持</a:t>
            </a:r>
          </a:p>
          <a:p>
            <a:pPr lvl="1"/>
            <a:r>
              <a:rPr lang="zh-TW" altLang="zh-TW" dirty="0" smtClean="0"/>
              <a:t>促進經濟與</a:t>
            </a:r>
            <a:r>
              <a:rPr lang="zh-TW" altLang="zh-TW" dirty="0"/>
              <a:t>社會發展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305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運動全球化進程與政治之間的關係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提供不同國家之間領導者與民眾的公開溝通交</a:t>
            </a:r>
            <a:r>
              <a:rPr kumimoji="1" lang="zh-TW" altLang="en-US" dirty="0"/>
              <a:t>流</a:t>
            </a:r>
            <a:r>
              <a:rPr kumimoji="1" lang="zh-TW" altLang="en-US" dirty="0" smtClean="0"/>
              <a:t>機會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強調不同國家與文化間，民眾對於運動的熱情與熱忱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展現國際間的友好關係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促進文化理解與消弭不同國家文化的刻板印象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創造全球經濟、文化、政治的合作關係</a:t>
            </a:r>
            <a:endParaRPr kumimoji="1" lang="en-US" altLang="zh-TW" dirty="0" smtClean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592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1055</TotalTime>
  <Words>1070</Words>
  <Application>Microsoft Office PowerPoint</Application>
  <PresentationFormat>如螢幕大小 (4:3)</PresentationFormat>
  <Paragraphs>123</Paragraphs>
  <Slides>22</Slides>
  <Notes>6</Notes>
  <HiddenSlides>0</HiddenSlides>
  <MMClips>4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課程名稱</vt:lpstr>
      <vt:lpstr>簡報</vt:lpstr>
      <vt:lpstr>運動與全球化(2)</vt:lpstr>
      <vt:lpstr>大綱</vt:lpstr>
      <vt:lpstr>PowerPoint 簡報</vt:lpstr>
      <vt:lpstr>運動全球化與經濟</vt:lpstr>
      <vt:lpstr>PowerPoint 簡報</vt:lpstr>
      <vt:lpstr>PowerPoint 簡報</vt:lpstr>
      <vt:lpstr>運動全球化與政治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運動全球化與文化</vt:lpstr>
      <vt:lpstr>PowerPoint 簡報</vt:lpstr>
      <vt:lpstr>PowerPoint 簡報</vt:lpstr>
      <vt:lpstr>PowerPoint 簡報</vt:lpstr>
      <vt:lpstr>運動全球化衝擊下的回應</vt:lpstr>
      <vt:lpstr>PowerPoint 簡報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57</cp:revision>
  <dcterms:created xsi:type="dcterms:W3CDTF">2017-11-07T02:54:43Z</dcterms:created>
  <dcterms:modified xsi:type="dcterms:W3CDTF">2018-06-24T03:02:09Z</dcterms:modified>
</cp:coreProperties>
</file>