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9" r:id="rId1"/>
  </p:sldMasterIdLst>
  <p:notesMasterIdLst>
    <p:notesMasterId r:id="rId26"/>
  </p:notesMasterIdLst>
  <p:sldIdLst>
    <p:sldId id="256" r:id="rId2"/>
    <p:sldId id="407" r:id="rId3"/>
    <p:sldId id="530" r:id="rId4"/>
    <p:sldId id="527" r:id="rId5"/>
    <p:sldId id="531" r:id="rId6"/>
    <p:sldId id="534" r:id="rId7"/>
    <p:sldId id="533" r:id="rId8"/>
    <p:sldId id="532" r:id="rId9"/>
    <p:sldId id="257" r:id="rId10"/>
    <p:sldId id="528" r:id="rId11"/>
    <p:sldId id="536" r:id="rId12"/>
    <p:sldId id="537" r:id="rId13"/>
    <p:sldId id="513" r:id="rId14"/>
    <p:sldId id="406" r:id="rId15"/>
    <p:sldId id="480" r:id="rId16"/>
    <p:sldId id="505" r:id="rId17"/>
    <p:sldId id="494" r:id="rId18"/>
    <p:sldId id="495" r:id="rId19"/>
    <p:sldId id="514" r:id="rId20"/>
    <p:sldId id="515" r:id="rId21"/>
    <p:sldId id="496" r:id="rId22"/>
    <p:sldId id="368" r:id="rId23"/>
    <p:sldId id="498" r:id="rId24"/>
    <p:sldId id="538" r:id="rId25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99"/>
    <p:restoredTop sz="94595"/>
  </p:normalViewPr>
  <p:slideViewPr>
    <p:cSldViewPr snapToGrid="0" snapToObjects="1">
      <p:cViewPr varScale="1">
        <p:scale>
          <a:sx n="91" d="100"/>
          <a:sy n="91" d="100"/>
        </p:scale>
        <p:origin x="9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18190E-023C-0041-8BB8-0A847CD2CC40}" type="doc">
      <dgm:prSet loTypeId="urn:microsoft.com/office/officeart/2005/8/layout/vProcess5" loCatId="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58E20A85-1FD3-3442-9B57-2BFB12181730}">
      <dgm:prSet custT="1"/>
      <dgm:spPr/>
      <dgm:t>
        <a:bodyPr/>
        <a:lstStyle/>
        <a:p>
          <a:pPr rtl="0"/>
          <a:r>
            <a:rPr lang="en-US" altLang="zh-TW" sz="2800">
              <a:solidFill>
                <a:srgbClr val="000000"/>
              </a:solidFill>
            </a:rPr>
            <a:t>IOC</a:t>
          </a:r>
          <a:r>
            <a:rPr lang="zh-TW" altLang="en-US" sz="2800">
              <a:solidFill>
                <a:srgbClr val="000000"/>
              </a:solidFill>
            </a:rPr>
            <a:t>於</a:t>
          </a:r>
          <a:r>
            <a:rPr lang="en-US" altLang="zh-TW" sz="2800">
              <a:solidFill>
                <a:srgbClr val="000000"/>
              </a:solidFill>
            </a:rPr>
            <a:t>1968</a:t>
          </a:r>
          <a:r>
            <a:rPr lang="zh-TW" altLang="en-US" sz="2800">
              <a:solidFill>
                <a:srgbClr val="000000"/>
              </a:solidFill>
            </a:rPr>
            <a:t>年明文規定禁止變性人參加奧運。</a:t>
          </a:r>
          <a:endParaRPr lang="zh-TW" altLang="en-US" sz="2800" dirty="0">
            <a:solidFill>
              <a:srgbClr val="000000"/>
            </a:solidFill>
          </a:endParaRPr>
        </a:p>
      </dgm:t>
    </dgm:pt>
    <dgm:pt modelId="{599EBDEA-DAFA-EE42-93FE-6CA2867F3E8C}" type="parTrans" cxnId="{63A5846E-8C5C-B14E-B78A-EFE4EA8366D0}">
      <dgm:prSet/>
      <dgm:spPr/>
      <dgm:t>
        <a:bodyPr/>
        <a:lstStyle/>
        <a:p>
          <a:endParaRPr lang="zh-TW" altLang="en-US"/>
        </a:p>
      </dgm:t>
    </dgm:pt>
    <dgm:pt modelId="{9F379831-E7A8-324A-A297-DCF48A7816BF}" type="sibTrans" cxnId="{63A5846E-8C5C-B14E-B78A-EFE4EA8366D0}">
      <dgm:prSet/>
      <dgm:spPr/>
      <dgm:t>
        <a:bodyPr/>
        <a:lstStyle/>
        <a:p>
          <a:endParaRPr lang="zh-TW" altLang="en-US"/>
        </a:p>
      </dgm:t>
    </dgm:pt>
    <dgm:pt modelId="{092629BA-2344-154C-B0A2-D7FD17DE9902}">
      <dgm:prSet custT="1"/>
      <dgm:spPr/>
      <dgm:t>
        <a:bodyPr/>
        <a:lstStyle/>
        <a:p>
          <a:pPr rtl="0"/>
          <a:r>
            <a:rPr lang="en-US" altLang="zh-TW" sz="2400" b="1" dirty="0">
              <a:solidFill>
                <a:srgbClr val="000000"/>
              </a:solidFill>
            </a:rPr>
            <a:t>IOC2004</a:t>
          </a:r>
          <a:r>
            <a:rPr lang="zh-TW" altLang="en-US" sz="2400" b="1" dirty="0">
              <a:solidFill>
                <a:srgbClr val="000000"/>
              </a:solidFill>
            </a:rPr>
            <a:t>年宣布開放變性人可以新的性別參與奧運會，但不能變性後立即參加</a:t>
          </a:r>
          <a:r>
            <a:rPr lang="zh-TW" altLang="en-US" sz="1900" b="1" dirty="0">
              <a:solidFill>
                <a:srgbClr val="000000"/>
              </a:solidFill>
            </a:rPr>
            <a:t>。</a:t>
          </a:r>
          <a:r>
            <a:rPr lang="zh-TW" altLang="en-US" sz="1900" dirty="0">
              <a:solidFill>
                <a:srgbClr val="000000"/>
              </a:solidFill>
            </a:rPr>
            <a:t/>
          </a:r>
          <a:br>
            <a:rPr lang="zh-TW" altLang="en-US" sz="1900" dirty="0">
              <a:solidFill>
                <a:srgbClr val="000000"/>
              </a:solidFill>
            </a:rPr>
          </a:br>
          <a:endParaRPr lang="zh-TW" altLang="en-US" sz="1900" dirty="0">
            <a:solidFill>
              <a:srgbClr val="000000"/>
            </a:solidFill>
          </a:endParaRPr>
        </a:p>
      </dgm:t>
    </dgm:pt>
    <dgm:pt modelId="{6F7F5CB1-7303-8649-95AE-E620A8379AE3}" type="parTrans" cxnId="{52731FDD-D830-C148-A5C9-1DEF053F76DB}">
      <dgm:prSet/>
      <dgm:spPr/>
      <dgm:t>
        <a:bodyPr/>
        <a:lstStyle/>
        <a:p>
          <a:endParaRPr lang="zh-TW" altLang="en-US"/>
        </a:p>
      </dgm:t>
    </dgm:pt>
    <dgm:pt modelId="{04782648-D13A-974C-B9E4-6883C7032BEA}" type="sibTrans" cxnId="{52731FDD-D830-C148-A5C9-1DEF053F76DB}">
      <dgm:prSet/>
      <dgm:spPr/>
      <dgm:t>
        <a:bodyPr/>
        <a:lstStyle/>
        <a:p>
          <a:endParaRPr lang="zh-TW" altLang="en-US"/>
        </a:p>
      </dgm:t>
    </dgm:pt>
    <dgm:pt modelId="{1D8EA4DD-32F4-F944-891C-CFBCCDC1C2FB}" type="pres">
      <dgm:prSet presAssocID="{0418190E-023C-0041-8BB8-0A847CD2CC40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27EBF335-8B69-0A4D-A9D6-FBC811CDDF18}" type="pres">
      <dgm:prSet presAssocID="{0418190E-023C-0041-8BB8-0A847CD2CC40}" presName="dummyMaxCanvas" presStyleCnt="0">
        <dgm:presLayoutVars/>
      </dgm:prSet>
      <dgm:spPr/>
    </dgm:pt>
    <dgm:pt modelId="{D750864E-FAAA-D640-A98B-7D65BC4BEF47}" type="pres">
      <dgm:prSet presAssocID="{0418190E-023C-0041-8BB8-0A847CD2CC40}" presName="TwoNodes_1" presStyleLbl="node1" presStyleIdx="0" presStyleCnt="2" custLinFactNeighborX="-640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7F05AB2-E2D6-9B4F-8A45-9F3A5EE18E4D}" type="pres">
      <dgm:prSet presAssocID="{0418190E-023C-0041-8BB8-0A847CD2CC40}" presName="TwoNodes_2" presStyleLbl="node1" presStyleIdx="1" presStyleCnt="2" custLinFactNeighborX="-2085" custLinFactNeighborY="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83A9A97-8A0E-3845-84F5-FA922C06B048}" type="pres">
      <dgm:prSet presAssocID="{0418190E-023C-0041-8BB8-0A847CD2CC40}" presName="TwoConn_1-2" presStyleLbl="fgAccFollowNode1" presStyleIdx="0" presStyleCnt="1" custLinFactNeighborX="8561" custLinFactNeighborY="-597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AEFCF84-6103-7A44-96F8-BA0A50EFA812}" type="pres">
      <dgm:prSet presAssocID="{0418190E-023C-0041-8BB8-0A847CD2CC40}" presName="TwoNodes_1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86F9DB7-CCCB-864D-80CC-E60EF4977685}" type="pres">
      <dgm:prSet presAssocID="{0418190E-023C-0041-8BB8-0A847CD2CC40}" presName="TwoNodes_2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CAE8794A-28D6-D146-99F9-E8517ED4B18C}" type="presOf" srcId="{0418190E-023C-0041-8BB8-0A847CD2CC40}" destId="{1D8EA4DD-32F4-F944-891C-CFBCCDC1C2FB}" srcOrd="0" destOrd="0" presId="urn:microsoft.com/office/officeart/2005/8/layout/vProcess5"/>
    <dgm:cxn modelId="{90D9D3EB-0E08-6B45-AFCA-854305DBA933}" type="presOf" srcId="{092629BA-2344-154C-B0A2-D7FD17DE9902}" destId="{F7F05AB2-E2D6-9B4F-8A45-9F3A5EE18E4D}" srcOrd="0" destOrd="0" presId="urn:microsoft.com/office/officeart/2005/8/layout/vProcess5"/>
    <dgm:cxn modelId="{63A5846E-8C5C-B14E-B78A-EFE4EA8366D0}" srcId="{0418190E-023C-0041-8BB8-0A847CD2CC40}" destId="{58E20A85-1FD3-3442-9B57-2BFB12181730}" srcOrd="0" destOrd="0" parTransId="{599EBDEA-DAFA-EE42-93FE-6CA2867F3E8C}" sibTransId="{9F379831-E7A8-324A-A297-DCF48A7816BF}"/>
    <dgm:cxn modelId="{DC584E82-B06F-1648-8105-5F55083E078D}" type="presOf" srcId="{58E20A85-1FD3-3442-9B57-2BFB12181730}" destId="{DAEFCF84-6103-7A44-96F8-BA0A50EFA812}" srcOrd="1" destOrd="0" presId="urn:microsoft.com/office/officeart/2005/8/layout/vProcess5"/>
    <dgm:cxn modelId="{DCC51602-8502-CF43-B1D3-54C035D5B832}" type="presOf" srcId="{58E20A85-1FD3-3442-9B57-2BFB12181730}" destId="{D750864E-FAAA-D640-A98B-7D65BC4BEF47}" srcOrd="0" destOrd="0" presId="urn:microsoft.com/office/officeart/2005/8/layout/vProcess5"/>
    <dgm:cxn modelId="{85D34B06-3CB1-D243-B809-51CE35111409}" type="presOf" srcId="{092629BA-2344-154C-B0A2-D7FD17DE9902}" destId="{786F9DB7-CCCB-864D-80CC-E60EF4977685}" srcOrd="1" destOrd="0" presId="urn:microsoft.com/office/officeart/2005/8/layout/vProcess5"/>
    <dgm:cxn modelId="{E1EF7ED8-C155-E048-8393-F0E47B1BE1D1}" type="presOf" srcId="{9F379831-E7A8-324A-A297-DCF48A7816BF}" destId="{783A9A97-8A0E-3845-84F5-FA922C06B048}" srcOrd="0" destOrd="0" presId="urn:microsoft.com/office/officeart/2005/8/layout/vProcess5"/>
    <dgm:cxn modelId="{52731FDD-D830-C148-A5C9-1DEF053F76DB}" srcId="{0418190E-023C-0041-8BB8-0A847CD2CC40}" destId="{092629BA-2344-154C-B0A2-D7FD17DE9902}" srcOrd="1" destOrd="0" parTransId="{6F7F5CB1-7303-8649-95AE-E620A8379AE3}" sibTransId="{04782648-D13A-974C-B9E4-6883C7032BEA}"/>
    <dgm:cxn modelId="{453D13B9-9205-D347-95FE-A1D5986F6888}" type="presParOf" srcId="{1D8EA4DD-32F4-F944-891C-CFBCCDC1C2FB}" destId="{27EBF335-8B69-0A4D-A9D6-FBC811CDDF18}" srcOrd="0" destOrd="0" presId="urn:microsoft.com/office/officeart/2005/8/layout/vProcess5"/>
    <dgm:cxn modelId="{F7586112-5A6D-0D47-832B-CA5E51827AAF}" type="presParOf" srcId="{1D8EA4DD-32F4-F944-891C-CFBCCDC1C2FB}" destId="{D750864E-FAAA-D640-A98B-7D65BC4BEF47}" srcOrd="1" destOrd="0" presId="urn:microsoft.com/office/officeart/2005/8/layout/vProcess5"/>
    <dgm:cxn modelId="{EADCB58E-BFF8-1C45-A013-2885B7D670E4}" type="presParOf" srcId="{1D8EA4DD-32F4-F944-891C-CFBCCDC1C2FB}" destId="{F7F05AB2-E2D6-9B4F-8A45-9F3A5EE18E4D}" srcOrd="2" destOrd="0" presId="urn:microsoft.com/office/officeart/2005/8/layout/vProcess5"/>
    <dgm:cxn modelId="{BF141ADB-6408-AB4E-9C8E-800015C3A6CD}" type="presParOf" srcId="{1D8EA4DD-32F4-F944-891C-CFBCCDC1C2FB}" destId="{783A9A97-8A0E-3845-84F5-FA922C06B048}" srcOrd="3" destOrd="0" presId="urn:microsoft.com/office/officeart/2005/8/layout/vProcess5"/>
    <dgm:cxn modelId="{CA7A0C29-B9F3-4D47-9E14-19FFF65F6871}" type="presParOf" srcId="{1D8EA4DD-32F4-F944-891C-CFBCCDC1C2FB}" destId="{DAEFCF84-6103-7A44-96F8-BA0A50EFA812}" srcOrd="4" destOrd="0" presId="urn:microsoft.com/office/officeart/2005/8/layout/vProcess5"/>
    <dgm:cxn modelId="{B4C0F6ED-7AAD-4C4A-B724-DDF2B601C458}" type="presParOf" srcId="{1D8EA4DD-32F4-F944-891C-CFBCCDC1C2FB}" destId="{786F9DB7-CCCB-864D-80CC-E60EF4977685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67789C3-4EA0-D94F-A4DE-7C7F92F96C93}" type="doc">
      <dgm:prSet loTypeId="urn:microsoft.com/office/officeart/2005/8/layout/radial4" loCatId="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76F232B3-0F90-3447-A594-AB8F492940B6}">
      <dgm:prSet phldrT="[文字]"/>
      <dgm:spPr/>
      <dgm:t>
        <a:bodyPr/>
        <a:lstStyle/>
        <a:p>
          <a:r>
            <a:rPr lang="zh-TW" altLang="en-US" dirty="0"/>
            <a:t>專題</a:t>
          </a:r>
        </a:p>
        <a:p>
          <a:r>
            <a:rPr lang="zh-TW" altLang="en-US" dirty="0"/>
            <a:t>關鍵字</a:t>
          </a:r>
        </a:p>
      </dgm:t>
    </dgm:pt>
    <dgm:pt modelId="{8C0274F5-904A-2C43-9426-9B019BB5EC1D}" type="parTrans" cxnId="{8E4C4FB9-AC53-1844-8356-58F19FB21EBA}">
      <dgm:prSet/>
      <dgm:spPr/>
      <dgm:t>
        <a:bodyPr/>
        <a:lstStyle/>
        <a:p>
          <a:endParaRPr lang="zh-TW" altLang="en-US"/>
        </a:p>
      </dgm:t>
    </dgm:pt>
    <dgm:pt modelId="{F4F8C3E4-B531-4A4B-B6E9-2579C1B113DD}" type="sibTrans" cxnId="{8E4C4FB9-AC53-1844-8356-58F19FB21EBA}">
      <dgm:prSet/>
      <dgm:spPr/>
      <dgm:t>
        <a:bodyPr/>
        <a:lstStyle/>
        <a:p>
          <a:endParaRPr lang="zh-TW" altLang="en-US"/>
        </a:p>
      </dgm:t>
    </dgm:pt>
    <dgm:pt modelId="{4FD3151F-DB0A-E544-9A16-0D3CD57E47EE}">
      <dgm:prSet/>
      <dgm:spPr/>
      <dgm:t>
        <a:bodyPr/>
        <a:lstStyle/>
        <a:p>
          <a:r>
            <a:rPr lang="zh-TW" altLang="en-US" dirty="0"/>
            <a:t>父系社會</a:t>
          </a:r>
          <a:r>
            <a:rPr lang="en-US" altLang="zh-TW" dirty="0"/>
            <a:t>(Patriarchy</a:t>
          </a:r>
          <a:r>
            <a:rPr lang="zh-TW" altLang="en-US" dirty="0"/>
            <a:t> </a:t>
          </a:r>
          <a:r>
            <a:rPr lang="en-US" altLang="zh-TW" dirty="0"/>
            <a:t>Society)</a:t>
          </a:r>
        </a:p>
      </dgm:t>
    </dgm:pt>
    <dgm:pt modelId="{B5995CBF-AE2E-8C4B-980D-BB93F6476FFB}" type="parTrans" cxnId="{42CDBBE0-6974-1243-A4CB-54BD9EEF24F2}">
      <dgm:prSet/>
      <dgm:spPr/>
      <dgm:t>
        <a:bodyPr/>
        <a:lstStyle/>
        <a:p>
          <a:endParaRPr lang="zh-TW" altLang="en-US"/>
        </a:p>
      </dgm:t>
    </dgm:pt>
    <dgm:pt modelId="{430DC2E2-D945-724B-8A1C-B095842009A4}" type="sibTrans" cxnId="{42CDBBE0-6974-1243-A4CB-54BD9EEF24F2}">
      <dgm:prSet/>
      <dgm:spPr/>
      <dgm:t>
        <a:bodyPr/>
        <a:lstStyle/>
        <a:p>
          <a:endParaRPr lang="zh-TW" altLang="en-US"/>
        </a:p>
      </dgm:t>
    </dgm:pt>
    <dgm:pt modelId="{86B0070D-D8AE-BD4D-9F3B-D7C075F9DE0D}">
      <dgm:prSet/>
      <dgm:spPr/>
      <dgm:t>
        <a:bodyPr/>
        <a:lstStyle/>
        <a:p>
          <a:r>
            <a:rPr lang="zh-TW" altLang="en-US"/>
            <a:t>性別氣質</a:t>
          </a:r>
          <a:endParaRPr lang="en-US" altLang="zh-TW" dirty="0"/>
        </a:p>
      </dgm:t>
    </dgm:pt>
    <dgm:pt modelId="{1D58B74B-470D-7D47-A55E-A60BC98D6829}" type="parTrans" cxnId="{560005E8-4229-8F4A-A559-527F24C9B311}">
      <dgm:prSet/>
      <dgm:spPr/>
      <dgm:t>
        <a:bodyPr/>
        <a:lstStyle/>
        <a:p>
          <a:endParaRPr lang="zh-TW" altLang="en-US"/>
        </a:p>
      </dgm:t>
    </dgm:pt>
    <dgm:pt modelId="{536835F5-BB26-5D4C-8EFE-AEFF9BDB828E}" type="sibTrans" cxnId="{560005E8-4229-8F4A-A559-527F24C9B311}">
      <dgm:prSet/>
      <dgm:spPr/>
      <dgm:t>
        <a:bodyPr/>
        <a:lstStyle/>
        <a:p>
          <a:endParaRPr lang="zh-TW" altLang="en-US"/>
        </a:p>
      </dgm:t>
    </dgm:pt>
    <dgm:pt modelId="{83A07EED-1A9E-2A4F-9278-FA05A13788D8}">
      <dgm:prSet/>
      <dgm:spPr/>
      <dgm:t>
        <a:bodyPr/>
        <a:lstStyle/>
        <a:p>
          <a:r>
            <a:rPr lang="zh-TW" altLang="en-US" dirty="0"/>
            <a:t>性別</a:t>
          </a:r>
        </a:p>
        <a:p>
          <a:r>
            <a:rPr lang="zh-TW" altLang="en-US" dirty="0"/>
            <a:t>刻板印象</a:t>
          </a:r>
          <a:endParaRPr lang="en-US" altLang="zh-TW" dirty="0"/>
        </a:p>
      </dgm:t>
    </dgm:pt>
    <dgm:pt modelId="{16455FE7-4B43-FC46-B945-ECDC01E725F7}" type="parTrans" cxnId="{55E1ADE8-B155-0640-BCFE-96F5895EF548}">
      <dgm:prSet/>
      <dgm:spPr/>
      <dgm:t>
        <a:bodyPr/>
        <a:lstStyle/>
        <a:p>
          <a:endParaRPr lang="zh-TW" altLang="en-US"/>
        </a:p>
      </dgm:t>
    </dgm:pt>
    <dgm:pt modelId="{71A4AD31-D0D3-0B4C-9286-54A12E2F9C24}" type="sibTrans" cxnId="{55E1ADE8-B155-0640-BCFE-96F5895EF548}">
      <dgm:prSet/>
      <dgm:spPr/>
      <dgm:t>
        <a:bodyPr/>
        <a:lstStyle/>
        <a:p>
          <a:endParaRPr lang="zh-TW" altLang="en-US"/>
        </a:p>
      </dgm:t>
    </dgm:pt>
    <dgm:pt modelId="{121F3ADB-F890-CF47-8408-95C4BC7D0CFE}">
      <dgm:prSet/>
      <dgm:spPr/>
      <dgm:t>
        <a:bodyPr/>
        <a:lstStyle/>
        <a:p>
          <a:r>
            <a:rPr lang="zh-TW" altLang="en-US" dirty="0"/>
            <a:t>性別階層化</a:t>
          </a:r>
          <a:endParaRPr lang="en-US" altLang="zh-TW" dirty="0"/>
        </a:p>
      </dgm:t>
    </dgm:pt>
    <dgm:pt modelId="{1E3B18D7-08B3-2B4D-98B3-2444CE2BC298}" type="parTrans" cxnId="{C7FDBBE7-16C5-EE42-875B-CE7C72DBB794}">
      <dgm:prSet/>
      <dgm:spPr/>
      <dgm:t>
        <a:bodyPr/>
        <a:lstStyle/>
        <a:p>
          <a:endParaRPr lang="zh-TW" altLang="en-US"/>
        </a:p>
      </dgm:t>
    </dgm:pt>
    <dgm:pt modelId="{05611A92-7CC0-F54B-98F1-08FCB2588E93}" type="sibTrans" cxnId="{C7FDBBE7-16C5-EE42-875B-CE7C72DBB794}">
      <dgm:prSet/>
      <dgm:spPr/>
      <dgm:t>
        <a:bodyPr/>
        <a:lstStyle/>
        <a:p>
          <a:endParaRPr lang="zh-TW" altLang="en-US"/>
        </a:p>
      </dgm:t>
    </dgm:pt>
    <dgm:pt modelId="{D3C91EE9-22C0-C442-B360-677B739FEEFD}" type="pres">
      <dgm:prSet presAssocID="{D67789C3-4EA0-D94F-A4DE-7C7F92F96C93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B14C578F-1A8B-EB48-97AC-5FB44F2248B8}" type="pres">
      <dgm:prSet presAssocID="{76F232B3-0F90-3447-A594-AB8F492940B6}" presName="centerShape" presStyleLbl="node0" presStyleIdx="0" presStyleCnt="1"/>
      <dgm:spPr/>
      <dgm:t>
        <a:bodyPr/>
        <a:lstStyle/>
        <a:p>
          <a:endParaRPr lang="zh-TW" altLang="en-US"/>
        </a:p>
      </dgm:t>
    </dgm:pt>
    <dgm:pt modelId="{D75383D5-0DDD-1A43-982B-5F66809C294B}" type="pres">
      <dgm:prSet presAssocID="{B5995CBF-AE2E-8C4B-980D-BB93F6476FFB}" presName="parTrans" presStyleLbl="bgSibTrans2D1" presStyleIdx="0" presStyleCnt="4"/>
      <dgm:spPr/>
      <dgm:t>
        <a:bodyPr/>
        <a:lstStyle/>
        <a:p>
          <a:endParaRPr lang="zh-TW" altLang="en-US"/>
        </a:p>
      </dgm:t>
    </dgm:pt>
    <dgm:pt modelId="{354FAC11-AD67-6849-B64C-954EACC6B3EC}" type="pres">
      <dgm:prSet presAssocID="{4FD3151F-DB0A-E544-9A16-0D3CD57E47EE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E47B575-668D-B344-AC5D-6653249AD822}" type="pres">
      <dgm:prSet presAssocID="{1D58B74B-470D-7D47-A55E-A60BC98D6829}" presName="parTrans" presStyleLbl="bgSibTrans2D1" presStyleIdx="1" presStyleCnt="4"/>
      <dgm:spPr/>
      <dgm:t>
        <a:bodyPr/>
        <a:lstStyle/>
        <a:p>
          <a:endParaRPr lang="zh-TW" altLang="en-US"/>
        </a:p>
      </dgm:t>
    </dgm:pt>
    <dgm:pt modelId="{BBC583B6-BFEC-8D45-B3FF-7F15BEC85203}" type="pres">
      <dgm:prSet presAssocID="{86B0070D-D8AE-BD4D-9F3B-D7C075F9DE0D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885A0E4-8B90-2948-AF62-B559AC782EF5}" type="pres">
      <dgm:prSet presAssocID="{16455FE7-4B43-FC46-B945-ECDC01E725F7}" presName="parTrans" presStyleLbl="bgSibTrans2D1" presStyleIdx="2" presStyleCnt="4"/>
      <dgm:spPr/>
      <dgm:t>
        <a:bodyPr/>
        <a:lstStyle/>
        <a:p>
          <a:endParaRPr lang="zh-TW" altLang="en-US"/>
        </a:p>
      </dgm:t>
    </dgm:pt>
    <dgm:pt modelId="{909F3C2A-6019-1148-8757-3B74156B2A00}" type="pres">
      <dgm:prSet presAssocID="{83A07EED-1A9E-2A4F-9278-FA05A13788D8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0B731D0-9CA0-BB4E-BF9D-303E6D1DA746}" type="pres">
      <dgm:prSet presAssocID="{1E3B18D7-08B3-2B4D-98B3-2444CE2BC298}" presName="parTrans" presStyleLbl="bgSibTrans2D1" presStyleIdx="3" presStyleCnt="4"/>
      <dgm:spPr/>
      <dgm:t>
        <a:bodyPr/>
        <a:lstStyle/>
        <a:p>
          <a:endParaRPr lang="zh-TW" altLang="en-US"/>
        </a:p>
      </dgm:t>
    </dgm:pt>
    <dgm:pt modelId="{ED3859CE-B374-DC44-846C-1F44FE9A5366}" type="pres">
      <dgm:prSet presAssocID="{121F3ADB-F890-CF47-8408-95C4BC7D0CFE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12D10ECA-0AAC-0C40-8018-33C1F432DF9F}" type="presOf" srcId="{76F232B3-0F90-3447-A594-AB8F492940B6}" destId="{B14C578F-1A8B-EB48-97AC-5FB44F2248B8}" srcOrd="0" destOrd="0" presId="urn:microsoft.com/office/officeart/2005/8/layout/radial4"/>
    <dgm:cxn modelId="{560005E8-4229-8F4A-A559-527F24C9B311}" srcId="{76F232B3-0F90-3447-A594-AB8F492940B6}" destId="{86B0070D-D8AE-BD4D-9F3B-D7C075F9DE0D}" srcOrd="1" destOrd="0" parTransId="{1D58B74B-470D-7D47-A55E-A60BC98D6829}" sibTransId="{536835F5-BB26-5D4C-8EFE-AEFF9BDB828E}"/>
    <dgm:cxn modelId="{C7FDBBE7-16C5-EE42-875B-CE7C72DBB794}" srcId="{76F232B3-0F90-3447-A594-AB8F492940B6}" destId="{121F3ADB-F890-CF47-8408-95C4BC7D0CFE}" srcOrd="3" destOrd="0" parTransId="{1E3B18D7-08B3-2B4D-98B3-2444CE2BC298}" sibTransId="{05611A92-7CC0-F54B-98F1-08FCB2588E93}"/>
    <dgm:cxn modelId="{26496156-3DD2-8740-8EFF-A5DC3DAE1EAB}" type="presOf" srcId="{4FD3151F-DB0A-E544-9A16-0D3CD57E47EE}" destId="{354FAC11-AD67-6849-B64C-954EACC6B3EC}" srcOrd="0" destOrd="0" presId="urn:microsoft.com/office/officeart/2005/8/layout/radial4"/>
    <dgm:cxn modelId="{8E4C4FB9-AC53-1844-8356-58F19FB21EBA}" srcId="{D67789C3-4EA0-D94F-A4DE-7C7F92F96C93}" destId="{76F232B3-0F90-3447-A594-AB8F492940B6}" srcOrd="0" destOrd="0" parTransId="{8C0274F5-904A-2C43-9426-9B019BB5EC1D}" sibTransId="{F4F8C3E4-B531-4A4B-B6E9-2579C1B113DD}"/>
    <dgm:cxn modelId="{42CDBBE0-6974-1243-A4CB-54BD9EEF24F2}" srcId="{76F232B3-0F90-3447-A594-AB8F492940B6}" destId="{4FD3151F-DB0A-E544-9A16-0D3CD57E47EE}" srcOrd="0" destOrd="0" parTransId="{B5995CBF-AE2E-8C4B-980D-BB93F6476FFB}" sibTransId="{430DC2E2-D945-724B-8A1C-B095842009A4}"/>
    <dgm:cxn modelId="{EAA2FA95-063B-4641-92A2-558A4C1F7722}" type="presOf" srcId="{86B0070D-D8AE-BD4D-9F3B-D7C075F9DE0D}" destId="{BBC583B6-BFEC-8D45-B3FF-7F15BEC85203}" srcOrd="0" destOrd="0" presId="urn:microsoft.com/office/officeart/2005/8/layout/radial4"/>
    <dgm:cxn modelId="{55E1ADE8-B155-0640-BCFE-96F5895EF548}" srcId="{76F232B3-0F90-3447-A594-AB8F492940B6}" destId="{83A07EED-1A9E-2A4F-9278-FA05A13788D8}" srcOrd="2" destOrd="0" parTransId="{16455FE7-4B43-FC46-B945-ECDC01E725F7}" sibTransId="{71A4AD31-D0D3-0B4C-9286-54A12E2F9C24}"/>
    <dgm:cxn modelId="{596236EC-E352-FB4B-BD14-5599B26D7773}" type="presOf" srcId="{121F3ADB-F890-CF47-8408-95C4BC7D0CFE}" destId="{ED3859CE-B374-DC44-846C-1F44FE9A5366}" srcOrd="0" destOrd="0" presId="urn:microsoft.com/office/officeart/2005/8/layout/radial4"/>
    <dgm:cxn modelId="{4446DEB4-BC60-BC45-8A67-9818E4020D73}" type="presOf" srcId="{B5995CBF-AE2E-8C4B-980D-BB93F6476FFB}" destId="{D75383D5-0DDD-1A43-982B-5F66809C294B}" srcOrd="0" destOrd="0" presId="urn:microsoft.com/office/officeart/2005/8/layout/radial4"/>
    <dgm:cxn modelId="{388300D6-43C8-EB46-9B9B-02801E4E003C}" type="presOf" srcId="{16455FE7-4B43-FC46-B945-ECDC01E725F7}" destId="{E885A0E4-8B90-2948-AF62-B559AC782EF5}" srcOrd="0" destOrd="0" presId="urn:microsoft.com/office/officeart/2005/8/layout/radial4"/>
    <dgm:cxn modelId="{D4CDA2F4-FF78-E148-A477-61971CAD7BD1}" type="presOf" srcId="{1E3B18D7-08B3-2B4D-98B3-2444CE2BC298}" destId="{20B731D0-9CA0-BB4E-BF9D-303E6D1DA746}" srcOrd="0" destOrd="0" presId="urn:microsoft.com/office/officeart/2005/8/layout/radial4"/>
    <dgm:cxn modelId="{057E3595-E208-EC42-8F54-B83D0CB02E19}" type="presOf" srcId="{1D58B74B-470D-7D47-A55E-A60BC98D6829}" destId="{AE47B575-668D-B344-AC5D-6653249AD822}" srcOrd="0" destOrd="0" presId="urn:microsoft.com/office/officeart/2005/8/layout/radial4"/>
    <dgm:cxn modelId="{B59C14AB-EFBF-FF4A-8002-5A2D55B89402}" type="presOf" srcId="{D67789C3-4EA0-D94F-A4DE-7C7F92F96C93}" destId="{D3C91EE9-22C0-C442-B360-677B739FEEFD}" srcOrd="0" destOrd="0" presId="urn:microsoft.com/office/officeart/2005/8/layout/radial4"/>
    <dgm:cxn modelId="{025C00F7-91EA-BB46-89B4-B217F172E3A6}" type="presOf" srcId="{83A07EED-1A9E-2A4F-9278-FA05A13788D8}" destId="{909F3C2A-6019-1148-8757-3B74156B2A00}" srcOrd="0" destOrd="0" presId="urn:microsoft.com/office/officeart/2005/8/layout/radial4"/>
    <dgm:cxn modelId="{8C3CF591-46C4-544F-A43E-FA21B9B8BB72}" type="presParOf" srcId="{D3C91EE9-22C0-C442-B360-677B739FEEFD}" destId="{B14C578F-1A8B-EB48-97AC-5FB44F2248B8}" srcOrd="0" destOrd="0" presId="urn:microsoft.com/office/officeart/2005/8/layout/radial4"/>
    <dgm:cxn modelId="{8E7063E0-1F7C-D040-85E6-1A5A8B3B13E7}" type="presParOf" srcId="{D3C91EE9-22C0-C442-B360-677B739FEEFD}" destId="{D75383D5-0DDD-1A43-982B-5F66809C294B}" srcOrd="1" destOrd="0" presId="urn:microsoft.com/office/officeart/2005/8/layout/radial4"/>
    <dgm:cxn modelId="{AC3C07C6-B763-C847-9BE6-D3AFFA249523}" type="presParOf" srcId="{D3C91EE9-22C0-C442-B360-677B739FEEFD}" destId="{354FAC11-AD67-6849-B64C-954EACC6B3EC}" srcOrd="2" destOrd="0" presId="urn:microsoft.com/office/officeart/2005/8/layout/radial4"/>
    <dgm:cxn modelId="{8FAFB67F-BCC2-AE44-84FF-E5A7FD862632}" type="presParOf" srcId="{D3C91EE9-22C0-C442-B360-677B739FEEFD}" destId="{AE47B575-668D-B344-AC5D-6653249AD822}" srcOrd="3" destOrd="0" presId="urn:microsoft.com/office/officeart/2005/8/layout/radial4"/>
    <dgm:cxn modelId="{1932A990-05CE-8F4D-A97B-362E253A3442}" type="presParOf" srcId="{D3C91EE9-22C0-C442-B360-677B739FEEFD}" destId="{BBC583B6-BFEC-8D45-B3FF-7F15BEC85203}" srcOrd="4" destOrd="0" presId="urn:microsoft.com/office/officeart/2005/8/layout/radial4"/>
    <dgm:cxn modelId="{9691D45C-6E02-6A4C-969F-70A17A26B3C2}" type="presParOf" srcId="{D3C91EE9-22C0-C442-B360-677B739FEEFD}" destId="{E885A0E4-8B90-2948-AF62-B559AC782EF5}" srcOrd="5" destOrd="0" presId="urn:microsoft.com/office/officeart/2005/8/layout/radial4"/>
    <dgm:cxn modelId="{29B04B99-33F4-974D-AA26-567497A15F76}" type="presParOf" srcId="{D3C91EE9-22C0-C442-B360-677B739FEEFD}" destId="{909F3C2A-6019-1148-8757-3B74156B2A00}" srcOrd="6" destOrd="0" presId="urn:microsoft.com/office/officeart/2005/8/layout/radial4"/>
    <dgm:cxn modelId="{F2AE239D-9F85-2443-8F89-556ED30DBDBE}" type="presParOf" srcId="{D3C91EE9-22C0-C442-B360-677B739FEEFD}" destId="{20B731D0-9CA0-BB4E-BF9D-303E6D1DA746}" srcOrd="7" destOrd="0" presId="urn:microsoft.com/office/officeart/2005/8/layout/radial4"/>
    <dgm:cxn modelId="{62E7D2C9-CA21-0441-BB27-A85FC6E374FC}" type="presParOf" srcId="{D3C91EE9-22C0-C442-B360-677B739FEEFD}" destId="{ED3859CE-B374-DC44-846C-1F44FE9A5366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50864E-FAAA-D640-A98B-7D65BC4BEF47}">
      <dsp:nvSpPr>
        <dsp:cNvPr id="0" name=""/>
        <dsp:cNvSpPr/>
      </dsp:nvSpPr>
      <dsp:spPr>
        <a:xfrm>
          <a:off x="0" y="0"/>
          <a:ext cx="5479066" cy="20072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kern="1200">
              <a:solidFill>
                <a:srgbClr val="000000"/>
              </a:solidFill>
            </a:rPr>
            <a:t>IOC</a:t>
          </a:r>
          <a:r>
            <a:rPr lang="zh-TW" altLang="en-US" sz="2800" kern="1200">
              <a:solidFill>
                <a:srgbClr val="000000"/>
              </a:solidFill>
            </a:rPr>
            <a:t>於</a:t>
          </a:r>
          <a:r>
            <a:rPr lang="en-US" altLang="zh-TW" sz="2800" kern="1200">
              <a:solidFill>
                <a:srgbClr val="000000"/>
              </a:solidFill>
            </a:rPr>
            <a:t>1968</a:t>
          </a:r>
          <a:r>
            <a:rPr lang="zh-TW" altLang="en-US" sz="2800" kern="1200">
              <a:solidFill>
                <a:srgbClr val="000000"/>
              </a:solidFill>
            </a:rPr>
            <a:t>年明文規定禁止變性人參加奧運。</a:t>
          </a:r>
          <a:endParaRPr lang="zh-TW" altLang="en-US" sz="2800" kern="1200" dirty="0">
            <a:solidFill>
              <a:srgbClr val="000000"/>
            </a:solidFill>
          </a:endParaRPr>
        </a:p>
      </dsp:txBody>
      <dsp:txXfrm>
        <a:off x="58792" y="58792"/>
        <a:ext cx="3404372" cy="1889707"/>
      </dsp:txXfrm>
    </dsp:sp>
    <dsp:sp modelId="{F7F05AB2-E2D6-9B4F-8A45-9F3A5EE18E4D}">
      <dsp:nvSpPr>
        <dsp:cNvPr id="0" name=""/>
        <dsp:cNvSpPr/>
      </dsp:nvSpPr>
      <dsp:spPr>
        <a:xfrm>
          <a:off x="852655" y="2453356"/>
          <a:ext cx="5479066" cy="20072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400" b="1" kern="1200" dirty="0">
              <a:solidFill>
                <a:srgbClr val="000000"/>
              </a:solidFill>
            </a:rPr>
            <a:t>IOC2004</a:t>
          </a:r>
          <a:r>
            <a:rPr lang="zh-TW" altLang="en-US" sz="2400" b="1" kern="1200" dirty="0">
              <a:solidFill>
                <a:srgbClr val="000000"/>
              </a:solidFill>
            </a:rPr>
            <a:t>年宣布開放變性人可以新的性別參與奧運會，但不能變性後立即參加</a:t>
          </a:r>
          <a:r>
            <a:rPr lang="zh-TW" altLang="en-US" sz="1900" b="1" kern="1200" dirty="0">
              <a:solidFill>
                <a:srgbClr val="000000"/>
              </a:solidFill>
            </a:rPr>
            <a:t>。</a:t>
          </a:r>
          <a:r>
            <a:rPr lang="zh-TW" altLang="en-US" sz="1900" kern="1200" dirty="0">
              <a:solidFill>
                <a:srgbClr val="000000"/>
              </a:solidFill>
            </a:rPr>
            <a:t/>
          </a:r>
          <a:br>
            <a:rPr lang="zh-TW" altLang="en-US" sz="1900" kern="1200" dirty="0">
              <a:solidFill>
                <a:srgbClr val="000000"/>
              </a:solidFill>
            </a:rPr>
          </a:br>
          <a:endParaRPr lang="zh-TW" altLang="en-US" sz="1900" kern="1200" dirty="0">
            <a:solidFill>
              <a:srgbClr val="000000"/>
            </a:solidFill>
          </a:endParaRPr>
        </a:p>
      </dsp:txBody>
      <dsp:txXfrm>
        <a:off x="911447" y="2512148"/>
        <a:ext cx="3089848" cy="1889707"/>
      </dsp:txXfrm>
    </dsp:sp>
    <dsp:sp modelId="{783A9A97-8A0E-3845-84F5-FA922C06B048}">
      <dsp:nvSpPr>
        <dsp:cNvPr id="0" name=""/>
        <dsp:cNvSpPr/>
      </dsp:nvSpPr>
      <dsp:spPr>
        <a:xfrm>
          <a:off x="4286025" y="1499996"/>
          <a:ext cx="1304739" cy="1304739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3600" kern="1200"/>
        </a:p>
      </dsp:txBody>
      <dsp:txXfrm>
        <a:off x="4579591" y="1499996"/>
        <a:ext cx="717607" cy="9818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4C578F-1A8B-EB48-97AC-5FB44F2248B8}">
      <dsp:nvSpPr>
        <dsp:cNvPr id="0" name=""/>
        <dsp:cNvSpPr/>
      </dsp:nvSpPr>
      <dsp:spPr>
        <a:xfrm>
          <a:off x="2225040" y="2172962"/>
          <a:ext cx="1645920" cy="164592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900" kern="1200" dirty="0"/>
            <a:t>專題</a:t>
          </a:r>
        </a:p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900" kern="1200" dirty="0"/>
            <a:t>關鍵字</a:t>
          </a:r>
        </a:p>
      </dsp:txBody>
      <dsp:txXfrm>
        <a:off x="2466079" y="2414001"/>
        <a:ext cx="1163842" cy="1163842"/>
      </dsp:txXfrm>
    </dsp:sp>
    <dsp:sp modelId="{D75383D5-0DDD-1A43-982B-5F66809C294B}">
      <dsp:nvSpPr>
        <dsp:cNvPr id="0" name=""/>
        <dsp:cNvSpPr/>
      </dsp:nvSpPr>
      <dsp:spPr>
        <a:xfrm rot="11700000">
          <a:off x="758329" y="2340572"/>
          <a:ext cx="1438394" cy="469087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54FAC11-AD67-6849-B64C-954EACC6B3EC}">
      <dsp:nvSpPr>
        <dsp:cNvPr id="0" name=""/>
        <dsp:cNvSpPr/>
      </dsp:nvSpPr>
      <dsp:spPr>
        <a:xfrm>
          <a:off x="1023" y="1763524"/>
          <a:ext cx="1563624" cy="12508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7625" tIns="47625" rIns="47625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kern="1200" dirty="0"/>
            <a:t>父系社會</a:t>
          </a:r>
          <a:r>
            <a:rPr lang="en-US" altLang="zh-TW" sz="2500" kern="1200" dirty="0"/>
            <a:t>(Patriarchy</a:t>
          </a:r>
          <a:r>
            <a:rPr lang="zh-TW" altLang="en-US" sz="2500" kern="1200" dirty="0"/>
            <a:t> </a:t>
          </a:r>
          <a:r>
            <a:rPr lang="en-US" altLang="zh-TW" sz="2500" kern="1200" dirty="0"/>
            <a:t>Society)</a:t>
          </a:r>
        </a:p>
      </dsp:txBody>
      <dsp:txXfrm>
        <a:off x="37661" y="1800162"/>
        <a:ext cx="1490348" cy="1177623"/>
      </dsp:txXfrm>
    </dsp:sp>
    <dsp:sp modelId="{AE47B575-668D-B344-AC5D-6653249AD822}">
      <dsp:nvSpPr>
        <dsp:cNvPr id="0" name=""/>
        <dsp:cNvSpPr/>
      </dsp:nvSpPr>
      <dsp:spPr>
        <a:xfrm rot="14700000">
          <a:off x="1641679" y="1287837"/>
          <a:ext cx="1438394" cy="469087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BC583B6-BFEC-8D45-B3FF-7F15BEC85203}">
      <dsp:nvSpPr>
        <dsp:cNvPr id="0" name=""/>
        <dsp:cNvSpPr/>
      </dsp:nvSpPr>
      <dsp:spPr>
        <a:xfrm>
          <a:off x="1275118" y="245117"/>
          <a:ext cx="1563624" cy="12508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7625" tIns="47625" rIns="47625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kern="1200"/>
            <a:t>性別氣質</a:t>
          </a:r>
          <a:endParaRPr lang="en-US" altLang="zh-TW" sz="2500" kern="1200" dirty="0"/>
        </a:p>
      </dsp:txBody>
      <dsp:txXfrm>
        <a:off x="1311756" y="281755"/>
        <a:ext cx="1490348" cy="1177623"/>
      </dsp:txXfrm>
    </dsp:sp>
    <dsp:sp modelId="{E885A0E4-8B90-2948-AF62-B559AC782EF5}">
      <dsp:nvSpPr>
        <dsp:cNvPr id="0" name=""/>
        <dsp:cNvSpPr/>
      </dsp:nvSpPr>
      <dsp:spPr>
        <a:xfrm rot="17700000">
          <a:off x="3015926" y="1287837"/>
          <a:ext cx="1438394" cy="469087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09F3C2A-6019-1148-8757-3B74156B2A00}">
      <dsp:nvSpPr>
        <dsp:cNvPr id="0" name=""/>
        <dsp:cNvSpPr/>
      </dsp:nvSpPr>
      <dsp:spPr>
        <a:xfrm>
          <a:off x="3257257" y="245117"/>
          <a:ext cx="1563624" cy="12508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7625" tIns="47625" rIns="47625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kern="1200" dirty="0"/>
            <a:t>性別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kern="1200" dirty="0"/>
            <a:t>刻板印象</a:t>
          </a:r>
          <a:endParaRPr lang="en-US" altLang="zh-TW" sz="2500" kern="1200" dirty="0"/>
        </a:p>
      </dsp:txBody>
      <dsp:txXfrm>
        <a:off x="3293895" y="281755"/>
        <a:ext cx="1490348" cy="1177623"/>
      </dsp:txXfrm>
    </dsp:sp>
    <dsp:sp modelId="{20B731D0-9CA0-BB4E-BF9D-303E6D1DA746}">
      <dsp:nvSpPr>
        <dsp:cNvPr id="0" name=""/>
        <dsp:cNvSpPr/>
      </dsp:nvSpPr>
      <dsp:spPr>
        <a:xfrm rot="20700000">
          <a:off x="3899275" y="2340572"/>
          <a:ext cx="1438394" cy="469087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D3859CE-B374-DC44-846C-1F44FE9A5366}">
      <dsp:nvSpPr>
        <dsp:cNvPr id="0" name=""/>
        <dsp:cNvSpPr/>
      </dsp:nvSpPr>
      <dsp:spPr>
        <a:xfrm>
          <a:off x="4531352" y="1763524"/>
          <a:ext cx="1563624" cy="12508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7625" tIns="47625" rIns="47625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kern="1200" dirty="0"/>
            <a:t>性別階層化</a:t>
          </a:r>
          <a:endParaRPr lang="en-US" altLang="zh-TW" sz="2500" kern="1200" dirty="0"/>
        </a:p>
      </dsp:txBody>
      <dsp:txXfrm>
        <a:off x="4567990" y="1800162"/>
        <a:ext cx="1490348" cy="11776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906781-8F21-5842-A232-1C66597716B9}" type="datetimeFigureOut">
              <a:rPr kumimoji="1" lang="zh-TW" altLang="en-US" smtClean="0"/>
              <a:t>2018/6/23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D26F59-FB9E-7149-A410-E49968A999A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640679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782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>
              <a:latin typeface="Arial" pitchFamily="34" charset="0"/>
            </a:endParaRPr>
          </a:p>
        </p:txBody>
      </p:sp>
      <p:sp>
        <p:nvSpPr>
          <p:cNvPr id="778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218CF0-CDBE-4E40-A8E3-98C1CCCF3756}" type="slidenum">
              <a:rPr kumimoji="1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0442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F2CB22-1F4F-4941-8ED5-41339FF882FE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kumimoji="0" lang="zh-TW" altLang="en-US"/>
          </a:p>
        </p:txBody>
      </p:sp>
    </p:spTree>
    <p:extLst>
      <p:ext uri="{BB962C8B-B14F-4D97-AF65-F5344CB8AC3E}">
        <p14:creationId xmlns:p14="http://schemas.microsoft.com/office/powerpoint/2010/main" val="1309623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/>
              <a:t>Conchita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Wurst</a:t>
            </a:r>
            <a:r>
              <a:rPr kumimoji="1" lang="zh-TW" altLang="en-US" dirty="0"/>
              <a:t>      </a:t>
            </a:r>
            <a:r>
              <a:rPr kumimoji="1" lang="en-US" altLang="zh-TW" dirty="0"/>
              <a:t>https://</a:t>
            </a:r>
            <a:r>
              <a:rPr kumimoji="1" lang="en-US" altLang="zh-TW" dirty="0" err="1"/>
              <a:t>www.youtube.com</a:t>
            </a:r>
            <a:r>
              <a:rPr kumimoji="1" lang="en-US" altLang="zh-TW" dirty="0"/>
              <a:t>/</a:t>
            </a:r>
            <a:r>
              <a:rPr kumimoji="1" lang="en-US" altLang="zh-TW" dirty="0" err="1"/>
              <a:t>watch?v</a:t>
            </a:r>
            <a:r>
              <a:rPr kumimoji="1" lang="en-US" altLang="zh-TW" dirty="0"/>
              <a:t>=SaolVEJEjV4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5796EE-BAD2-47CF-B6EC-AD3F9CF10F7B}" type="slidenum">
              <a:rPr kumimoji="1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276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25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>
              <a:latin typeface="Arial" pitchFamily="34" charset="0"/>
            </a:endParaRPr>
          </a:p>
        </p:txBody>
      </p:sp>
      <p:sp>
        <p:nvSpPr>
          <p:cNvPr id="15258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06F6B6-6028-44F9-8EB1-E0527B40D36C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0572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872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altLang="zh-TW" dirty="0">
                <a:latin typeface="Arial" pitchFamily="34" charset="0"/>
              </a:rPr>
              <a:t>(source: </a:t>
            </a:r>
            <a:r>
              <a:rPr lang="en-US" altLang="zh-TW" dirty="0" err="1">
                <a:latin typeface="Arial" pitchFamily="34" charset="0"/>
              </a:rPr>
              <a:t>ettoday</a:t>
            </a:r>
            <a:r>
              <a:rPr lang="en-US" altLang="zh-TW" dirty="0">
                <a:latin typeface="Arial" pitchFamily="34" charset="0"/>
              </a:rPr>
              <a:t>)</a:t>
            </a:r>
          </a:p>
          <a:p>
            <a:pPr lvl="0" rtl="0"/>
            <a:r>
              <a:rPr lang="en-US" altLang="zh-TW" dirty="0">
                <a:solidFill>
                  <a:srgbClr val="000000"/>
                </a:solidFill>
              </a:rPr>
              <a:t>1.</a:t>
            </a:r>
            <a:r>
              <a:rPr lang="zh-TW" altLang="en-US" dirty="0">
                <a:solidFill>
                  <a:srgbClr val="000000"/>
                </a:solidFill>
              </a:rPr>
              <a:t>確實完成解剖學上手術改變</a:t>
            </a:r>
            <a:r>
              <a:rPr lang="en-US" altLang="zh-TW" dirty="0">
                <a:solidFill>
                  <a:srgbClr val="000000"/>
                </a:solidFill>
              </a:rPr>
              <a:t>(</a:t>
            </a:r>
            <a:r>
              <a:rPr lang="zh-TW" altLang="en-US" dirty="0">
                <a:solidFill>
                  <a:srgbClr val="000000"/>
                </a:solidFill>
              </a:rPr>
              <a:t>包括生殖器外觀及性腺切除</a:t>
            </a:r>
            <a:r>
              <a:rPr lang="en-US" altLang="zh-TW" dirty="0">
                <a:solidFill>
                  <a:srgbClr val="000000"/>
                </a:solidFill>
              </a:rPr>
              <a:t>)</a:t>
            </a:r>
            <a:r>
              <a:rPr lang="zh-TW" altLang="en-US" dirty="0">
                <a:solidFill>
                  <a:srgbClr val="000000"/>
                </a:solidFill>
              </a:rPr>
              <a:t>；</a:t>
            </a:r>
          </a:p>
          <a:p>
            <a:pPr lvl="0" rtl="0"/>
            <a:r>
              <a:rPr lang="en-US" altLang="zh-TW" dirty="0">
                <a:solidFill>
                  <a:srgbClr val="000000"/>
                </a:solidFill>
              </a:rPr>
              <a:t>2.</a:t>
            </a:r>
            <a:r>
              <a:rPr lang="zh-TW" altLang="en-US" dirty="0">
                <a:solidFill>
                  <a:srgbClr val="000000"/>
                </a:solidFill>
              </a:rPr>
              <a:t>取得合法的身分；</a:t>
            </a:r>
          </a:p>
          <a:p>
            <a:pPr lvl="0"/>
            <a:r>
              <a:rPr lang="en-US" altLang="zh-TW" dirty="0">
                <a:solidFill>
                  <a:srgbClr val="000000"/>
                </a:solidFill>
              </a:rPr>
              <a:t>3.</a:t>
            </a:r>
            <a:r>
              <a:rPr lang="zh-TW" altLang="en-US" dirty="0">
                <a:solidFill>
                  <a:srgbClr val="000000"/>
                </a:solidFill>
              </a:rPr>
              <a:t>接受</a:t>
            </a:r>
            <a:r>
              <a:rPr lang="en-US" altLang="zh-TW" dirty="0">
                <a:solidFill>
                  <a:srgbClr val="000000"/>
                </a:solidFill>
              </a:rPr>
              <a:t>2</a:t>
            </a:r>
            <a:r>
              <a:rPr lang="zh-TW" altLang="en-US" dirty="0">
                <a:solidFill>
                  <a:srgbClr val="000000"/>
                </a:solidFill>
              </a:rPr>
              <a:t>年以上的荷爾蒙治療。 </a:t>
            </a:r>
            <a:br>
              <a:rPr lang="zh-TW" altLang="en-US" dirty="0">
                <a:solidFill>
                  <a:srgbClr val="000000"/>
                </a:solidFill>
              </a:rPr>
            </a:br>
            <a:endParaRPr lang="zh-TW" altLang="en-US" dirty="0"/>
          </a:p>
          <a:p>
            <a:pPr eaLnBrk="1" hangingPunct="1"/>
            <a:endParaRPr lang="zh-TW" altLang="en-US" dirty="0">
              <a:latin typeface="Arial" pitchFamily="34" charset="0"/>
            </a:endParaRPr>
          </a:p>
        </p:txBody>
      </p:sp>
      <p:sp>
        <p:nvSpPr>
          <p:cNvPr id="15872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EF73A7-6844-4C7A-8B0F-7E9B034FC24D}" type="slidenum">
              <a:rPr kumimoji="1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16230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/>
              <a:t>https://</a:t>
            </a:r>
            <a:r>
              <a:rPr kumimoji="1" lang="en-US" altLang="zh-TW" dirty="0" err="1"/>
              <a:t>www.youtube.com</a:t>
            </a:r>
            <a:r>
              <a:rPr kumimoji="1" lang="en-US" altLang="zh-TW" dirty="0"/>
              <a:t>/</a:t>
            </a:r>
            <a:r>
              <a:rPr kumimoji="1" lang="en-US" altLang="zh-TW" dirty="0" err="1"/>
              <a:t>watch?v</a:t>
            </a:r>
            <a:r>
              <a:rPr kumimoji="1" lang="en-US" altLang="zh-TW" dirty="0"/>
              <a:t>=</a:t>
            </a:r>
            <a:r>
              <a:rPr kumimoji="1" lang="en-US" altLang="zh-TW" dirty="0" err="1"/>
              <a:t>uoyXKzWbyno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5796EE-BAD2-47CF-B6EC-AD3F9CF10F7B}" type="slidenum">
              <a:rPr kumimoji="1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6324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9875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>
              <a:latin typeface="Arial" pitchFamily="34" charset="0"/>
            </a:endParaRPr>
          </a:p>
        </p:txBody>
      </p:sp>
      <p:sp>
        <p:nvSpPr>
          <p:cNvPr id="7987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D5F8C0-EC00-416E-A382-076CCE8259D3}" type="slidenum">
              <a:rPr kumimoji="1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1915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BPC\Downloads\教育部logo991006-1.png">
            <a:extLst>
              <a:ext uri="{FF2B5EF4-FFF2-40B4-BE49-F238E27FC236}">
                <a16:creationId xmlns:a16="http://schemas.microsoft.com/office/drawing/2014/main" xmlns="" id="{BA7F944D-32BB-478C-BF8C-A87FA0EB42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11443"/>
            <a:ext cx="1967544" cy="4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3" descr="C:\Users\BPC\AppData\Local\Temp\Rar$DR60.735\A703(修正型).png">
            <a:extLst>
              <a:ext uri="{FF2B5EF4-FFF2-40B4-BE49-F238E27FC236}">
                <a16:creationId xmlns:a16="http://schemas.microsoft.com/office/drawing/2014/main" xmlns="" id="{42729621-CF2E-4E6C-9D3A-0541DB8E0B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63556" y="6508351"/>
            <a:ext cx="1684909" cy="2527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xmlns="" id="{3CB43649-E876-4BDD-9EB1-63516E9688F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914400" y="2130423"/>
            <a:ext cx="10363200" cy="147002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xmlns="" id="{DAA6E485-29FC-4932-8728-44E94C94286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828800" y="3886201"/>
            <a:ext cx="8534400" cy="1752603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zh-TW"/>
              <a:t>按一下以編輯母片副標題樣式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F3FC86A0-C764-42D0-964D-58332C779B7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609600" y="6356352"/>
            <a:ext cx="2844795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9B0A6DC1-1CAE-4A5C-90E6-FD767941CF59}" type="datetime1">
              <a:rPr lang="en-US"/>
              <a:pPr lvl="0"/>
              <a:t>6/23/2018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C56F2159-CAB1-4CED-9F11-BA71B24DACA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4165605" y="6356352"/>
            <a:ext cx="3860804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B6EAE818-D189-4DAB-999A-8FCF7DA1D26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737604" y="6356352"/>
            <a:ext cx="2844795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40D30366-0134-4265-92CE-B483ED6271C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161071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BPC\Downloads\教育部logo991006-1.png">
            <a:extLst>
              <a:ext uri="{FF2B5EF4-FFF2-40B4-BE49-F238E27FC236}">
                <a16:creationId xmlns:a16="http://schemas.microsoft.com/office/drawing/2014/main" xmlns="" id="{776A12FA-95D3-4F3D-A290-F1A4B43D8D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11443"/>
            <a:ext cx="1967544" cy="4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3" descr="C:\Users\BPC\AppData\Local\Temp\Rar$DR60.735\A703(修正型).png">
            <a:extLst>
              <a:ext uri="{FF2B5EF4-FFF2-40B4-BE49-F238E27FC236}">
                <a16:creationId xmlns:a16="http://schemas.microsoft.com/office/drawing/2014/main" xmlns="" id="{D9F77410-E66A-43AB-9A18-1587E846B1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63556" y="6508351"/>
            <a:ext cx="1684909" cy="2527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xmlns="" id="{9952B288-5686-45E6-BA9F-FC902534982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xmlns="" id="{4EA4F708-DFC7-40A9-AF13-E109486F02FB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5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C6F834B2-50FE-4421-BB65-65C534BC82E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609600" y="6356352"/>
            <a:ext cx="2844795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E94EFF4E-6712-4140-B01A-CC8F331972FC}" type="datetime1">
              <a:rPr lang="en-US"/>
              <a:pPr lvl="0"/>
              <a:t>6/23/2018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A8B843C6-F48D-44C9-84B9-DE1B434FDC7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4165605" y="6356352"/>
            <a:ext cx="3860804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26F1A028-9F64-4E21-9E11-2FCBD354535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737604" y="6356352"/>
            <a:ext cx="2844795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211BF6A6-74C1-4B63-A259-ACCC151BB0C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761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BPC\Downloads\教育部logo991006-1.png">
            <a:extLst>
              <a:ext uri="{FF2B5EF4-FFF2-40B4-BE49-F238E27FC236}">
                <a16:creationId xmlns:a16="http://schemas.microsoft.com/office/drawing/2014/main" xmlns="" id="{55F98C79-4792-4E71-BEBE-9D2C42468A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11443"/>
            <a:ext cx="1967544" cy="4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3" descr="C:\Users\BPC\AppData\Local\Temp\Rar$DR60.735\A703(修正型).png">
            <a:extLst>
              <a:ext uri="{FF2B5EF4-FFF2-40B4-BE49-F238E27FC236}">
                <a16:creationId xmlns:a16="http://schemas.microsoft.com/office/drawing/2014/main" xmlns="" id="{C8C27175-A75E-449C-B851-41E3E4DC3E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63556" y="6508351"/>
            <a:ext cx="1684909" cy="2527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直排標題 1">
            <a:extLst>
              <a:ext uri="{FF2B5EF4-FFF2-40B4-BE49-F238E27FC236}">
                <a16:creationId xmlns:a16="http://schemas.microsoft.com/office/drawing/2014/main" xmlns="" id="{FF952E81-78E8-4469-B519-2460F9A2BAD0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xmlns="" id="{8AF7C023-2249-405A-8FFD-C9C97912EAFD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609600" y="274641"/>
            <a:ext cx="8026395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FB59929C-0EC7-439D-ACC9-F3909056B65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609600" y="6356352"/>
            <a:ext cx="2844795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74C72F0A-5C32-4A0D-A31E-8A691AAE8237}" type="datetime1">
              <a:rPr lang="en-US"/>
              <a:pPr lvl="0"/>
              <a:t>6/23/2018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F038E094-02BC-4C58-B04B-CDE7AF32014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4165605" y="6356352"/>
            <a:ext cx="3860804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68D5030B-0900-47B1-9121-6EE4AE405B0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737604" y="6356352"/>
            <a:ext cx="2844795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91FD241E-5390-47AD-A073-71F7AD882CE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03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BPC\Downloads\教育部logo991006-1.png">
            <a:extLst>
              <a:ext uri="{FF2B5EF4-FFF2-40B4-BE49-F238E27FC236}">
                <a16:creationId xmlns:a16="http://schemas.microsoft.com/office/drawing/2014/main" xmlns="" id="{ADBED0D1-14F6-4B8A-B9E8-322817B782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11443"/>
            <a:ext cx="1967544" cy="4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3" descr="C:\Users\BPC\AppData\Local\Temp\Rar$DR60.735\A703(修正型).png">
            <a:extLst>
              <a:ext uri="{FF2B5EF4-FFF2-40B4-BE49-F238E27FC236}">
                <a16:creationId xmlns:a16="http://schemas.microsoft.com/office/drawing/2014/main" xmlns="" id="{A7C34AC1-CBAE-48A2-81A0-00EF1E02FF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63556" y="6508351"/>
            <a:ext cx="1684909" cy="2527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xmlns="" id="{DC61C820-1287-4009-B34E-46B338ADF5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CCE5AD3F-E00B-4CE2-BC76-CCC0F228117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09600" y="1600201"/>
            <a:ext cx="10972800" cy="452595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8B45A508-B891-41C8-866B-CD92BBF8BFF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609600" y="6356352"/>
            <a:ext cx="2844795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A9AFD3EC-476B-4E25-927E-BCD4AAC87C5D}" type="datetime1">
              <a:rPr lang="en-US"/>
              <a:pPr lvl="0"/>
              <a:t>6/23/2018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C2FF995A-1A6F-4862-A6DB-CF66E3A28BB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4165605" y="6356352"/>
            <a:ext cx="3860804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9E56AA9D-1E2D-499A-AA0B-97B6536A315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737604" y="6356352"/>
            <a:ext cx="2844795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1C9E0D0C-EA40-4BB0-92E1-13584C55EFE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11424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BPC\Downloads\教育部logo991006-1.png">
            <a:extLst>
              <a:ext uri="{FF2B5EF4-FFF2-40B4-BE49-F238E27FC236}">
                <a16:creationId xmlns:a16="http://schemas.microsoft.com/office/drawing/2014/main" xmlns="" id="{B1C64E48-8621-4550-8C98-B0666ABE6C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11443"/>
            <a:ext cx="1967544" cy="4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3" descr="C:\Users\BPC\AppData\Local\Temp\Rar$DR60.735\A703(修正型).png">
            <a:extLst>
              <a:ext uri="{FF2B5EF4-FFF2-40B4-BE49-F238E27FC236}">
                <a16:creationId xmlns:a16="http://schemas.microsoft.com/office/drawing/2014/main" xmlns="" id="{A46F03E7-EFF8-469B-8CE7-276936D780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63556" y="6508351"/>
            <a:ext cx="1684909" cy="2527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xmlns="" id="{7B121F10-D5D2-4ADC-8A69-9FC8AEBDBD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3081" y="4406896"/>
            <a:ext cx="10363200" cy="1362071"/>
          </a:xfrm>
        </p:spPr>
        <p:txBody>
          <a:bodyPr anchor="t" anchorCtr="0"/>
          <a:lstStyle>
            <a:lvl1pPr algn="l">
              <a:defRPr sz="4000" b="1" cap="all"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xmlns="" id="{6CD19446-AD62-4E2B-9A1D-6FE0F70A4D2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63081" y="2906713"/>
            <a:ext cx="10363200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50046BA4-EB22-416A-950D-69E44D724C6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609600" y="6356352"/>
            <a:ext cx="2844795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3025B48F-B702-4B11-BC67-45127BC2949C}" type="datetime1">
              <a:rPr lang="en-US"/>
              <a:pPr lvl="0"/>
              <a:t>6/23/2018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07641D4E-B5CA-4467-BD79-5330BCF19DD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4165605" y="6356352"/>
            <a:ext cx="3860804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C49435B0-608B-42FC-BF7D-097E55B0D16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737604" y="6356352"/>
            <a:ext cx="2844795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F7FC8B5C-55BF-4CD5-9776-55ABA5457E6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957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BPC\Downloads\教育部logo991006-1.png">
            <a:extLst>
              <a:ext uri="{FF2B5EF4-FFF2-40B4-BE49-F238E27FC236}">
                <a16:creationId xmlns:a16="http://schemas.microsoft.com/office/drawing/2014/main" xmlns="" id="{B207A622-33BB-4327-B5F9-23FFB92BC2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11443"/>
            <a:ext cx="1967544" cy="4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3" descr="C:\Users\BPC\AppData\Local\Temp\Rar$DR60.735\A703(修正型).png">
            <a:extLst>
              <a:ext uri="{FF2B5EF4-FFF2-40B4-BE49-F238E27FC236}">
                <a16:creationId xmlns:a16="http://schemas.microsoft.com/office/drawing/2014/main" xmlns="" id="{D405EEB5-1632-406D-A85A-AD7D8F2736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63556" y="6508351"/>
            <a:ext cx="1684909" cy="2527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xmlns="" id="{751CE032-7C0E-4D54-9B07-4B41559F1D3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8CC93D1C-E369-4654-8B12-BA95DADB9DC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09601" y="1600201"/>
            <a:ext cx="5384804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xmlns="" id="{0EA82B53-0E5D-4645-9FA9-AFD806846107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97595" y="1600201"/>
            <a:ext cx="5384804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xmlns="" id="{75102C15-0D1C-40DF-B758-16C4AA867C9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609600" y="6356352"/>
            <a:ext cx="2844795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7EBAEF6C-2373-4430-BDC3-4DABA79142FF}" type="datetime1">
              <a:rPr lang="en-US"/>
              <a:pPr lvl="0"/>
              <a:t>6/23/2018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xmlns="" id="{B84693D8-04E8-4A77-B6D6-223C49B83DE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4165605" y="6356352"/>
            <a:ext cx="3860804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xmlns="" id="{94535984-7F37-47C0-A999-8BBE52E7AF4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737604" y="6356352"/>
            <a:ext cx="2844795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39AC8315-E3BF-4FD1-831A-EDEA14A8136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73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PC\Downloads\教育部logo991006-1.png">
            <a:extLst>
              <a:ext uri="{FF2B5EF4-FFF2-40B4-BE49-F238E27FC236}">
                <a16:creationId xmlns:a16="http://schemas.microsoft.com/office/drawing/2014/main" xmlns="" id="{4BEC54AF-8EF3-4176-B868-8B30A7A1F6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11443"/>
            <a:ext cx="1967544" cy="4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3" descr="C:\Users\BPC\AppData\Local\Temp\Rar$DR60.735\A703(修正型).png">
            <a:extLst>
              <a:ext uri="{FF2B5EF4-FFF2-40B4-BE49-F238E27FC236}">
                <a16:creationId xmlns:a16="http://schemas.microsoft.com/office/drawing/2014/main" xmlns="" id="{EEF75F0A-2DEA-43B4-9978-0777327525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63556" y="6508351"/>
            <a:ext cx="1684909" cy="2527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xmlns="" id="{D5333BB6-5DD4-4E4F-BA5E-8C300E84D17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xmlns="" id="{1EBA648F-6CBF-4991-B840-B92430CE266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09600" y="1535114"/>
            <a:ext cx="5386912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xmlns="" id="{D8C5BA90-3AD4-4574-8F49-F930378A4DE4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09600" y="2174872"/>
            <a:ext cx="5386912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xmlns="" id="{5CA7A048-2F78-4472-8C59-7480D3E368F4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93364" y="1535114"/>
            <a:ext cx="5389035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xmlns="" id="{F4BFF474-5EDD-48FC-978C-093EA1BE8516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93364" y="2174872"/>
            <a:ext cx="5389035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xmlns="" id="{58E78D3D-9EE6-4B0E-9ADB-3607F9D53A8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609600" y="6356352"/>
            <a:ext cx="2844795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D39D4BB8-205C-48B2-9CDD-F05BA34408F7}" type="datetime1">
              <a:rPr lang="en-US"/>
              <a:pPr lvl="0"/>
              <a:t>6/23/2018</a:t>
            </a:fld>
            <a:endParaRPr 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xmlns="" id="{8753F2F3-FB77-4EBA-9472-CB6EE0977DF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4165605" y="6356352"/>
            <a:ext cx="3860804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xmlns="" id="{C77FC456-586D-4D86-B75D-F0885E6584F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737604" y="6356352"/>
            <a:ext cx="2844795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4DCE3F62-3F61-4D81-9693-A72F57EFABE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94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BPC\Downloads\教育部logo991006-1.png">
            <a:extLst>
              <a:ext uri="{FF2B5EF4-FFF2-40B4-BE49-F238E27FC236}">
                <a16:creationId xmlns:a16="http://schemas.microsoft.com/office/drawing/2014/main" xmlns="" id="{8ADA8411-A9D6-4320-ADC6-BA896EA6EB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11443"/>
            <a:ext cx="1967544" cy="4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3" descr="C:\Users\BPC\AppData\Local\Temp\Rar$DR60.735\A703(修正型).png">
            <a:extLst>
              <a:ext uri="{FF2B5EF4-FFF2-40B4-BE49-F238E27FC236}">
                <a16:creationId xmlns:a16="http://schemas.microsoft.com/office/drawing/2014/main" xmlns="" id="{FDECFDDC-14DF-4E7D-9986-8E63EFEB7B6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63556" y="6508351"/>
            <a:ext cx="1684909" cy="2527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xmlns="" id="{B127BF83-8699-411B-9CA0-67B6E9D1A87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xmlns="" id="{86F7B185-B938-437E-B297-E46316C0790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609600" y="6356352"/>
            <a:ext cx="2844795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116AEB29-3528-408D-9B9B-8D868488D124}" type="datetime1">
              <a:rPr lang="en-US"/>
              <a:pPr lvl="0"/>
              <a:t>6/23/2018</a:t>
            </a:fld>
            <a:endParaRPr 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xmlns="" id="{9AE67112-B973-4ED2-A694-86C14CF5B70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4165605" y="6356352"/>
            <a:ext cx="3860804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10707823-5EED-4ED5-9DAF-A096BC37BF4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737604" y="6356352"/>
            <a:ext cx="2844795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7F2B52D7-B5D4-4D6E-B423-10B4617C975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642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BPC\Downloads\教育部logo991006-1.png">
            <a:extLst>
              <a:ext uri="{FF2B5EF4-FFF2-40B4-BE49-F238E27FC236}">
                <a16:creationId xmlns:a16="http://schemas.microsoft.com/office/drawing/2014/main" xmlns="" id="{53487B3A-6816-40E7-9070-A5A18DA7A5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11443"/>
            <a:ext cx="1967544" cy="4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3" descr="C:\Users\BPC\AppData\Local\Temp\Rar$DR60.735\A703(修正型).png">
            <a:extLst>
              <a:ext uri="{FF2B5EF4-FFF2-40B4-BE49-F238E27FC236}">
                <a16:creationId xmlns:a16="http://schemas.microsoft.com/office/drawing/2014/main" xmlns="" id="{D7551B00-B509-42CA-9652-F221811DEA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63556" y="6508351"/>
            <a:ext cx="1684909" cy="2527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xmlns="" id="{3A4B40C9-E4F3-47C5-A3C8-0D5ACA69184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609600" y="6356352"/>
            <a:ext cx="2844795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FB4408D9-A34C-498B-9AEA-C05153CD8FFC}" type="datetime1">
              <a:rPr lang="en-US"/>
              <a:pPr lvl="0"/>
              <a:t>6/23/2018</a:t>
            </a:fld>
            <a:endParaRPr 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xmlns="" id="{7351FDA3-1C15-498F-A6B6-C446CC972AD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4165605" y="6356352"/>
            <a:ext cx="3860804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5A7BD55C-AEF0-4548-8F92-EB50B5480DA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737604" y="6356352"/>
            <a:ext cx="2844795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88625BEA-74C5-4579-AB75-79890060EAA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529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BPC\Downloads\教育部logo991006-1.png">
            <a:extLst>
              <a:ext uri="{FF2B5EF4-FFF2-40B4-BE49-F238E27FC236}">
                <a16:creationId xmlns:a16="http://schemas.microsoft.com/office/drawing/2014/main" xmlns="" id="{F45DF30A-7EB1-460D-97A8-F5F836081A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11443"/>
            <a:ext cx="1967544" cy="4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3" descr="C:\Users\BPC\AppData\Local\Temp\Rar$DR60.735\A703(修正型).png">
            <a:extLst>
              <a:ext uri="{FF2B5EF4-FFF2-40B4-BE49-F238E27FC236}">
                <a16:creationId xmlns:a16="http://schemas.microsoft.com/office/drawing/2014/main" xmlns="" id="{458FC992-BC2A-47C0-9C55-1C757162D89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63556" y="6508351"/>
            <a:ext cx="1684909" cy="2527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xmlns="" id="{98BA8F69-4230-4E8F-99D7-1AA4223B24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1" y="273048"/>
            <a:ext cx="4011081" cy="1162046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FA5730E5-442F-4C10-B4AB-C6617209C52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766730" y="273048"/>
            <a:ext cx="6815669" cy="5853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xmlns="" id="{5B372108-3BF9-446E-A1FB-5E08996115BF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09601" y="1435095"/>
            <a:ext cx="4011081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xmlns="" id="{B7E727F4-684B-4EBA-B083-2F5B4BCAFC6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609600" y="6356352"/>
            <a:ext cx="2844795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E324E02E-3D6A-44DB-8E05-9133F1EBB76D}" type="datetime1">
              <a:rPr lang="en-US"/>
              <a:pPr lvl="0"/>
              <a:t>6/23/2018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xmlns="" id="{41943D1E-E0EC-42D4-A221-4E0D0A78827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4165605" y="6356352"/>
            <a:ext cx="3860804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xmlns="" id="{B3E75E5E-43B4-476E-93C4-DB629B9C589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737604" y="6356352"/>
            <a:ext cx="2844795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FCDEF11B-745E-46C0-8C63-B266D6B0E3F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378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BPC\Downloads\教育部logo991006-1.png">
            <a:extLst>
              <a:ext uri="{FF2B5EF4-FFF2-40B4-BE49-F238E27FC236}">
                <a16:creationId xmlns:a16="http://schemas.microsoft.com/office/drawing/2014/main" xmlns="" id="{B6EFD3B3-DB4F-49A1-A87A-16593CC13F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11443"/>
            <a:ext cx="1967544" cy="4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3" descr="C:\Users\BPC\AppData\Local\Temp\Rar$DR60.735\A703(修正型).png">
            <a:extLst>
              <a:ext uri="{FF2B5EF4-FFF2-40B4-BE49-F238E27FC236}">
                <a16:creationId xmlns:a16="http://schemas.microsoft.com/office/drawing/2014/main" xmlns="" id="{CD96AB8E-64C1-454C-9967-6F159B2B6D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63556" y="6508351"/>
            <a:ext cx="1684909" cy="2527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xmlns="" id="{7C00665C-2D24-4928-A0BB-BF353E86560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89717" y="4800601"/>
            <a:ext cx="7315200" cy="566735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xmlns="" id="{570D43F8-DDAF-469F-89CD-7008AF69692D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/>
              <a:t>按一下圖示以新增圖片</a:t>
            </a:r>
            <a:endParaRPr 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xmlns="" id="{9FAF7A84-526E-4907-A7DB-9B18B1A13438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2389717" y="5367335"/>
            <a:ext cx="73152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xmlns="" id="{F97943A4-2CA9-4C50-BCE7-E77B8DDCDD1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609600" y="6356352"/>
            <a:ext cx="2844795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5AC1CE03-796B-4998-8C9B-B56E94CCA411}" type="datetime1">
              <a:rPr lang="en-US"/>
              <a:pPr lvl="0"/>
              <a:t>6/23/2018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xmlns="" id="{F6BFD51C-E85E-4437-953B-A736582CC2D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4165605" y="6356352"/>
            <a:ext cx="3860804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xmlns="" id="{6A5FCF26-542B-4F50-A176-80A79D1542D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737604" y="6356352"/>
            <a:ext cx="2844795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CF632B70-667F-48C3-A547-707B09F05DE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196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AB5E4"/>
            </a:gs>
            <a:gs pos="100000">
              <a:srgbClr val="C2D1ED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xmlns="" id="{C6E53ACA-5DBF-403B-AF6D-4CF7EABF3BC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xmlns="" id="{83A34F55-7217-4396-8082-69EBF39CA34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82A0F26F-D4CE-407B-95E3-9165B7077D00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609600" y="6356352"/>
            <a:ext cx="2844795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  <a:ea typeface="新細明體"/>
                <a:cs typeface="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1A6D9E53-F9DD-46AC-B37A-A45C8E4C7CC0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165605" y="6356352"/>
            <a:ext cx="3860804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  <a:ea typeface="新細明體"/>
                <a:cs typeface="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2A8D7901-69A9-4C6B-997C-FC6E1A98FF0A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737604" y="6356352"/>
            <a:ext cx="2844795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  <a:ea typeface="新細明體"/>
                <a:cs typeface=""/>
              </a:defRPr>
            </a:lvl1pPr>
          </a:lstStyle>
          <a:p>
            <a:pPr lvl="0"/>
            <a:fld id="{9763F893-452A-4AD0-B6C9-091D0EAE7AE5}" type="slidenum">
              <a:t>‹#›</a:t>
            </a:fld>
            <a:endParaRPr lang="en-US"/>
          </a:p>
        </p:txBody>
      </p:sp>
      <p:pic>
        <p:nvPicPr>
          <p:cNvPr id="7" name="Picture 2" descr="C:\Users\BPC\Downloads\教育部logo991006-1.png">
            <a:extLst>
              <a:ext uri="{FF2B5EF4-FFF2-40B4-BE49-F238E27FC236}">
                <a16:creationId xmlns:a16="http://schemas.microsoft.com/office/drawing/2014/main" xmlns="" id="{3EB30DC4-A2FB-4F5E-96E7-57D9EE5C8788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0" y="6411443"/>
            <a:ext cx="1967544" cy="4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3" descr="C:\Users\BPC\AppData\Local\Temp\Rar$DR60.735\A703(修正型).png">
            <a:extLst>
              <a:ext uri="{FF2B5EF4-FFF2-40B4-BE49-F238E27FC236}">
                <a16:creationId xmlns:a16="http://schemas.microsoft.com/office/drawing/2014/main" xmlns="" id="{61865DFD-DDFC-4F43-8B1C-A1559AA729B8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2063556" y="6508351"/>
            <a:ext cx="1684909" cy="2527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8748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marL="0" marR="0" lvl="0" indent="0" algn="ctr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TW" sz="4400" b="0" i="0" u="none" strike="noStrike" kern="1200" cap="none" spc="0" baseline="0">
          <a:solidFill>
            <a:srgbClr val="000000"/>
          </a:solidFill>
          <a:uFillTx/>
          <a:latin typeface="標楷體" pitchFamily="65"/>
          <a:ea typeface="標楷體" pitchFamily="65"/>
          <a:cs typeface="標楷體" pitchFamily="65"/>
        </a:defRPr>
      </a:lvl1pPr>
    </p:titleStyle>
    <p:bodyStyle>
      <a:lvl1pPr marL="342900" marR="0" lvl="0" indent="-342900" algn="l" defTabSz="914400" rtl="0" fontAlgn="auto" hangingPunct="1">
        <a:lnSpc>
          <a:spcPct val="100000"/>
        </a:lnSpc>
        <a:spcBef>
          <a:spcPts val="800"/>
        </a:spcBef>
        <a:spcAft>
          <a:spcPts val="0"/>
        </a:spcAft>
        <a:buSzPct val="100000"/>
        <a:buFont typeface="Arial" pitchFamily="34"/>
        <a:buChar char="•"/>
        <a:tabLst/>
        <a:defRPr lang="zh-TW" sz="3200" b="0" i="0" u="none" strike="noStrike" kern="1200" cap="none" spc="0" baseline="0">
          <a:solidFill>
            <a:srgbClr val="0000FF"/>
          </a:solidFill>
          <a:uFillTx/>
          <a:latin typeface="標楷體" pitchFamily="65"/>
          <a:ea typeface="標楷體" pitchFamily="65"/>
          <a:cs typeface="標楷體" pitchFamily="65"/>
        </a:defRPr>
      </a:lvl1pPr>
      <a:lvl2pPr marL="742950" marR="0" lvl="1" indent="-285750" algn="l" defTabSz="914400" rtl="0" fontAlgn="auto" hangingPunct="1">
        <a:lnSpc>
          <a:spcPct val="100000"/>
        </a:lnSpc>
        <a:spcBef>
          <a:spcPts val="700"/>
        </a:spcBef>
        <a:spcAft>
          <a:spcPts val="0"/>
        </a:spcAft>
        <a:buSzPct val="100000"/>
        <a:buFont typeface="Arial" pitchFamily="34"/>
        <a:buChar char="–"/>
        <a:tabLst/>
        <a:defRPr lang="zh-TW" sz="2800" b="0" i="0" u="none" strike="noStrike" kern="1200" cap="none" spc="0" baseline="0">
          <a:solidFill>
            <a:srgbClr val="000000"/>
          </a:solidFill>
          <a:uFillTx/>
          <a:latin typeface="Calibri"/>
          <a:ea typeface="新細明體"/>
          <a:cs typeface=""/>
        </a:defRPr>
      </a:lvl2pPr>
      <a:lvl3pPr marL="1143000" marR="0" lvl="2" indent="-228600" algn="l" defTabSz="914400" rtl="0" fontAlgn="auto" hangingPunct="1">
        <a:lnSpc>
          <a:spcPct val="100000"/>
        </a:lnSpc>
        <a:spcBef>
          <a:spcPts val="600"/>
        </a:spcBef>
        <a:spcAft>
          <a:spcPts val="0"/>
        </a:spcAft>
        <a:buSzPct val="100000"/>
        <a:buFont typeface="Arial" pitchFamily="34"/>
        <a:buChar char="•"/>
        <a:tabLst/>
        <a:defRPr lang="zh-TW" sz="2400" b="0" i="0" u="none" strike="noStrike" kern="1200" cap="none" spc="0" baseline="0">
          <a:solidFill>
            <a:srgbClr val="000000"/>
          </a:solidFill>
          <a:uFillTx/>
          <a:latin typeface="Calibri"/>
          <a:ea typeface="新細明體"/>
          <a:cs typeface=""/>
        </a:defRPr>
      </a:lvl3pPr>
      <a:lvl4pPr marL="1600200" marR="0" lvl="3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–"/>
        <a:tabLst/>
        <a:defRPr lang="zh-TW" sz="2000" b="0" i="0" u="none" strike="noStrike" kern="1200" cap="none" spc="0" baseline="0">
          <a:solidFill>
            <a:srgbClr val="000000"/>
          </a:solidFill>
          <a:uFillTx/>
          <a:latin typeface="Calibri"/>
          <a:ea typeface="新細明體"/>
          <a:cs typeface=""/>
        </a:defRPr>
      </a:lvl4pPr>
      <a:lvl5pPr marL="2057400" marR="0" lvl="4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»"/>
        <a:tabLst/>
        <a:defRPr lang="zh-TW" sz="2000" b="0" i="0" u="none" strike="noStrike" kern="1200" cap="none" spc="0" baseline="0">
          <a:solidFill>
            <a:srgbClr val="000000"/>
          </a:solidFill>
          <a:uFillTx/>
          <a:latin typeface="Calibri"/>
          <a:ea typeface="新細明體"/>
          <a:cs typeface="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oyXKzWbyno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aolVEJEjV4" TargetMode="External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A422E27C-1AF3-D24D-8FC1-D8A2CA5964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zh-TW" altLang="en-US" dirty="0"/>
              <a:t>運動與性別「上」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xmlns="" id="{0BFE6C78-9179-D148-B3A4-1EF1B4F817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15044" y="3233059"/>
            <a:ext cx="8534400" cy="1752603"/>
          </a:xfrm>
        </p:spPr>
        <p:txBody>
          <a:bodyPr/>
          <a:lstStyle/>
          <a:p>
            <a:r>
              <a:rPr kumimoji="1" lang="zh-TW" altLang="en-US" dirty="0"/>
              <a:t>現下社會的性別問題</a:t>
            </a:r>
            <a:endParaRPr kumimoji="1" lang="en-US" altLang="zh-TW" dirty="0"/>
          </a:p>
          <a:p>
            <a:endParaRPr kumimoji="1" lang="en-US" altLang="zh-TW" dirty="0"/>
          </a:p>
          <a:p>
            <a:r>
              <a:rPr kumimoji="1" lang="zh-CN" altLang="en-US" dirty="0"/>
              <a:t>授課教師：陳渝苓</a:t>
            </a:r>
            <a:endParaRPr kumimoji="1"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010329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1149" t="741" r="-1149" b="5927"/>
          <a:stretch/>
        </p:blipFill>
        <p:spPr>
          <a:xfrm>
            <a:off x="1317989" y="118533"/>
            <a:ext cx="9729886" cy="64008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265" y="1643645"/>
            <a:ext cx="10583333" cy="373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423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TW" sz="3600" dirty="0"/>
              <a:t/>
            </a:r>
            <a:br>
              <a:rPr lang="en-US" altLang="zh-TW" sz="3600" dirty="0"/>
            </a:br>
            <a:r>
              <a:rPr lang="en-US" altLang="zh-TW" sz="3600" dirty="0"/>
              <a:t/>
            </a:r>
            <a:br>
              <a:rPr lang="en-US" altLang="zh-TW" sz="3600" dirty="0"/>
            </a:br>
            <a:r>
              <a:rPr lang="en-US" altLang="zh-TW" sz="3600" dirty="0"/>
              <a:t/>
            </a:r>
            <a:br>
              <a:rPr lang="en-US" altLang="zh-TW" sz="3600" dirty="0"/>
            </a:br>
            <a:r>
              <a:rPr lang="zh-TW" altLang="en-US" sz="3600" dirty="0"/>
              <a:t>變性人參加奧運</a:t>
            </a:r>
            <a:r>
              <a:rPr lang="en-US" altLang="zh-TW" sz="3600" dirty="0" smtClean="0"/>
              <a:t>?</a:t>
            </a:r>
            <a:br>
              <a:rPr lang="en-US" altLang="zh-TW" sz="3600" dirty="0" smtClean="0"/>
            </a:br>
            <a:r>
              <a:rPr lang="en-US" altLang="zh-TW" sz="3600" dirty="0"/>
              <a:t/>
            </a:r>
            <a:br>
              <a:rPr lang="en-US" altLang="zh-TW" sz="3600" dirty="0"/>
            </a:br>
            <a:r>
              <a:rPr lang="en-US" altLang="zh-TW" sz="3600" dirty="0"/>
              <a:t/>
            </a:r>
            <a:br>
              <a:rPr lang="en-US" altLang="zh-TW" sz="3600" dirty="0"/>
            </a:br>
            <a:r>
              <a:rPr lang="en-US" altLang="zh-TW" sz="3600" dirty="0"/>
              <a:t> </a:t>
            </a:r>
          </a:p>
        </p:txBody>
      </p:sp>
      <p:graphicFrame>
        <p:nvGraphicFramePr>
          <p:cNvPr id="3" name="內容版面配置區 2"/>
          <p:cNvGraphicFramePr>
            <a:graphicFrameLocks noGrp="1"/>
          </p:cNvGraphicFramePr>
          <p:nvPr>
            <p:ph idx="1"/>
            <p:extLst/>
          </p:nvPr>
        </p:nvGraphicFramePr>
        <p:xfrm>
          <a:off x="1055440" y="1417639"/>
          <a:ext cx="6445960" cy="4460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5" name="群組 4"/>
          <p:cNvGrpSpPr/>
          <p:nvPr/>
        </p:nvGrpSpPr>
        <p:grpSpPr>
          <a:xfrm>
            <a:off x="7501400" y="2473916"/>
            <a:ext cx="3166600" cy="3404371"/>
            <a:chOff x="5977400" y="2473915"/>
            <a:chExt cx="3166600" cy="3404371"/>
          </a:xfrm>
        </p:grpSpPr>
        <p:sp>
          <p:nvSpPr>
            <p:cNvPr id="4" name="直線圖說文字 1 3"/>
            <p:cNvSpPr/>
            <p:nvPr/>
          </p:nvSpPr>
          <p:spPr>
            <a:xfrm>
              <a:off x="6434600" y="2473915"/>
              <a:ext cx="2709400" cy="853830"/>
            </a:xfrm>
            <a:prstGeom prst="borderCallout1">
              <a:avLst>
                <a:gd name="adj1" fmla="val 46955"/>
                <a:gd name="adj2" fmla="val -4292"/>
                <a:gd name="adj3" fmla="val 112500"/>
                <a:gd name="adj4" fmla="val -38333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微軟正黑體" panose="020B0604030504040204" pitchFamily="34" charset="-120"/>
                  <a:cs typeface="+mn-cs"/>
                </a:rPr>
                <a:t>確實完成解剖學上手術改變</a:t>
              </a:r>
              <a:r>
                <a:rPr kumimoji="1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微軟正黑體" panose="020B0604030504040204" pitchFamily="34" charset="-120"/>
                  <a:cs typeface="+mn-cs"/>
                </a:rPr>
                <a:t>(</a:t>
              </a:r>
              <a:r>
                <a:rPr kumimoji="1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微軟正黑體" panose="020B0604030504040204" pitchFamily="34" charset="-120"/>
                  <a:cs typeface="+mn-cs"/>
                </a:rPr>
                <a:t>包括生殖器外觀及性腺切除</a:t>
              </a:r>
              <a:r>
                <a:rPr kumimoji="1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微軟正黑體" panose="020B0604030504040204" pitchFamily="34" charset="-120"/>
                  <a:cs typeface="+mn-cs"/>
                </a:rPr>
                <a:t>)</a:t>
              </a:r>
              <a:endParaRPr kumimoji="1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7" name="直線圖說文字 1 6"/>
            <p:cNvSpPr/>
            <p:nvPr/>
          </p:nvSpPr>
          <p:spPr>
            <a:xfrm>
              <a:off x="6434600" y="3699076"/>
              <a:ext cx="2709400" cy="853830"/>
            </a:xfrm>
            <a:prstGeom prst="borderCallout1">
              <a:avLst>
                <a:gd name="adj1" fmla="val 44391"/>
                <a:gd name="adj2" fmla="val -4292"/>
                <a:gd name="adj3" fmla="val 66346"/>
                <a:gd name="adj4" fmla="val -5368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微軟正黑體" panose="020B0604030504040204" pitchFamily="34" charset="-120"/>
                  <a:cs typeface="+mn-cs"/>
                </a:rPr>
                <a:t>取得合法的身分</a:t>
              </a:r>
              <a:endParaRPr kumimoji="1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8" name="直線圖說文字 1 7"/>
            <p:cNvSpPr/>
            <p:nvPr/>
          </p:nvSpPr>
          <p:spPr>
            <a:xfrm>
              <a:off x="5977400" y="5024456"/>
              <a:ext cx="2709400" cy="853830"/>
            </a:xfrm>
            <a:prstGeom prst="borderCallout1">
              <a:avLst>
                <a:gd name="adj1" fmla="val 46955"/>
                <a:gd name="adj2" fmla="val -2676"/>
                <a:gd name="adj3" fmla="val -20833"/>
                <a:gd name="adj4" fmla="val -55304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微軟正黑體" panose="020B0604030504040204" pitchFamily="34" charset="-120"/>
                  <a:cs typeface="+mn-cs"/>
                </a:rPr>
                <a:t>接受</a:t>
              </a:r>
              <a:r>
                <a:rPr kumimoji="1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微軟正黑體" panose="020B0604030504040204" pitchFamily="34" charset="-120"/>
                  <a:cs typeface="+mn-cs"/>
                </a:rPr>
                <a:t>2</a:t>
              </a:r>
              <a:r>
                <a:rPr kumimoji="1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微軟正黑體" panose="020B0604030504040204" pitchFamily="34" charset="-120"/>
                  <a:cs typeface="+mn-cs"/>
                </a:rPr>
                <a:t>年以上的</a:t>
              </a:r>
              <a:endParaRPr kumimoji="1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微軟正黑體" panose="020B0604030504040204" pitchFamily="34" charset="-120"/>
                  <a:cs typeface="+mn-cs"/>
                </a:rPr>
                <a:t>荷爾蒙治療</a:t>
              </a:r>
              <a:endParaRPr kumimoji="1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2274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750864E-FAAA-D640-A98B-7D65BC4BE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D750864E-FAAA-D640-A98B-7D65BC4BEF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83A9A97-8A0E-3845-84F5-FA922C06B0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dgm id="{783A9A97-8A0E-3845-84F5-FA922C06B0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7F05AB2-E2D6-9B4F-8A45-9F3A5EE18E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graphicEl>
                                              <a:dgm id="{F7F05AB2-E2D6-9B4F-8A45-9F3A5EE18E4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270968" y="1421704"/>
            <a:ext cx="9656064" cy="2671392"/>
          </a:xfrm>
        </p:spPr>
        <p:txBody>
          <a:bodyPr>
            <a:normAutofit fontScale="90000"/>
          </a:bodyPr>
          <a:lstStyle/>
          <a:p>
            <a:r>
              <a:rPr kumimoji="1" lang="zh-CN" altLang="en-US" dirty="0"/>
              <a:t>因為性別議題太過複雜</a:t>
            </a:r>
            <a:r>
              <a:rPr kumimoji="1" lang="en-US" altLang="zh-TW" dirty="0"/>
              <a:t/>
            </a:r>
            <a:br>
              <a:rPr kumimoji="1" lang="en-US" altLang="zh-TW" dirty="0"/>
            </a:br>
            <a:r>
              <a:rPr kumimoji="1" lang="en-US" altLang="zh-TW" dirty="0"/>
              <a:t/>
            </a:r>
            <a:br>
              <a:rPr kumimoji="1" lang="en-US" altLang="zh-TW" dirty="0"/>
            </a:br>
            <a:r>
              <a:rPr kumimoji="1" lang="zh-CN" altLang="en-US" dirty="0"/>
              <a:t>本專題的重點</a:t>
            </a:r>
            <a:r>
              <a:rPr kumimoji="1" lang="en-US" altLang="zh-CN" dirty="0"/>
              <a:t/>
            </a:r>
            <a:br>
              <a:rPr kumimoji="1" lang="en-US" altLang="zh-CN" dirty="0"/>
            </a:br>
            <a:r>
              <a:rPr kumimoji="1" lang="zh-TW" altLang="en-US" dirty="0"/>
              <a:t>用社會傳統的認知</a:t>
            </a:r>
            <a:r>
              <a:rPr kumimoji="1" lang="en-US" altLang="zh-TW" dirty="0"/>
              <a:t/>
            </a:r>
            <a:br>
              <a:rPr kumimoji="1" lang="en-US" altLang="zh-TW" dirty="0"/>
            </a:br>
            <a:r>
              <a:rPr kumimoji="1" lang="zh-TW" altLang="en-US" dirty="0"/>
              <a:t>討論運動中的男性與女性</a:t>
            </a:r>
          </a:p>
        </p:txBody>
      </p:sp>
    </p:spTree>
    <p:extLst>
      <p:ext uri="{BB962C8B-B14F-4D97-AF65-F5344CB8AC3E}">
        <p14:creationId xmlns:p14="http://schemas.microsoft.com/office/powerpoint/2010/main" val="3223061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165100"/>
            <a:ext cx="12141200" cy="65151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96" y="2060848"/>
            <a:ext cx="5778500" cy="17399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659659" y="4022030"/>
            <a:ext cx="54006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t>1.02</a:t>
            </a:r>
            <a:r>
              <a:rPr kumimoji="1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t> </a:t>
            </a:r>
            <a:r>
              <a:rPr kumimoji="1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t>boy</a:t>
            </a:r>
            <a:r>
              <a:rPr kumimoji="1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t> </a:t>
            </a:r>
            <a:r>
              <a:rPr kumimoji="1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t>:1</a:t>
            </a:r>
            <a:r>
              <a:rPr kumimoji="1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t> </a:t>
            </a:r>
            <a:r>
              <a:rPr kumimoji="1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t>girl</a:t>
            </a:r>
            <a:endParaRPr kumimoji="1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443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20" y="1268760"/>
            <a:ext cx="9144000" cy="4273461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143672" y="548680"/>
            <a:ext cx="54006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t>101</a:t>
            </a:r>
            <a:r>
              <a:rPr kumimoji="1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t> </a:t>
            </a:r>
            <a:r>
              <a:rPr kumimoji="1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t>boy</a:t>
            </a:r>
            <a:r>
              <a:rPr kumimoji="1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t> </a:t>
            </a:r>
            <a:r>
              <a:rPr kumimoji="1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t>:100</a:t>
            </a:r>
            <a:r>
              <a:rPr kumimoji="1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t> </a:t>
            </a:r>
            <a:r>
              <a:rPr kumimoji="1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t>girl</a:t>
            </a:r>
            <a:endParaRPr kumimoji="1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015880" y="2276872"/>
            <a:ext cx="4464496" cy="1440160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2969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766" y="332656"/>
            <a:ext cx="9144000" cy="6041136"/>
          </a:xfrm>
          <a:prstGeom prst="rect">
            <a:avLst/>
          </a:prstGeom>
        </p:spPr>
      </p:pic>
      <p:grpSp>
        <p:nvGrpSpPr>
          <p:cNvPr id="5" name="群組 4"/>
          <p:cNvGrpSpPr/>
          <p:nvPr/>
        </p:nvGrpSpPr>
        <p:grpSpPr>
          <a:xfrm>
            <a:off x="6816080" y="3077344"/>
            <a:ext cx="2888704" cy="3015952"/>
            <a:chOff x="5292080" y="3077344"/>
            <a:chExt cx="2888704" cy="3015952"/>
          </a:xfrm>
        </p:grpSpPr>
        <p:sp>
          <p:nvSpPr>
            <p:cNvPr id="3" name="矩形 2"/>
            <p:cNvSpPr/>
            <p:nvPr/>
          </p:nvSpPr>
          <p:spPr>
            <a:xfrm>
              <a:off x="5292080" y="5157192"/>
              <a:ext cx="864096" cy="936104"/>
            </a:xfrm>
            <a:prstGeom prst="rect">
              <a:avLst/>
            </a:prstGeom>
            <a:noFill/>
            <a:ln w="38100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7316688" y="3077344"/>
              <a:ext cx="864096" cy="936104"/>
            </a:xfrm>
            <a:prstGeom prst="rect">
              <a:avLst/>
            </a:prstGeom>
            <a:noFill/>
            <a:ln w="38100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7416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47528" y="332656"/>
            <a:ext cx="7242048" cy="1143000"/>
          </a:xfrm>
        </p:spPr>
        <p:txBody>
          <a:bodyPr>
            <a:normAutofit fontScale="90000"/>
          </a:bodyPr>
          <a:lstStyle/>
          <a:p>
            <a:r>
              <a:rPr kumimoji="1" lang="en-US" altLang="zh-TW" dirty="0"/>
              <a:t>Q</a:t>
            </a:r>
            <a:r>
              <a:rPr kumimoji="1" lang="zh-TW" altLang="en-US" dirty="0"/>
              <a:t>：</a:t>
            </a:r>
            <a:r>
              <a:rPr kumimoji="1" lang="en-US" altLang="zh-TW" dirty="0"/>
              <a:t/>
            </a:r>
            <a:br>
              <a:rPr kumimoji="1" lang="en-US" altLang="zh-TW" dirty="0"/>
            </a:br>
            <a:r>
              <a:rPr kumimoji="1" lang="zh-TW" altLang="en-US" dirty="0"/>
              <a:t>現在應該沒有重男輕女了吧！</a:t>
            </a:r>
          </a:p>
        </p:txBody>
      </p:sp>
      <p:sp>
        <p:nvSpPr>
          <p:cNvPr id="3" name="矩形 2"/>
          <p:cNvSpPr/>
          <p:nvPr/>
        </p:nvSpPr>
        <p:spPr>
          <a:xfrm>
            <a:off x="1524000" y="2492896"/>
            <a:ext cx="4104456" cy="64807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t>我媽超兇的！</a:t>
            </a:r>
          </a:p>
        </p:txBody>
      </p:sp>
      <p:sp>
        <p:nvSpPr>
          <p:cNvPr id="4" name="矩形 3"/>
          <p:cNvSpPr/>
          <p:nvPr/>
        </p:nvSpPr>
        <p:spPr>
          <a:xfrm>
            <a:off x="1523380" y="3429000"/>
            <a:ext cx="4104456" cy="64807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t>我另一半超兇的！</a:t>
            </a:r>
          </a:p>
        </p:txBody>
      </p:sp>
      <p:sp>
        <p:nvSpPr>
          <p:cNvPr id="5" name="矩形 4"/>
          <p:cNvSpPr/>
          <p:nvPr/>
        </p:nvSpPr>
        <p:spPr>
          <a:xfrm>
            <a:off x="1515079" y="4365104"/>
            <a:ext cx="4104456" cy="64807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t>社會學老師超兇的！</a:t>
            </a:r>
          </a:p>
        </p:txBody>
      </p:sp>
      <p:pic>
        <p:nvPicPr>
          <p:cNvPr id="7" name="圖片 6" descr="螢幕快照 2015-12-09 下午12.33.53.png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3" y="2204865"/>
            <a:ext cx="4271474" cy="325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858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0" y="0"/>
            <a:ext cx="72226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87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301" y="0"/>
            <a:ext cx="6622991" cy="6858000"/>
          </a:xfrm>
          <a:prstGeom prst="rect">
            <a:avLst/>
          </a:prstGeom>
        </p:spPr>
      </p:pic>
      <p:sp>
        <p:nvSpPr>
          <p:cNvPr id="3" name="橢圓 2"/>
          <p:cNvSpPr/>
          <p:nvPr/>
        </p:nvSpPr>
        <p:spPr>
          <a:xfrm>
            <a:off x="7464152" y="2420888"/>
            <a:ext cx="1008112" cy="648072"/>
          </a:xfrm>
          <a:prstGeom prst="ellipse">
            <a:avLst/>
          </a:prstGeom>
          <a:noFill/>
          <a:ln w="57150" cmpd="sng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橢圓 3"/>
          <p:cNvSpPr/>
          <p:nvPr/>
        </p:nvSpPr>
        <p:spPr>
          <a:xfrm>
            <a:off x="5447928" y="5661248"/>
            <a:ext cx="1008112" cy="648072"/>
          </a:xfrm>
          <a:prstGeom prst="ellipse">
            <a:avLst/>
          </a:prstGeom>
          <a:noFill/>
          <a:ln w="57150" cmpd="sng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466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3199" y="524932"/>
            <a:ext cx="7394977" cy="565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039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idx="1"/>
          </p:nvPr>
        </p:nvSpPr>
        <p:spPr/>
      </p:sp>
      <p:sp>
        <p:nvSpPr>
          <p:cNvPr id="18435" name="Rectangle 3"/>
          <p:cNvSpPr>
            <a:spLocks noGrp="1" noChangeArrowheads="1"/>
          </p:cNvSpPr>
          <p:nvPr>
            <p:ph type="body" idx="2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zh-TW" sz="1800" dirty="0"/>
          </a:p>
          <a:p>
            <a:pPr eaLnBrk="1" hangingPunct="1">
              <a:lnSpc>
                <a:spcPct val="80000"/>
              </a:lnSpc>
            </a:pPr>
            <a:endParaRPr lang="zh-TW" altLang="en-US" sz="1800" dirty="0"/>
          </a:p>
        </p:txBody>
      </p:sp>
      <p:pic>
        <p:nvPicPr>
          <p:cNvPr id="9" name="內容版面配置區 3" descr="maria-sharpova-rocks-victoriously-nike-wome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" b="1208"/>
          <a:stretch>
            <a:fillRect/>
          </a:stretch>
        </p:blipFill>
        <p:spPr bwMode="auto">
          <a:xfrm>
            <a:off x="11035" y="732620"/>
            <a:ext cx="9277062" cy="5102027"/>
          </a:xfrm>
          <a:prstGeom prst="rect">
            <a:avLst/>
          </a:prstGeo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  <a:headEnd/>
            <a:tailEnd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5987808" y="3025447"/>
            <a:ext cx="6204524" cy="98068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t>性別＝運動的不平等</a:t>
            </a:r>
          </a:p>
        </p:txBody>
      </p:sp>
    </p:spTree>
    <p:extLst>
      <p:ext uri="{BB962C8B-B14F-4D97-AF65-F5344CB8AC3E}">
        <p14:creationId xmlns:p14="http://schemas.microsoft.com/office/powerpoint/2010/main" val="4025906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532" y="260648"/>
            <a:ext cx="9653051" cy="591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388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849898" y="256540"/>
            <a:ext cx="5544616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t>全球位居高位的女性比例仍低，圖中左邊是德國總理梅克爾，另一位則是瑞士總統索瑪魯加。</a:t>
            </a:r>
          </a:p>
        </p:txBody>
      </p:sp>
      <p:pic>
        <p:nvPicPr>
          <p:cNvPr id="3" name="圖片 2" descr="螢幕快照 2015-12-09 上午9.08.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156" y="902871"/>
            <a:ext cx="8166100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894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320676"/>
            <a:ext cx="7239000" cy="804069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sz="3600" dirty="0"/>
              <a:t>在社會中的性別概念</a:t>
            </a:r>
            <a:r>
              <a:rPr lang="en-US" altLang="zh-TW" sz="3600" dirty="0"/>
              <a:t/>
            </a:r>
            <a:br>
              <a:rPr lang="en-US" altLang="zh-TW" sz="3600" dirty="0"/>
            </a:br>
            <a:endParaRPr lang="zh-TW" altLang="en-US" sz="3600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1847528" y="836712"/>
            <a:ext cx="7239000" cy="484663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TW" dirty="0" err="1"/>
              <a:t>Giddens</a:t>
            </a:r>
            <a:r>
              <a:rPr lang="en-US" altLang="zh-TW" dirty="0"/>
              <a:t>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TW" sz="2800" dirty="0"/>
              <a:t>“ 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雖然在不同的文化裡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, 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男性和女性的角色各有相當的出入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, 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卻無任何一個社會顯示女性比男性更有權力（利）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.”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endParaRPr lang="en-US" altLang="zh-TW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zh-TW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zh-TW" dirty="0"/>
          </a:p>
        </p:txBody>
      </p:sp>
      <p:graphicFrame>
        <p:nvGraphicFramePr>
          <p:cNvPr id="4" name="資料圖表 3"/>
          <p:cNvGraphicFramePr/>
          <p:nvPr>
            <p:extLst/>
          </p:nvPr>
        </p:nvGraphicFramePr>
        <p:xfrm>
          <a:off x="2423592" y="249289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38204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等腰三角形 4"/>
          <p:cNvSpPr/>
          <p:nvPr/>
        </p:nvSpPr>
        <p:spPr>
          <a:xfrm>
            <a:off x="2999656" y="1124744"/>
            <a:ext cx="5472608" cy="4730824"/>
          </a:xfrm>
          <a:prstGeom prst="triangl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5087888" y="6476588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4943872" y="2708920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9" name="標題 8"/>
          <p:cNvSpPr>
            <a:spLocks noGrp="1"/>
          </p:cNvSpPr>
          <p:nvPr>
            <p:ph type="title"/>
          </p:nvPr>
        </p:nvSpPr>
        <p:spPr>
          <a:xfrm>
            <a:off x="1981200" y="320040"/>
            <a:ext cx="7242048" cy="804704"/>
          </a:xfrm>
        </p:spPr>
        <p:txBody>
          <a:bodyPr>
            <a:normAutofit/>
          </a:bodyPr>
          <a:lstStyle/>
          <a:p>
            <a:r>
              <a:rPr kumimoji="1" lang="en-US" altLang="zh-TW" dirty="0"/>
              <a:t>Gender</a:t>
            </a:r>
            <a:r>
              <a:rPr kumimoji="1" lang="zh-TW" altLang="en-US" dirty="0"/>
              <a:t> </a:t>
            </a:r>
            <a:r>
              <a:rPr kumimoji="1" lang="en-US" altLang="zh-TW" dirty="0"/>
              <a:t>stratification</a:t>
            </a:r>
            <a:endParaRPr kumimoji="1" lang="zh-TW" altLang="en-US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4799856" y="2708920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15" name="向上箭號圖說文字 14"/>
          <p:cNvSpPr/>
          <p:nvPr/>
        </p:nvSpPr>
        <p:spPr>
          <a:xfrm>
            <a:off x="4367808" y="1988840"/>
            <a:ext cx="2952328" cy="1368152"/>
          </a:xfrm>
          <a:prstGeom prst="upArrowCallout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t>男</a:t>
            </a:r>
          </a:p>
        </p:txBody>
      </p:sp>
      <p:sp>
        <p:nvSpPr>
          <p:cNvPr id="16" name="向下箭號圖說文字 15"/>
          <p:cNvSpPr/>
          <p:nvPr/>
        </p:nvSpPr>
        <p:spPr>
          <a:xfrm>
            <a:off x="4295800" y="3573016"/>
            <a:ext cx="3024336" cy="1584176"/>
          </a:xfrm>
          <a:prstGeom prst="downArrow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t>女</a:t>
            </a:r>
          </a:p>
        </p:txBody>
      </p:sp>
      <p:grpSp>
        <p:nvGrpSpPr>
          <p:cNvPr id="10" name="群組 9"/>
          <p:cNvGrpSpPr/>
          <p:nvPr/>
        </p:nvGrpSpPr>
        <p:grpSpPr>
          <a:xfrm>
            <a:off x="2207568" y="1268761"/>
            <a:ext cx="1563624" cy="1250899"/>
            <a:chOff x="4531352" y="1763524"/>
            <a:chExt cx="1563624" cy="1250899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圓角矩形 11"/>
            <p:cNvSpPr/>
            <p:nvPr/>
          </p:nvSpPr>
          <p:spPr>
            <a:xfrm>
              <a:off x="4531352" y="1763524"/>
              <a:ext cx="1563624" cy="1250899"/>
            </a:xfrm>
            <a:prstGeom prst="roundRect">
              <a:avLst>
                <a:gd name="adj" fmla="val 1000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圓角矩形 4"/>
            <p:cNvSpPr/>
            <p:nvPr/>
          </p:nvSpPr>
          <p:spPr>
            <a:xfrm>
              <a:off x="4567990" y="1800162"/>
              <a:ext cx="1490348" cy="11776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marL="0" marR="0" lvl="0" indent="0" algn="ctr" defTabSz="9779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/>
                  <a:ea typeface="微軟正黑體" panose="020B0604030504040204" pitchFamily="34" charset="-120"/>
                  <a:cs typeface="+mn-cs"/>
                </a:rPr>
                <a:t>性別階層化</a:t>
              </a:r>
              <a:endParaRPr kumimoji="1" lang="en-US" altLang="zh-TW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2351584" y="5517232"/>
            <a:ext cx="6912768" cy="9361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t>與社會其他零件或單位結合，形成男女二分的社會階層</a:t>
            </a:r>
            <a:endParaRPr kumimoji="1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t>如家庭，宗教，倫理道德，工作等。</a:t>
            </a:r>
          </a:p>
        </p:txBody>
      </p:sp>
      <p:sp>
        <p:nvSpPr>
          <p:cNvPr id="3" name="矩形 2"/>
          <p:cNvSpPr/>
          <p:nvPr/>
        </p:nvSpPr>
        <p:spPr>
          <a:xfrm>
            <a:off x="3719736" y="5229200"/>
            <a:ext cx="4176464" cy="936104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t>非男</a:t>
            </a:r>
            <a:endParaRPr kumimoji="1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t>非女</a:t>
            </a:r>
          </a:p>
        </p:txBody>
      </p:sp>
    </p:spTree>
    <p:extLst>
      <p:ext uri="{BB962C8B-B14F-4D97-AF65-F5344CB8AC3E}">
        <p14:creationId xmlns:p14="http://schemas.microsoft.com/office/powerpoint/2010/main" val="1899795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2" grpId="0" animBg="1"/>
      <p:bldP spid="2" grpId="1" animBg="1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xmlns="" id="{928D96D1-90BD-AA44-8529-6DB2EE28A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思考：</a:t>
            </a: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xmlns="" id="{20868F3B-F60F-E54B-83C0-243000C934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TW" altLang="en-US" dirty="0"/>
              <a:t>你曾經因為性別的問題經歷任何不公平的事嗎？</a:t>
            </a:r>
            <a:endParaRPr kumimoji="1" lang="en-US" altLang="zh-TW" dirty="0"/>
          </a:p>
          <a:p>
            <a:r>
              <a:rPr kumimoji="1" lang="zh-TW" altLang="en-US" dirty="0"/>
              <a:t>在上課前，你覺得目前社會是性別平等的社會嗎？</a:t>
            </a:r>
            <a:endParaRPr kumimoji="1" lang="en-US" altLang="zh-TW" dirty="0"/>
          </a:p>
          <a:p>
            <a:r>
              <a:rPr kumimoji="1" lang="zh-TW" altLang="en-US" dirty="0"/>
              <a:t>你周圍有哪些人曾因為性別的關係受到壓抑嗎？</a:t>
            </a:r>
            <a:endParaRPr kumimoji="1" lang="en-US" altLang="zh-TW" dirty="0"/>
          </a:p>
          <a:p>
            <a:r>
              <a:rPr kumimoji="1" lang="zh-TW" altLang="en-US"/>
              <a:t>你覺得運動場域中，男性與女性所受到的待遇相同嗎？</a:t>
            </a:r>
          </a:p>
        </p:txBody>
      </p:sp>
    </p:spTree>
    <p:extLst>
      <p:ext uri="{BB962C8B-B14F-4D97-AF65-F5344CB8AC3E}">
        <p14:creationId xmlns:p14="http://schemas.microsoft.com/office/powerpoint/2010/main" val="3163444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50" y="401273"/>
            <a:ext cx="7772400" cy="908720"/>
          </a:xfrm>
        </p:spPr>
        <p:txBody>
          <a:bodyPr>
            <a:normAutofit/>
          </a:bodyPr>
          <a:lstStyle/>
          <a:p>
            <a:pPr eaLnBrk="1" hangingPunct="1"/>
            <a:r>
              <a:rPr lang="zh-TW" altLang="en-US" sz="3200"/>
              <a:t>衝突論</a:t>
            </a:r>
            <a:endParaRPr lang="zh-TW" altLang="en-US" sz="3200" dirty="0"/>
          </a:p>
        </p:txBody>
      </p:sp>
      <p:grpSp>
        <p:nvGrpSpPr>
          <p:cNvPr id="84994" name="群組 20"/>
          <p:cNvGrpSpPr>
            <a:grpSpLocks/>
          </p:cNvGrpSpPr>
          <p:nvPr/>
        </p:nvGrpSpPr>
        <p:grpSpPr bwMode="auto">
          <a:xfrm>
            <a:off x="3452813" y="2214563"/>
            <a:ext cx="5143500" cy="1014412"/>
            <a:chOff x="1928794" y="2214554"/>
            <a:chExt cx="5143576" cy="1014410"/>
          </a:xfrm>
        </p:grpSpPr>
        <p:sp>
          <p:nvSpPr>
            <p:cNvPr id="85008" name="Oval 3"/>
            <p:cNvSpPr>
              <a:spLocks noChangeArrowheads="1"/>
            </p:cNvSpPr>
            <p:nvPr/>
          </p:nvSpPr>
          <p:spPr bwMode="auto">
            <a:xfrm>
              <a:off x="1928794" y="2357430"/>
              <a:ext cx="1143008" cy="800096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24213E"/>
                  </a:solidFill>
                  <a:effectLst/>
                  <a:uLnTx/>
                  <a:uFillTx/>
                  <a:latin typeface="Arial" pitchFamily="34" charset="0"/>
                  <a:ea typeface="新細明體" panose="02020500000000000000" pitchFamily="18" charset="-120"/>
                  <a:cs typeface="+mn-cs"/>
                </a:rPr>
                <a:t>強族</a:t>
              </a:r>
            </a:p>
          </p:txBody>
        </p:sp>
        <p:sp>
          <p:nvSpPr>
            <p:cNvPr id="85009" name="Oval 4"/>
            <p:cNvSpPr>
              <a:spLocks noChangeArrowheads="1"/>
            </p:cNvSpPr>
            <p:nvPr/>
          </p:nvSpPr>
          <p:spPr bwMode="auto">
            <a:xfrm>
              <a:off x="5857884" y="2214554"/>
              <a:ext cx="1214486" cy="1014410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24213E"/>
                  </a:solidFill>
                  <a:effectLst/>
                  <a:uLnTx/>
                  <a:uFillTx/>
                  <a:latin typeface="Arial" pitchFamily="34" charset="0"/>
                  <a:ea typeface="新細明體" panose="02020500000000000000" pitchFamily="18" charset="-120"/>
                  <a:cs typeface="+mn-cs"/>
                </a:rPr>
                <a:t>弱族</a:t>
              </a:r>
            </a:p>
          </p:txBody>
        </p:sp>
      </p:grp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5159376" y="2276475"/>
            <a:ext cx="1655763" cy="25923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srgbClr val="E9E5DC"/>
              </a:solidFill>
              <a:effectLst/>
              <a:uLnTx/>
              <a:uFillTx/>
              <a:latin typeface="Arial" pitchFamily="34" charset="0"/>
              <a:ea typeface="新細明體" panose="02020500000000000000" pitchFamily="18" charset="-12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9E5DC"/>
                </a:solidFill>
                <a:effectLst/>
                <a:uLnTx/>
                <a:uFillTx/>
                <a:latin typeface="Arial" pitchFamily="34" charset="0"/>
                <a:ea typeface="新細明體" panose="02020500000000000000" pitchFamily="18" charset="-120"/>
                <a:cs typeface="+mn-cs"/>
              </a:rPr>
              <a:t>權力，地位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9E5DC"/>
                </a:solidFill>
                <a:effectLst/>
                <a:uLnTx/>
                <a:uFillTx/>
                <a:latin typeface="Arial" pitchFamily="34" charset="0"/>
                <a:ea typeface="新細明體" panose="02020500000000000000" pitchFamily="18" charset="-120"/>
                <a:cs typeface="+mn-cs"/>
              </a:rPr>
              <a:t>與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9E5DC"/>
                </a:solidFill>
                <a:effectLst/>
                <a:uLnTx/>
                <a:uFillTx/>
                <a:latin typeface="Arial" pitchFamily="34" charset="0"/>
                <a:ea typeface="新細明體" panose="02020500000000000000" pitchFamily="18" charset="-120"/>
                <a:cs typeface="+mn-cs"/>
              </a:rPr>
              <a:t>經濟利益</a:t>
            </a:r>
          </a:p>
        </p:txBody>
      </p:sp>
      <p:sp>
        <p:nvSpPr>
          <p:cNvPr id="84996" name="AutoShape 6"/>
          <p:cNvSpPr>
            <a:spLocks noChangeArrowheads="1"/>
          </p:cNvSpPr>
          <p:nvPr/>
        </p:nvSpPr>
        <p:spPr bwMode="auto">
          <a:xfrm>
            <a:off x="6381751" y="2214563"/>
            <a:ext cx="1008063" cy="10795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68 w 21600"/>
              <a:gd name="T13" fmla="*/ 5400 h 21600"/>
              <a:gd name="T14" fmla="*/ 18913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新細明體" pitchFamily="18" charset="-120"/>
              <a:cs typeface="新細明體" charset="0"/>
            </a:endParaRPr>
          </a:p>
        </p:txBody>
      </p:sp>
      <p:sp>
        <p:nvSpPr>
          <p:cNvPr id="84997" name="AutoShape 7"/>
          <p:cNvSpPr>
            <a:spLocks noChangeArrowheads="1"/>
          </p:cNvSpPr>
          <p:nvPr/>
        </p:nvSpPr>
        <p:spPr bwMode="auto">
          <a:xfrm rot="10800000">
            <a:off x="4595814" y="4214814"/>
            <a:ext cx="1081087" cy="93662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62 w 21600"/>
              <a:gd name="T13" fmla="*/ 5418 h 21600"/>
              <a:gd name="T14" fmla="*/ 18904 w 21600"/>
              <a:gd name="T15" fmla="*/ 1618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新細明體" pitchFamily="18" charset="-120"/>
              <a:cs typeface="新細明體" charset="0"/>
            </a:endParaRPr>
          </a:p>
        </p:txBody>
      </p:sp>
      <p:sp>
        <p:nvSpPr>
          <p:cNvPr id="84998" name="Rectangle 8"/>
          <p:cNvSpPr>
            <a:spLocks noChangeArrowheads="1"/>
          </p:cNvSpPr>
          <p:nvPr/>
        </p:nvSpPr>
        <p:spPr bwMode="auto">
          <a:xfrm>
            <a:off x="3575051" y="1557339"/>
            <a:ext cx="4968875" cy="50323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4213E"/>
                </a:solidFill>
                <a:effectLst/>
                <a:uLnTx/>
                <a:uFillTx/>
                <a:latin typeface="Arial" pitchFamily="34" charset="0"/>
                <a:ea typeface="新細明體" panose="02020500000000000000" pitchFamily="18" charset="-120"/>
                <a:cs typeface="+mn-cs"/>
              </a:rPr>
              <a:t>衝突的形成</a:t>
            </a:r>
          </a:p>
        </p:txBody>
      </p:sp>
      <p:sp>
        <p:nvSpPr>
          <p:cNvPr id="84999" name="Rectangle 9"/>
          <p:cNvSpPr>
            <a:spLocks noChangeArrowheads="1"/>
          </p:cNvSpPr>
          <p:nvPr/>
        </p:nvSpPr>
        <p:spPr bwMode="auto">
          <a:xfrm>
            <a:off x="2495600" y="5157192"/>
            <a:ext cx="7200900" cy="8636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新細明體" charset="0"/>
              </a:rPr>
              <a:t>目的</a:t>
            </a:r>
            <a:r>
              <a:rPr kumimoji="1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新細明體" charset="0"/>
              </a:rPr>
              <a:t>; </a:t>
            </a:r>
            <a:r>
              <a: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新細明體" charset="0"/>
              </a:rPr>
              <a:t>誰獲利</a:t>
            </a:r>
            <a:r>
              <a:rPr kumimoji="1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新細明體" charset="0"/>
              </a:rPr>
              <a:t>? </a:t>
            </a:r>
            <a:r>
              <a: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新細明體" charset="0"/>
              </a:rPr>
              <a:t>以後誰有影響力</a:t>
            </a:r>
            <a:r>
              <a:rPr kumimoji="1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新細明體" charset="0"/>
              </a:rPr>
              <a:t>?</a:t>
            </a:r>
          </a:p>
        </p:txBody>
      </p:sp>
      <p:grpSp>
        <p:nvGrpSpPr>
          <p:cNvPr id="85000" name="群組 21"/>
          <p:cNvGrpSpPr>
            <a:grpSpLocks/>
          </p:cNvGrpSpPr>
          <p:nvPr/>
        </p:nvGrpSpPr>
        <p:grpSpPr bwMode="auto">
          <a:xfrm>
            <a:off x="3452813" y="3143251"/>
            <a:ext cx="5143500" cy="1014413"/>
            <a:chOff x="1928794" y="3143248"/>
            <a:chExt cx="5143576" cy="1014410"/>
          </a:xfrm>
        </p:grpSpPr>
        <p:sp>
          <p:nvSpPr>
            <p:cNvPr id="85006" name="Oval 3"/>
            <p:cNvSpPr>
              <a:spLocks noChangeArrowheads="1"/>
            </p:cNvSpPr>
            <p:nvPr/>
          </p:nvSpPr>
          <p:spPr bwMode="auto">
            <a:xfrm>
              <a:off x="1928794" y="3286124"/>
              <a:ext cx="1143008" cy="800096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24213E"/>
                  </a:solidFill>
                  <a:effectLst/>
                  <a:uLnTx/>
                  <a:uFillTx/>
                  <a:latin typeface="Arial" pitchFamily="34" charset="0"/>
                  <a:ea typeface="新細明體" panose="02020500000000000000" pitchFamily="18" charset="-120"/>
                  <a:cs typeface="+mn-cs"/>
                </a:rPr>
                <a:t>高階</a:t>
              </a:r>
            </a:p>
          </p:txBody>
        </p:sp>
        <p:sp>
          <p:nvSpPr>
            <p:cNvPr id="85007" name="Oval 4"/>
            <p:cNvSpPr>
              <a:spLocks noChangeArrowheads="1"/>
            </p:cNvSpPr>
            <p:nvPr/>
          </p:nvSpPr>
          <p:spPr bwMode="auto">
            <a:xfrm>
              <a:off x="5857884" y="3143248"/>
              <a:ext cx="1214486" cy="1014410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24213E"/>
                  </a:solidFill>
                  <a:effectLst/>
                  <a:uLnTx/>
                  <a:uFillTx/>
                  <a:latin typeface="Arial" pitchFamily="34" charset="0"/>
                  <a:ea typeface="新細明體" panose="02020500000000000000" pitchFamily="18" charset="-120"/>
                  <a:cs typeface="+mn-cs"/>
                </a:rPr>
                <a:t>低階</a:t>
              </a:r>
            </a:p>
          </p:txBody>
        </p:sp>
      </p:grpSp>
      <p:grpSp>
        <p:nvGrpSpPr>
          <p:cNvPr id="85001" name="群組 22"/>
          <p:cNvGrpSpPr>
            <a:grpSpLocks/>
          </p:cNvGrpSpPr>
          <p:nvPr/>
        </p:nvGrpSpPr>
        <p:grpSpPr bwMode="auto">
          <a:xfrm>
            <a:off x="3524251" y="4143376"/>
            <a:ext cx="5072063" cy="1014413"/>
            <a:chOff x="2000232" y="4143380"/>
            <a:chExt cx="5072138" cy="1014410"/>
          </a:xfrm>
        </p:grpSpPr>
        <p:sp>
          <p:nvSpPr>
            <p:cNvPr id="85004" name="Oval 3"/>
            <p:cNvSpPr>
              <a:spLocks noChangeArrowheads="1"/>
            </p:cNvSpPr>
            <p:nvPr/>
          </p:nvSpPr>
          <p:spPr bwMode="auto">
            <a:xfrm>
              <a:off x="2000232" y="4286256"/>
              <a:ext cx="1143008" cy="819144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24213E"/>
                  </a:solidFill>
                  <a:effectLst/>
                  <a:uLnTx/>
                  <a:uFillTx/>
                  <a:latin typeface="Arial" pitchFamily="34" charset="0"/>
                  <a:ea typeface="新細明體" panose="02020500000000000000" pitchFamily="18" charset="-120"/>
                  <a:cs typeface="+mn-cs"/>
                </a:rPr>
                <a:t>主流</a:t>
              </a:r>
              <a:endParaRPr kumimoji="1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24213E"/>
                </a:solidFill>
                <a:effectLst/>
                <a:uLnTx/>
                <a:uFillTx/>
                <a:latin typeface="Arial" pitchFamily="34" charset="0"/>
                <a:ea typeface="新細明體" panose="02020500000000000000" pitchFamily="18" charset="-120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24213E"/>
                  </a:solidFill>
                  <a:effectLst/>
                  <a:uLnTx/>
                  <a:uFillTx/>
                  <a:latin typeface="Arial" pitchFamily="34" charset="0"/>
                  <a:ea typeface="新細明體" panose="02020500000000000000" pitchFamily="18" charset="-120"/>
                  <a:cs typeface="+mn-cs"/>
                </a:rPr>
                <a:t>性別</a:t>
              </a:r>
            </a:p>
          </p:txBody>
        </p:sp>
        <p:sp>
          <p:nvSpPr>
            <p:cNvPr id="85005" name="Oval 4"/>
            <p:cNvSpPr>
              <a:spLocks noChangeArrowheads="1"/>
            </p:cNvSpPr>
            <p:nvPr/>
          </p:nvSpPr>
          <p:spPr bwMode="auto">
            <a:xfrm>
              <a:off x="5857884" y="4143380"/>
              <a:ext cx="1214486" cy="1014410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24213E"/>
                  </a:solidFill>
                  <a:effectLst/>
                  <a:uLnTx/>
                  <a:uFillTx/>
                  <a:latin typeface="Arial" pitchFamily="34" charset="0"/>
                  <a:ea typeface="新細明體" panose="02020500000000000000" pitchFamily="18" charset="-120"/>
                  <a:cs typeface="+mn-cs"/>
                </a:rPr>
                <a:t>非主流</a:t>
              </a:r>
              <a:endParaRPr kumimoji="1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24213E"/>
                </a:solidFill>
                <a:effectLst/>
                <a:uLnTx/>
                <a:uFillTx/>
                <a:latin typeface="Arial" pitchFamily="34" charset="0"/>
                <a:ea typeface="新細明體" panose="02020500000000000000" pitchFamily="18" charset="-120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24213E"/>
                  </a:solidFill>
                  <a:effectLst/>
                  <a:uLnTx/>
                  <a:uFillTx/>
                  <a:latin typeface="Arial" pitchFamily="34" charset="0"/>
                  <a:ea typeface="新細明體" panose="02020500000000000000" pitchFamily="18" charset="-120"/>
                  <a:cs typeface="+mn-cs"/>
                </a:rPr>
                <a:t>性別</a:t>
              </a:r>
            </a:p>
          </p:txBody>
        </p:sp>
      </p:grpSp>
      <p:sp>
        <p:nvSpPr>
          <p:cNvPr id="85002" name="AutoShape 6"/>
          <p:cNvSpPr>
            <a:spLocks noChangeArrowheads="1"/>
          </p:cNvSpPr>
          <p:nvPr/>
        </p:nvSpPr>
        <p:spPr bwMode="auto">
          <a:xfrm>
            <a:off x="6381751" y="4071938"/>
            <a:ext cx="1008063" cy="10795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68 w 21600"/>
              <a:gd name="T13" fmla="*/ 5400 h 21600"/>
              <a:gd name="T14" fmla="*/ 18913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新細明體" pitchFamily="18" charset="-120"/>
              <a:cs typeface="新細明體" charset="0"/>
            </a:endParaRPr>
          </a:p>
        </p:txBody>
      </p:sp>
      <p:sp>
        <p:nvSpPr>
          <p:cNvPr id="85003" name="AutoShape 7"/>
          <p:cNvSpPr>
            <a:spLocks noChangeArrowheads="1"/>
          </p:cNvSpPr>
          <p:nvPr/>
        </p:nvSpPr>
        <p:spPr bwMode="auto">
          <a:xfrm rot="10800000">
            <a:off x="4595814" y="2286001"/>
            <a:ext cx="1081087" cy="93662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62 w 21600"/>
              <a:gd name="T13" fmla="*/ 5418 h 21600"/>
              <a:gd name="T14" fmla="*/ 18904 w 21600"/>
              <a:gd name="T15" fmla="*/ 1618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新細明體" pitchFamily="18" charset="-120"/>
              <a:cs typeface="新細明體" charset="0"/>
            </a:endParaRPr>
          </a:p>
        </p:txBody>
      </p:sp>
      <p:sp>
        <p:nvSpPr>
          <p:cNvPr id="2" name="向左箭號 1"/>
          <p:cNvSpPr/>
          <p:nvPr/>
        </p:nvSpPr>
        <p:spPr>
          <a:xfrm rot="18875850">
            <a:off x="8282408" y="2383792"/>
            <a:ext cx="3312268" cy="2277641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新細明體" panose="02020500000000000000" pitchFamily="18" charset="-120"/>
                <a:cs typeface="+mn-cs"/>
              </a:rPr>
              <a:t>性別問題</a:t>
            </a:r>
          </a:p>
        </p:txBody>
      </p:sp>
    </p:spTree>
    <p:extLst>
      <p:ext uri="{BB962C8B-B14F-4D97-AF65-F5344CB8AC3E}">
        <p14:creationId xmlns:p14="http://schemas.microsoft.com/office/powerpoint/2010/main" val="3301055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 animBg="1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 idx="4294967295"/>
          </p:nvPr>
        </p:nvSpPr>
        <p:spPr>
          <a:xfrm>
            <a:off x="1080655" y="413792"/>
            <a:ext cx="9652000" cy="1143000"/>
          </a:xfrm>
        </p:spPr>
        <p:txBody>
          <a:bodyPr/>
          <a:lstStyle/>
          <a:p>
            <a:r>
              <a:rPr kumimoji="1" lang="zh-TW" altLang="en-US" dirty="0"/>
              <a:t>性別是個複雜的概念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568" y="1556792"/>
            <a:ext cx="6624736" cy="468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917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2816"/>
            <a:ext cx="11488046" cy="439248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07368" y="476672"/>
            <a:ext cx="9212778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Helvetica" charset="0"/>
                <a:ea typeface="微軟正黑體" panose="020B0604030504040204" pitchFamily="34" charset="-120"/>
                <a:cs typeface="+mn-cs"/>
              </a:rPr>
              <a:t>2018</a:t>
            </a:r>
            <a:r>
              <a:rPr kumimoji="1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Helvetica" charset="0"/>
                <a:ea typeface="微軟正黑體" panose="020B0604030504040204" pitchFamily="34" charset="-120"/>
                <a:cs typeface="+mn-cs"/>
              </a:rPr>
              <a:t> 新版身分證    </a:t>
            </a:r>
            <a:endParaRPr kumimoji="1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srgbClr val="3D3D3D"/>
              </a:solidFill>
              <a:effectLst/>
              <a:uLnTx/>
              <a:uFillTx/>
              <a:latin typeface="Helvetica" charset="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Helvetica" charset="0"/>
                <a:ea typeface="微軟正黑體" panose="020B0604030504040204" pitchFamily="34" charset="-120"/>
                <a:cs typeface="+mn-cs"/>
              </a:rPr>
              <a:t>目前預計會將</a:t>
            </a:r>
            <a:r>
              <a:rPr kumimoji="1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charset="0"/>
                <a:ea typeface="微軟正黑體" panose="020B0604030504040204" pitchFamily="34" charset="-120"/>
                <a:cs typeface="+mn-cs"/>
              </a:rPr>
              <a:t>性別欄</a:t>
            </a:r>
            <a:r>
              <a:rPr kumimoji="1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Helvetica" charset="0"/>
                <a:ea typeface="微軟正黑體" panose="020B0604030504040204" pitchFamily="34" charset="-120"/>
                <a:cs typeface="+mn-cs"/>
              </a:rPr>
              <a:t>、父母欄、戶籍地址欄都取消</a:t>
            </a:r>
            <a:endParaRPr kumimoji="1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8912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0"/>
            <a:ext cx="4562405" cy="68580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985" y="0"/>
            <a:ext cx="4562405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115895" y="6237312"/>
            <a:ext cx="1645580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t>Andreja</a:t>
            </a:r>
            <a:r>
              <a:rPr kumimoji="1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t> </a:t>
            </a:r>
            <a:r>
              <a:rPr kumimoji="1" lang="en-US" altLang="zh-TW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t>Pejic</a:t>
            </a:r>
            <a:r>
              <a:rPr kumimoji="1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t> </a:t>
            </a:r>
            <a:endParaRPr kumimoji="1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169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446" y="1"/>
            <a:ext cx="5500234" cy="6842291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l="10152" r="13550"/>
          <a:stretch/>
        </p:blipFill>
        <p:spPr>
          <a:xfrm>
            <a:off x="6707459" y="0"/>
            <a:ext cx="39381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452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583546" y="0"/>
            <a:ext cx="3970783" cy="1143000"/>
          </a:xfrm>
        </p:spPr>
        <p:txBody>
          <a:bodyPr>
            <a:normAutofit fontScale="90000"/>
          </a:bodyPr>
          <a:lstStyle/>
          <a:p>
            <a:r>
              <a:rPr lang="en-US" altLang="zh-TW" sz="4000" dirty="0"/>
              <a:t>Trans-gender</a:t>
            </a:r>
            <a:r>
              <a:rPr lang="zh-TW" altLang="en-US" sz="4000" dirty="0"/>
              <a:t> </a:t>
            </a:r>
            <a:r>
              <a:rPr lang="en-US" altLang="zh-TW" sz="4000" dirty="0"/>
              <a:t/>
            </a:r>
            <a:br>
              <a:rPr lang="en-US" altLang="zh-TW" sz="4000" dirty="0"/>
            </a:br>
            <a:r>
              <a:rPr lang="en-US" altLang="zh-TW" sz="4000" dirty="0"/>
              <a:t>Trans-sexual</a:t>
            </a:r>
            <a:endParaRPr kumimoji="1" lang="zh-TW" altLang="en-US" dirty="0"/>
          </a:p>
        </p:txBody>
      </p:sp>
      <p:pic>
        <p:nvPicPr>
          <p:cNvPr id="7" name="圖片 6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2777" y="-99392"/>
            <a:ext cx="4572000" cy="68580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3774" y="1284662"/>
            <a:ext cx="3816424" cy="5117686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65" b="99567" l="45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5881" y="1124744"/>
            <a:ext cx="2176789" cy="228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487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彩虹背景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5686" y="792078"/>
            <a:ext cx="9144000" cy="4149090"/>
          </a:xfrm>
          <a:prstGeom prst="rect">
            <a:avLst/>
          </a:prstGeom>
        </p:spPr>
      </p:pic>
      <p:sp>
        <p:nvSpPr>
          <p:cNvPr id="83971" name="副標題 4"/>
          <p:cNvSpPr>
            <a:spLocks noGrp="1"/>
          </p:cNvSpPr>
          <p:nvPr>
            <p:ph type="subTitle" idx="1"/>
          </p:nvPr>
        </p:nvSpPr>
        <p:spPr>
          <a:xfrm>
            <a:off x="2895600" y="2283587"/>
            <a:ext cx="3292086" cy="1044158"/>
          </a:xfrm>
        </p:spPr>
        <p:txBody>
          <a:bodyPr>
            <a:normAutofit/>
          </a:bodyPr>
          <a:lstStyle/>
          <a:p>
            <a:r>
              <a:rPr lang="en-US" altLang="zh-TW" sz="4400" dirty="0">
                <a:solidFill>
                  <a:schemeClr val="tx1"/>
                </a:solidFill>
              </a:rPr>
              <a:t>L.G.B.T.Q</a:t>
            </a:r>
            <a:endParaRPr lang="zh-TW" altLang="en-US" sz="4400" dirty="0">
              <a:solidFill>
                <a:schemeClr val="tx1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7176120" y="0"/>
            <a:ext cx="3168352" cy="108012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TW" sz="2800" dirty="0">
                <a:solidFill>
                  <a:prstClr val="white"/>
                </a:solidFill>
                <a:latin typeface="Calibri"/>
                <a:ea typeface="新細明體" panose="02020500000000000000" pitchFamily="18" charset="-120"/>
              </a:rPr>
              <a:t>Lesbian</a:t>
            </a:r>
            <a:endParaRPr kumimoji="1" lang="zh-TW" altLang="en-US" sz="2800" dirty="0">
              <a:solidFill>
                <a:prstClr val="white"/>
              </a:solidFill>
              <a:latin typeface="Calibri"/>
              <a:ea typeface="新細明體" panose="02020500000000000000" pitchFamily="18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176120" y="1196752"/>
            <a:ext cx="3168352" cy="10801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kumimoji="1" lang="en-US" altLang="zh-TW" sz="2800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t>Gay</a:t>
            </a:r>
            <a:endParaRPr kumimoji="1" lang="zh-TW" altLang="en-US" sz="2800" dirty="0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248128" y="2492896"/>
            <a:ext cx="3168352" cy="10801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kumimoji="1" lang="en-US" altLang="zh-TW" sz="2800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t>Bisexual</a:t>
            </a:r>
            <a:endParaRPr kumimoji="1" lang="zh-TW" altLang="en-US" sz="2800" dirty="0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176120" y="3861048"/>
            <a:ext cx="3168352" cy="10801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kumimoji="1" lang="en-US" altLang="zh-TW" sz="2800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t>Transgender</a:t>
            </a:r>
            <a:endParaRPr kumimoji="1" lang="zh-TW" altLang="en-US" sz="2800" dirty="0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176120" y="5157192"/>
            <a:ext cx="3168352" cy="10801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kumimoji="1" lang="en-US" altLang="zh-TW" sz="2800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t>Queer</a:t>
            </a:r>
            <a:endParaRPr kumimoji="1" lang="zh-TW" altLang="en-US" sz="2800" dirty="0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17024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課程名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</TotalTime>
  <Words>420</Words>
  <Application>Microsoft Office PowerPoint</Application>
  <PresentationFormat>寬螢幕</PresentationFormat>
  <Paragraphs>85</Paragraphs>
  <Slides>24</Slides>
  <Notes>7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24</vt:i4>
      </vt:variant>
    </vt:vector>
  </HeadingPairs>
  <TitlesOfParts>
    <vt:vector size="34" baseType="lpstr">
      <vt:lpstr>微軟正黑體</vt:lpstr>
      <vt:lpstr>新細明體</vt:lpstr>
      <vt:lpstr>標楷體</vt:lpstr>
      <vt:lpstr>Arial</vt:lpstr>
      <vt:lpstr>Calibri</vt:lpstr>
      <vt:lpstr>Corbel</vt:lpstr>
      <vt:lpstr>Helvetica</vt:lpstr>
      <vt:lpstr>Trebuchet MS</vt:lpstr>
      <vt:lpstr>Wingdings</vt:lpstr>
      <vt:lpstr>課程名稱</vt:lpstr>
      <vt:lpstr>運動與性別「上」</vt:lpstr>
      <vt:lpstr>PowerPoint 簡報</vt:lpstr>
      <vt:lpstr>衝突論</vt:lpstr>
      <vt:lpstr>性別是個複雜的概念</vt:lpstr>
      <vt:lpstr>PowerPoint 簡報</vt:lpstr>
      <vt:lpstr>PowerPoint 簡報</vt:lpstr>
      <vt:lpstr>PowerPoint 簡報</vt:lpstr>
      <vt:lpstr>Trans-gender  Trans-sexual</vt:lpstr>
      <vt:lpstr>PowerPoint 簡報</vt:lpstr>
      <vt:lpstr>PowerPoint 簡報</vt:lpstr>
      <vt:lpstr>   變性人參加奧運?    </vt:lpstr>
      <vt:lpstr>因為性別議題太過複雜  本專題的重點 用社會傳統的認知 討論運動中的男性與女性</vt:lpstr>
      <vt:lpstr>PowerPoint 簡報</vt:lpstr>
      <vt:lpstr>PowerPoint 簡報</vt:lpstr>
      <vt:lpstr>PowerPoint 簡報</vt:lpstr>
      <vt:lpstr>Q： 現在應該沒有重男輕女了吧！</vt:lpstr>
      <vt:lpstr>PowerPoint 簡報</vt:lpstr>
      <vt:lpstr>PowerPoint 簡報</vt:lpstr>
      <vt:lpstr>PowerPoint 簡報</vt:lpstr>
      <vt:lpstr>PowerPoint 簡報</vt:lpstr>
      <vt:lpstr>PowerPoint 簡報</vt:lpstr>
      <vt:lpstr>在社會中的性別概念 </vt:lpstr>
      <vt:lpstr>Gender stratification</vt:lpstr>
      <vt:lpstr>思考：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運動與性別「上」</dc:title>
  <dc:creator>Microsoft Office User</dc:creator>
  <cp:lastModifiedBy>YenTing_Lin</cp:lastModifiedBy>
  <cp:revision>9</cp:revision>
  <dcterms:created xsi:type="dcterms:W3CDTF">2018-06-23T12:44:40Z</dcterms:created>
  <dcterms:modified xsi:type="dcterms:W3CDTF">2018-06-23T15:12:34Z</dcterms:modified>
</cp:coreProperties>
</file>