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1" r:id="rId2"/>
    <p:sldId id="279" r:id="rId3"/>
    <p:sldId id="277" r:id="rId4"/>
    <p:sldId id="278" r:id="rId5"/>
    <p:sldId id="280" r:id="rId6"/>
    <p:sldId id="281" r:id="rId7"/>
    <p:sldId id="282" r:id="rId8"/>
    <p:sldId id="284" r:id="rId9"/>
    <p:sldId id="283" r:id="rId10"/>
    <p:sldId id="285" r:id="rId11"/>
    <p:sldId id="286" r:id="rId12"/>
    <p:sldId id="288" r:id="rId13"/>
    <p:sldId id="295" r:id="rId14"/>
    <p:sldId id="289" r:id="rId15"/>
    <p:sldId id="290" r:id="rId16"/>
    <p:sldId id="291" r:id="rId17"/>
    <p:sldId id="292" r:id="rId18"/>
    <p:sldId id="293" r:id="rId19"/>
    <p:sldId id="296" r:id="rId20"/>
    <p:sldId id="276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61" autoAdjust="0"/>
  </p:normalViewPr>
  <p:slideViewPr>
    <p:cSldViewPr snapToGrid="0">
      <p:cViewPr varScale="1">
        <p:scale>
          <a:sx n="67" d="100"/>
          <a:sy n="67" d="100"/>
        </p:scale>
        <p:origin x="18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84550-B5D0-40A0-8EEA-54FC4F05F505}" type="datetimeFigureOut">
              <a:rPr lang="zh-TW" altLang="en-US" smtClean="0"/>
              <a:t>2018/7/30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FAA63-CE23-426A-A9B5-AABBE86762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50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FAA63-CE23-426A-A9B5-AABBE86762E9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02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ED3D92-ED88-4A15-B001-70BBAC800548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F4978C-0251-42FA-94A9-52168A085C5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9A89C8-42A2-4B72-A39B-4EE61D01B724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2C6934-2ACE-4C1C-884F-58B33CBE1D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9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3070E6-0B89-4249-8D6C-1819BF37B3E7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7F9606-8476-484A-A9DB-2DE7CC681E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6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792358-BB0C-425E-A0A5-FFC99BBF531B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CEC1AD-33DF-4D07-ADA6-E151C76857F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7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702EEB-C829-4B4D-BCBA-249704790EB5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447B91-D0F9-46A6-9889-935C7822E2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0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7731F5-DF97-420B-AB1E-0E02CE261D38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4B0089-0C55-4706-BA40-930B7FB19E3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9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498E9C-DF83-47AC-9BDA-C431212238F3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5158AD-ECED-478B-A6CE-F319C94CA7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5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8E9D5C-EC6A-42A1-B466-A9F7E75B88F7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3289E8-A1E5-4C46-AC0A-0D9C00C52D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0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A9C947-7299-4F77-9B9A-CE2A3F750001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3D7372-F3E8-48F1-A210-95B832E4ED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5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DB2CD0-ACFF-46FE-A788-E6826CF0FFE4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946C0B-0C8D-451E-AA07-088395EA86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CCC8F2-888B-45D3-BA6B-0EF4C0A5FE4C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F87714-A530-4D3E-90EE-3038BBB082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4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F83AD70E-2DA0-4404-807D-140241377242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敘述統計</a:t>
            </a:r>
            <a:r>
              <a:rPr lang="en-US" altLang="zh-TW" dirty="0"/>
              <a:t>-</a:t>
            </a:r>
            <a:r>
              <a:rPr lang="zh-TW" altLang="en-US" dirty="0"/>
              <a:t>數字密碼</a:t>
            </a:r>
            <a:br>
              <a:rPr lang="zh-TW" altLang="en-US" dirty="0"/>
            </a:br>
            <a:r>
              <a:rPr lang="zh-TW" altLang="en-US" dirty="0"/>
              <a:t>統計量數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 smtClean="0"/>
              <a:t>)-</a:t>
            </a:r>
            <a:r>
              <a:rPr lang="zh-TW" altLang="en-US" smtClean="0"/>
              <a:t>分散</a:t>
            </a:r>
            <a:r>
              <a:rPr lang="zh-TW" altLang="en-US"/>
              <a:t>程度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授課教師：葉劭緯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0532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某公司有兩個各只有五位員工的小單位，</a:t>
            </a:r>
            <a:r>
              <a:rPr lang="en-US" altLang="zh-TW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單位五位員工的年齡分別 為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26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28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32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34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，平均年齡是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歲；</a:t>
            </a:r>
            <a:r>
              <a:rPr lang="en-US" altLang="zh-TW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單位五位員工的年齡 分別是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41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42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歲，平均年齡也是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歲；試分別計算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兩組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數據的變異數和標準差。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312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C137CE1D-71E9-4C3D-AF9C-A0ECA81981B8}" type="slidenum"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</a:t>
            </a:fld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1864" y="143113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 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單位年齡變異數</a:t>
            </a: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9896" y="2220892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也可用計算公式計算：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1864" y="4077746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 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單位</a:t>
            </a:r>
            <a:r>
              <a:rPr lang="zh-TW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年齡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標準差</a:t>
            </a: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11409" y="963306"/>
                <a:ext cx="8432591" cy="6722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28−30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0−30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2−30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4−30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TW" sz="28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10</a:t>
                </a:r>
                <a:endParaRPr lang="zh-TW" altLang="en-US" sz="28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09" y="963306"/>
                <a:ext cx="8432591" cy="672235"/>
              </a:xfrm>
              <a:prstGeom prst="rect">
                <a:avLst/>
              </a:prstGeom>
              <a:blipFill>
                <a:blip r:embed="rId2"/>
                <a:stretch>
                  <a:fillRect b="-17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68509" y="3033505"/>
                <a:ext cx="8617103" cy="529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d>
                      <m:d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4540−4500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TW" sz="2400" dirty="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=10</a:t>
                </a:r>
                <a:endParaRPr lang="zh-TW" altLang="en-US" sz="24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09" y="3033505"/>
                <a:ext cx="8617103" cy="529889"/>
              </a:xfrm>
              <a:prstGeom prst="rect">
                <a:avLst/>
              </a:prstGeom>
              <a:blipFill>
                <a:blip r:embed="rId3"/>
                <a:stretch>
                  <a:fillRect t="-3448" r="-1414" b="-183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11409" y="4974121"/>
                <a:ext cx="2655319" cy="49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ra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400" dirty="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3.16</a:t>
                </a:r>
                <a:endParaRPr lang="zh-TW" altLang="en-US" sz="24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09" y="4974121"/>
                <a:ext cx="2655319" cy="498663"/>
              </a:xfrm>
              <a:prstGeom prst="rect">
                <a:avLst/>
              </a:prstGeom>
              <a:blipFill>
                <a:blip r:embed="rId4"/>
                <a:stretch>
                  <a:fillRect t="-2439" b="-268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031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C137CE1D-71E9-4C3D-AF9C-A0ECA81981B8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426663" y="356900"/>
            <a:ext cx="3014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i="1" dirty="0" smtClean="0"/>
              <a:t>B </a:t>
            </a:r>
            <a:r>
              <a:rPr lang="zh-TW" altLang="zh-TW" sz="2800" dirty="0"/>
              <a:t>單位年齡變異數</a:t>
            </a:r>
            <a:endParaRPr lang="zh-TW" altLang="en-US" sz="2800" dirty="0"/>
          </a:p>
        </p:txBody>
      </p:sp>
      <p:sp>
        <p:nvSpPr>
          <p:cNvPr id="14" name="矩形 13"/>
          <p:cNvSpPr/>
          <p:nvPr/>
        </p:nvSpPr>
        <p:spPr>
          <a:xfrm>
            <a:off x="426663" y="3025140"/>
            <a:ext cx="2975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i="1" dirty="0" smtClean="0"/>
              <a:t>B</a:t>
            </a:r>
            <a:r>
              <a:rPr lang="zh-TW" altLang="en-US" sz="2800" i="1" dirty="0" smtClean="0"/>
              <a:t> </a:t>
            </a:r>
            <a:r>
              <a:rPr lang="zh-TW" altLang="zh-TW" sz="2800" dirty="0" smtClean="0"/>
              <a:t>單位年齡</a:t>
            </a:r>
            <a:r>
              <a:rPr lang="zh-TW" altLang="zh-TW" sz="2800" dirty="0"/>
              <a:t>標準差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35630" y="1523696"/>
                <a:ext cx="8694070" cy="6722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−30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0−30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41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−30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42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−30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TW" sz="28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132.5</a:t>
                </a:r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30" y="1523696"/>
                <a:ext cx="8694070" cy="672235"/>
              </a:xfrm>
              <a:prstGeom prst="rect">
                <a:avLst/>
              </a:prstGeom>
              <a:blipFill>
                <a:blip r:embed="rId2"/>
                <a:stretch>
                  <a:fillRect b="-163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26663" y="4191936"/>
                <a:ext cx="3239702" cy="513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/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32.5</m:t>
                          </m:r>
                        </m:e>
                      </m:ra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11.51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63" y="4191936"/>
                <a:ext cx="3239702" cy="5130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531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變異係數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一組觀測值的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變異係數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coefficient of variation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觀測值的標準差除以它們的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平均數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主要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用在單位不同或平均數不同的數個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群體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相對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比較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離散或變化量程度的衡量工具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 smtClean="0"/>
              <a:t>母體變異係數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樣本變異係數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409437"/>
              </p:ext>
            </p:extLst>
          </p:nvPr>
        </p:nvGraphicFramePr>
        <p:xfrm>
          <a:off x="4176887" y="3922393"/>
          <a:ext cx="1704623" cy="1253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r:id="rId3" imgW="507559" imgH="406048" progId="Equation.3">
                  <p:embed/>
                </p:oleObj>
              </mc:Choice>
              <mc:Fallback>
                <p:oleObj r:id="rId3" imgW="507559" imgH="406048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887" y="3922393"/>
                        <a:ext cx="1704623" cy="12531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224488"/>
              </p:ext>
            </p:extLst>
          </p:nvPr>
        </p:nvGraphicFramePr>
        <p:xfrm>
          <a:off x="4176887" y="5175519"/>
          <a:ext cx="1704623" cy="1151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r:id="rId5" imgW="533400" imgH="368300" progId="Equation.3">
                  <p:embed/>
                </p:oleObj>
              </mc:Choice>
              <mc:Fallback>
                <p:oleObj r:id="rId5" imgW="533400" imgH="368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887" y="5175519"/>
                        <a:ext cx="1704623" cy="11511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63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8424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電腦操作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-EXCEL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下列為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NBA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某球隊在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月、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月份的得分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請計算該球隊在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月份、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月份得分的全距、樣本變異數和樣本標準差？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077470"/>
              </p:ext>
            </p:extLst>
          </p:nvPr>
        </p:nvGraphicFramePr>
        <p:xfrm>
          <a:off x="327210" y="2321859"/>
          <a:ext cx="8489580" cy="66065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65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9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59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59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59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59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59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59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59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59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659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659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8516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月份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場次</a:t>
                      </a:r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場次</a:t>
                      </a:r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場次</a:t>
                      </a:r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場次</a:t>
                      </a:r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場次</a:t>
                      </a:r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場次</a:t>
                      </a:r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場次</a:t>
                      </a:r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場次</a:t>
                      </a:r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場次</a:t>
                      </a:r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場次</a:t>
                      </a:r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場次</a:t>
                      </a:r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場次</a:t>
                      </a:r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場次</a:t>
                      </a:r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場次</a:t>
                      </a:r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altLang="en-US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120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zh-TW" altLang="en-US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97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110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110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127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" marR="6858" marT="685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62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全距計算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-2158" t="17284" r="32362" b="34156"/>
          <a:stretch/>
        </p:blipFill>
        <p:spPr>
          <a:xfrm>
            <a:off x="293511" y="846140"/>
            <a:ext cx="4154312" cy="3330222"/>
          </a:xfrm>
          <a:prstGeom prst="rect">
            <a:avLst/>
          </a:prstGeom>
        </p:spPr>
      </p:pic>
      <p:grpSp>
        <p:nvGrpSpPr>
          <p:cNvPr id="32" name="群組 31"/>
          <p:cNvGrpSpPr/>
          <p:nvPr/>
        </p:nvGrpSpPr>
        <p:grpSpPr>
          <a:xfrm>
            <a:off x="1481815" y="1117600"/>
            <a:ext cx="2888529" cy="1984539"/>
            <a:chOff x="1481815" y="1117600"/>
            <a:chExt cx="2888529" cy="1984539"/>
          </a:xfrm>
        </p:grpSpPr>
        <p:sp>
          <p:nvSpPr>
            <p:cNvPr id="7" name="矩形 6"/>
            <p:cNvSpPr/>
            <p:nvPr/>
          </p:nvSpPr>
          <p:spPr>
            <a:xfrm>
              <a:off x="3314700" y="2165683"/>
              <a:ext cx="701040" cy="40225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481815" y="2732807"/>
              <a:ext cx="2888529" cy="3693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1.</a:t>
              </a:r>
              <a:r>
                <a:rPr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選擇輸出計算結果的位址</a:t>
              </a:r>
              <a:endPara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3" name="直線單箭頭接點 12"/>
            <p:cNvCxnSpPr/>
            <p:nvPr/>
          </p:nvCxnSpPr>
          <p:spPr>
            <a:xfrm flipH="1" flipV="1">
              <a:off x="2777067" y="1117600"/>
              <a:ext cx="537633" cy="100964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群組 39"/>
          <p:cNvGrpSpPr/>
          <p:nvPr/>
        </p:nvGrpSpPr>
        <p:grpSpPr>
          <a:xfrm>
            <a:off x="4914201" y="974326"/>
            <a:ext cx="4015310" cy="3020343"/>
            <a:chOff x="4914201" y="974326"/>
            <a:chExt cx="4015310" cy="3020343"/>
          </a:xfrm>
        </p:grpSpPr>
        <p:pic>
          <p:nvPicPr>
            <p:cNvPr id="39" name="圖片 38"/>
            <p:cNvPicPr>
              <a:picLocks noChangeAspect="1"/>
            </p:cNvPicPr>
            <p:nvPr/>
          </p:nvPicPr>
          <p:blipFill rotWithShape="1">
            <a:blip r:embed="rId3"/>
            <a:srcRect l="34068" t="17778" r="27430" b="77778"/>
            <a:stretch/>
          </p:blipFill>
          <p:spPr>
            <a:xfrm>
              <a:off x="4921955" y="1005317"/>
              <a:ext cx="3628440" cy="482600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4921956" y="974326"/>
              <a:ext cx="3364088" cy="54198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4914201" y="1686345"/>
              <a:ext cx="4015310" cy="230832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3.</a:t>
              </a:r>
              <a:r>
                <a:rPr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全距的計算等於數列中的最大值減去最小值，計算方式有二：</a:t>
              </a:r>
              <a:endPara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(1)</a:t>
              </a:r>
              <a:r>
                <a:rPr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先分別求出最大值和最小值，然後相減得全距</a:t>
              </a:r>
              <a:endPara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(2)</a:t>
              </a:r>
              <a:r>
                <a:rPr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在公式列直接輸入</a:t>
              </a:r>
              <a:endPara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=MAX(B2:B13)-MIN(B2:B13</a:t>
              </a:r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  <a:p>
              <a:r>
                <a:rPr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一樣可得全距為 </a:t>
              </a:r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47</a:t>
              </a:r>
            </a:p>
            <a:p>
              <a:r>
                <a:rPr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其中</a:t>
              </a:r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B2:B13</a:t>
              </a:r>
              <a:r>
                <a:rPr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為資料筆數</a:t>
              </a:r>
              <a:endPara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5113866" y="3964538"/>
            <a:ext cx="2980267" cy="2893462"/>
            <a:chOff x="5113866" y="3964538"/>
            <a:chExt cx="2980267" cy="2893462"/>
          </a:xfrm>
        </p:grpSpPr>
        <p:pic>
          <p:nvPicPr>
            <p:cNvPr id="24" name="圖片 23"/>
            <p:cNvPicPr>
              <a:picLocks noChangeAspect="1"/>
            </p:cNvPicPr>
            <p:nvPr/>
          </p:nvPicPr>
          <p:blipFill rotWithShape="1">
            <a:blip r:embed="rId3"/>
            <a:srcRect l="31604" t="16955" r="29326" b="50123"/>
            <a:stretch/>
          </p:blipFill>
          <p:spPr>
            <a:xfrm>
              <a:off x="5113866" y="3964538"/>
              <a:ext cx="2980267" cy="2893462"/>
            </a:xfrm>
            <a:prstGeom prst="rect">
              <a:avLst/>
            </a:prstGeom>
          </p:spPr>
        </p:pic>
        <p:cxnSp>
          <p:nvCxnSpPr>
            <p:cNvPr id="26" name="直線單箭頭接點 25"/>
            <p:cNvCxnSpPr/>
            <p:nvPr/>
          </p:nvCxnSpPr>
          <p:spPr>
            <a:xfrm>
              <a:off x="6739467" y="3994669"/>
              <a:ext cx="67733" cy="179653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/>
            <p:cNvSpPr/>
            <p:nvPr/>
          </p:nvSpPr>
          <p:spPr>
            <a:xfrm>
              <a:off x="6378222" y="5791200"/>
              <a:ext cx="846667" cy="33495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1732674" y="268728"/>
            <a:ext cx="3877904" cy="932453"/>
            <a:chOff x="1732674" y="268728"/>
            <a:chExt cx="3877904" cy="932453"/>
          </a:xfrm>
        </p:grpSpPr>
        <p:sp>
          <p:nvSpPr>
            <p:cNvPr id="6" name="矩形 5"/>
            <p:cNvSpPr/>
            <p:nvPr/>
          </p:nvSpPr>
          <p:spPr>
            <a:xfrm>
              <a:off x="2348088" y="747471"/>
              <a:ext cx="2022255" cy="4537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732674" y="268728"/>
              <a:ext cx="3877904" cy="3693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2.</a:t>
              </a:r>
              <a:r>
                <a:rPr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利用公式列輸入公式計算</a:t>
              </a:r>
              <a:endPara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5" name="直線單箭頭接點 14"/>
            <p:cNvCxnSpPr/>
            <p:nvPr/>
          </p:nvCxnSpPr>
          <p:spPr>
            <a:xfrm>
              <a:off x="4278489" y="1117600"/>
              <a:ext cx="643467" cy="8358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984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樣本變異數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-2158" t="17284" r="32362" b="34156"/>
          <a:stretch/>
        </p:blipFill>
        <p:spPr>
          <a:xfrm>
            <a:off x="293511" y="846140"/>
            <a:ext cx="4154312" cy="3330222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1425370" y="1117600"/>
            <a:ext cx="2888529" cy="2200998"/>
            <a:chOff x="1481815" y="901141"/>
            <a:chExt cx="2888529" cy="2200998"/>
          </a:xfrm>
        </p:grpSpPr>
        <p:sp>
          <p:nvSpPr>
            <p:cNvPr id="6" name="矩形 5"/>
            <p:cNvSpPr/>
            <p:nvPr/>
          </p:nvSpPr>
          <p:spPr>
            <a:xfrm>
              <a:off x="3314700" y="2165683"/>
              <a:ext cx="701040" cy="40225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481815" y="2732807"/>
              <a:ext cx="2888529" cy="369332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1.</a:t>
              </a:r>
              <a:r>
                <a:rPr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選擇輸出計算結果的位址</a:t>
              </a:r>
              <a:endPara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8" name="直線單箭頭接點 7"/>
            <p:cNvCxnSpPr/>
            <p:nvPr/>
          </p:nvCxnSpPr>
          <p:spPr>
            <a:xfrm flipH="1" flipV="1">
              <a:off x="2494845" y="901141"/>
              <a:ext cx="819855" cy="12261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群組 33"/>
          <p:cNvGrpSpPr/>
          <p:nvPr/>
        </p:nvGrpSpPr>
        <p:grpSpPr>
          <a:xfrm>
            <a:off x="4611512" y="191384"/>
            <a:ext cx="4329170" cy="3984978"/>
            <a:chOff x="4611512" y="191384"/>
            <a:chExt cx="4329170" cy="3984978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1512" y="191384"/>
              <a:ext cx="4329170" cy="3984978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4696178" y="652382"/>
              <a:ext cx="3409244" cy="46521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117535" y="1232974"/>
              <a:ext cx="2888529" cy="369332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輸入或選擇 </a:t>
              </a:r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VAR.S</a:t>
              </a:r>
              <a:endPara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903824" y="237374"/>
            <a:ext cx="3822694" cy="947959"/>
            <a:chOff x="903824" y="237374"/>
            <a:chExt cx="3822694" cy="947959"/>
          </a:xfrm>
        </p:grpSpPr>
        <p:sp>
          <p:nvSpPr>
            <p:cNvPr id="10" name="矩形 9"/>
            <p:cNvSpPr/>
            <p:nvPr/>
          </p:nvSpPr>
          <p:spPr>
            <a:xfrm>
              <a:off x="2032000" y="742436"/>
              <a:ext cx="632178" cy="4428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3" name="直線單箭頭接點 12"/>
            <p:cNvCxnSpPr/>
            <p:nvPr/>
          </p:nvCxnSpPr>
          <p:spPr>
            <a:xfrm flipV="1">
              <a:off x="2720622" y="846140"/>
              <a:ext cx="2005896" cy="14849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字方塊 14"/>
            <p:cNvSpPr txBox="1"/>
            <p:nvPr/>
          </p:nvSpPr>
          <p:spPr>
            <a:xfrm>
              <a:off x="903824" y="237374"/>
              <a:ext cx="2888529" cy="369332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2.</a:t>
              </a:r>
              <a:r>
                <a:rPr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利用函數功能計算</a:t>
              </a:r>
              <a:endPara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4611512" y="1730650"/>
            <a:ext cx="4546363" cy="5069943"/>
            <a:chOff x="4611512" y="1730650"/>
            <a:chExt cx="4546363" cy="5069943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1512" y="3850942"/>
              <a:ext cx="4546363" cy="2949651"/>
            </a:xfrm>
            <a:prstGeom prst="rect">
              <a:avLst/>
            </a:prstGeom>
          </p:spPr>
        </p:pic>
        <p:cxnSp>
          <p:nvCxnSpPr>
            <p:cNvPr id="23" name="直線單箭頭接點 22"/>
            <p:cNvCxnSpPr/>
            <p:nvPr/>
          </p:nvCxnSpPr>
          <p:spPr>
            <a:xfrm>
              <a:off x="6395157" y="1730650"/>
              <a:ext cx="63631" cy="203983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群組 35"/>
          <p:cNvGrpSpPr/>
          <p:nvPr/>
        </p:nvGrpSpPr>
        <p:grpSpPr>
          <a:xfrm>
            <a:off x="1086497" y="1522248"/>
            <a:ext cx="6133260" cy="3031856"/>
            <a:chOff x="1086497" y="1522248"/>
            <a:chExt cx="6133260" cy="3031856"/>
          </a:xfrm>
        </p:grpSpPr>
        <p:sp>
          <p:nvSpPr>
            <p:cNvPr id="18" name="矩形 17"/>
            <p:cNvSpPr/>
            <p:nvPr/>
          </p:nvSpPr>
          <p:spPr>
            <a:xfrm>
              <a:off x="1086497" y="1522248"/>
              <a:ext cx="691621" cy="232869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20" name="直線單箭頭接點 19"/>
            <p:cNvCxnSpPr/>
            <p:nvPr/>
          </p:nvCxnSpPr>
          <p:spPr>
            <a:xfrm>
              <a:off x="1839578" y="2784399"/>
              <a:ext cx="3576415" cy="149566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/>
            <p:cNvSpPr/>
            <p:nvPr/>
          </p:nvSpPr>
          <p:spPr>
            <a:xfrm>
              <a:off x="5117535" y="4176362"/>
              <a:ext cx="2102222" cy="37774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4835692" y="4554104"/>
            <a:ext cx="3170372" cy="2012597"/>
            <a:chOff x="4835692" y="4554104"/>
            <a:chExt cx="3170372" cy="2012597"/>
          </a:xfrm>
        </p:grpSpPr>
        <p:cxnSp>
          <p:nvCxnSpPr>
            <p:cNvPr id="27" name="直線單箭頭接點 26"/>
            <p:cNvCxnSpPr/>
            <p:nvPr/>
          </p:nvCxnSpPr>
          <p:spPr>
            <a:xfrm>
              <a:off x="7019581" y="4554104"/>
              <a:ext cx="986483" cy="201259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字方塊 30"/>
            <p:cNvSpPr txBox="1"/>
            <p:nvPr/>
          </p:nvSpPr>
          <p:spPr>
            <a:xfrm>
              <a:off x="4835692" y="4720079"/>
              <a:ext cx="2888529" cy="369332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4.</a:t>
              </a:r>
              <a:r>
                <a:rPr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選擇所需計算的數列資料</a:t>
              </a:r>
              <a:endPara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1146402" y="4319393"/>
            <a:ext cx="6579378" cy="2260929"/>
            <a:chOff x="1146402" y="4319393"/>
            <a:chExt cx="6579378" cy="2260929"/>
          </a:xfrm>
        </p:grpSpPr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5"/>
            <a:srcRect l="39758" t="26831" r="31034" b="52593"/>
            <a:stretch/>
          </p:blipFill>
          <p:spPr>
            <a:xfrm>
              <a:off x="1146402" y="4319393"/>
              <a:ext cx="2361621" cy="1916901"/>
            </a:xfrm>
            <a:prstGeom prst="rect">
              <a:avLst/>
            </a:prstGeom>
          </p:spPr>
        </p:pic>
        <p:cxnSp>
          <p:nvCxnSpPr>
            <p:cNvPr id="30" name="直線單箭頭接點 29"/>
            <p:cNvCxnSpPr/>
            <p:nvPr/>
          </p:nvCxnSpPr>
          <p:spPr>
            <a:xfrm flipH="1" flipV="1">
              <a:off x="2664178" y="5757333"/>
              <a:ext cx="5061602" cy="82298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字方塊 31"/>
            <p:cNvSpPr txBox="1"/>
            <p:nvPr/>
          </p:nvSpPr>
          <p:spPr>
            <a:xfrm>
              <a:off x="1169986" y="6078512"/>
              <a:ext cx="2239788" cy="369332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5.</a:t>
              </a:r>
              <a:r>
                <a:rPr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計算樣本變異數</a:t>
              </a:r>
              <a:endPara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447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樣本標準差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方法一：根據樣本變異數開根號即可得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方法二：輸入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STDEV.S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423" y="3317146"/>
            <a:ext cx="3823147" cy="3519187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5219930" y="4177614"/>
            <a:ext cx="2888529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輸入或選擇 </a:t>
            </a:r>
            <a:r>
              <a:rPr lang="en-US" altLang="zh-TW" dirty="0"/>
              <a:t>STDEV.S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/>
          <a:srcRect l="39568" t="26831" r="31792" b="53251"/>
          <a:stretch/>
        </p:blipFill>
        <p:spPr>
          <a:xfrm>
            <a:off x="1140177" y="4286860"/>
            <a:ext cx="2246490" cy="1800167"/>
          </a:xfrm>
          <a:prstGeom prst="rect">
            <a:avLst/>
          </a:prstGeom>
        </p:spPr>
      </p:pic>
      <p:cxnSp>
        <p:nvCxnSpPr>
          <p:cNvPr id="15" name="直線單箭頭接點 14"/>
          <p:cNvCxnSpPr/>
          <p:nvPr/>
        </p:nvCxnSpPr>
        <p:spPr>
          <a:xfrm flipH="1">
            <a:off x="2664178" y="4566166"/>
            <a:ext cx="2201333" cy="13266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4"/>
          <a:srcRect l="29137" t="17943" r="46207" b="77777"/>
          <a:stretch/>
        </p:blipFill>
        <p:spPr>
          <a:xfrm>
            <a:off x="5039307" y="2127856"/>
            <a:ext cx="2973227" cy="594645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5039307" y="2722501"/>
            <a:ext cx="2973227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在</a:t>
            </a:r>
            <a:r>
              <a:rPr lang="zh-TW" altLang="en-US" dirty="0"/>
              <a:t>公式列直接</a:t>
            </a:r>
            <a:r>
              <a:rPr lang="zh-TW" altLang="en-US" dirty="0" smtClean="0"/>
              <a:t>輸入</a:t>
            </a:r>
            <a:endParaRPr lang="en-US" altLang="zh-TW" dirty="0"/>
          </a:p>
        </p:txBody>
      </p:sp>
      <p:cxnSp>
        <p:nvCxnSpPr>
          <p:cNvPr id="22" name="直線單箭頭接點 21"/>
          <p:cNvCxnSpPr/>
          <p:nvPr/>
        </p:nvCxnSpPr>
        <p:spPr>
          <a:xfrm flipH="1">
            <a:off x="2585156" y="2722501"/>
            <a:ext cx="2278497" cy="30574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67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範例演練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457200" y="1345327"/>
            <a:ext cx="3454400" cy="2975810"/>
            <a:chOff x="71120" y="703694"/>
            <a:chExt cx="3454400" cy="2975810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2"/>
            <a:srcRect l="1866" t="24314" r="80934" b="35525"/>
            <a:stretch/>
          </p:blipFill>
          <p:spPr>
            <a:xfrm>
              <a:off x="1170432" y="703694"/>
              <a:ext cx="2355088" cy="2975810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20" y="703694"/>
              <a:ext cx="1099312" cy="1099312"/>
            </a:xfrm>
            <a:prstGeom prst="rect">
              <a:avLst/>
            </a:prstGeom>
          </p:spPr>
        </p:pic>
      </p:grpSp>
      <p:sp>
        <p:nvSpPr>
          <p:cNvPr id="17" name="文字方塊 16"/>
          <p:cNvSpPr txBox="1"/>
          <p:nvPr/>
        </p:nvSpPr>
        <p:spPr>
          <a:xfrm>
            <a:off x="599440" y="4429760"/>
            <a:ext cx="7825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試計算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NBA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2017-18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季後賽中，兩隊球員上場平均時間的分散情況：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變異數、標準差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變異係數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3216402" y="1236704"/>
            <a:ext cx="5208270" cy="2718314"/>
            <a:chOff x="3216402" y="1236704"/>
            <a:chExt cx="5208270" cy="2718314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4"/>
            <a:srcRect l="1895" t="41606" r="80838" b="23037"/>
            <a:stretch/>
          </p:blipFill>
          <p:spPr>
            <a:xfrm>
              <a:off x="6069584" y="1345327"/>
              <a:ext cx="2355088" cy="2609691"/>
            </a:xfrm>
            <a:prstGeom prst="rect">
              <a:avLst/>
            </a:prstGeom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6402" y="1236704"/>
              <a:ext cx="4389120" cy="1358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9074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42784" t="47676" r="24885" b="41274"/>
          <a:stretch/>
        </p:blipFill>
        <p:spPr>
          <a:xfrm>
            <a:off x="3677920" y="4276178"/>
            <a:ext cx="5411513" cy="1023034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0" y="359807"/>
            <a:ext cx="3454400" cy="2975810"/>
            <a:chOff x="71120" y="703694"/>
            <a:chExt cx="3454400" cy="2975810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4"/>
            <a:srcRect l="1866" t="24314" r="80934" b="35525"/>
            <a:stretch/>
          </p:blipFill>
          <p:spPr>
            <a:xfrm>
              <a:off x="1170432" y="703694"/>
              <a:ext cx="2355088" cy="297581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20" y="703694"/>
              <a:ext cx="1099312" cy="1099312"/>
            </a:xfrm>
            <a:prstGeom prst="rect">
              <a:avLst/>
            </a:prstGeom>
          </p:spPr>
        </p:pic>
      </p:grpSp>
      <p:grpSp>
        <p:nvGrpSpPr>
          <p:cNvPr id="10" name="群組 9"/>
          <p:cNvGrpSpPr/>
          <p:nvPr/>
        </p:nvGrpSpPr>
        <p:grpSpPr>
          <a:xfrm>
            <a:off x="-1593342" y="3333625"/>
            <a:ext cx="5047742" cy="2720306"/>
            <a:chOff x="3376930" y="1234712"/>
            <a:chExt cx="5047742" cy="2720306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6"/>
            <a:srcRect l="1895" t="41606" r="80838" b="23037"/>
            <a:stretch/>
          </p:blipFill>
          <p:spPr>
            <a:xfrm>
              <a:off x="6069584" y="1345327"/>
              <a:ext cx="2355088" cy="2609691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930" y="1234712"/>
              <a:ext cx="4389120" cy="1358537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2875280" y="538480"/>
            <a:ext cx="579120" cy="27971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844800" y="3627120"/>
            <a:ext cx="609600" cy="24268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grpSp>
        <p:nvGrpSpPr>
          <p:cNvPr id="37" name="群組 36"/>
          <p:cNvGrpSpPr/>
          <p:nvPr/>
        </p:nvGrpSpPr>
        <p:grpSpPr>
          <a:xfrm>
            <a:off x="3454400" y="359807"/>
            <a:ext cx="2969265" cy="3311313"/>
            <a:chOff x="3454400" y="359807"/>
            <a:chExt cx="3033265" cy="3311313"/>
          </a:xfrm>
        </p:grpSpPr>
        <p:cxnSp>
          <p:nvCxnSpPr>
            <p:cNvPr id="25" name="直線單箭頭接點 24"/>
            <p:cNvCxnSpPr>
              <a:endCxn id="29" idx="1"/>
            </p:cNvCxnSpPr>
            <p:nvPr/>
          </p:nvCxnSpPr>
          <p:spPr>
            <a:xfrm flipV="1">
              <a:off x="3479927" y="1168773"/>
              <a:ext cx="421513" cy="4452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/>
            <p:cNvSpPr/>
            <p:nvPr/>
          </p:nvSpPr>
          <p:spPr>
            <a:xfrm>
              <a:off x="3901440" y="359807"/>
              <a:ext cx="2586225" cy="16179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1.</a:t>
              </a:r>
              <a:r>
                <a:rPr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求</a:t>
              </a:r>
              <a:r>
                <a:rPr lang="zh-TW" altLang="en-US" b="1" u="sng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平均數</a:t>
              </a:r>
              <a:endParaRPr lang="en-US" altLang="zh-TW" b="1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在</a:t>
              </a:r>
              <a:r>
                <a:rPr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公式列輸入</a:t>
              </a:r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”</a:t>
              </a:r>
              <a:r>
                <a:rPr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=</a:t>
              </a:r>
              <a:r>
                <a:rPr lang="en-US" altLang="zh-TW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AVERAGE</a:t>
              </a:r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範圍</a:t>
              </a:r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)”</a:t>
              </a:r>
            </a:p>
            <a:p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GSW</a:t>
              </a:r>
              <a:r>
                <a:rPr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範圍 </a:t>
              </a:r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C2:C16</a:t>
              </a:r>
              <a:b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</a:br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CLE</a:t>
              </a:r>
              <a:r>
                <a:rPr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範圍 </a:t>
              </a:r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C18:C30</a:t>
              </a:r>
              <a:endPara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線單箭頭接點 26"/>
            <p:cNvCxnSpPr/>
            <p:nvPr/>
          </p:nvCxnSpPr>
          <p:spPr>
            <a:xfrm flipV="1">
              <a:off x="3454400" y="1937048"/>
              <a:ext cx="498094" cy="173407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群組 37"/>
          <p:cNvGrpSpPr/>
          <p:nvPr/>
        </p:nvGrpSpPr>
        <p:grpSpPr>
          <a:xfrm>
            <a:off x="3677920" y="1977739"/>
            <a:ext cx="2153154" cy="3315678"/>
            <a:chOff x="3677920" y="1977739"/>
            <a:chExt cx="2153154" cy="3315678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 rotWithShape="1">
            <a:blip r:embed="rId8"/>
            <a:srcRect l="36444" t="30802" r="48121" b="55647"/>
            <a:stretch/>
          </p:blipFill>
          <p:spPr>
            <a:xfrm>
              <a:off x="3677920" y="4270383"/>
              <a:ext cx="2153154" cy="1023034"/>
            </a:xfrm>
            <a:prstGeom prst="rect">
              <a:avLst/>
            </a:prstGeom>
          </p:spPr>
        </p:pic>
        <p:cxnSp>
          <p:nvCxnSpPr>
            <p:cNvPr id="36" name="直線單箭頭接點 35"/>
            <p:cNvCxnSpPr>
              <a:stCxn id="29" idx="2"/>
            </p:cNvCxnSpPr>
            <p:nvPr/>
          </p:nvCxnSpPr>
          <p:spPr>
            <a:xfrm>
              <a:off x="5157837" y="1977739"/>
              <a:ext cx="72531" cy="2543382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群組 43"/>
          <p:cNvGrpSpPr/>
          <p:nvPr/>
        </p:nvGrpSpPr>
        <p:grpSpPr>
          <a:xfrm>
            <a:off x="3454400" y="359807"/>
            <a:ext cx="5635034" cy="3599578"/>
            <a:chOff x="3454400" y="359807"/>
            <a:chExt cx="5635034" cy="3599578"/>
          </a:xfrm>
        </p:grpSpPr>
        <p:sp>
          <p:nvSpPr>
            <p:cNvPr id="30" name="矩形 29"/>
            <p:cNvSpPr/>
            <p:nvPr/>
          </p:nvSpPr>
          <p:spPr>
            <a:xfrm>
              <a:off x="6557776" y="359807"/>
              <a:ext cx="2531658" cy="1617932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2.</a:t>
              </a:r>
              <a:r>
                <a:rPr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求</a:t>
              </a:r>
              <a:r>
                <a:rPr lang="zh-TW" altLang="en-US" b="1" u="sng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變異數</a:t>
              </a:r>
              <a:endParaRPr lang="en-US" altLang="zh-TW" b="1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在公式列輸入</a:t>
              </a:r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”</a:t>
              </a:r>
              <a:r>
                <a:rPr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=</a:t>
              </a:r>
              <a:r>
                <a:rPr lang="en-US" altLang="zh-TW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VAR.P</a:t>
              </a:r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範圍</a:t>
              </a:r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  <a:p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GSW</a:t>
              </a:r>
              <a:r>
                <a:rPr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範圍 </a:t>
              </a:r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C2:C16</a:t>
              </a:r>
              <a:b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</a:br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CLE</a:t>
              </a:r>
              <a:r>
                <a:rPr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範圍 </a:t>
              </a:r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C18:C30</a:t>
              </a:r>
              <a:endPara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41" name="直線單箭頭接點 40"/>
            <p:cNvCxnSpPr>
              <a:endCxn id="30" idx="1"/>
            </p:cNvCxnSpPr>
            <p:nvPr/>
          </p:nvCxnSpPr>
          <p:spPr>
            <a:xfrm flipV="1">
              <a:off x="3479927" y="1168773"/>
              <a:ext cx="3077849" cy="5177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單箭頭接點 42"/>
            <p:cNvCxnSpPr/>
            <p:nvPr/>
          </p:nvCxnSpPr>
          <p:spPr>
            <a:xfrm flipV="1">
              <a:off x="3454400" y="1807098"/>
              <a:ext cx="3103375" cy="21522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群組 46"/>
          <p:cNvGrpSpPr/>
          <p:nvPr/>
        </p:nvGrpSpPr>
        <p:grpSpPr>
          <a:xfrm>
            <a:off x="3677920" y="1937048"/>
            <a:ext cx="3931921" cy="3356369"/>
            <a:chOff x="3677920" y="1937048"/>
            <a:chExt cx="3931921" cy="3356369"/>
          </a:xfrm>
        </p:grpSpPr>
        <p:pic>
          <p:nvPicPr>
            <p:cNvPr id="21" name="圖片 20"/>
            <p:cNvPicPr>
              <a:picLocks noChangeAspect="1"/>
            </p:cNvPicPr>
            <p:nvPr/>
          </p:nvPicPr>
          <p:blipFill rotWithShape="1">
            <a:blip r:embed="rId8"/>
            <a:srcRect l="36444" t="30802" r="40050" b="55647"/>
            <a:stretch/>
          </p:blipFill>
          <p:spPr>
            <a:xfrm>
              <a:off x="3677920" y="4270383"/>
              <a:ext cx="3279137" cy="1023034"/>
            </a:xfrm>
            <a:prstGeom prst="rect">
              <a:avLst/>
            </a:prstGeom>
          </p:spPr>
        </p:pic>
        <p:cxnSp>
          <p:nvCxnSpPr>
            <p:cNvPr id="46" name="直線單箭頭接點 45"/>
            <p:cNvCxnSpPr/>
            <p:nvPr/>
          </p:nvCxnSpPr>
          <p:spPr>
            <a:xfrm flipH="1">
              <a:off x="6383676" y="1937048"/>
              <a:ext cx="1226165" cy="2692696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群組 54"/>
          <p:cNvGrpSpPr/>
          <p:nvPr/>
        </p:nvGrpSpPr>
        <p:grpSpPr>
          <a:xfrm>
            <a:off x="3454399" y="1847712"/>
            <a:ext cx="2978698" cy="2418306"/>
            <a:chOff x="3454399" y="1847712"/>
            <a:chExt cx="2978698" cy="2418306"/>
          </a:xfrm>
        </p:grpSpPr>
        <p:sp>
          <p:nvSpPr>
            <p:cNvPr id="31" name="矩形 30"/>
            <p:cNvSpPr/>
            <p:nvPr/>
          </p:nvSpPr>
          <p:spPr>
            <a:xfrm>
              <a:off x="3901440" y="2164948"/>
              <a:ext cx="2531657" cy="16179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3.</a:t>
              </a:r>
              <a:r>
                <a:rPr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求</a:t>
              </a:r>
              <a:r>
                <a:rPr lang="zh-TW" altLang="en-US" b="1" u="sng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標準</a:t>
              </a:r>
              <a:r>
                <a:rPr lang="zh-TW" altLang="en-US" b="1" u="sng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差</a:t>
              </a:r>
              <a:endParaRPr lang="en-US" altLang="zh-TW" b="1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在公式列輸入</a:t>
              </a:r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”</a:t>
              </a:r>
              <a:r>
                <a:rPr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=</a:t>
              </a:r>
              <a:r>
                <a:rPr lang="en-US" altLang="zh-TW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STDEV.P</a:t>
              </a:r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(</a:t>
              </a:r>
              <a:r>
                <a:rPr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範圍</a:t>
              </a:r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  <a:p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GSW</a:t>
              </a:r>
              <a:r>
                <a:rPr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範圍 </a:t>
              </a:r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C2:C16</a:t>
              </a:r>
              <a:b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</a:br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CLE</a:t>
              </a:r>
              <a:r>
                <a:rPr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範圍 </a:t>
              </a:r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C18:C30</a:t>
              </a:r>
              <a:endPara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50" name="直線單箭頭接點 49"/>
            <p:cNvCxnSpPr>
              <a:stCxn id="8" idx="3"/>
            </p:cNvCxnSpPr>
            <p:nvPr/>
          </p:nvCxnSpPr>
          <p:spPr>
            <a:xfrm>
              <a:off x="3454400" y="1847712"/>
              <a:ext cx="437607" cy="6922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單箭頭接點 51"/>
            <p:cNvCxnSpPr/>
            <p:nvPr/>
          </p:nvCxnSpPr>
          <p:spPr>
            <a:xfrm flipV="1">
              <a:off x="3454399" y="3777528"/>
              <a:ext cx="514314" cy="48849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群組 55"/>
          <p:cNvGrpSpPr/>
          <p:nvPr/>
        </p:nvGrpSpPr>
        <p:grpSpPr>
          <a:xfrm>
            <a:off x="3673203" y="3671120"/>
            <a:ext cx="4420611" cy="1622297"/>
            <a:chOff x="3673203" y="3671120"/>
            <a:chExt cx="4420611" cy="1622297"/>
          </a:xfrm>
        </p:grpSpPr>
        <p:pic>
          <p:nvPicPr>
            <p:cNvPr id="22" name="圖片 21"/>
            <p:cNvPicPr>
              <a:picLocks noChangeAspect="1"/>
            </p:cNvPicPr>
            <p:nvPr/>
          </p:nvPicPr>
          <p:blipFill rotWithShape="1">
            <a:blip r:embed="rId8"/>
            <a:srcRect l="36444" t="30802" r="31867" b="55647"/>
            <a:stretch/>
          </p:blipFill>
          <p:spPr>
            <a:xfrm>
              <a:off x="3673203" y="4270383"/>
              <a:ext cx="4420611" cy="1023034"/>
            </a:xfrm>
            <a:prstGeom prst="rect">
              <a:avLst/>
            </a:prstGeom>
          </p:spPr>
        </p:pic>
        <p:cxnSp>
          <p:nvCxnSpPr>
            <p:cNvPr id="54" name="直線單箭頭接點 53"/>
            <p:cNvCxnSpPr/>
            <p:nvPr/>
          </p:nvCxnSpPr>
          <p:spPr>
            <a:xfrm>
              <a:off x="5501535" y="3671120"/>
              <a:ext cx="1901471" cy="765539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群組 63"/>
          <p:cNvGrpSpPr/>
          <p:nvPr/>
        </p:nvGrpSpPr>
        <p:grpSpPr>
          <a:xfrm>
            <a:off x="3444967" y="2159596"/>
            <a:ext cx="5644466" cy="2277063"/>
            <a:chOff x="3444967" y="2159596"/>
            <a:chExt cx="5644466" cy="2277063"/>
          </a:xfrm>
        </p:grpSpPr>
        <p:sp>
          <p:nvSpPr>
            <p:cNvPr id="32" name="矩形 31"/>
            <p:cNvSpPr/>
            <p:nvPr/>
          </p:nvSpPr>
          <p:spPr>
            <a:xfrm>
              <a:off x="6557776" y="2159596"/>
              <a:ext cx="2531657" cy="1617932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4.</a:t>
              </a:r>
              <a:r>
                <a:rPr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求</a:t>
              </a:r>
              <a:r>
                <a:rPr lang="zh-TW" altLang="en-US" b="1" u="sng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變異係數</a:t>
              </a:r>
              <a:endParaRPr lang="en-US" altLang="zh-TW" b="1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變異係數</a:t>
              </a:r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=</a:t>
              </a:r>
              <a:r>
                <a:rPr lang="zh-TW" alt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標準差</a:t>
              </a:r>
              <a:r>
                <a:rPr lang="en-US" altLang="zh-TW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/</a:t>
              </a:r>
              <a:r>
                <a:rPr lang="zh-TW" alt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平均數</a:t>
              </a:r>
              <a:endParaRPr lang="en-US" altLang="zh-TW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CV(GSW)=13.26/18.43</a:t>
              </a:r>
            </a:p>
            <a:p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CV(CLE)=11.15/20.32</a:t>
              </a:r>
              <a:endPara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58" name="直線單箭頭接點 57"/>
            <p:cNvCxnSpPr/>
            <p:nvPr/>
          </p:nvCxnSpPr>
          <p:spPr>
            <a:xfrm>
              <a:off x="3454399" y="2193856"/>
              <a:ext cx="3103376" cy="34614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單箭頭接點 59"/>
            <p:cNvCxnSpPr/>
            <p:nvPr/>
          </p:nvCxnSpPr>
          <p:spPr>
            <a:xfrm flipV="1">
              <a:off x="3444967" y="3528702"/>
              <a:ext cx="3112808" cy="90795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群組 64"/>
          <p:cNvGrpSpPr/>
          <p:nvPr/>
        </p:nvGrpSpPr>
        <p:grpSpPr>
          <a:xfrm>
            <a:off x="3673203" y="3751834"/>
            <a:ext cx="5440671" cy="1541583"/>
            <a:chOff x="3673203" y="3751834"/>
            <a:chExt cx="5440671" cy="1541583"/>
          </a:xfrm>
        </p:grpSpPr>
        <p:pic>
          <p:nvPicPr>
            <p:cNvPr id="23" name="圖片 22"/>
            <p:cNvPicPr>
              <a:picLocks noChangeAspect="1"/>
            </p:cNvPicPr>
            <p:nvPr/>
          </p:nvPicPr>
          <p:blipFill rotWithShape="1">
            <a:blip r:embed="rId8"/>
            <a:srcRect l="36444" t="30802" r="24555" b="55647"/>
            <a:stretch/>
          </p:blipFill>
          <p:spPr>
            <a:xfrm>
              <a:off x="3673203" y="4270383"/>
              <a:ext cx="5440671" cy="1023034"/>
            </a:xfrm>
            <a:prstGeom prst="rect">
              <a:avLst/>
            </a:prstGeom>
          </p:spPr>
        </p:pic>
        <p:cxnSp>
          <p:nvCxnSpPr>
            <p:cNvPr id="62" name="直線單箭頭接點 61"/>
            <p:cNvCxnSpPr/>
            <p:nvPr/>
          </p:nvCxnSpPr>
          <p:spPr>
            <a:xfrm>
              <a:off x="7662981" y="3751834"/>
              <a:ext cx="658059" cy="566166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橢圓形圖說文字 68"/>
          <p:cNvSpPr/>
          <p:nvPr/>
        </p:nvSpPr>
        <p:spPr>
          <a:xfrm>
            <a:off x="3892007" y="5506720"/>
            <a:ext cx="4957353" cy="1103924"/>
          </a:xfrm>
          <a:prstGeom prst="wedgeEllipseCallout">
            <a:avLst>
              <a:gd name="adj1" fmla="val 37424"/>
              <a:gd name="adj2" fmla="val -82991"/>
            </a:avLst>
          </a:prstGeom>
          <a:ln/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根據上場時間，勇士隊的球員上場時間差異</a:t>
            </a:r>
            <a:r>
              <a:rPr lang="zh-TW" altLang="en-US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相對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較大，騎士隊的球員上場時間相對較平均。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3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主要的目的在用來衡量一組資料的集中或分散程度</a:t>
            </a:r>
            <a:endParaRPr lang="zh-TW" altLang="en-US" dirty="0"/>
          </a:p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主要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的測量數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全距（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range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變異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數（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variance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標準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差（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standard deviation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變異係數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(coefficient of variation)</a:t>
            </a: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243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謝謝聆聽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509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「全距」應是對分散狀況最簡單而直觀的描述，它代表了整組數據散布範圍的大小，定義是該組數據當中的最大值減去</a:t>
            </a:r>
            <a:r>
              <a:rPr lang="zh-TW" altLang="en-US" dirty="0" smtClean="0"/>
              <a:t>最小值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/>
              <a:t>例如：</a:t>
            </a:r>
          </a:p>
          <a:p>
            <a:pPr marL="1257300" lvl="3" indent="0">
              <a:buNone/>
              <a:defRPr/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第一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組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{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4,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14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44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46,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50}	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距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46</a:t>
            </a:r>
          </a:p>
          <a:p>
            <a:pPr marL="1257300" lvl="3" indent="0">
              <a:buNone/>
              <a:defRPr/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第二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組：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{4, 8, 15, 24, 39, 50}	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全距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46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TW" altLang="en-US" dirty="0"/>
              <a:t>兩組資料全然不同，但是它們卻有相同的全距。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1621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變異數</a:t>
            </a:r>
            <a:endParaRPr lang="zh-TW" altLang="en-US" dirty="0"/>
          </a:p>
        </p:txBody>
      </p:sp>
      <p:graphicFrame>
        <p:nvGraphicFramePr>
          <p:cNvPr id="4" name="Object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556042"/>
              </p:ext>
            </p:extLst>
          </p:nvPr>
        </p:nvGraphicFramePr>
        <p:xfrm>
          <a:off x="469900" y="1420813"/>
          <a:ext cx="7648575" cy="473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Document" r:id="rId3" imgW="5829689" imgH="3609985" progId="Word.Document.8">
                  <p:embed/>
                </p:oleObj>
              </mc:Choice>
              <mc:Fallback>
                <p:oleObj name="Document" r:id="rId3" imgW="5829689" imgH="3609985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420813"/>
                        <a:ext cx="7648575" cy="473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2154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變異數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變異數的性質</a:t>
            </a:r>
            <a:endParaRPr lang="en-US" altLang="zh-TW" dirty="0"/>
          </a:p>
          <a:p>
            <a:pPr lvl="1"/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變異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數越小表示資料越集中，越大表示資料越分散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變異數的大小與統計圖視覺上的集中或分散程度無關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將每筆資料乘以任意數值</a:t>
            </a:r>
            <a:r>
              <a:rPr lang="en-US" altLang="zh-TW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之後再加上任意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數值</a:t>
            </a:r>
            <a:r>
              <a:rPr lang="en-US" altLang="zh-TW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，變異數會變成原來的</a:t>
            </a:r>
            <a:r>
              <a:rPr lang="en-US" altLang="zh-TW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倍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變異數越小平均數就越具代表性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89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變異數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變異數的優點</a:t>
            </a:r>
            <a:endParaRPr lang="en-US" altLang="zh-TW" dirty="0"/>
          </a:p>
          <a:p>
            <a:pPr lvl="1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簡單，容易瞭解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充分的使用蒐集到的資料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反應靈敏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具良好的代數運算特性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6029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變異數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cs typeface="Times New Roman" panose="02020603050405020304" pitchFamily="18" charset="0"/>
              </a:rPr>
              <a:t>變異數的缺點</a:t>
            </a:r>
            <a:endParaRPr lang="en-US" altLang="zh-TW" dirty="0">
              <a:cs typeface="Times New Roman" panose="02020603050405020304" pitchFamily="18" charset="0"/>
            </a:endParaRPr>
          </a:p>
          <a:p>
            <a:pPr lvl="1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容易受極端值所影響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只有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區間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尺度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與比率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尺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衡量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的資料才能夠求算變異數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變異數的單位為原資料單位的平方，不容易解釋此單位的意義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6287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標準差</a:t>
            </a:r>
            <a:endParaRPr lang="zh-TW" altLang="en-US" dirty="0"/>
          </a:p>
        </p:txBody>
      </p:sp>
      <p:graphicFrame>
        <p:nvGraphicFramePr>
          <p:cNvPr id="19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430273"/>
              </p:ext>
            </p:extLst>
          </p:nvPr>
        </p:nvGraphicFramePr>
        <p:xfrm>
          <a:off x="742950" y="1414462"/>
          <a:ext cx="7667272" cy="4828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Document" r:id="rId3" imgW="5686764" imgH="3311553" progId="Word.Document.8">
                  <p:embed/>
                </p:oleObj>
              </mc:Choice>
              <mc:Fallback>
                <p:oleObj name="Document" r:id="rId3" imgW="5686764" imgH="3311553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1414462"/>
                        <a:ext cx="7667272" cy="4828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3260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標準差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標準差的性質</a:t>
            </a:r>
            <a:endParaRPr lang="en-US" altLang="zh-TW" dirty="0"/>
          </a:p>
          <a:p>
            <a:pPr lvl="1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標準差的性質與變異數大同小異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將每筆資料加上任意數</a:t>
            </a:r>
            <a:r>
              <a:rPr lang="en-US" altLang="zh-TW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，標準差不會改變大小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將每筆資料乘以任意數</a:t>
            </a:r>
            <a:r>
              <a:rPr lang="en-US" altLang="zh-TW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，標準差會變成原來的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</a:t>
            </a:r>
            <a:r>
              <a:rPr lang="en-US" altLang="zh-TW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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倍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將每筆資料乘以任意數值</a:t>
            </a:r>
            <a:r>
              <a:rPr lang="en-US" altLang="zh-TW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之後再加上任意數</a:t>
            </a:r>
            <a:r>
              <a:rPr lang="en-US" altLang="zh-TW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，標準差會變成原來的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</a:t>
            </a:r>
            <a:r>
              <a:rPr lang="en-US" altLang="zh-TW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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倍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1785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880</TotalTime>
  <Words>853</Words>
  <Application>Microsoft Office PowerPoint</Application>
  <PresentationFormat>如螢幕大小 (4:3)</PresentationFormat>
  <Paragraphs>147</Paragraphs>
  <Slides>20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20</vt:i4>
      </vt:variant>
    </vt:vector>
  </HeadingPairs>
  <TitlesOfParts>
    <vt:vector size="30" baseType="lpstr">
      <vt:lpstr>新細明體</vt:lpstr>
      <vt:lpstr>標楷體</vt:lpstr>
      <vt:lpstr>Arial</vt:lpstr>
      <vt:lpstr>Calibri</vt:lpstr>
      <vt:lpstr>Cambria Math</vt:lpstr>
      <vt:lpstr>Symbol</vt:lpstr>
      <vt:lpstr>Times New Roman</vt:lpstr>
      <vt:lpstr>課程名稱</vt:lpstr>
      <vt:lpstr>Document</vt:lpstr>
      <vt:lpstr>Equation.3</vt:lpstr>
      <vt:lpstr>敘述統計-數字密碼 統計量數(二)-分散程度</vt:lpstr>
      <vt:lpstr>PowerPoint 簡報</vt:lpstr>
      <vt:lpstr>全距</vt:lpstr>
      <vt:lpstr>變異數</vt:lpstr>
      <vt:lpstr>變異數</vt:lpstr>
      <vt:lpstr>變異數</vt:lpstr>
      <vt:lpstr>變異數</vt:lpstr>
      <vt:lpstr>標準差</vt:lpstr>
      <vt:lpstr>標準差</vt:lpstr>
      <vt:lpstr>PowerPoint 簡報</vt:lpstr>
      <vt:lpstr>PowerPoint 簡報</vt:lpstr>
      <vt:lpstr>PowerPoint 簡報</vt:lpstr>
      <vt:lpstr>變異係數</vt:lpstr>
      <vt:lpstr>電腦操作-EXCEL</vt:lpstr>
      <vt:lpstr>全距計算</vt:lpstr>
      <vt:lpstr>樣本變異數</vt:lpstr>
      <vt:lpstr>樣本標準差</vt:lpstr>
      <vt:lpstr>範例演練</vt:lpstr>
      <vt:lpstr>PowerPoint 簡報</vt:lpstr>
      <vt:lpstr>謝謝聆聽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Windows 使用者</cp:lastModifiedBy>
  <cp:revision>49</cp:revision>
  <dcterms:created xsi:type="dcterms:W3CDTF">2017-11-07T02:54:43Z</dcterms:created>
  <dcterms:modified xsi:type="dcterms:W3CDTF">2018-07-30T06:37:17Z</dcterms:modified>
</cp:coreProperties>
</file>