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9" r:id="rId3"/>
    <p:sldId id="260" r:id="rId4"/>
    <p:sldId id="268" r:id="rId5"/>
    <p:sldId id="269" r:id="rId6"/>
    <p:sldId id="261" r:id="rId7"/>
    <p:sldId id="270" r:id="rId8"/>
    <p:sldId id="271" r:id="rId9"/>
    <p:sldId id="272" r:id="rId10"/>
    <p:sldId id="262" r:id="rId11"/>
    <p:sldId id="284" r:id="rId12"/>
    <p:sldId id="264" r:id="rId13"/>
    <p:sldId id="276" r:id="rId14"/>
    <p:sldId id="275" r:id="rId15"/>
    <p:sldId id="265" r:id="rId16"/>
    <p:sldId id="277" r:id="rId17"/>
    <p:sldId id="266" r:id="rId18"/>
    <p:sldId id="278" r:id="rId19"/>
    <p:sldId id="279" r:id="rId20"/>
    <p:sldId id="267" r:id="rId21"/>
    <p:sldId id="273" r:id="rId22"/>
    <p:sldId id="274" r:id="rId23"/>
    <p:sldId id="263" r:id="rId24"/>
    <p:sldId id="281" r:id="rId25"/>
    <p:sldId id="282" r:id="rId26"/>
    <p:sldId id="283" r:id="rId27"/>
  </p:sldIdLst>
  <p:sldSz cx="9144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3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9BD80E87-50D4-4502-BCBC-CD2CF0F957F2}" type="datetime1">
              <a:rPr lang="en-US"/>
              <a:pPr lvl="0"/>
              <a:t>6/16/2018</a:t>
            </a:fld>
            <a:endParaRPr lang="en-US"/>
          </a:p>
        </p:txBody>
      </p:sp>
      <p:sp>
        <p:nvSpPr>
          <p:cNvPr id="4" name="投影片圖像版面配置區 3"/>
          <p:cNvSpPr>
            <a:spLocks noGrp="1" noRot="1" noChangeAspect="1"/>
          </p:cNvSpPr>
          <p:nvPr>
            <p:ph type="sldImg" idx="2"/>
          </p:nvPr>
        </p:nvSpPr>
        <p:spPr>
          <a:xfrm>
            <a:off x="1371600" y="1143000"/>
            <a:ext cx="4114800" cy="3086099"/>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E65E689D-95D9-49F0-BAEE-6E4B619B72B4}" type="slidenum">
              <a:t>‹#›</a:t>
            </a:fld>
            <a:endParaRPr lang="en-US"/>
          </a:p>
        </p:txBody>
      </p:sp>
    </p:spTree>
    <p:extLst>
      <p:ext uri="{BB962C8B-B14F-4D97-AF65-F5344CB8AC3E}">
        <p14:creationId xmlns:p14="http://schemas.microsoft.com/office/powerpoint/2010/main" val="188807688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989FA06-D5E1-4428-9292-0B6FF0120EFF}" type="slidenum">
              <a:t>1</a:t>
            </a:fld>
            <a:endParaRPr lang="en-US" sz="1200" b="0" i="0" u="none" strike="noStrike" kern="1200" cap="none" spc="0" baseline="0">
              <a:solidFill>
                <a:srgbClr val="000000"/>
              </a:solidFill>
              <a:uFillTx/>
              <a:latin typeface="Calibri"/>
              <a:ea typeface="新細明體" pitchFamily="1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5AD2570F-118D-44E7-8FE4-381E32B1EB30}"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3E5014CD-EA0D-43B9-B3DB-E293663D2914}" type="slidenum">
              <a:t>‹#›</a:t>
            </a:fld>
            <a:endParaRPr lang="en-US"/>
          </a:p>
        </p:txBody>
      </p:sp>
    </p:spTree>
    <p:extLst>
      <p:ext uri="{BB962C8B-B14F-4D97-AF65-F5344CB8AC3E}">
        <p14:creationId xmlns:p14="http://schemas.microsoft.com/office/powerpoint/2010/main" val="1213763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841543E6-3F7B-4EEE-9AEA-125BBCD1C19D}"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B57F8F15-64A4-45A5-A5EC-E5F128FAEC57}" type="slidenum">
              <a:t>‹#›</a:t>
            </a:fld>
            <a:endParaRPr lang="en-US"/>
          </a:p>
        </p:txBody>
      </p:sp>
    </p:spTree>
    <p:extLst>
      <p:ext uri="{BB962C8B-B14F-4D97-AF65-F5344CB8AC3E}">
        <p14:creationId xmlns:p14="http://schemas.microsoft.com/office/powerpoint/2010/main" val="15202474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7D4E84AB-E69E-4404-8190-7699F0256E90}"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26A1522-C701-4786-BD6D-9EC78EB28B9E}" type="slidenum">
              <a:t>‹#›</a:t>
            </a:fld>
            <a:endParaRPr lang="en-US"/>
          </a:p>
        </p:txBody>
      </p:sp>
    </p:spTree>
    <p:extLst>
      <p:ext uri="{BB962C8B-B14F-4D97-AF65-F5344CB8AC3E}">
        <p14:creationId xmlns:p14="http://schemas.microsoft.com/office/powerpoint/2010/main" val="14788187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9ED948C8-97E5-4789-B64F-CB24B20F4D84}"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E9A7F134-D62E-410D-89A8-E4920AFB83A5}" type="slidenum">
              <a:t>‹#›</a:t>
            </a:fld>
            <a:endParaRPr lang="en-US"/>
          </a:p>
        </p:txBody>
      </p:sp>
    </p:spTree>
    <p:extLst>
      <p:ext uri="{BB962C8B-B14F-4D97-AF65-F5344CB8AC3E}">
        <p14:creationId xmlns:p14="http://schemas.microsoft.com/office/powerpoint/2010/main" val="11532571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3B0F8D7C-013C-4FAC-B949-FFDDAD53E336}"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73AD508-EFE8-413E-ADE5-D59B4F6E3CA9}" type="slidenum">
              <a:t>‹#›</a:t>
            </a:fld>
            <a:endParaRPr lang="en-US"/>
          </a:p>
        </p:txBody>
      </p:sp>
    </p:spTree>
    <p:extLst>
      <p:ext uri="{BB962C8B-B14F-4D97-AF65-F5344CB8AC3E}">
        <p14:creationId xmlns:p14="http://schemas.microsoft.com/office/powerpoint/2010/main" val="35928907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05BFD0E5-1EFE-43B9-B690-4DFAE4B0558F}"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DFB74897-B295-42BC-B7D5-FC83C19AB780}" type="slidenum">
              <a:t>‹#›</a:t>
            </a:fld>
            <a:endParaRPr lang="en-US"/>
          </a:p>
        </p:txBody>
      </p:sp>
    </p:spTree>
    <p:extLst>
      <p:ext uri="{BB962C8B-B14F-4D97-AF65-F5344CB8AC3E}">
        <p14:creationId xmlns:p14="http://schemas.microsoft.com/office/powerpoint/2010/main" val="30141098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70857000-C90E-49A1-9651-1BF328829D18}" type="datetime1">
              <a:rPr lang="en-US"/>
              <a:pPr lvl="0"/>
              <a:t>6/16/2018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4E4400DA-6E10-43EB-9724-E2B457E848EA}" type="slidenum">
              <a:t>‹#›</a:t>
            </a:fld>
            <a:endParaRPr lang="en-US"/>
          </a:p>
        </p:txBody>
      </p:sp>
    </p:spTree>
    <p:extLst>
      <p:ext uri="{BB962C8B-B14F-4D97-AF65-F5344CB8AC3E}">
        <p14:creationId xmlns:p14="http://schemas.microsoft.com/office/powerpoint/2010/main" val="37376599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49E99C90-7B50-4EEE-922A-B5920891D188}" type="datetime1">
              <a:rPr lang="en-US"/>
              <a:pPr lvl="0"/>
              <a:t>6/16/2018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DCBB7F35-9B6C-444A-A892-63CA3308A002}" type="slidenum">
              <a:t>‹#›</a:t>
            </a:fld>
            <a:endParaRPr lang="en-US"/>
          </a:p>
        </p:txBody>
      </p:sp>
    </p:spTree>
    <p:extLst>
      <p:ext uri="{BB962C8B-B14F-4D97-AF65-F5344CB8AC3E}">
        <p14:creationId xmlns:p14="http://schemas.microsoft.com/office/powerpoint/2010/main" val="39854702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6901A9FB-C411-4BEA-8E48-D30937247A92}" type="datetime1">
              <a:rPr lang="en-US"/>
              <a:pPr lvl="0"/>
              <a:t>6/16/2018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25E60F1F-CB3E-4146-A32F-6DC7166D2C44}" type="slidenum">
              <a:t>‹#›</a:t>
            </a:fld>
            <a:endParaRPr lang="en-US"/>
          </a:p>
        </p:txBody>
      </p:sp>
    </p:spTree>
    <p:extLst>
      <p:ext uri="{BB962C8B-B14F-4D97-AF65-F5344CB8AC3E}">
        <p14:creationId xmlns:p14="http://schemas.microsoft.com/office/powerpoint/2010/main" val="22359205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01F7A705-8967-419A-9FCD-0710B29B6862}"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FDBB1F6-1054-4C94-A1E1-8F661448BDD9}" type="slidenum">
              <a:t>‹#›</a:t>
            </a:fld>
            <a:endParaRPr lang="en-US"/>
          </a:p>
        </p:txBody>
      </p:sp>
    </p:spTree>
    <p:extLst>
      <p:ext uri="{BB962C8B-B14F-4D97-AF65-F5344CB8AC3E}">
        <p14:creationId xmlns:p14="http://schemas.microsoft.com/office/powerpoint/2010/main" val="15042285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717484BE-2B58-4551-99E1-9B076A4257AA}"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44BFF98C-C425-4443-8B5C-1AB81510B4C9}" type="slidenum">
              <a:t>‹#›</a:t>
            </a:fld>
            <a:endParaRPr lang="en-US"/>
          </a:p>
        </p:txBody>
      </p:sp>
    </p:spTree>
    <p:extLst>
      <p:ext uri="{BB962C8B-B14F-4D97-AF65-F5344CB8AC3E}">
        <p14:creationId xmlns:p14="http://schemas.microsoft.com/office/powerpoint/2010/main" val="35347799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54571E89-E073-4860-AC3E-2EECE6B4697A}" type="slidenum">
              <a:t>‹#›</a:t>
            </a:fld>
            <a:endParaRPr lang="en-US"/>
          </a:p>
        </p:txBody>
      </p:sp>
      <p:pic>
        <p:nvPicPr>
          <p:cNvPr id="7"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IocLkk3aYlk" TargetMode="External"/><Relationship Id="rId1" Type="http://schemas.openxmlformats.org/officeDocument/2006/relationships/video" Target="NULL" TargetMode="Externa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microsoft.com/office/2007/relationships/media" Target="https://www.youtube.com/embed/GmT0KLIyhTU" TargetMode="External"/><Relationship Id="rId1" Type="http://schemas.openxmlformats.org/officeDocument/2006/relationships/video" Target="NULL" TargetMode="Externa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WXU8LPVox3k" TargetMode="External"/><Relationship Id="rId1" Type="http://schemas.openxmlformats.org/officeDocument/2006/relationships/video" Target="NULL" TargetMode="Externa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tKqYsleGuyQ" TargetMode="External"/><Relationship Id="rId1" Type="http://schemas.openxmlformats.org/officeDocument/2006/relationships/video" Target="NULL" TargetMode="External"/><Relationship Id="rId4" Type="http://schemas.openxmlformats.org/officeDocument/2006/relationships/image" Target="../media/image8.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t>運動與失能</a:t>
            </a:r>
          </a:p>
        </p:txBody>
      </p:sp>
      <p:sp>
        <p:nvSpPr>
          <p:cNvPr id="3" name="副標題 2"/>
          <p:cNvSpPr txBox="1">
            <a:spLocks noGrp="1"/>
          </p:cNvSpPr>
          <p:nvPr>
            <p:ph type="subTitle" idx="1"/>
          </p:nvPr>
        </p:nvSpPr>
        <p:spPr>
          <a:xfrm>
            <a:off x="1475658" y="1988838"/>
            <a:ext cx="6400800" cy="648071"/>
          </a:xfrm>
        </p:spPr>
        <p:txBody>
          <a:bodyPr/>
          <a:lstStyle/>
          <a:p>
            <a:pPr lvl="0"/>
            <a:r>
              <a:rPr lang="zh-TW"/>
              <a:t>曾郁嫻</a:t>
            </a:r>
            <a:endParaRPr lang="en-US"/>
          </a:p>
        </p:txBody>
      </p:sp>
      <p:pic>
        <p:nvPicPr>
          <p:cNvPr id="4"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endParaRPr lang="en-US" sz="3200" b="0" i="0" u="none" strike="noStrike" kern="1200" cap="none" spc="0" baseline="0">
              <a:solidFill>
                <a:srgbClr val="898989"/>
              </a:solidFill>
              <a:uFillTx/>
              <a:latin typeface="Calibri"/>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身心障礙者的運動參與</a:t>
            </a:r>
            <a:endParaRPr lang="en-US"/>
          </a:p>
        </p:txBody>
      </p:sp>
      <p:sp>
        <p:nvSpPr>
          <p:cNvPr id="3" name="內容版面配置區 2"/>
          <p:cNvSpPr txBox="1">
            <a:spLocks noGrp="1"/>
          </p:cNvSpPr>
          <p:nvPr>
            <p:ph idx="1"/>
          </p:nvPr>
        </p:nvSpPr>
        <p:spPr/>
        <p:txBody>
          <a:bodyPr/>
          <a:lstStyle/>
          <a:p>
            <a:pPr lvl="0"/>
            <a:r>
              <a:rPr lang="zh-TW"/>
              <a:t>促進身心障礙者參與運動的措施</a:t>
            </a:r>
            <a:endParaRPr lang="en-US"/>
          </a:p>
          <a:p>
            <a:pPr lvl="1"/>
            <a:r>
              <a:rPr lang="zh-TW"/>
              <a:t>美國</a:t>
            </a:r>
            <a:r>
              <a:rPr lang="en-US"/>
              <a:t> 1973 Rehabilitation Act </a:t>
            </a:r>
          </a:p>
          <a:p>
            <a:pPr lvl="2"/>
            <a:r>
              <a:rPr lang="zh-TW"/>
              <a:t>保障學生在教育環境中獲得應有的教育資源及協助</a:t>
            </a:r>
            <a:endParaRPr lang="en-US"/>
          </a:p>
          <a:p>
            <a:pPr lvl="1"/>
            <a:r>
              <a:rPr lang="zh-TW"/>
              <a:t>美國</a:t>
            </a:r>
            <a:r>
              <a:rPr lang="en-US"/>
              <a:t>1990 The American with Disability Act </a:t>
            </a:r>
          </a:p>
          <a:p>
            <a:pPr lvl="2"/>
            <a:r>
              <a:rPr lang="zh-TW"/>
              <a:t>提供更為具體的規範，並將保障拓展至教育體制以外</a:t>
            </a:r>
            <a:endParaRPr lang="en-US"/>
          </a:p>
          <a:p>
            <a:pPr lvl="1"/>
            <a:r>
              <a:rPr lang="zh-TW"/>
              <a:t>臺灣 特殊教育法</a:t>
            </a:r>
            <a:endParaRPr lang="en-US"/>
          </a:p>
          <a:p>
            <a:pPr lvl="2"/>
            <a:r>
              <a:rPr lang="zh-TW"/>
              <a:t>倡導融合式教學</a:t>
            </a:r>
            <a:endParaRPr lang="en-US"/>
          </a:p>
          <a:p>
            <a:pPr lvl="2"/>
            <a:r>
              <a:rPr lang="zh-TW"/>
              <a:t>「一起生活，一起學習」</a:t>
            </a:r>
            <a:endParaRPr lang="en-US"/>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國際大型身心障礙者運動賽事</a:t>
            </a:r>
            <a:endParaRPr lang="en-US"/>
          </a:p>
          <a:p>
            <a:pPr lvl="1"/>
            <a:r>
              <a:rPr lang="zh-TW"/>
              <a:t>帕拉林匹克運動會</a:t>
            </a:r>
            <a:r>
              <a:rPr lang="en-US"/>
              <a:t> (Paralympics)</a:t>
            </a:r>
          </a:p>
          <a:p>
            <a:pPr lvl="1"/>
            <a:r>
              <a:rPr lang="zh-TW"/>
              <a:t>達福林匹克運動會</a:t>
            </a:r>
            <a:r>
              <a:rPr lang="en-US"/>
              <a:t>(Deaflympic)</a:t>
            </a:r>
          </a:p>
          <a:p>
            <a:pPr lvl="1"/>
            <a:r>
              <a:rPr lang="zh-TW"/>
              <a:t>特殊奧林匹克運動會</a:t>
            </a:r>
            <a:r>
              <a:rPr lang="en-US"/>
              <a:t> (Special Olympics)</a:t>
            </a:r>
          </a:p>
          <a:p>
            <a:pPr lvl="1"/>
            <a:endParaRPr lang="en-US"/>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lnSpc>
                <a:spcPct val="90000"/>
              </a:lnSpc>
            </a:pPr>
            <a:r>
              <a:rPr lang="zh-TW"/>
              <a:t>帕拉林匹克運動會</a:t>
            </a:r>
            <a:r>
              <a:rPr lang="en-US"/>
              <a:t> (Paralympics)</a:t>
            </a:r>
          </a:p>
          <a:p>
            <a:pPr lvl="1">
              <a:lnSpc>
                <a:spcPct val="90000"/>
              </a:lnSpc>
            </a:pPr>
            <a:r>
              <a:rPr lang="zh-TW"/>
              <a:t>以運動復健與社會融合為出發點，產生舉辦身心障礙者運動的想法</a:t>
            </a:r>
            <a:endParaRPr lang="en-US"/>
          </a:p>
          <a:p>
            <a:pPr lvl="1">
              <a:lnSpc>
                <a:spcPct val="90000"/>
              </a:lnSpc>
            </a:pPr>
            <a:r>
              <a:rPr lang="zh-TW"/>
              <a:t>其目的在於呈現失能者也可以達成運動的卓越表現，並藉此鼓舞、激勵世界</a:t>
            </a:r>
            <a:endParaRPr lang="en-US"/>
          </a:p>
          <a:p>
            <a:pPr lvl="1">
              <a:lnSpc>
                <a:spcPct val="90000"/>
              </a:lnSpc>
            </a:pPr>
            <a:r>
              <a:rPr lang="en-US"/>
              <a:t>1960</a:t>
            </a:r>
            <a:r>
              <a:rPr lang="zh-TW"/>
              <a:t>年首次舉辦，其後，每四年舉辦一次</a:t>
            </a:r>
            <a:endParaRPr lang="en-US"/>
          </a:p>
          <a:p>
            <a:pPr lvl="1">
              <a:lnSpc>
                <a:spcPct val="90000"/>
              </a:lnSpc>
            </a:pPr>
            <a:r>
              <a:rPr lang="zh-TW"/>
              <a:t>舉辦時間為夏季奧林匹克運動會結束後約</a:t>
            </a:r>
            <a:r>
              <a:rPr lang="en-US"/>
              <a:t>2</a:t>
            </a:r>
            <a:r>
              <a:rPr lang="zh-TW"/>
              <a:t>週</a:t>
            </a:r>
            <a:endParaRPr lang="en-US"/>
          </a:p>
          <a:p>
            <a:pPr lvl="1">
              <a:lnSpc>
                <a:spcPct val="90000"/>
              </a:lnSpc>
            </a:pPr>
            <a:r>
              <a:rPr lang="en-US"/>
              <a:t>1988</a:t>
            </a:r>
            <a:r>
              <a:rPr lang="zh-TW"/>
              <a:t>年後，夏季帕運舉辦地點與奧運相同</a:t>
            </a:r>
            <a:endParaRPr lang="en-US"/>
          </a:p>
          <a:p>
            <a:pPr lvl="1">
              <a:lnSpc>
                <a:spcPct val="90000"/>
              </a:lnSpc>
            </a:pPr>
            <a:r>
              <a:rPr lang="zh-TW"/>
              <a:t>競賽分組除依據運動項目外，亦會根據運動員的傷殘類型另外進行分類</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name="Slide21">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3"/>
          <p:cNvSpPr txBox="1">
            <a:spLocks noGrp="1"/>
          </p:cNvSpPr>
          <p:nvPr>
            <p:ph idx="1"/>
          </p:nvPr>
        </p:nvSpPr>
        <p:spPr/>
        <p:txBody>
          <a:bodyPr/>
          <a:lstStyle/>
          <a:p>
            <a:endParaRPr lang="zh-TW" altLang="en-US"/>
          </a:p>
        </p:txBody>
      </p:sp>
      <p:pic>
        <p:nvPicPr>
          <p:cNvPr id="4" name="IocLkk3aYlk">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457200" y="1735851"/>
            <a:ext cx="8229600" cy="462914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帕運的爭議</a:t>
            </a:r>
            <a:endParaRPr lang="en-US"/>
          </a:p>
          <a:p>
            <a:pPr lvl="1"/>
            <a:r>
              <a:rPr lang="zh-TW"/>
              <a:t>相較於夏季奧運，缺乏媒體曝光</a:t>
            </a:r>
            <a:endParaRPr lang="en-US"/>
          </a:p>
          <a:p>
            <a:pPr lvl="1"/>
            <a:r>
              <a:rPr lang="zh-TW"/>
              <a:t>體位分類員的訓練，及運動員體位分類的爭議</a:t>
            </a:r>
            <a:endParaRPr lang="en-US"/>
          </a:p>
          <a:p>
            <a:pPr lvl="1"/>
            <a:r>
              <a:rPr lang="zh-TW"/>
              <a:t>五環旗的使用與商業考量</a:t>
            </a:r>
            <a:endParaRPr lang="en-US"/>
          </a:p>
          <a:p>
            <a:pPr lvl="1"/>
            <a:r>
              <a:rPr lang="zh-TW"/>
              <a:t>過度商業化而導致社會大眾焦點的偏離</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達福林匹克運動會</a:t>
            </a:r>
            <a:r>
              <a:rPr lang="en-US"/>
              <a:t>(Deaflympic)</a:t>
            </a:r>
          </a:p>
          <a:p>
            <a:pPr lvl="1"/>
            <a:r>
              <a:rPr lang="zh-TW"/>
              <a:t>以聽力損傷的運動員為主</a:t>
            </a:r>
            <a:endParaRPr lang="en-US"/>
          </a:p>
          <a:p>
            <a:pPr lvl="1"/>
            <a:r>
              <a:rPr lang="en-US"/>
              <a:t>1924 </a:t>
            </a:r>
            <a:r>
              <a:rPr lang="zh-TW"/>
              <a:t>巴黎，全球最早出現的身心障礙類國際性綜合運動賽會</a:t>
            </a:r>
            <a:endParaRPr lang="en-US"/>
          </a:p>
          <a:p>
            <a:pPr lvl="1"/>
            <a:r>
              <a:rPr lang="zh-TW"/>
              <a:t>其宗旨為「透過運動獲得平等」</a:t>
            </a:r>
            <a:r>
              <a:rPr lang="en-US"/>
              <a:t>(Equal Though Sports)</a:t>
            </a:r>
          </a:p>
          <a:p>
            <a:pPr lvl="1"/>
            <a:r>
              <a:rPr lang="zh-TW"/>
              <a:t>分為夏季聽奧與冬季聽奧，每二年交替舉辦</a:t>
            </a:r>
            <a:endParaRPr lang="en-US"/>
          </a:p>
          <a:p>
            <a:pPr lvl="1"/>
            <a:r>
              <a:rPr lang="zh-TW"/>
              <a:t>臺灣曾於</a:t>
            </a:r>
            <a:r>
              <a:rPr lang="en-US"/>
              <a:t>2009</a:t>
            </a:r>
            <a:r>
              <a:rPr lang="zh-TW"/>
              <a:t>年舉辦 第</a:t>
            </a:r>
            <a:r>
              <a:rPr lang="en-US"/>
              <a:t>21</a:t>
            </a:r>
            <a:r>
              <a:rPr lang="zh-TW"/>
              <a:t>屆夏季達福林匹亞克運動會</a:t>
            </a:r>
            <a:r>
              <a:rPr lang="en-US"/>
              <a:t>(</a:t>
            </a:r>
            <a:r>
              <a:rPr lang="zh-TW"/>
              <a:t>夏季聽奧</a:t>
            </a:r>
            <a:r>
              <a:rPr lang="en-US"/>
              <a:t>)</a:t>
            </a:r>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標題 2"/>
          <p:cNvSpPr txBox="1">
            <a:spLocks noGrp="1"/>
          </p:cNvSpPr>
          <p:nvPr>
            <p:ph type="title"/>
          </p:nvPr>
        </p:nvSpPr>
        <p:spPr/>
        <p:txBody>
          <a:bodyPr/>
          <a:lstStyle/>
          <a:p>
            <a:endParaRPr lang="zh-TW" altLang="en-US"/>
          </a:p>
        </p:txBody>
      </p:sp>
      <p:pic>
        <p:nvPicPr>
          <p:cNvPr id="3" name="GmT0KLIyhTU">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457200" y="1600200"/>
            <a:ext cx="8229600" cy="462914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r>
              <a:rPr lang="zh-TW"/>
              <a:t>特殊奧林匹克運動會</a:t>
            </a:r>
            <a:r>
              <a:rPr lang="en-US"/>
              <a:t> (Special Olympics)</a:t>
            </a:r>
          </a:p>
          <a:p>
            <a:pPr lvl="1"/>
            <a:r>
              <a:rPr lang="zh-TW"/>
              <a:t>對象為智力障礙</a:t>
            </a:r>
            <a:r>
              <a:rPr lang="en-US"/>
              <a:t>/</a:t>
            </a:r>
            <a:r>
              <a:rPr lang="zh-TW"/>
              <a:t>損傷的運動員</a:t>
            </a:r>
          </a:p>
          <a:p>
            <a:pPr lvl="1"/>
            <a:r>
              <a:rPr lang="zh-TW"/>
              <a:t>目的在於</a:t>
            </a:r>
            <a:endParaRPr lang="en-US"/>
          </a:p>
          <a:p>
            <a:pPr lvl="2"/>
            <a:r>
              <a:rPr lang="zh-TW"/>
              <a:t>「持續不斷的機會得以發展其體適能，表現其勇氣，感受歡樂的經驗，以及運動技巧和友誼分享，進而從其中獲致正面自我形象的提升、更多的自信、運動技巧、身體的健康以及來自社會與家庭的支持」</a:t>
            </a:r>
            <a:endParaRPr lang="en-US"/>
          </a:p>
          <a:p>
            <a:pPr lvl="1"/>
            <a:r>
              <a:rPr lang="zh-TW"/>
              <a:t>每兩年舉辦一次，且與其他運動會同樣分為夏季特奧及冬季特奧交替舉行</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3"/>
          <p:cNvSpPr txBox="1">
            <a:spLocks noGrp="1"/>
          </p:cNvSpPr>
          <p:nvPr>
            <p:ph idx="1"/>
          </p:nvPr>
        </p:nvSpPr>
        <p:spPr/>
        <p:txBody>
          <a:bodyPr/>
          <a:lstStyle/>
          <a:p>
            <a:endParaRPr lang="zh-TW" altLang="en-US"/>
          </a:p>
        </p:txBody>
      </p:sp>
      <p:pic>
        <p:nvPicPr>
          <p:cNvPr id="4" name="WXU8LPVox3k">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457200" y="1588367"/>
            <a:ext cx="8229600" cy="462914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1"/>
            <a:r>
              <a:rPr lang="zh-TW"/>
              <a:t>有別於其他失能運動會的分類，特殊奧林匹克運動會</a:t>
            </a:r>
            <a:endParaRPr lang="en-US"/>
          </a:p>
          <a:p>
            <a:pPr marL="1371600" lvl="2" indent="-514350">
              <a:buFont typeface="Calibri Light"/>
              <a:buAutoNum type="arabicPeriod"/>
            </a:pPr>
            <a:r>
              <a:rPr lang="zh-TW"/>
              <a:t>鼓勵不同能力的運動員皆能參與；</a:t>
            </a:r>
            <a:endParaRPr lang="en-US"/>
          </a:p>
          <a:p>
            <a:pPr marL="1371600" lvl="2" indent="-514350">
              <a:buFont typeface="Calibri Light"/>
              <a:buAutoNum type="arabicPeriod"/>
            </a:pPr>
            <a:r>
              <a:rPr lang="zh-TW"/>
              <a:t>每一位運動員都能夠因為他們自己個別獨有的表現特質，而分別受到鼓勵及讚賞；</a:t>
            </a:r>
            <a:endParaRPr lang="en-US"/>
          </a:p>
          <a:p>
            <a:pPr marL="1371600" lvl="2" indent="-514350">
              <a:buFont typeface="Calibri Light"/>
              <a:buAutoNum type="arabicPeriod"/>
            </a:pPr>
            <a:r>
              <a:rPr lang="zh-TW"/>
              <a:t>分組方式以「運動員和與他們能力相近在</a:t>
            </a:r>
            <a:r>
              <a:rPr lang="en-US"/>
              <a:t>10%~15%</a:t>
            </a:r>
            <a:r>
              <a:rPr lang="zh-TW"/>
              <a:t>範圍內的其他運動員同場公平競技」的精神來進行比賽；</a:t>
            </a:r>
          </a:p>
          <a:p>
            <a:pPr marL="1371600" lvl="2" indent="-514350">
              <a:buFont typeface="Calibri Light"/>
              <a:buAutoNum type="arabicPeriod"/>
            </a:pPr>
            <a:r>
              <a:rPr lang="zh-TW"/>
              <a:t>所有不同能力層次的運動員，均有同等機會，循著特奧會的獨特選拔系統而晉級參加比賽，以追求個人的持續成長與進步</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大綱</a:t>
            </a:r>
            <a:endParaRPr lang="en-US"/>
          </a:p>
        </p:txBody>
      </p:sp>
      <p:sp>
        <p:nvSpPr>
          <p:cNvPr id="3" name="內容版面配置區 2"/>
          <p:cNvSpPr txBox="1">
            <a:spLocks noGrp="1"/>
          </p:cNvSpPr>
          <p:nvPr>
            <p:ph idx="1"/>
          </p:nvPr>
        </p:nvSpPr>
        <p:spPr/>
        <p:txBody>
          <a:bodyPr/>
          <a:lstStyle/>
          <a:p>
            <a:pPr lvl="0"/>
            <a:r>
              <a:rPr lang="zh-TW"/>
              <a:t>定義失能</a:t>
            </a:r>
            <a:endParaRPr lang="en-US"/>
          </a:p>
          <a:p>
            <a:pPr lvl="0"/>
            <a:r>
              <a:rPr lang="zh-TW"/>
              <a:t>失能的意義如何在運動中被建構</a:t>
            </a:r>
            <a:endParaRPr lang="en-US"/>
          </a:p>
          <a:p>
            <a:pPr lvl="0"/>
            <a:r>
              <a:rPr lang="zh-TW"/>
              <a:t>身心障礙者的運動參與</a:t>
            </a:r>
            <a:endParaRPr lang="en-US"/>
          </a:p>
          <a:p>
            <a:pPr lvl="0"/>
            <a:r>
              <a:rPr lang="zh-TW"/>
              <a:t>媒體與失能運動（員）</a:t>
            </a:r>
            <a:endParaRPr lang="en-US"/>
          </a:p>
          <a:p>
            <a:pPr lvl="0"/>
            <a:r>
              <a:rPr lang="zh-TW"/>
              <a:t>科技、失能與運動</a:t>
            </a:r>
            <a:endParaRPr lang="en-US"/>
          </a:p>
          <a:p>
            <a:pPr lvl="0"/>
            <a:r>
              <a:rPr lang="zh-TW"/>
              <a:t>結語</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lnSpc>
                <a:spcPct val="80000"/>
              </a:lnSpc>
            </a:pPr>
            <a:r>
              <a:rPr lang="zh-TW" sz="3000"/>
              <a:t>全國身心障礙運動會</a:t>
            </a:r>
            <a:endParaRPr lang="en-US" sz="3000"/>
          </a:p>
          <a:p>
            <a:pPr lvl="1">
              <a:lnSpc>
                <a:spcPct val="80000"/>
              </a:lnSpc>
            </a:pPr>
            <a:r>
              <a:rPr lang="en-US" sz="2600"/>
              <a:t>1994 </a:t>
            </a:r>
            <a:r>
              <a:rPr lang="zh-TW" sz="2600"/>
              <a:t>年 第一屆全國身心障礙運動會</a:t>
            </a:r>
            <a:endParaRPr lang="en-US" sz="2600"/>
          </a:p>
          <a:p>
            <a:pPr lvl="1">
              <a:lnSpc>
                <a:spcPct val="80000"/>
              </a:lnSpc>
            </a:pPr>
            <a:r>
              <a:rPr lang="zh-TW" sz="2600"/>
              <a:t>每二年一次</a:t>
            </a:r>
            <a:endParaRPr lang="en-US" sz="2600"/>
          </a:p>
          <a:p>
            <a:pPr lvl="1">
              <a:lnSpc>
                <a:spcPct val="80000"/>
              </a:lnSpc>
            </a:pPr>
            <a:r>
              <a:rPr lang="zh-TW" sz="2600"/>
              <a:t>目的</a:t>
            </a:r>
            <a:r>
              <a:rPr lang="en-US" sz="2600"/>
              <a:t>:</a:t>
            </a:r>
            <a:r>
              <a:rPr lang="zh-TW" sz="2600"/>
              <a:t>發展我國身心障礙運動，維護身心障礙者運動權，並提升其生活品質</a:t>
            </a:r>
            <a:endParaRPr lang="en-US" sz="2600"/>
          </a:p>
          <a:p>
            <a:pPr lvl="1">
              <a:lnSpc>
                <a:spcPct val="80000"/>
              </a:lnSpc>
            </a:pPr>
            <a:r>
              <a:rPr lang="zh-TW" sz="2600"/>
              <a:t>舉辦項目為帕林匹亞克運動會、亞洲帕林匹亞運動會以及達福林匹亞克運動會所舉辦之競賽種類與項目</a:t>
            </a:r>
            <a:endParaRPr lang="en-US" sz="2600"/>
          </a:p>
          <a:p>
            <a:pPr lvl="0">
              <a:lnSpc>
                <a:spcPct val="80000"/>
              </a:lnSpc>
            </a:pPr>
            <a:r>
              <a:rPr lang="zh-TW" sz="3000"/>
              <a:t>其他身心障礙運動賽事</a:t>
            </a:r>
            <a:endParaRPr lang="en-US" sz="3000"/>
          </a:p>
          <a:p>
            <a:pPr lvl="1">
              <a:lnSpc>
                <a:spcPct val="80000"/>
              </a:lnSpc>
            </a:pPr>
            <a:r>
              <a:rPr lang="zh-TW" sz="2600"/>
              <a:t>身心障礙相關協會所舉辦之單項錦標賽</a:t>
            </a:r>
            <a:endParaRPr lang="en-US" sz="2600"/>
          </a:p>
          <a:p>
            <a:pPr lvl="1">
              <a:lnSpc>
                <a:spcPct val="80000"/>
              </a:lnSpc>
            </a:pPr>
            <a:r>
              <a:rPr lang="zh-TW" sz="2600"/>
              <a:t>縣市政府主辦之身心障礙運動會</a:t>
            </a:r>
            <a:endParaRPr lang="en-US" sz="26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媒體與失能運動</a:t>
            </a:r>
            <a:r>
              <a:rPr lang="en-US"/>
              <a:t>(</a:t>
            </a:r>
            <a:r>
              <a:rPr lang="zh-TW"/>
              <a:t>員</a:t>
            </a:r>
            <a:r>
              <a:rPr lang="en-US"/>
              <a:t>)</a:t>
            </a:r>
          </a:p>
        </p:txBody>
      </p:sp>
      <p:sp>
        <p:nvSpPr>
          <p:cNvPr id="3" name="內容版面配置區 2"/>
          <p:cNvSpPr txBox="1">
            <a:spLocks noGrp="1"/>
          </p:cNvSpPr>
          <p:nvPr>
            <p:ph idx="1"/>
          </p:nvPr>
        </p:nvSpPr>
        <p:spPr/>
        <p:txBody>
          <a:bodyPr/>
          <a:lstStyle/>
          <a:p>
            <a:pPr lvl="1"/>
            <a:r>
              <a:rPr lang="zh-TW"/>
              <a:t>媒體中的失能者</a:t>
            </a:r>
            <a:endParaRPr lang="en-US"/>
          </a:p>
          <a:p>
            <a:pPr lvl="2"/>
            <a:r>
              <a:rPr lang="zh-TW"/>
              <a:t>可憐的；遭遇暴力與霸凌的客體；具有陰險與邪惡性格的；超級殘疾者</a:t>
            </a:r>
            <a:r>
              <a:rPr lang="en-US"/>
              <a:t> (super cripple)</a:t>
            </a:r>
            <a:r>
              <a:rPr lang="zh-TW"/>
              <a:t>；遭受嘲弄的對象；負擔的象徵；性方面的異常；無法融入社會；如同正常人的失能者 </a:t>
            </a:r>
            <a:endParaRPr lang="en-US"/>
          </a:p>
          <a:p>
            <a:pPr marL="914400" lvl="2" indent="0" algn="r">
              <a:buNone/>
            </a:pPr>
            <a:r>
              <a:rPr lang="en-US" sz="1500"/>
              <a:t>(Barnes, 1992) </a:t>
            </a:r>
          </a:p>
          <a:p>
            <a:pPr lvl="1"/>
            <a:r>
              <a:rPr lang="zh-TW"/>
              <a:t>失能運動員的媒體形象</a:t>
            </a:r>
            <a:endParaRPr lang="en-US"/>
          </a:p>
          <a:p>
            <a:pPr lvl="2"/>
            <a:r>
              <a:rPr lang="zh-TW"/>
              <a:t>超級殘疾者</a:t>
            </a:r>
            <a:r>
              <a:rPr lang="en-US"/>
              <a:t> (super cripple)</a:t>
            </a:r>
          </a:p>
          <a:p>
            <a:pPr lvl="2"/>
            <a:r>
              <a:rPr lang="zh-TW"/>
              <a:t>遭受折磨的個體</a:t>
            </a:r>
            <a:endParaRPr lang="en-US"/>
          </a:p>
          <a:p>
            <a:pPr marL="914400" lvl="2" indent="0" algn="r">
              <a:buNone/>
            </a:pPr>
            <a:r>
              <a:rPr lang="en-US" sz="1500"/>
              <a:t>(Tynedal &amp; Wolbring, 2013; Thomas &amp; Smith, 2003</a:t>
            </a:r>
            <a:r>
              <a:rPr lang="zh-TW" sz="1500"/>
              <a:t> </a:t>
            </a:r>
            <a:r>
              <a:rPr lang="en-US" sz="1500"/>
              <a:t>) </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1"/>
            <a:r>
              <a:rPr lang="zh-TW"/>
              <a:t>「失能」＋「女性」的雙重阻礙</a:t>
            </a:r>
            <a:endParaRPr lang="en-US"/>
          </a:p>
          <a:p>
            <a:pPr lvl="2"/>
            <a:r>
              <a:rPr lang="zh-TW"/>
              <a:t>失能女性參與運動比例較低</a:t>
            </a:r>
            <a:endParaRPr lang="en-US"/>
          </a:p>
          <a:p>
            <a:pPr lvl="2"/>
            <a:r>
              <a:rPr lang="zh-TW"/>
              <a:t>媒體報導傾向以男性失能運動員為主</a:t>
            </a:r>
            <a:endParaRPr lang="en-US"/>
          </a:p>
          <a:p>
            <a:pPr lvl="2"/>
            <a:r>
              <a:rPr lang="zh-TW"/>
              <a:t>較多負面態度及物化女性的報導內容</a:t>
            </a:r>
            <a:endParaRPr lang="en-US"/>
          </a:p>
          <a:p>
            <a:pPr lvl="0"/>
            <a:endParaRPr lang="en-US"/>
          </a:p>
        </p:txBody>
      </p:sp>
      <p:pic>
        <p:nvPicPr>
          <p:cNvPr id="4" name="內容版面配置區 5">
            <a:extLst>
              <a:ext uri="{FF2B5EF4-FFF2-40B4-BE49-F238E27FC236}">
                <a16:creationId xmlns:a16="http://schemas.microsoft.com/office/drawing/2014/main" id="{00000000-0000-0000-0000-000000000000}"/>
              </a:ext>
            </a:extLst>
          </p:cNvPr>
          <p:cNvPicPr>
            <a:picLocks noChangeAspect="1"/>
          </p:cNvPicPr>
          <p:nvPr/>
        </p:nvPicPr>
        <p:blipFill>
          <a:blip r:embed="rId2"/>
          <a:srcRect t="-25598" b="-25598"/>
          <a:stretch>
            <a:fillRect/>
          </a:stretch>
        </p:blipFill>
        <p:spPr>
          <a:xfrm>
            <a:off x="6456907" y="4362885"/>
            <a:ext cx="2642853" cy="2961778"/>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科技、失能與運動</a:t>
            </a:r>
            <a:endParaRPr lang="en-US"/>
          </a:p>
        </p:txBody>
      </p:sp>
      <p:sp>
        <p:nvSpPr>
          <p:cNvPr id="3" name="內容版面配置區 2"/>
          <p:cNvSpPr txBox="1">
            <a:spLocks noGrp="1"/>
          </p:cNvSpPr>
          <p:nvPr>
            <p:ph idx="1"/>
          </p:nvPr>
        </p:nvSpPr>
        <p:spPr/>
        <p:txBody>
          <a:bodyPr/>
          <a:lstStyle/>
          <a:p>
            <a:pPr lvl="0"/>
            <a:r>
              <a:rPr lang="zh-TW"/>
              <a:t>利用科技</a:t>
            </a:r>
            <a:r>
              <a:rPr lang="en-US"/>
              <a:t>(</a:t>
            </a:r>
            <a:r>
              <a:rPr lang="zh-TW"/>
              <a:t>輔具</a:t>
            </a:r>
            <a:r>
              <a:rPr lang="en-US"/>
              <a:t>)</a:t>
            </a:r>
            <a:r>
              <a:rPr lang="zh-TW"/>
              <a:t>增進運動表現，已成為現代運動發展的一部分，而非僅限於身心障礙運動員</a:t>
            </a:r>
            <a:endParaRPr lang="en-US"/>
          </a:p>
          <a:p>
            <a:pPr lvl="0"/>
            <a:endParaRPr lang="en-US"/>
          </a:p>
          <a:p>
            <a:pPr lvl="0"/>
            <a:r>
              <a:rPr lang="zh-TW"/>
              <a:t>賽伯格出現在運動場上的爭議</a:t>
            </a:r>
            <a:endParaRPr lang="en-US"/>
          </a:p>
          <a:p>
            <a:pPr lvl="1"/>
            <a:r>
              <a:rPr lang="zh-TW"/>
              <a:t>科技競賽取代運動競賽</a:t>
            </a:r>
            <a:endParaRPr lang="en-US"/>
          </a:p>
          <a:p>
            <a:pPr lvl="1"/>
            <a:r>
              <a:rPr lang="zh-TW"/>
              <a:t>運動所具有的價值（人性）被模糊化</a:t>
            </a:r>
            <a:endParaRPr lang="en-US"/>
          </a:p>
          <a:p>
            <a:pPr lvl="1"/>
            <a:r>
              <a:rPr lang="zh-TW"/>
              <a:t>相較與健常身體，失能者使用輔具的優勢</a:t>
            </a:r>
            <a:endParaRPr lang="en-US"/>
          </a:p>
          <a:p>
            <a:pPr lvl="1"/>
            <a:endParaRPr lang="en-US"/>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name="Slide2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3"/>
          <p:cNvSpPr txBox="1">
            <a:spLocks noGrp="1"/>
          </p:cNvSpPr>
          <p:nvPr>
            <p:ph idx="1"/>
          </p:nvPr>
        </p:nvSpPr>
        <p:spPr/>
        <p:txBody>
          <a:bodyPr/>
          <a:lstStyle/>
          <a:p>
            <a:endParaRPr lang="zh-TW" altLang="en-US"/>
          </a:p>
        </p:txBody>
      </p:sp>
      <p:pic>
        <p:nvPicPr>
          <p:cNvPr id="4" name="tKqYsleGuyQ">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426339" y="1547814"/>
            <a:ext cx="8260461" cy="4646514"/>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科技輔具的可及性</a:t>
            </a:r>
            <a:endParaRPr lang="en-US"/>
          </a:p>
          <a:p>
            <a:pPr lvl="1"/>
            <a:r>
              <a:rPr lang="zh-TW"/>
              <a:t>失能者的經濟條件成為使用科技輔具的限制</a:t>
            </a:r>
            <a:endParaRPr lang="en-US"/>
          </a:p>
          <a:p>
            <a:pPr lvl="1"/>
            <a:r>
              <a:rPr lang="zh-TW"/>
              <a:t>失能運動員必須花費高額費用，以支付訓練所需消耗的輔具</a:t>
            </a:r>
            <a:endParaRPr lang="en-US"/>
          </a:p>
          <a:p>
            <a:pPr lvl="1"/>
            <a:r>
              <a:rPr lang="zh-TW"/>
              <a:t>地方政府及社區資源所能提供的服務，對於顧立失能者從事運動更為重要</a:t>
            </a:r>
            <a:endParaRPr lang="en-US"/>
          </a:p>
          <a:p>
            <a:pPr marL="457200" lvl="1" indent="0">
              <a:buNone/>
            </a:pP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結語</a:t>
            </a:r>
          </a:p>
        </p:txBody>
      </p:sp>
      <p:sp>
        <p:nvSpPr>
          <p:cNvPr id="3" name="內容版面配置區 2"/>
          <p:cNvSpPr txBox="1">
            <a:spLocks noGrp="1"/>
          </p:cNvSpPr>
          <p:nvPr>
            <p:ph idx="1"/>
          </p:nvPr>
        </p:nvSpPr>
        <p:spPr/>
        <p:txBody>
          <a:bodyPr/>
          <a:lstStyle/>
          <a:p>
            <a:pPr lvl="0"/>
            <a:r>
              <a:rPr lang="zh-TW"/>
              <a:t>再次思考什麼是「失能」</a:t>
            </a:r>
            <a:endParaRPr lang="en-US"/>
          </a:p>
          <a:p>
            <a:pPr lvl="1"/>
            <a:r>
              <a:rPr lang="zh-TW"/>
              <a:t>「失能」狀態的發生，會受到個體經驗與情境脈絡的影響</a:t>
            </a:r>
            <a:endParaRPr lang="en-US"/>
          </a:p>
          <a:p>
            <a:pPr lvl="0"/>
            <a:r>
              <a:rPr lang="zh-TW"/>
              <a:t>失能者友善運動環境</a:t>
            </a:r>
            <a:r>
              <a:rPr lang="en-US"/>
              <a:t>/</a:t>
            </a:r>
            <a:r>
              <a:rPr lang="zh-TW"/>
              <a:t>氛圍建構</a:t>
            </a:r>
            <a:endParaRPr lang="en-US"/>
          </a:p>
          <a:p>
            <a:pPr lvl="1"/>
            <a:r>
              <a:rPr lang="en-US"/>
              <a:t> (1) </a:t>
            </a:r>
            <a:r>
              <a:rPr lang="zh-TW"/>
              <a:t>鼓勵與指引；</a:t>
            </a:r>
            <a:r>
              <a:rPr lang="en-US"/>
              <a:t> (2) </a:t>
            </a:r>
            <a:r>
              <a:rPr lang="zh-TW"/>
              <a:t>設施可及性；</a:t>
            </a:r>
            <a:r>
              <a:rPr lang="en-US"/>
              <a:t> (3) </a:t>
            </a:r>
            <a:r>
              <a:rPr lang="zh-TW"/>
              <a:t>交通便利性；</a:t>
            </a:r>
            <a:r>
              <a:rPr lang="en-US"/>
              <a:t> (4) </a:t>
            </a:r>
            <a:r>
              <a:rPr lang="zh-TW"/>
              <a:t>定期且規律的活動方案</a:t>
            </a:r>
            <a:r>
              <a:rPr lang="en-US"/>
              <a:t>/</a:t>
            </a:r>
            <a:r>
              <a:rPr lang="zh-TW"/>
              <a:t>計畫；</a:t>
            </a:r>
            <a:r>
              <a:rPr lang="en-US"/>
              <a:t> (5) </a:t>
            </a:r>
            <a:r>
              <a:rPr lang="zh-TW"/>
              <a:t>機會創造；</a:t>
            </a:r>
            <a:r>
              <a:rPr lang="en-US"/>
              <a:t>(6) </a:t>
            </a:r>
            <a:r>
              <a:rPr lang="zh-TW"/>
              <a:t>克服過度保護及家庭支援協助；</a:t>
            </a:r>
            <a:r>
              <a:rPr lang="en-US"/>
              <a:t> (7) </a:t>
            </a:r>
            <a:r>
              <a:rPr lang="zh-TW"/>
              <a:t>倡議活動；</a:t>
            </a:r>
            <a:r>
              <a:rPr lang="en-US"/>
              <a:t> (8) </a:t>
            </a:r>
            <a:r>
              <a:rPr lang="zh-TW"/>
              <a:t>體制化的年度活動計畫與支援。</a:t>
            </a:r>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定義失能</a:t>
            </a:r>
            <a:endParaRPr lang="en-US"/>
          </a:p>
        </p:txBody>
      </p:sp>
      <p:sp>
        <p:nvSpPr>
          <p:cNvPr id="3" name="內容版面配置區 2"/>
          <p:cNvSpPr txBox="1">
            <a:spLocks noGrp="1"/>
          </p:cNvSpPr>
          <p:nvPr>
            <p:ph idx="1"/>
          </p:nvPr>
        </p:nvSpPr>
        <p:spPr/>
        <p:txBody>
          <a:bodyPr>
            <a:normAutofit/>
          </a:bodyPr>
          <a:lstStyle/>
          <a:p>
            <a:pPr lvl="0">
              <a:lnSpc>
                <a:spcPct val="90000"/>
              </a:lnSpc>
            </a:pPr>
            <a:r>
              <a:rPr lang="zh-TW"/>
              <a:t>什麼是「失能」？有那些因素會使人進入失能的狀態</a:t>
            </a:r>
            <a:r>
              <a:rPr lang="en-US"/>
              <a:t>?</a:t>
            </a:r>
          </a:p>
          <a:p>
            <a:pPr lvl="0">
              <a:lnSpc>
                <a:spcPct val="90000"/>
              </a:lnSpc>
            </a:pPr>
            <a:r>
              <a:rPr lang="zh-TW"/>
              <a:t>什麼是「健全的身體」</a:t>
            </a:r>
            <a:r>
              <a:rPr lang="en-US"/>
              <a:t>? </a:t>
            </a:r>
            <a:r>
              <a:rPr lang="zh-TW"/>
              <a:t>如何判別「健全」與「失能」之間的差異</a:t>
            </a:r>
            <a:r>
              <a:rPr lang="en-US"/>
              <a:t>?</a:t>
            </a:r>
          </a:p>
          <a:p>
            <a:pPr lvl="0">
              <a:lnSpc>
                <a:spcPct val="90000"/>
              </a:lnSpc>
            </a:pPr>
            <a:r>
              <a:rPr lang="zh-TW"/>
              <a:t>年齡與身體能力，是影響個體從事運動的重要因素</a:t>
            </a:r>
            <a:endParaRPr lang="en-US"/>
          </a:p>
          <a:p>
            <a:pPr lvl="1">
              <a:lnSpc>
                <a:spcPct val="90000"/>
              </a:lnSpc>
            </a:pPr>
            <a:r>
              <a:rPr lang="zh-TW"/>
              <a:t>身體能力</a:t>
            </a:r>
            <a:r>
              <a:rPr lang="en-US"/>
              <a:t>=</a:t>
            </a:r>
            <a:r>
              <a:rPr lang="zh-TW"/>
              <a:t>從事運動的必要條件</a:t>
            </a:r>
            <a:endParaRPr lang="en-US"/>
          </a:p>
          <a:p>
            <a:pPr lvl="1">
              <a:lnSpc>
                <a:spcPct val="90000"/>
              </a:lnSpc>
            </a:pPr>
            <a:r>
              <a:rPr lang="zh-TW"/>
              <a:t>老化與身體機能低落，影響個體參與運動的機會及意願</a:t>
            </a:r>
            <a:endParaRPr lang="en-US"/>
          </a:p>
          <a:p>
            <a:pPr lvl="0">
              <a:lnSpc>
                <a:spcPct val="90000"/>
              </a:lnSpc>
            </a:pP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a:xfrm>
            <a:off x="457200" y="1600200"/>
            <a:ext cx="8229600" cy="1909916"/>
          </a:xfrm>
        </p:spPr>
        <p:txBody>
          <a:bodyPr/>
          <a:lstStyle/>
          <a:p>
            <a:pPr lvl="0"/>
            <a:r>
              <a:rPr lang="zh-TW"/>
              <a:t>健全的身體</a:t>
            </a:r>
            <a:r>
              <a:rPr lang="en-US"/>
              <a:t> vs </a:t>
            </a:r>
            <a:r>
              <a:rPr lang="zh-TW"/>
              <a:t>失能的身體</a:t>
            </a:r>
            <a:endParaRPr lang="en-US"/>
          </a:p>
          <a:p>
            <a:pPr lvl="1"/>
            <a:r>
              <a:rPr lang="zh-TW"/>
              <a:t>運動場域對於身體的分類，來自於意識型態及刻板想像的投射</a:t>
            </a:r>
            <a:endParaRPr lang="en-US"/>
          </a:p>
          <a:p>
            <a:pPr lvl="1"/>
            <a:endParaRPr lang="en-US"/>
          </a:p>
          <a:p>
            <a:pPr lvl="1"/>
            <a:endParaRPr lang="en-US"/>
          </a:p>
        </p:txBody>
      </p:sp>
      <p:sp>
        <p:nvSpPr>
          <p:cNvPr id="4" name="矩形 5"/>
          <p:cNvSpPr/>
          <p:nvPr/>
        </p:nvSpPr>
        <p:spPr>
          <a:xfrm>
            <a:off x="457200" y="3318385"/>
            <a:ext cx="8229600" cy="1401098"/>
          </a:xfrm>
          <a:prstGeom prst="rect">
            <a:avLst/>
          </a:prstGeom>
          <a:solidFill>
            <a:srgbClr val="5B9BD5"/>
          </a:solidFill>
          <a:ln w="12701" cap="flat">
            <a:solidFill>
              <a:srgbClr val="41719C"/>
            </a:solidFill>
            <a:prstDash val="solid"/>
            <a:miter/>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zh-TW" sz="2400" b="0" i="0" u="none" strike="noStrike" kern="1200" cap="none" spc="0" baseline="0">
                <a:solidFill>
                  <a:srgbClr val="FFFFFF"/>
                </a:solidFill>
                <a:uFillTx/>
                <a:latin typeface="Calibri"/>
                <a:ea typeface="新細明體" pitchFamily="18"/>
              </a:rPr>
              <a:t>健全，是一個複雜的現象</a:t>
            </a:r>
            <a:r>
              <a:rPr lang="en-US" sz="2400" b="0" i="0" u="none" strike="noStrike" kern="1200" cap="none" spc="0" baseline="0">
                <a:solidFill>
                  <a:srgbClr val="FFFFFF"/>
                </a:solidFill>
                <a:uFillTx/>
                <a:latin typeface="Calibri"/>
                <a:ea typeface="新細明體" pitchFamily="18"/>
              </a:rPr>
              <a:t>/</a:t>
            </a:r>
            <a:r>
              <a:rPr lang="zh-TW" sz="2400" b="0" i="0" u="none" strike="noStrike" kern="1200" cap="none" spc="0" baseline="0">
                <a:solidFill>
                  <a:srgbClr val="FFFFFF"/>
                </a:solidFill>
                <a:uFillTx/>
                <a:latin typeface="Calibri"/>
                <a:ea typeface="新細明體" pitchFamily="18"/>
              </a:rPr>
              <a:t>狀態，且其意義會隨著情境及個體經驗，而有所變化。</a:t>
            </a:r>
            <a:endParaRPr lang="en-US" sz="2400" b="0" i="0" u="none" strike="noStrike" kern="1200" cap="none" spc="0" baseline="0">
              <a:solidFill>
                <a:srgbClr val="FFFFFF"/>
              </a:solidFill>
              <a:uFillTx/>
              <a:latin typeface="Calibri"/>
              <a:ea typeface="新細明體" pitchFamily="1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r>
              <a:rPr lang="en-US" sz="3000"/>
              <a:t>Ableist ideology </a:t>
            </a:r>
            <a:r>
              <a:rPr lang="zh-TW" sz="3000"/>
              <a:t>健常主義意識型態</a:t>
            </a:r>
            <a:endParaRPr lang="en-US" sz="3000"/>
          </a:p>
          <a:p>
            <a:pPr lvl="1"/>
            <a:r>
              <a:rPr lang="zh-TW" sz="2600"/>
              <a:t>將身體或智能發展缺陷者視為次等的群體，且在組織</a:t>
            </a:r>
            <a:r>
              <a:rPr lang="en-US" sz="2600"/>
              <a:t>/</a:t>
            </a:r>
            <a:r>
              <a:rPr lang="zh-TW" sz="2600"/>
              <a:t>發展社會化環境及物理空間時忽略其需求</a:t>
            </a:r>
            <a:endParaRPr lang="en-US" sz="2600"/>
          </a:p>
          <a:p>
            <a:pPr lvl="0"/>
            <a:r>
              <a:rPr lang="en-US" sz="3000"/>
              <a:t>Ableism </a:t>
            </a:r>
            <a:r>
              <a:rPr lang="zh-TW" sz="3000"/>
              <a:t>健常能力偏見</a:t>
            </a:r>
          </a:p>
          <a:p>
            <a:pPr lvl="1"/>
            <a:r>
              <a:rPr lang="zh-TW" sz="2600"/>
              <a:t>社會將身體健康視為常態，認為身心功能不同的身心障礙者是沒有能力的人的意識型態</a:t>
            </a:r>
            <a:endParaRPr lang="en-US" sz="2600"/>
          </a:p>
          <a:p>
            <a:pPr lvl="0"/>
            <a:r>
              <a:rPr lang="en-US" sz="3000"/>
              <a:t>Ageism </a:t>
            </a:r>
            <a:r>
              <a:rPr lang="zh-TW" sz="3000"/>
              <a:t>年齡歧視</a:t>
            </a:r>
            <a:r>
              <a:rPr lang="en-US" sz="3000"/>
              <a:t>/</a:t>
            </a:r>
            <a:r>
              <a:rPr lang="zh-TW" sz="3000"/>
              <a:t>年齡主義</a:t>
            </a:r>
            <a:endParaRPr lang="en-US" sz="3000"/>
          </a:p>
          <a:p>
            <a:pPr lvl="1"/>
            <a:r>
              <a:rPr lang="zh-TW" sz="2600"/>
              <a:t>針對年老者形成系統性刻板印象 </a:t>
            </a:r>
            <a:r>
              <a:rPr lang="en-US" sz="2600"/>
              <a:t>(stereotyping) </a:t>
            </a:r>
            <a:r>
              <a:rPr lang="zh-TW" sz="2600"/>
              <a:t>與歧視行為 </a:t>
            </a:r>
            <a:r>
              <a:rPr lang="en-US" sz="2600"/>
              <a:t>(discrimination) </a:t>
            </a:r>
            <a:r>
              <a:rPr lang="zh-TW" sz="2600"/>
              <a:t>之過程</a:t>
            </a:r>
            <a:endParaRPr lang="en-US" sz="2600"/>
          </a:p>
          <a:p>
            <a:pPr lvl="0"/>
            <a:endParaRPr lang="en-US" sz="3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失能的意義如何在運動中被建構</a:t>
            </a:r>
            <a:endParaRPr lang="en-US"/>
          </a:p>
        </p:txBody>
      </p:sp>
      <p:sp>
        <p:nvSpPr>
          <p:cNvPr id="3" name="內容版面配置區 2"/>
          <p:cNvSpPr txBox="1">
            <a:spLocks noGrp="1"/>
          </p:cNvSpPr>
          <p:nvPr>
            <p:ph idx="1"/>
          </p:nvPr>
        </p:nvSpPr>
        <p:spPr/>
        <p:txBody>
          <a:bodyPr/>
          <a:lstStyle/>
          <a:p>
            <a:pPr lvl="0"/>
            <a:r>
              <a:rPr lang="zh-TW"/>
              <a:t>失能</a:t>
            </a:r>
            <a:r>
              <a:rPr lang="en-US"/>
              <a:t> (disability)</a:t>
            </a:r>
          </a:p>
          <a:p>
            <a:pPr lvl="1"/>
            <a:r>
              <a:rPr lang="zh-TW"/>
              <a:t>因某種因素而導致的自身功能的限制</a:t>
            </a:r>
            <a:endParaRPr lang="en-US"/>
          </a:p>
          <a:p>
            <a:pPr lvl="0"/>
            <a:r>
              <a:rPr lang="zh-TW"/>
              <a:t>殘障</a:t>
            </a:r>
            <a:r>
              <a:rPr lang="en-US"/>
              <a:t> (handicapped)</a:t>
            </a:r>
          </a:p>
          <a:p>
            <a:pPr lvl="1"/>
            <a:r>
              <a:rPr lang="zh-TW"/>
              <a:t>因為身體或智能的損傷而導致能力喪失，也因此被視為是次等的</a:t>
            </a:r>
            <a:endParaRPr lang="en-US"/>
          </a:p>
          <a:p>
            <a:pPr lvl="0"/>
            <a:r>
              <a:rPr lang="zh-TW"/>
              <a:t>傷殘</a:t>
            </a:r>
            <a:r>
              <a:rPr lang="en-US"/>
              <a:t> (impairment)</a:t>
            </a:r>
          </a:p>
          <a:p>
            <a:pPr lvl="1"/>
            <a:r>
              <a:rPr lang="zh-TW"/>
              <a:t>身體或智力方面的傷害</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失能參與社會生活的阻礙</a:t>
            </a:r>
            <a:endParaRPr lang="en-US"/>
          </a:p>
          <a:p>
            <a:pPr marL="400050" lvl="1" indent="0">
              <a:buNone/>
            </a:pPr>
            <a:r>
              <a:rPr lang="en-US"/>
              <a:t>(1)</a:t>
            </a:r>
            <a:r>
              <a:rPr lang="zh-TW"/>
              <a:t>環境設計以健全身體者為主，</a:t>
            </a:r>
            <a:endParaRPr lang="en-US"/>
          </a:p>
          <a:p>
            <a:pPr marL="400050" lvl="1" indent="0">
              <a:buNone/>
            </a:pPr>
            <a:r>
              <a:rPr lang="en-US"/>
              <a:t>(2)</a:t>
            </a:r>
            <a:r>
              <a:rPr lang="zh-TW"/>
              <a:t>社會規範與組織架構忽略失能、邊緣化或排除失能者的參與，</a:t>
            </a:r>
            <a:endParaRPr lang="en-US"/>
          </a:p>
          <a:p>
            <a:pPr marL="400050" lvl="1" indent="0">
              <a:buNone/>
            </a:pPr>
            <a:r>
              <a:rPr lang="en-US"/>
              <a:t>(3)</a:t>
            </a:r>
            <a:r>
              <a:rPr lang="zh-TW"/>
              <a:t>個人態度與語言使用將失能與次等位階連結在一起。</a:t>
            </a:r>
            <a:endParaRPr lang="en-US"/>
          </a:p>
        </p:txBody>
      </p:sp>
      <p:pic>
        <p:nvPicPr>
          <p:cNvPr id="4" name="內容版面配置區 4">
            <a:extLst>
              <a:ext uri="{FF2B5EF4-FFF2-40B4-BE49-F238E27FC236}">
                <a16:creationId xmlns:a16="http://schemas.microsoft.com/office/drawing/2014/main" id="{00000000-0000-0000-0000-000000000000}"/>
              </a:ext>
            </a:extLst>
          </p:cNvPr>
          <p:cNvPicPr>
            <a:picLocks noChangeAspect="1"/>
          </p:cNvPicPr>
          <p:nvPr/>
        </p:nvPicPr>
        <p:blipFill>
          <a:blip r:embed="rId2"/>
          <a:srcRect t="-6034" b="-6034"/>
          <a:stretch>
            <a:fillRect/>
          </a:stretch>
        </p:blipFill>
        <p:spPr>
          <a:xfrm>
            <a:off x="6828501" y="4448555"/>
            <a:ext cx="2315498" cy="2594920"/>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r>
              <a:rPr lang="zh-TW"/>
              <a:t>醫療模式</a:t>
            </a:r>
            <a:endParaRPr lang="en-US"/>
          </a:p>
          <a:p>
            <a:pPr lvl="1"/>
            <a:r>
              <a:rPr lang="zh-TW"/>
              <a:t>「失能」身體或心理功能的損傷，而失能者被視為處於偏離「健康」的狀態</a:t>
            </a:r>
            <a:endParaRPr lang="en-US"/>
          </a:p>
          <a:p>
            <a:pPr lvl="1"/>
            <a:r>
              <a:rPr lang="zh-TW"/>
              <a:t>認為失能者的困境來自於身體或心理的缺陷</a:t>
            </a:r>
            <a:endParaRPr lang="en-US"/>
          </a:p>
          <a:p>
            <a:pPr lvl="1"/>
            <a:r>
              <a:rPr lang="zh-TW"/>
              <a:t>以健全身體觀點辨別「完整</a:t>
            </a:r>
            <a:r>
              <a:rPr lang="en-US"/>
              <a:t>/</a:t>
            </a:r>
            <a:r>
              <a:rPr lang="zh-TW"/>
              <a:t>健全」與「不完整</a:t>
            </a:r>
            <a:r>
              <a:rPr lang="en-US"/>
              <a:t>/</a:t>
            </a:r>
            <a:r>
              <a:rPr lang="zh-TW"/>
              <a:t>不健全」的身體樣態</a:t>
            </a:r>
          </a:p>
          <a:p>
            <a:pPr marL="400050" lvl="1" indent="0">
              <a:buNone/>
            </a:pPr>
            <a:r>
              <a:rPr lang="en-US"/>
              <a:t>(1) </a:t>
            </a:r>
            <a:r>
              <a:rPr lang="zh-TW"/>
              <a:t>仍舊為目前社會大眾傾向採取的辨別方式，</a:t>
            </a:r>
          </a:p>
          <a:p>
            <a:pPr marL="400050" lvl="1" indent="0">
              <a:buNone/>
            </a:pPr>
            <a:r>
              <a:rPr lang="en-US"/>
              <a:t>(2) </a:t>
            </a:r>
            <a:r>
              <a:rPr lang="zh-TW"/>
              <a:t>相關產業以此為基礎進行產品開發</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社會模式</a:t>
            </a:r>
            <a:endParaRPr lang="en-US"/>
          </a:p>
          <a:p>
            <a:pPr lvl="1"/>
            <a:r>
              <a:rPr lang="zh-TW"/>
              <a:t>身體失能是事實，但生活方面的失能是來自於社會歧視及缺乏環境支援</a:t>
            </a:r>
          </a:p>
          <a:p>
            <a:pPr lvl="1"/>
            <a:r>
              <a:rPr lang="zh-TW"/>
              <a:t>強調社會結構對失能者的限制與障礙，認為失能者所遭遇的困境源自於個體與社會互動中遭受壓迫與歧視的結果</a:t>
            </a:r>
          </a:p>
          <a:p>
            <a:pPr lvl="1"/>
            <a:r>
              <a:rPr lang="zh-TW"/>
              <a:t>傾向藉由社會氛圍的轉變，營造具支援性且友善的環境</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417</TotalTime>
  <Words>1498</Words>
  <Application>Microsoft Office PowerPoint</Application>
  <PresentationFormat>寬螢幕</PresentationFormat>
  <Paragraphs>123</Paragraphs>
  <Slides>26</Slides>
  <Notes>1</Notes>
  <HiddenSlides>0</HiddenSlides>
  <MMClips>4</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26</vt:i4>
      </vt:variant>
    </vt:vector>
  </HeadingPairs>
  <TitlesOfParts>
    <vt:vector size="32" baseType="lpstr">
      <vt:lpstr>新細明體</vt:lpstr>
      <vt:lpstr>標楷體</vt:lpstr>
      <vt:lpstr>Arial</vt:lpstr>
      <vt:lpstr>Calibri</vt:lpstr>
      <vt:lpstr>Calibri Light</vt:lpstr>
      <vt:lpstr>課程名稱</vt:lpstr>
      <vt:lpstr>運動與失能</vt:lpstr>
      <vt:lpstr>大綱</vt:lpstr>
      <vt:lpstr>定義失能</vt:lpstr>
      <vt:lpstr>PowerPoint 簡報</vt:lpstr>
      <vt:lpstr>PowerPoint 簡報</vt:lpstr>
      <vt:lpstr>失能的意義如何在運動中被建構</vt:lpstr>
      <vt:lpstr>PowerPoint 簡報</vt:lpstr>
      <vt:lpstr>PowerPoint 簡報</vt:lpstr>
      <vt:lpstr>PowerPoint 簡報</vt:lpstr>
      <vt:lpstr>身心障礙者的運動參與</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媒體與失能運動(員)</vt:lpstr>
      <vt:lpstr>PowerPoint 簡報</vt:lpstr>
      <vt:lpstr>科技、失能與運動</vt:lpstr>
      <vt:lpstr>PowerPoint 簡報</vt:lpstr>
      <vt:lpstr>PowerPoint 簡報</vt:lpstr>
      <vt:lpstr>結語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user</cp:lastModifiedBy>
  <cp:revision>18</cp:revision>
  <dcterms:created xsi:type="dcterms:W3CDTF">2017-11-07T02:54:43Z</dcterms:created>
  <dcterms:modified xsi:type="dcterms:W3CDTF">2018-06-16T12:26:19Z</dcterms:modified>
</cp:coreProperties>
</file>