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433" r:id="rId3"/>
    <p:sldId id="431" r:id="rId4"/>
    <p:sldId id="432" r:id="rId5"/>
    <p:sldId id="422" r:id="rId6"/>
    <p:sldId id="423" r:id="rId7"/>
    <p:sldId id="425" r:id="rId8"/>
    <p:sldId id="426" r:id="rId9"/>
    <p:sldId id="303" r:id="rId10"/>
    <p:sldId id="305" r:id="rId11"/>
    <p:sldId id="307" r:id="rId12"/>
    <p:sldId id="429" r:id="rId13"/>
    <p:sldId id="401" r:id="rId14"/>
    <p:sldId id="421" r:id="rId15"/>
    <p:sldId id="434" r:id="rId16"/>
    <p:sldId id="405" r:id="rId17"/>
    <p:sldId id="404" r:id="rId18"/>
    <p:sldId id="406" r:id="rId19"/>
    <p:sldId id="435" r:id="rId20"/>
    <p:sldId id="436" r:id="rId21"/>
    <p:sldId id="430" r:id="rId22"/>
    <p:sldId id="412" r:id="rId23"/>
    <p:sldId id="437" r:id="rId24"/>
    <p:sldId id="439" r:id="rId2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26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81D91-B4A0-487B-8991-58BDA70554F7}" type="datetimeFigureOut">
              <a:rPr lang="zh-TW" altLang="en-US" smtClean="0"/>
              <a:t>2018/8/6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5C277-A6ED-45AD-8B4E-D1A54637A9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033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4E90A8-EB8D-453E-8613-27F67743D41B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3856EA-DCA5-4A35-B604-E1041943B65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5A5555-C76B-4112-AAAA-E6F68C9E236F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EEE3B6-8F58-4241-8B16-FE8934ABA5C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4C49F4-B0E2-4F16-8E0E-3AF303CF28DC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24923E-D779-4ADD-8C92-51369931B2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4641"/>
            <a:ext cx="8229600" cy="5643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838988"/>
            <a:ext cx="8229600" cy="5439264"/>
          </a:xfrm>
        </p:spPr>
        <p:txBody>
          <a:bodyPr/>
          <a:lstStyle>
            <a:lvl1pPr>
              <a:defRPr/>
            </a:lvl1pPr>
            <a:lvl2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>
              <a:defRPr/>
            </a:lvl5pPr>
          </a:lstStyle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CC522C-8A98-41EB-9A22-1CB2CB92C3C6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001879-122A-41BF-9C25-94802BE7AB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531B54-BB9B-4875-A207-1D6ED0B8FA35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804E-95E7-4E04-A692-7BF35168A00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B05B3E-3CC3-4B82-A0D8-6AC23003BF6F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25DAAD-5587-4263-9D81-97CC173A1E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4" name="內容版面配置區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5" name="文字版面配置區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6" name="內容版面配置區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7" name="日期版面配置區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4A751C-6B43-4EB8-8F67-5BDDD91A7D36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8" name="頁尾版面配置區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投影片編號版面配置區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20985-5DEB-47B0-A6CC-E754A84A044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02DE7-EB97-42A4-A31B-AEA80A53AAAA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4" name="頁尾版面配置區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投影片編號版面配置區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83C390-943C-4C11-9222-333F6E4CC1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156763-1A13-4EC5-8D54-5E644CEABAF3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3" name="頁尾版面配置區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投影片編號版面配置區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6C4B2A-B94A-4600-AC47-9A82D8BC8DC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89D2B-F5D6-4D48-B77E-1756C5408D5C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60D7A4-8D03-4354-9CB7-3541AE3B9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zh-TW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zh-TW"/>
              <a:t>按一下圖示以新增圖片</a:t>
            </a:r>
            <a:endParaRPr lang="en-US"/>
          </a:p>
        </p:txBody>
      </p:sp>
      <p:sp>
        <p:nvSpPr>
          <p:cNvPr id="4" name="文字版面配置區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zh-TW"/>
              <a:t>按一下以編輯母片文字樣式</a:t>
            </a:r>
          </a:p>
        </p:txBody>
      </p:sp>
      <p:sp>
        <p:nvSpPr>
          <p:cNvPr id="5" name="日期版面配置區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CA8848-2920-4A25-9D13-4E297CEB81D1}" type="datetime1">
              <a:rPr lang="en-US"/>
              <a:pPr lvl="0"/>
              <a:t>8/6/2018</a:t>
            </a:fld>
            <a:endParaRPr lang="en-US"/>
          </a:p>
        </p:txBody>
      </p:sp>
      <p:sp>
        <p:nvSpPr>
          <p:cNvPr id="6" name="頁尾版面配置區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投影片編號版面配置區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47CEDA-B140-4B21-AA84-B391A65AA9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AB5E4"/>
            </a:gs>
            <a:gs pos="100000">
              <a:srgbClr val="C2D1ED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74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lvl="0"/>
            <a:r>
              <a:rPr lang="zh-TW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/>
          <p:cNvSpPr txBox="1">
            <a:spLocks noGrp="1"/>
          </p:cNvSpPr>
          <p:nvPr>
            <p:ph type="body" idx="1"/>
          </p:nvPr>
        </p:nvSpPr>
        <p:spPr>
          <a:xfrm>
            <a:off x="457200" y="1168000"/>
            <a:ext cx="8229600" cy="49581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  <a:endParaRPr lang="en-US" dirty="0"/>
          </a:p>
        </p:txBody>
      </p:sp>
      <p:sp>
        <p:nvSpPr>
          <p:cNvPr id="4" name="日期版面配置區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頁尾版面配置區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投影片編號版面配置區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  <a:ea typeface="新細明體"/>
                <a:cs typeface=""/>
              </a:defRPr>
            </a:lvl1pPr>
          </a:lstStyle>
          <a:p>
            <a:pPr lvl="0"/>
            <a:fld id="{6E744CF0-60D5-4C27-B9C5-7C05AF2846C8}" type="slidenum">
              <a:t>‹#›</a:t>
            </a:fld>
            <a:endParaRPr lang="en-US"/>
          </a:p>
        </p:txBody>
      </p:sp>
      <p:pic>
        <p:nvPicPr>
          <p:cNvPr id="7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TW" sz="4400" b="0" i="0" u="none" strike="noStrike" kern="1200" cap="none" spc="0" baseline="0">
          <a:solidFill>
            <a:srgbClr val="000000"/>
          </a:solidFill>
          <a:uFillTx/>
          <a:latin typeface="標楷體" pitchFamily="65"/>
          <a:ea typeface="標楷體" pitchFamily="65"/>
          <a:cs typeface="標楷體" pitchFamily="65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zh-TW" sz="3200" b="0" i="0" u="none" strike="noStrike" kern="1200" cap="none" spc="0" baseline="0">
          <a:solidFill>
            <a:srgbClr val="0000FF"/>
          </a:solidFill>
          <a:uFillTx/>
          <a:latin typeface="標楷體" pitchFamily="65"/>
          <a:ea typeface="標楷體" pitchFamily="65"/>
          <a:cs typeface="標楷體" pitchFamily="65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zh-TW" sz="28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zh-TW" sz="24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zh-TW" sz="2000" b="0" i="0" u="none" strike="noStrike" kern="1200" cap="none" spc="0" baseline="0">
          <a:solidFill>
            <a:srgbClr val="000000"/>
          </a:solidFill>
          <a:uFillTx/>
          <a:latin typeface="Times New Roman" panose="02020603050405020304" pitchFamily="18" charset="0"/>
          <a:ea typeface="標楷體" panose="03000509000000000000" pitchFamily="65" charset="-12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42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40.png"/><Relationship Id="rId5" Type="http://schemas.microsoft.com/office/2007/relationships/media" Target="../media/media5.mp4"/><Relationship Id="rId10" Type="http://schemas.openxmlformats.org/officeDocument/2006/relationships/image" Target="../media/image39.png"/><Relationship Id="rId4" Type="http://schemas.openxmlformats.org/officeDocument/2006/relationships/video" Target="../media/media4.mp4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8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 noGrp="1"/>
          </p:cNvSpPr>
          <p:nvPr>
            <p:ph type="ctrTitle"/>
          </p:nvPr>
        </p:nvSpPr>
        <p:spPr>
          <a:xfrm>
            <a:off x="737829" y="476667"/>
            <a:ext cx="7772400" cy="1470026"/>
          </a:xfrm>
        </p:spPr>
        <p:txBody>
          <a:bodyPr/>
          <a:lstStyle/>
          <a:p>
            <a:pPr lvl="0"/>
            <a:r>
              <a:rPr lang="zh-TW" altLang="en-US" dirty="0" smtClean="0"/>
              <a:t>運動傷害與</a:t>
            </a:r>
            <a:r>
              <a:rPr lang="zh-TW" altLang="en-US" dirty="0"/>
              <a:t>急救</a:t>
            </a:r>
            <a:endParaRPr lang="zh-TW" dirty="0"/>
          </a:p>
        </p:txBody>
      </p:sp>
      <p:sp>
        <p:nvSpPr>
          <p:cNvPr id="3" name="副標題 2"/>
          <p:cNvSpPr txBox="1">
            <a:spLocks noGrp="1"/>
          </p:cNvSpPr>
          <p:nvPr>
            <p:ph type="subTitle" idx="1"/>
          </p:nvPr>
        </p:nvSpPr>
        <p:spPr>
          <a:xfrm>
            <a:off x="1214292" y="4485715"/>
            <a:ext cx="6400800" cy="648071"/>
          </a:xfrm>
        </p:spPr>
        <p:txBody>
          <a:bodyPr/>
          <a:lstStyle/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國立體育大學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運動保健學系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 lvl="0"/>
            <a:r>
              <a:rPr lang="zh-TW" altLang="en-US" sz="2800" dirty="0" smtClean="0">
                <a:solidFill>
                  <a:schemeClr val="tx1"/>
                </a:solidFill>
              </a:rPr>
              <a:t>陳雅</a:t>
            </a:r>
            <a:r>
              <a:rPr lang="zh-TW" altLang="en-US" sz="2800" dirty="0">
                <a:solidFill>
                  <a:schemeClr val="tx1"/>
                </a:solidFill>
              </a:rPr>
              <a:t>琳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BPC\Downloads\教育部logo991006-1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11443"/>
            <a:ext cx="1475658" cy="446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BPC\AppData\Local\Temp\Rar$DR60.735\A703(修正型)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7667" y="6508351"/>
            <a:ext cx="1263682" cy="2527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副標題 2"/>
          <p:cNvSpPr txBox="1"/>
          <p:nvPr/>
        </p:nvSpPr>
        <p:spPr>
          <a:xfrm>
            <a:off x="1214292" y="1985904"/>
            <a:ext cx="6400800" cy="648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下肢常見運動傷害之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zh-TW" altLang="en-US" sz="3200" b="1" i="0" u="none" strike="noStrike" kern="1200" cap="none" spc="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認識、預防與處理</a:t>
            </a:r>
            <a:endParaRPr lang="en-US" altLang="zh-TW" sz="3200" b="1" i="0" u="none" strike="noStrike" kern="1200" cap="none" spc="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  <a:p>
            <a:pPr lvl="0" algn="ctr">
              <a:spcBef>
                <a:spcPts val="8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大腿、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髖關節與骨盆</a:t>
            </a:r>
            <a:r>
              <a:rPr lang="en-US" altLang="zh-TW" sz="3200" b="1">
                <a:latin typeface="標楷體" panose="03000509000000000000" pitchFamily="65" charset="-120"/>
                <a:ea typeface="標楷體" panose="03000509000000000000" pitchFamily="65" charset="-120"/>
                <a:cs typeface=""/>
              </a:rPr>
              <a:t>)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  <a:cs typeface="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5585790" cy="564346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梨狀肌症候</a:t>
            </a:r>
            <a:r>
              <a:rPr lang="zh-TW" altLang="en-US" dirty="0"/>
              <a:t>群</a:t>
            </a:r>
            <a:endParaRPr lang="en-US" altLang="zh-TW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987"/>
            <a:ext cx="8458200" cy="5400675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常見的原因：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dirty="0" smtClean="0"/>
              <a:t>1.</a:t>
            </a:r>
            <a:r>
              <a:rPr lang="zh-TW" altLang="en-US" sz="2800" dirty="0" smtClean="0"/>
              <a:t>外力撞擊</a:t>
            </a:r>
            <a:endParaRPr lang="en-US" altLang="zh-TW" sz="2800" dirty="0" smtClean="0"/>
          </a:p>
          <a:p>
            <a:pPr>
              <a:lnSpc>
                <a:spcPct val="120000"/>
              </a:lnSpc>
              <a:buNone/>
            </a:pPr>
            <a:r>
              <a:rPr lang="en-US" altLang="zh-TW" sz="2800" dirty="0" smtClean="0"/>
              <a:t>2.</a:t>
            </a:r>
            <a:r>
              <a:rPr lang="zh-TW" altLang="en-US" sz="2800" dirty="0"/>
              <a:t>過多外旋活動量、下肢力學不佳 </a:t>
            </a:r>
            <a:r>
              <a:rPr lang="en-US" altLang="zh-TW" sz="2800" dirty="0"/>
              <a:t>(toe out</a:t>
            </a:r>
            <a:r>
              <a:rPr lang="en-US" altLang="zh-TW" sz="2800" dirty="0" smtClean="0"/>
              <a:t>)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dirty="0" smtClean="0"/>
              <a:t>3.</a:t>
            </a:r>
            <a:r>
              <a:rPr lang="zh-TW" altLang="en-US" sz="2800" dirty="0" smtClean="0"/>
              <a:t>內收肌太緊，外展肌無力，對梨狀肌產生較多拉力。 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症狀</a:t>
            </a:r>
            <a:endParaRPr lang="en-US" altLang="zh-TW" sz="2800" dirty="0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en-US" altLang="zh-TW" sz="2800" dirty="0" smtClean="0"/>
              <a:t> </a:t>
            </a:r>
            <a:r>
              <a:rPr lang="zh-TW" altLang="en-US" sz="2800" dirty="0" smtClean="0"/>
              <a:t> 臀部中間、深層有鈍痛、上樓梯、上坡有困難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  大腿後方無力，感覺異常（麻木）</a:t>
            </a:r>
            <a:endParaRPr lang="en-US" altLang="zh-TW" sz="2800" dirty="0" smtClean="0"/>
          </a:p>
          <a:p>
            <a:pPr>
              <a:lnSpc>
                <a:spcPct val="140000"/>
              </a:lnSpc>
              <a:buNone/>
            </a:pPr>
            <a:r>
              <a:rPr lang="zh-TW" altLang="en-US" sz="2800" dirty="0" smtClean="0"/>
              <a:t>  屈髖</a:t>
            </a:r>
            <a:r>
              <a:rPr lang="zh-TW" altLang="en-US" sz="2800" dirty="0"/>
              <a:t>、</a:t>
            </a:r>
            <a:r>
              <a:rPr lang="zh-TW" altLang="en-US" sz="2800" dirty="0" smtClean="0"/>
              <a:t>內</a:t>
            </a:r>
            <a:r>
              <a:rPr lang="zh-TW" altLang="en-US" sz="2800" dirty="0"/>
              <a:t>收及內</a:t>
            </a:r>
            <a:r>
              <a:rPr lang="zh-TW" altLang="en-US" sz="2800" dirty="0" smtClean="0"/>
              <a:t>旋時會引發疼痛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endParaRPr lang="zh-TW" altLang="en-US" sz="2800" dirty="0" smtClean="0"/>
          </a:p>
        </p:txBody>
      </p:sp>
      <p:pic>
        <p:nvPicPr>
          <p:cNvPr id="4" name="Picture 3" descr="Hip str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92474"/>
            <a:ext cx="3200400" cy="15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「run gait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90" y="0"/>
            <a:ext cx="2872410" cy="214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9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ea typeface="新細明體" charset="-120"/>
              </a:rPr>
              <a:t>處理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1833"/>
            <a:ext cx="5056632" cy="5295456"/>
          </a:xfrm>
        </p:spPr>
        <p:txBody>
          <a:bodyPr/>
          <a:lstStyle/>
          <a:p>
            <a:pPr eaLnBrk="1" hangingPunct="1"/>
            <a:r>
              <a:rPr lang="zh-TW" altLang="en-US" sz="2800" dirty="0" smtClean="0"/>
              <a:t>熱敷放鬆肌肉，但必須確認不是急性傷害</a:t>
            </a:r>
          </a:p>
          <a:p>
            <a:r>
              <a:rPr lang="zh-TW" altLang="en-US" sz="2800" dirty="0"/>
              <a:t>若是髖外旋太多</a:t>
            </a:r>
            <a:r>
              <a:rPr lang="en-US" altLang="zh-TW" sz="2800" dirty="0"/>
              <a:t>(</a:t>
            </a:r>
            <a:r>
              <a:rPr lang="zh-TW" altLang="en-US" sz="2800" dirty="0"/>
              <a:t>腳尖朝外</a:t>
            </a:r>
            <a:r>
              <a:rPr lang="en-US" altLang="zh-TW" sz="2800" dirty="0"/>
              <a:t>)</a:t>
            </a:r>
            <a:r>
              <a:rPr lang="zh-TW" altLang="en-US" sz="2800" dirty="0"/>
              <a:t>、梨狀肌緊繃</a:t>
            </a:r>
            <a:endParaRPr lang="en-US" altLang="zh-TW" sz="2800" dirty="0"/>
          </a:p>
          <a:p>
            <a:pPr lvl="1"/>
            <a:r>
              <a:rPr lang="zh-TW" altLang="en-US" dirty="0"/>
              <a:t>伸展梨狀肌及其他髖外旋肌群</a:t>
            </a:r>
            <a:r>
              <a:rPr lang="en-US" altLang="zh-TW" dirty="0" smtClean="0"/>
              <a:t>.</a:t>
            </a:r>
          </a:p>
        </p:txBody>
      </p:sp>
      <p:pic>
        <p:nvPicPr>
          <p:cNvPr id="55300" name="Picture 7" descr="piriformis stre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0"/>
            <a:ext cx="352107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 descr="piriformis-stretch taken from The Stretching Hand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13868"/>
            <a:ext cx="3563937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shaktitest.bandhayoga.com/images/Blog/piriformis_stretch_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" y="3985304"/>
            <a:ext cx="2723831" cy="24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haktitest.bandhayoga.com/images/Blog/piriformis_stretch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66" y="3985304"/>
            <a:ext cx="2291378" cy="243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4" y="2335819"/>
            <a:ext cx="3521075" cy="198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45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ea typeface="新細明體" charset="-120"/>
              </a:rPr>
              <a:t>處理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1833"/>
            <a:ext cx="6384275" cy="5295456"/>
          </a:xfrm>
        </p:spPr>
        <p:txBody>
          <a:bodyPr/>
          <a:lstStyle/>
          <a:p>
            <a:r>
              <a:rPr lang="zh-TW" altLang="en-US" dirty="0" smtClean="0"/>
              <a:t>若是內收肌緊、臀大／中肌無力、梨狀肌被拉長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伸展內收肌</a:t>
            </a:r>
            <a:endParaRPr lang="en-US" altLang="zh-TW" dirty="0"/>
          </a:p>
          <a:p>
            <a:pPr lvl="1"/>
            <a:r>
              <a:rPr lang="zh-TW" altLang="en-US" dirty="0" smtClean="0"/>
              <a:t>加強</a:t>
            </a:r>
            <a:r>
              <a:rPr lang="zh-TW" altLang="en-US" dirty="0"/>
              <a:t>髖外旋肌群、髖外展肌</a:t>
            </a:r>
            <a:r>
              <a:rPr lang="zh-TW" altLang="en-US" dirty="0" smtClean="0"/>
              <a:t>群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6" name="圖片 5" descr="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1" r="4341" b="14346"/>
          <a:stretch>
            <a:fillRect/>
          </a:stretch>
        </p:blipFill>
        <p:spPr bwMode="auto">
          <a:xfrm>
            <a:off x="-11017" y="3482711"/>
            <a:ext cx="4065224" cy="181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「Side-step with resistance band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24" y="3482711"/>
            <a:ext cx="5078776" cy="24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1211855" y="3183875"/>
            <a:ext cx="264405" cy="4957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7522" name="Picture 2" descr="ãèèç¡åãçåçæå°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52" y="495105"/>
            <a:ext cx="2095518" cy="22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臀肌與下肢慢性傷害息息相關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98" y="1173035"/>
            <a:ext cx="5783856" cy="510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8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title"/>
          </p:nvPr>
        </p:nvSpPr>
        <p:spPr>
          <a:xfrm>
            <a:off x="771180" y="160533"/>
            <a:ext cx="7224579" cy="792163"/>
          </a:xfrm>
        </p:spPr>
        <p:txBody>
          <a:bodyPr/>
          <a:lstStyle/>
          <a:p>
            <a:pPr eaLnBrk="1" hangingPunct="1"/>
            <a:r>
              <a:rPr lang="zh-TW" altLang="en-US" sz="4400" dirty="0" smtClean="0"/>
              <a:t>額狀面的穩定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4313104" cy="54006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2800" dirty="0" smtClean="0"/>
              <a:t>髖內收肌</a:t>
            </a:r>
            <a:endParaRPr lang="en-US" altLang="zh-TW" sz="2800" dirty="0" smtClean="0"/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走路時，將前擺之腳拉到身體重心之下！</a:t>
            </a:r>
          </a:p>
        </p:txBody>
      </p:sp>
      <p:pic>
        <p:nvPicPr>
          <p:cNvPr id="73748" name="Picture 20" descr="ãhip adductor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56264"/>
            <a:ext cx="3496448" cy="379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38949" y="955886"/>
            <a:ext cx="4736009" cy="532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TW" altLang="en-US" sz="2800" dirty="0" smtClean="0">
                <a:latin typeface="Times New Roman" pitchFamily="18" charset="0"/>
              </a:rPr>
              <a:t>髖外展肌、髖伸肌</a:t>
            </a:r>
          </a:p>
          <a:p>
            <a:pPr>
              <a:buFontTx/>
              <a:buNone/>
            </a:pPr>
            <a:r>
              <a:rPr lang="zh-TW" altLang="en-US" sz="2800" dirty="0" smtClean="0">
                <a:latin typeface="Times New Roman" pitchFamily="18" charset="0"/>
              </a:rPr>
              <a:t>    當跑、走的單腳支撐時</a:t>
            </a:r>
          </a:p>
          <a:p>
            <a:pPr>
              <a:buFontTx/>
              <a:buNone/>
            </a:pPr>
            <a:r>
              <a:rPr lang="zh-TW" altLang="en-US" sz="2800" dirty="0" smtClean="0">
                <a:latin typeface="Times New Roman" pitchFamily="18" charset="0"/>
              </a:rPr>
              <a:t>    用以維持骨盆的穩定度</a:t>
            </a:r>
            <a:endParaRPr lang="en-US" altLang="zh-TW" sz="2800" dirty="0" smtClean="0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zh-TW" altLang="en-US" sz="2800" dirty="0" smtClean="0">
                <a:latin typeface="Times New Roman" pitchFamily="18" charset="0"/>
              </a:rPr>
              <a:t>臀中肌－防止過度內收</a:t>
            </a:r>
            <a:endParaRPr lang="en-US" altLang="zh-TW" sz="2800" dirty="0" smtClean="0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zh-TW" altLang="en-US" sz="2800" dirty="0" smtClean="0">
                <a:latin typeface="Times New Roman" pitchFamily="18" charset="0"/>
              </a:rPr>
              <a:t>臀大肌－防止過度內旋</a:t>
            </a:r>
          </a:p>
        </p:txBody>
      </p:sp>
      <p:pic>
        <p:nvPicPr>
          <p:cNvPr id="6" name="Picture 2" descr="「run gait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86" y="3667486"/>
            <a:ext cx="4267567" cy="319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What Happens to a Knee Valgus Collapse During a Squa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53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563" y="838200"/>
            <a:ext cx="7253287" cy="5440363"/>
          </a:xfrm>
        </p:spPr>
      </p:pic>
    </p:spTree>
    <p:extLst>
      <p:ext uri="{BB962C8B-B14F-4D97-AF65-F5344CB8AC3E}">
        <p14:creationId xmlns:p14="http://schemas.microsoft.com/office/powerpoint/2010/main" val="165824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8"/>
          <a:stretch/>
        </p:blipFill>
        <p:spPr bwMode="auto">
          <a:xfrm>
            <a:off x="35655" y="63269"/>
            <a:ext cx="3026859" cy="37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2" r="37012"/>
          <a:stretch/>
        </p:blipFill>
        <p:spPr bwMode="auto">
          <a:xfrm>
            <a:off x="3635896" y="79293"/>
            <a:ext cx="2148114" cy="378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8"/>
          <a:stretch/>
        </p:blipFill>
        <p:spPr bwMode="auto">
          <a:xfrm>
            <a:off x="6300192" y="81795"/>
            <a:ext cx="2519988" cy="37817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12305" y="4077072"/>
            <a:ext cx="2950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 smtClean="0"/>
              <a:t>地面</a:t>
            </a:r>
            <a:r>
              <a:rPr lang="zh-TW" altLang="zh-TW" sz="2400" dirty="0"/>
              <a:t>反作用力會通過膝關節中心的內側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3404197" y="4075630"/>
            <a:ext cx="26115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/>
              <a:t>臀中肌無力時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zh-TW" altLang="zh-TW" dirty="0" smtClean="0"/>
              <a:t>對</a:t>
            </a:r>
            <a:r>
              <a:rPr lang="zh-TW" altLang="zh-TW" dirty="0"/>
              <a:t>側骨盆掉落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zh-TW" altLang="zh-TW" dirty="0" smtClean="0"/>
              <a:t>使</a:t>
            </a:r>
            <a:r>
              <a:rPr lang="zh-TW" altLang="zh-TW" dirty="0"/>
              <a:t>身體重心移至支撐腳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zh-TW" altLang="zh-TW" dirty="0" smtClean="0"/>
              <a:t>地面</a:t>
            </a:r>
            <a:r>
              <a:rPr lang="zh-TW" altLang="zh-TW" dirty="0"/>
              <a:t>反作用力作用位置遠離膝關節中心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zh-TW" altLang="zh-TW" dirty="0" smtClean="0"/>
              <a:t>外</a:t>
            </a:r>
            <a:r>
              <a:rPr lang="zh-TW" altLang="zh-TW" dirty="0"/>
              <a:t>側副韌帶與髂脛束張力增加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6196919" y="4077072"/>
            <a:ext cx="27265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dirty="0"/>
              <a:t>髖外展肌無力</a:t>
            </a:r>
            <a:r>
              <a:rPr lang="zh-TW" altLang="zh-TW" dirty="0" smtClean="0"/>
              <a:t>時的</a:t>
            </a:r>
            <a:r>
              <a:rPr lang="zh-TW" altLang="zh-TW" dirty="0"/>
              <a:t>代償動作是將對側骨盆抬高</a:t>
            </a:r>
            <a:r>
              <a:rPr lang="zh-TW" altLang="zh-TW" dirty="0" smtClean="0"/>
              <a:t>，</a:t>
            </a:r>
            <a:endParaRPr lang="en-US" altLang="zh-TW" dirty="0" smtClean="0"/>
          </a:p>
          <a:p>
            <a:r>
              <a:rPr lang="zh-TW" altLang="zh-TW" dirty="0" smtClean="0"/>
              <a:t>身體</a:t>
            </a:r>
            <a:r>
              <a:rPr lang="zh-TW" altLang="zh-TW" dirty="0"/>
              <a:t>傾向支撐腳，讓地面反作用力靠近髖關節中心</a:t>
            </a:r>
            <a:r>
              <a:rPr lang="zh-TW" altLang="zh-TW" dirty="0" smtClean="0"/>
              <a:t>，但施加</a:t>
            </a:r>
            <a:r>
              <a:rPr lang="zh-TW" altLang="zh-TW" dirty="0"/>
              <a:t>於膝關節外側</a:t>
            </a:r>
            <a:r>
              <a:rPr lang="zh-TW" altLang="zh-TW" dirty="0" smtClean="0"/>
              <a:t>，產生</a:t>
            </a:r>
            <a:r>
              <a:rPr lang="zh-TW" altLang="zh-TW" dirty="0"/>
              <a:t>外翻力矩</a:t>
            </a:r>
            <a:r>
              <a:rPr lang="zh-TW" altLang="zh-TW" dirty="0" smtClean="0"/>
              <a:t>，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115616" y="592228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(Powers, 2010)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25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投影片編號版面配置區 5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fld id="{47C7C79D-E00D-44F0-B425-8534BD036690}" type="slidenum">
              <a:rPr lang="zh-CN" altLang="en-US" smtClean="0"/>
              <a:pPr eaLnBrk="1" hangingPunct="1"/>
              <a:t>17</a:t>
            </a:fld>
            <a:endParaRPr lang="en-US" altLang="zh-CN" smtClean="0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zh-TW" altLang="zh-TW" smtClean="0"/>
          </a:p>
        </p:txBody>
      </p:sp>
      <p:pic>
        <p:nvPicPr>
          <p:cNvPr id="107525" name="Picture 5" descr="cause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49" y="838987"/>
            <a:ext cx="3429800" cy="34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 descr="ãèèç¡å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0"/>
          <a:stretch/>
        </p:blipFill>
        <p:spPr bwMode="auto">
          <a:xfrm>
            <a:off x="694062" y="-19736"/>
            <a:ext cx="4302086" cy="637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17258" r="18166" b="11326"/>
          <a:stretch/>
        </p:blipFill>
        <p:spPr>
          <a:xfrm>
            <a:off x="6469720" y="4792337"/>
            <a:ext cx="2674280" cy="206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8938" y="582371"/>
            <a:ext cx="8229600" cy="56434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骨盆與髖關節穩定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是下肢傷害的處理／預防策略之一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4742" y="1749669"/>
            <a:ext cx="8229600" cy="4418414"/>
          </a:xfrm>
        </p:spPr>
        <p:txBody>
          <a:bodyPr/>
          <a:lstStyle/>
          <a:p>
            <a:r>
              <a:rPr lang="zh-TW" altLang="zh-TW" dirty="0" smtClean="0"/>
              <a:t>因近</a:t>
            </a:r>
            <a:r>
              <a:rPr lang="zh-TW" altLang="zh-TW" dirty="0"/>
              <a:t>端關節不良所引發的膝關節傷害的概念，來設計膝關節傷害介入</a:t>
            </a:r>
            <a:r>
              <a:rPr lang="zh-TW" altLang="zh-TW" dirty="0" smtClean="0"/>
              <a:t>計畫</a:t>
            </a:r>
            <a:endParaRPr lang="en-US" altLang="zh-TW" dirty="0" smtClean="0"/>
          </a:p>
          <a:p>
            <a:r>
              <a:rPr lang="zh-TW" altLang="zh-TW" dirty="0" smtClean="0"/>
              <a:t>建議</a:t>
            </a:r>
            <a:r>
              <a:rPr lang="zh-TW" altLang="zh-TW" dirty="0"/>
              <a:t>考量兩個基本原則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(</a:t>
            </a:r>
            <a:r>
              <a:rPr lang="en-US" altLang="zh-TW" dirty="0"/>
              <a:t>1) </a:t>
            </a:r>
            <a:r>
              <a:rPr lang="zh-TW" altLang="zh-TW" dirty="0"/>
              <a:t>骨盆與軀幹</a:t>
            </a:r>
            <a:r>
              <a:rPr lang="zh-TW" altLang="zh-TW" dirty="0" smtClean="0"/>
              <a:t>穩定性</a:t>
            </a:r>
            <a:r>
              <a:rPr lang="zh-TW" altLang="en-US" dirty="0" smtClean="0"/>
              <a:t>；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(</a:t>
            </a:r>
            <a:r>
              <a:rPr lang="en-US" altLang="zh-TW" dirty="0"/>
              <a:t>2) </a:t>
            </a:r>
            <a:r>
              <a:rPr lang="zh-TW" altLang="zh-TW" dirty="0"/>
              <a:t>動態髖關節控制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zh-TW" dirty="0" smtClean="0"/>
              <a:t>讓</a:t>
            </a:r>
            <a:r>
              <a:rPr lang="zh-TW" altLang="zh-TW" dirty="0"/>
              <a:t>單腳活動過程有較佳的骨盆</a:t>
            </a:r>
            <a:r>
              <a:rPr lang="zh-TW" altLang="zh-TW" dirty="0" smtClean="0"/>
              <a:t>排列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740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luteus Maximus Musc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563" y="838200"/>
            <a:ext cx="7253287" cy="5440363"/>
          </a:xfrm>
        </p:spPr>
      </p:pic>
    </p:spTree>
    <p:extLst>
      <p:ext uri="{BB962C8B-B14F-4D97-AF65-F5344CB8AC3E}">
        <p14:creationId xmlns:p14="http://schemas.microsoft.com/office/powerpoint/2010/main" val="19204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006765"/>
            <a:ext cx="5627688" cy="5851236"/>
          </a:xfrm>
        </p:spPr>
        <p:txBody>
          <a:bodyPr/>
          <a:lstStyle/>
          <a:p>
            <a:pPr eaLnBrk="1" hangingPunct="1">
              <a:lnSpc>
                <a:spcPct val="140000"/>
              </a:lnSpc>
              <a:buFontTx/>
              <a:buNone/>
            </a:pPr>
            <a:r>
              <a:rPr lang="zh-TW" altLang="en-US" dirty="0" smtClean="0">
                <a:latin typeface="Times New Roman" pitchFamily="18" charset="0"/>
              </a:rPr>
              <a:t>球窩關節、髖臼盂唇、韌帶</a:t>
            </a:r>
            <a:endParaRPr lang="en-US" altLang="zh-TW" dirty="0" smtClean="0">
              <a:latin typeface="Times New Roman" pitchFamily="18" charset="0"/>
            </a:endParaRP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zh-TW" altLang="en-US" dirty="0">
                <a:latin typeface="Times New Roman" pitchFamily="18" charset="0"/>
              </a:rPr>
              <a:t> </a:t>
            </a:r>
            <a:r>
              <a:rPr lang="zh-TW" altLang="en-US" dirty="0" smtClean="0">
                <a:latin typeface="Times New Roman" pitchFamily="18" charset="0"/>
              </a:rPr>
              <a:t>   結構穩定</a:t>
            </a:r>
            <a:endParaRPr lang="en-US" altLang="zh-TW" dirty="0" smtClean="0">
              <a:latin typeface="Times New Roman" pitchFamily="18" charset="0"/>
            </a:endParaRPr>
          </a:p>
          <a:p>
            <a:pPr eaLnBrk="1" hangingPunct="1">
              <a:lnSpc>
                <a:spcPct val="140000"/>
              </a:lnSpc>
              <a:buFontTx/>
              <a:buNone/>
            </a:pPr>
            <a:r>
              <a:rPr lang="zh-TW" altLang="en-US" dirty="0" smtClean="0">
                <a:latin typeface="Times New Roman" pitchFamily="18" charset="0"/>
              </a:rPr>
              <a:t>多平面、大範圍活</a:t>
            </a:r>
            <a:r>
              <a:rPr lang="zh-TW" altLang="en-US" dirty="0">
                <a:latin typeface="Times New Roman" pitchFamily="18" charset="0"/>
              </a:rPr>
              <a:t>動</a:t>
            </a:r>
            <a:endParaRPr lang="zh-TW" altLang="en-US" dirty="0" smtClean="0">
              <a:latin typeface="Times New Roman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41"/>
            <a:ext cx="3218688" cy="564346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Times New Roman" pitchFamily="18" charset="0"/>
              </a:rPr>
              <a:t>髖關節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07" y="3288323"/>
            <a:ext cx="2951150" cy="31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r="20679" b="4497"/>
          <a:stretch>
            <a:fillRect/>
          </a:stretch>
        </p:blipFill>
        <p:spPr bwMode="auto">
          <a:xfrm>
            <a:off x="250825" y="3289333"/>
            <a:ext cx="2048949" cy="311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6" name="Picture 2" descr="ãè·¨æ¬ãçåçæå°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68" name="Picture 4" descr="ç¸éåç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90" y="2466975"/>
            <a:ext cx="1802850" cy="21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4" name="Picture 10" descr="ãé«æãçåçæå°çµæ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260" y="4553382"/>
            <a:ext cx="2455740" cy="2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What Happens to a Knee Valgus Collapse During a Squa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0502" end="17025.1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563" y="838200"/>
            <a:ext cx="7253287" cy="5440363"/>
          </a:xfrm>
        </p:spPr>
      </p:pic>
    </p:spTree>
    <p:extLst>
      <p:ext uri="{BB962C8B-B14F-4D97-AF65-F5344CB8AC3E}">
        <p14:creationId xmlns:p14="http://schemas.microsoft.com/office/powerpoint/2010/main" val="6216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臀中肌</a:t>
            </a:r>
            <a:r>
              <a:rPr lang="zh-TW" altLang="en-US" dirty="0"/>
              <a:t>活化訓練</a:t>
            </a:r>
          </a:p>
        </p:txBody>
      </p:sp>
      <p:pic>
        <p:nvPicPr>
          <p:cNvPr id="4" name="Top 5 Gluteus Medius Exercises-hip ad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076170"/>
            <a:ext cx="4510454" cy="2537130"/>
          </a:xfrm>
        </p:spPr>
      </p:pic>
      <p:pic>
        <p:nvPicPr>
          <p:cNvPr id="5" name="Top 5 Gluteus Medius Exercises-single leg deadlif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33544" y="1076169"/>
            <a:ext cx="4510456" cy="2537131"/>
          </a:xfrm>
          <a:prstGeom prst="rect">
            <a:avLst/>
          </a:prstGeom>
        </p:spPr>
      </p:pic>
      <p:pic>
        <p:nvPicPr>
          <p:cNvPr id="7" name="Top 5 Gluteus Medius Exercises-single leg squat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50482"/>
            <a:ext cx="4510454" cy="2537130"/>
          </a:xfrm>
          <a:prstGeom prst="rect">
            <a:avLst/>
          </a:prstGeom>
        </p:spPr>
      </p:pic>
      <p:pic>
        <p:nvPicPr>
          <p:cNvPr id="8" name="Top 5 Gluteus Medius Exercises-side bridge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33544" y="3850482"/>
            <a:ext cx="4510456" cy="25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9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924" y="274638"/>
            <a:ext cx="4670733" cy="973870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Reverse clamshell 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預備姿勢：髖外展與伸展</a:t>
            </a:r>
            <a:endParaRPr lang="zh-TW" altLang="en-US" sz="3200" dirty="0"/>
          </a:p>
        </p:txBody>
      </p:sp>
      <p:pic>
        <p:nvPicPr>
          <p:cNvPr id="4" name="Performance Running Exercises - Reverse Clamshel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13" y="1495060"/>
            <a:ext cx="4548117" cy="2558194"/>
          </a:xfrm>
        </p:spPr>
      </p:pic>
      <p:pic>
        <p:nvPicPr>
          <p:cNvPr id="7" name="Single-Leg Skater Squat _ Exercise Guid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285" y="4028816"/>
            <a:ext cx="4538472" cy="25528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1505556" y="5220399"/>
            <a:ext cx="3045843" cy="350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3200" b="0" i="0" u="none" strike="noStrike" kern="1200" cap="none" spc="0" baseline="0">
                <a:solidFill>
                  <a:srgbClr val="0000FF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8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zh-TW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zh-TW" sz="2000" b="0" i="0" u="none" strike="noStrike" kern="1200" cap="none" spc="0" baseline="0">
                <a:solidFill>
                  <a:srgbClr val="000000"/>
                </a:solidFill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 smtClean="0"/>
              <a:t>Skater squat</a:t>
            </a:r>
          </a:p>
          <a:p>
            <a:endParaRPr lang="en-US" altLang="en-US" dirty="0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978770" y="422031"/>
            <a:ext cx="2882236" cy="96011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 fontScale="75000" lnSpcReduction="20000"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h-TW" sz="4400" b="0" i="0" u="none" strike="noStrike" kern="1200" cap="none" spc="0" baseline="0">
                <a:solidFill>
                  <a:srgbClr val="000000"/>
                </a:solidFill>
                <a:uFillTx/>
                <a:latin typeface="標楷體" pitchFamily="65"/>
                <a:ea typeface="標楷體" pitchFamily="65"/>
                <a:cs typeface="標楷體" pitchFamily="65"/>
              </a:defRPr>
            </a:lvl1pPr>
          </a:lstStyle>
          <a:p>
            <a:r>
              <a:rPr lang="zh-TW" altLang="en-US" dirty="0" smtClean="0"/>
              <a:t>環形彈力帶</a:t>
            </a:r>
            <a:endParaRPr lang="en-US" altLang="zh-TW" dirty="0" smtClean="0"/>
          </a:p>
          <a:p>
            <a:r>
              <a:rPr lang="zh-TW" altLang="en-US" dirty="0" smtClean="0"/>
              <a:t>進行側滑步</a:t>
            </a:r>
            <a:endParaRPr lang="zh-TW" altLang="en-US" dirty="0"/>
          </a:p>
        </p:txBody>
      </p:sp>
      <p:pic>
        <p:nvPicPr>
          <p:cNvPr id="10" name="Picture 2" descr="「Side-step with resistance band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657" y="1515778"/>
            <a:ext cx="4255100" cy="20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髖關節傷害的預防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62808"/>
            <a:ext cx="8229600" cy="4915444"/>
          </a:xfrm>
        </p:spPr>
        <p:txBody>
          <a:bodyPr/>
          <a:lstStyle/>
          <a:p>
            <a:r>
              <a:rPr lang="zh-TW" altLang="en-US" dirty="0" smtClean="0"/>
              <a:t>柔軟</a:t>
            </a:r>
            <a:r>
              <a:rPr lang="zh-TW" altLang="en-US" dirty="0" smtClean="0"/>
              <a:t>度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髂腰肌、股四頭肌</a:t>
            </a:r>
            <a:r>
              <a:rPr lang="zh-TW" altLang="en-US" dirty="0"/>
              <a:t> </a:t>
            </a:r>
            <a:r>
              <a:rPr lang="zh-TW" altLang="en-US" dirty="0" smtClean="0"/>
              <a:t>與 腿後肌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臀大肌</a:t>
            </a:r>
            <a:r>
              <a:rPr lang="zh-TW" altLang="en-US" dirty="0" smtClean="0"/>
              <a:t>／臀中肌  與  內收肌群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zh-TW" altLang="en-US" dirty="0" smtClean="0"/>
              <a:t>肌力與神經肌肉控制能力</a:t>
            </a:r>
            <a:r>
              <a:rPr lang="zh-TW" altLang="en-US" dirty="0" smtClean="0"/>
              <a:t>強化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臀大肌、臀中肌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骨盆與髖關節於支撐期的離心穩定能力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893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440229"/>
            <a:ext cx="7772400" cy="1470026"/>
          </a:xfrm>
        </p:spPr>
        <p:txBody>
          <a:bodyPr/>
          <a:lstStyle/>
          <a:p>
            <a:r>
              <a:rPr lang="zh-TW" altLang="en-US" dirty="0" smtClean="0"/>
              <a:t>下肢常見運動傷害之認識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下課囉～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2644" name="Picture 4" descr="ãåè¦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022" y="3435105"/>
            <a:ext cx="3123956" cy="31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4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髖臼盂唇破裂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3256"/>
            <a:ext cx="8516679" cy="5214996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zh-TW" altLang="en-US" dirty="0" smtClean="0"/>
              <a:t>常因運動創傷引起撕裂或磨損</a:t>
            </a:r>
          </a:p>
          <a:p>
            <a:pPr eaLnBrk="1" hangingPunct="1">
              <a:lnSpc>
                <a:spcPct val="130000"/>
              </a:lnSpc>
            </a:pPr>
            <a:r>
              <a:rPr lang="zh-TW" altLang="en-US" dirty="0" smtClean="0"/>
              <a:t>股骨頭不斷地重複回轉的動作，或者是由嚴重強大的外力所造成的傷害。</a:t>
            </a:r>
          </a:p>
          <a:p>
            <a:pPr eaLnBrk="1" hangingPunct="1">
              <a:lnSpc>
                <a:spcPct val="130000"/>
              </a:lnSpc>
            </a:pPr>
            <a:r>
              <a:rPr lang="zh-TW" altLang="en-US" dirty="0" smtClean="0"/>
              <a:t>過度的屈曲、伸展、和極限的外展都是可能發生傷害的機轉。</a:t>
            </a:r>
          </a:p>
          <a:p>
            <a:pPr eaLnBrk="1" hangingPunct="1">
              <a:lnSpc>
                <a:spcPct val="130000"/>
              </a:lnSpc>
            </a:pPr>
            <a:endParaRPr lang="en-US" altLang="zh-TW" dirty="0" smtClean="0"/>
          </a:p>
        </p:txBody>
      </p:sp>
      <p:pic>
        <p:nvPicPr>
          <p:cNvPr id="4" name="Picture 5" descr="p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31" y="3836908"/>
            <a:ext cx="4350969" cy="30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29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髖臼盂唇破裂的症狀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3854"/>
            <a:ext cx="8229600" cy="4994397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早期只有輕度的屈伸髖痛；常被忽略為關節炎或肌肉拉傷。</a:t>
            </a:r>
          </a:p>
          <a:p>
            <a:pPr eaLnBrk="1" hangingPunct="1"/>
            <a:r>
              <a:rPr lang="zh-TW" altLang="en-US" dirty="0" smtClean="0"/>
              <a:t>有運動創傷史，表現屈髖或某一體位時腹股溝區疼痛，症狀並非持續存在，有時僅持續數秒。</a:t>
            </a:r>
          </a:p>
          <a:p>
            <a:pPr eaLnBrk="1" hangingPunct="1"/>
            <a:r>
              <a:rPr lang="zh-TW" altLang="en-US" dirty="0" smtClean="0"/>
              <a:t>若是撕裂嚴重，關節唇脫出甚至卡在關節間隙時，患者常常出現絞鎖及彈響症狀，</a:t>
            </a:r>
          </a:p>
          <a:p>
            <a:pPr lvl="1" eaLnBrk="1" hangingPunct="1"/>
            <a:r>
              <a:rPr lang="zh-TW" altLang="en-US" dirty="0" smtClean="0"/>
              <a:t>伴有極度屈髖內旋、內收姿勢的伸髖痛</a:t>
            </a:r>
          </a:p>
          <a:p>
            <a:pPr lvl="1" eaLnBrk="1" hangingPunct="1"/>
            <a:r>
              <a:rPr lang="zh-TW" altLang="en-US" dirty="0" smtClean="0"/>
              <a:t>或極度屈髖外旋、外展位伸髖痛。</a:t>
            </a:r>
          </a:p>
          <a:p>
            <a:pPr eaLnBrk="1" hangingPunct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9164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84" y="349965"/>
            <a:ext cx="8562136" cy="46355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TW" altLang="en-US" sz="2800" dirty="0" smtClean="0"/>
              <a:t>髖關節周圍的滑囊－緩衝、減少摩擦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   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   髂腰滑囊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       位於髂腰肌和關節囊之間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   深轉子滑囊</a:t>
            </a:r>
          </a:p>
          <a:p>
            <a:pPr eaLnBrk="1" hangingPunct="1">
              <a:buFontTx/>
              <a:buNone/>
            </a:pPr>
            <a:r>
              <a:rPr lang="zh-TW" altLang="en-US" sz="2800" dirty="0" smtClean="0"/>
              <a:t>       位於大轉子與臀大肌、髂脛束之接點</a:t>
            </a:r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>
            <p:extLst/>
          </p:nvPr>
        </p:nvGraphicFramePr>
        <p:xfrm>
          <a:off x="6097022" y="602925"/>
          <a:ext cx="2635498" cy="2064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3" name="PhotoImpact" r:id="rId3" imgW="2200000" imgH="1723810" progId="PI3.Image">
                  <p:embed/>
                </p:oleObj>
              </mc:Choice>
              <mc:Fallback>
                <p:oleObj name="PhotoImpact" r:id="rId3" imgW="2200000" imgH="1723810" progId="PI3.Image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022" y="602925"/>
                        <a:ext cx="2635498" cy="2064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0" r="36931" b="5734"/>
          <a:stretch>
            <a:fillRect/>
          </a:stretch>
        </p:blipFill>
        <p:spPr bwMode="auto">
          <a:xfrm>
            <a:off x="4866291" y="3648456"/>
            <a:ext cx="1405360" cy="31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36250" b="6093"/>
          <a:stretch>
            <a:fillRect/>
          </a:stretch>
        </p:blipFill>
        <p:spPr bwMode="auto">
          <a:xfrm>
            <a:off x="6274255" y="3648456"/>
            <a:ext cx="1410568" cy="31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r="33484" b="5699"/>
          <a:stretch>
            <a:fillRect/>
          </a:stretch>
        </p:blipFill>
        <p:spPr bwMode="auto">
          <a:xfrm>
            <a:off x="7684823" y="3648456"/>
            <a:ext cx="1459177" cy="31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37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4555" y="1113628"/>
            <a:ext cx="8208962" cy="50403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大轉子和髂脛束之間滑囊的擠壓</a:t>
            </a:r>
            <a:r>
              <a:rPr lang="en-US" altLang="zh-TW" sz="2800" dirty="0" smtClean="0"/>
              <a:t>/</a:t>
            </a:r>
            <a:r>
              <a:rPr lang="zh-TW" altLang="en-US" sz="2800" dirty="0" smtClean="0"/>
              <a:t>摩擦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跑者較多（女性％高，骨盆較寬，</a:t>
            </a:r>
            <a:r>
              <a:rPr lang="en-US" altLang="zh-TW" sz="2800" dirty="0" smtClean="0"/>
              <a:t>Q</a:t>
            </a:r>
            <a:r>
              <a:rPr lang="zh-TW" altLang="en-US" sz="2800" dirty="0" smtClean="0"/>
              <a:t>角較大）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地面影響（路跑者、場地小者）</a:t>
            </a:r>
            <a:r>
              <a:rPr lang="en-US" altLang="zh-TW" sz="2800" dirty="0" smtClean="0"/>
              <a:t>----</a:t>
            </a:r>
            <a:r>
              <a:rPr lang="zh-TW" altLang="en-US" sz="2800" dirty="0" smtClean="0"/>
              <a:t>地面傾斜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在大轉子後方會有刺、燒灼感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抵抗外展動作時，疼痛加劇！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600" dirty="0" smtClean="0"/>
              <a:t>大轉子滑囊炎</a:t>
            </a:r>
            <a:endParaRPr lang="zh-TW" altLang="en-US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0" r="36250" b="6093"/>
          <a:stretch>
            <a:fillRect/>
          </a:stretch>
        </p:blipFill>
        <p:spPr bwMode="auto">
          <a:xfrm>
            <a:off x="6031884" y="3470314"/>
            <a:ext cx="1410568" cy="31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r="33484" b="5699"/>
          <a:stretch>
            <a:fillRect/>
          </a:stretch>
        </p:blipFill>
        <p:spPr bwMode="auto">
          <a:xfrm>
            <a:off x="7442452" y="3470314"/>
            <a:ext cx="1459177" cy="313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222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65760" y="454406"/>
            <a:ext cx="8435975" cy="57610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3600" dirty="0" smtClean="0"/>
              <a:t>髂腰肌滑囊炎（</a:t>
            </a:r>
            <a:r>
              <a:rPr lang="en-US" altLang="zh-TW" sz="3600" dirty="0" smtClean="0"/>
              <a:t>Iliopsoas bursitis</a:t>
            </a:r>
            <a:r>
              <a:rPr lang="zh-TW" altLang="en-US" sz="3600" dirty="0" smtClean="0"/>
              <a:t>）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    可能來自髂腰肌反覆地壓迫滑囊或小轉子</a:t>
            </a:r>
            <a:endParaRPr lang="en-US" altLang="zh-TW" sz="2800" dirty="0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　　急性疼痛時，應減少活動</a:t>
            </a:r>
            <a:endParaRPr lang="en-US" altLang="zh-TW" sz="2800" dirty="0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　　疼痛改善時，應加強髖關節</a:t>
            </a:r>
            <a:endParaRPr lang="en-US" altLang="zh-TW" sz="2800" dirty="0" smtClean="0"/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　　　　活動度與肌力　　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　　若未改善</a:t>
            </a:r>
            <a:r>
              <a:rPr lang="en-US" altLang="zh-TW" sz="2800" dirty="0" smtClean="0"/>
              <a:t>-</a:t>
            </a:r>
            <a:r>
              <a:rPr lang="zh-TW" altLang="en-US" sz="2800" dirty="0" smtClean="0"/>
              <a:t>應即就醫診治</a:t>
            </a:r>
          </a:p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TW" altLang="en-US" sz="2800" dirty="0" smtClean="0"/>
              <a:t>   （</a:t>
            </a:r>
            <a:r>
              <a:rPr lang="zh-TW" altLang="zh-TW" sz="2800" dirty="0" smtClean="0"/>
              <a:t>股骨頭疲勞性骨折的可能性</a:t>
            </a:r>
            <a:r>
              <a:rPr lang="zh-TW" altLang="en-US" sz="2800" dirty="0" smtClean="0"/>
              <a:t>）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1" r="31779" b="5699"/>
          <a:stretch>
            <a:fillRect/>
          </a:stretch>
        </p:blipFill>
        <p:spPr bwMode="auto">
          <a:xfrm>
            <a:off x="5948822" y="2081527"/>
            <a:ext cx="1488849" cy="39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r="29584" b="5699"/>
          <a:stretch>
            <a:fillRect/>
          </a:stretch>
        </p:blipFill>
        <p:spPr bwMode="auto">
          <a:xfrm>
            <a:off x="7437671" y="2081527"/>
            <a:ext cx="1608088" cy="39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90851"/>
              </p:ext>
            </p:extLst>
          </p:nvPr>
        </p:nvGraphicFramePr>
        <p:xfrm>
          <a:off x="3124835" y="4849464"/>
          <a:ext cx="2579963" cy="1799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8" name="PhotoImpact" r:id="rId5" imgW="2238095" imgH="1561905" progId="PI3.Image">
                  <p:embed/>
                </p:oleObj>
              </mc:Choice>
              <mc:Fallback>
                <p:oleObj name="PhotoImpact" r:id="rId5" imgW="2238095" imgH="1561905" progId="PI3.Image">
                  <p:embed/>
                  <p:pic>
                    <p:nvPicPr>
                      <p:cNvPr id="829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835" y="4849464"/>
                        <a:ext cx="2579963" cy="1799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31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6112" y="512064"/>
            <a:ext cx="8497888" cy="6005132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2800" dirty="0" smtClean="0"/>
              <a:t>舞者或跨欄運動員可能會有慢性滑囊炎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2800" dirty="0" smtClean="0"/>
              <a:t>而發展成彈響髖症候群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2800" dirty="0" smtClean="0"/>
              <a:t>　　髂脛束緊繃</a:t>
            </a:r>
            <a:endParaRPr lang="en-US" altLang="zh-TW" sz="2800" dirty="0" smtClean="0"/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TW" sz="2800" dirty="0" smtClean="0"/>
              <a:t>    </a:t>
            </a:r>
            <a:r>
              <a:rPr lang="zh-TW" altLang="en-US" sz="2800" dirty="0" smtClean="0"/>
              <a:t>突然施加負荷在髖關節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如落地、踩空</a:t>
            </a:r>
            <a:r>
              <a:rPr lang="en-US" altLang="zh-TW" sz="2800" dirty="0" smtClean="0"/>
              <a:t>)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TW" sz="2800" dirty="0" smtClean="0"/>
              <a:t>    </a:t>
            </a:r>
            <a:r>
              <a:rPr lang="zh-TW" altLang="en-US" sz="2800" dirty="0" smtClean="0"/>
              <a:t>較多髖關節的屈曲、外展</a:t>
            </a:r>
            <a:r>
              <a:rPr lang="zh-TW" altLang="en-US" sz="2800" dirty="0"/>
              <a:t>、</a:t>
            </a:r>
            <a:r>
              <a:rPr lang="zh-TW" altLang="en-US" sz="2800" dirty="0" smtClean="0"/>
              <a:t>外旋</a:t>
            </a:r>
            <a:endParaRPr lang="en-US" altLang="zh-TW" sz="2800" dirty="0" smtClean="0"/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TW" sz="2800" dirty="0" smtClean="0"/>
              <a:t>→</a:t>
            </a:r>
            <a:r>
              <a:rPr lang="zh-TW" altLang="en-US" sz="2800" dirty="0" smtClean="0"/>
              <a:t>髖關節做某些特定動作</a:t>
            </a:r>
            <a:r>
              <a:rPr lang="en-US" altLang="zh-TW" sz="2800" dirty="0" smtClean="0"/>
              <a:t>(</a:t>
            </a:r>
            <a:r>
              <a:rPr lang="zh-TW" altLang="en-US" sz="2800" dirty="0" smtClean="0"/>
              <a:t>過多的外展、外旋</a:t>
            </a:r>
            <a:r>
              <a:rPr lang="en-US" altLang="zh-TW" sz="2800" dirty="0" smtClean="0"/>
              <a:t>)</a:t>
            </a:r>
            <a:r>
              <a:rPr lang="zh-TW" altLang="en-US" sz="2800" dirty="0" smtClean="0"/>
              <a:t>時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2800" dirty="0" smtClean="0"/>
              <a:t>       會有彈響聲（聽或感覺）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2800" dirty="0" smtClean="0"/>
              <a:t>處理：</a:t>
            </a:r>
            <a:r>
              <a:rPr lang="en-US" altLang="zh-TW" sz="2800" dirty="0" smtClean="0"/>
              <a:t>NSAIDs</a:t>
            </a:r>
            <a:r>
              <a:rPr lang="zh-TW" altLang="en-US" sz="2800" dirty="0" smtClean="0"/>
              <a:t>、伸展！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zh-TW" altLang="en-US" sz="2800" dirty="0" smtClean="0"/>
              <a:t>　　　若會痛或感覺不穩定→就醫診治！</a:t>
            </a:r>
          </a:p>
        </p:txBody>
      </p:sp>
    </p:spTree>
    <p:extLst>
      <p:ext uri="{BB962C8B-B14F-4D97-AF65-F5344CB8AC3E}">
        <p14:creationId xmlns:p14="http://schemas.microsoft.com/office/powerpoint/2010/main" val="240315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4234070" cy="564346"/>
          </a:xfrm>
        </p:spPr>
        <p:txBody>
          <a:bodyPr/>
          <a:lstStyle/>
          <a:p>
            <a:r>
              <a:rPr lang="zh-TW" altLang="en-US" dirty="0"/>
              <a:t>梨狀</a:t>
            </a:r>
            <a:r>
              <a:rPr lang="zh-TW" altLang="en-US" dirty="0" smtClean="0"/>
              <a:t>肌</a:t>
            </a:r>
            <a:endParaRPr lang="zh-TW" altLang="en-US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838988"/>
            <a:ext cx="4341427" cy="5439264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坐骨神經位於梨狀肌之下，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成十字狀交錯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當梨狀肌有傷（撞、拉傷）或緊繃時，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TW" altLang="en-US" sz="2800" dirty="0" smtClean="0"/>
              <a:t>坐骨神經受到壓迫而出現症狀！</a:t>
            </a: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542264"/>
              </p:ext>
            </p:extLst>
          </p:nvPr>
        </p:nvGraphicFramePr>
        <p:xfrm>
          <a:off x="4798627" y="0"/>
          <a:ext cx="1869456" cy="259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8" name="PhotoImpact" r:id="rId3" imgW="4469841" imgH="6323810" progId="PI3.Image">
                  <p:embed/>
                </p:oleObj>
              </mc:Choice>
              <mc:Fallback>
                <p:oleObj name="PhotoImpact" r:id="rId3" imgW="4469841" imgH="6323810" progId="PI3.Image">
                  <p:embed/>
                  <p:pic>
                    <p:nvPicPr>
                      <p:cNvPr id="52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461" t="3944" r="32129" b="59343"/>
                      <a:stretch>
                        <a:fillRect/>
                      </a:stretch>
                    </p:blipFill>
                    <p:spPr bwMode="auto">
                      <a:xfrm>
                        <a:off x="4798627" y="0"/>
                        <a:ext cx="1869456" cy="25968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4" r="24394" b="5699"/>
          <a:stretch>
            <a:fillRect/>
          </a:stretch>
        </p:blipFill>
        <p:spPr bwMode="auto">
          <a:xfrm>
            <a:off x="6895095" y="2514600"/>
            <a:ext cx="202189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32993" b="5699"/>
          <a:stretch>
            <a:fillRect/>
          </a:stretch>
        </p:blipFill>
        <p:spPr bwMode="auto">
          <a:xfrm>
            <a:off x="5149549" y="2514600"/>
            <a:ext cx="187208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eorthopod.com/images/ContentImages/spine/spine_lumbar/lumbar_piriformis/piriformis_anatomy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04" y="-82296"/>
            <a:ext cx="2596896" cy="25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課程名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課程名稱</Template>
  <TotalTime>3667</TotalTime>
  <Words>871</Words>
  <Application>Microsoft Office PowerPoint</Application>
  <PresentationFormat>如螢幕大小 (4:3)</PresentationFormat>
  <Paragraphs>111</Paragraphs>
  <Slides>24</Slides>
  <Notes>0</Notes>
  <HiddenSlides>0</HiddenSlides>
  <MMClips>9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2" baseType="lpstr">
      <vt:lpstr>SimSun</vt:lpstr>
      <vt:lpstr>新細明體</vt:lpstr>
      <vt:lpstr>標楷體</vt:lpstr>
      <vt:lpstr>Arial</vt:lpstr>
      <vt:lpstr>Calibri</vt:lpstr>
      <vt:lpstr>Times New Roman</vt:lpstr>
      <vt:lpstr>課程名稱</vt:lpstr>
      <vt:lpstr>PhotoImpact</vt:lpstr>
      <vt:lpstr>運動傷害與急救</vt:lpstr>
      <vt:lpstr>髖關節</vt:lpstr>
      <vt:lpstr>髖臼盂唇破裂</vt:lpstr>
      <vt:lpstr>髖臼盂唇破裂的症狀</vt:lpstr>
      <vt:lpstr>PowerPoint 簡報</vt:lpstr>
      <vt:lpstr>大轉子滑囊炎</vt:lpstr>
      <vt:lpstr>PowerPoint 簡報</vt:lpstr>
      <vt:lpstr>PowerPoint 簡報</vt:lpstr>
      <vt:lpstr>梨狀肌</vt:lpstr>
      <vt:lpstr>梨狀肌症候群</vt:lpstr>
      <vt:lpstr>處理</vt:lpstr>
      <vt:lpstr>處理</vt:lpstr>
      <vt:lpstr>臀肌與下肢慢性傷害息息相關</vt:lpstr>
      <vt:lpstr>額狀面的穩定</vt:lpstr>
      <vt:lpstr>PowerPoint 簡報</vt:lpstr>
      <vt:lpstr>PowerPoint 簡報</vt:lpstr>
      <vt:lpstr>PowerPoint 簡報</vt:lpstr>
      <vt:lpstr>骨盆與髖關節穩定 是下肢傷害的處理／預防策略之一</vt:lpstr>
      <vt:lpstr>PowerPoint 簡報</vt:lpstr>
      <vt:lpstr>PowerPoint 簡報</vt:lpstr>
      <vt:lpstr>臀中肌活化訓練</vt:lpstr>
      <vt:lpstr>Reverse clamshell  預備姿勢：髖外展與伸展</vt:lpstr>
      <vt:lpstr>髖關節傷害的預防</vt:lpstr>
      <vt:lpstr>下肢常見運動傷害之認識  下課囉～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課程名稱</dc:title>
  <dc:creator>BPC</dc:creator>
  <cp:lastModifiedBy>Windows User</cp:lastModifiedBy>
  <cp:revision>86</cp:revision>
  <dcterms:created xsi:type="dcterms:W3CDTF">2017-11-07T02:54:43Z</dcterms:created>
  <dcterms:modified xsi:type="dcterms:W3CDTF">2018-08-06T01:41:19Z</dcterms:modified>
</cp:coreProperties>
</file>