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embeddedFontLst>
    <p:embeddedFont>
      <p:font typeface="Lora"/>
      <p:regular r:id="rId25"/>
      <p:bold r:id="rId26"/>
      <p:italic r:id="rId27"/>
      <p:boldItalic r:id="rId28"/>
    </p:embeddedFont>
    <p:embeddedFont>
      <p:font typeface="Quattrocento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45FDCCA6-E5B2-494F-BDC5-FDC49EDF84B8}">
  <a:tblStyle styleId="{45FDCCA6-E5B2-494F-BDC5-FDC49EDF84B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63FC12F-6E44-4711-AAFB-030FC77DB20A}"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ora-bold.fntdata"/><Relationship Id="rId25" Type="http://schemas.openxmlformats.org/officeDocument/2006/relationships/font" Target="fonts/Lora-regular.fntdata"/><Relationship Id="rId28" Type="http://schemas.openxmlformats.org/officeDocument/2006/relationships/font" Target="fonts/Lora-boldItalic.fntdata"/><Relationship Id="rId27" Type="http://schemas.openxmlformats.org/officeDocument/2006/relationships/font" Target="fonts/Lora-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QuattrocentoSa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QuattrocentoSans-italic.fntdata"/><Relationship Id="rId30" Type="http://schemas.openxmlformats.org/officeDocument/2006/relationships/font" Target="fonts/QuattrocentoSans-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Quattrocento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6" name="Google Shape;10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300">
                <a:solidFill>
                  <a:schemeClr val="dk1"/>
                </a:solidFill>
                <a:latin typeface="Arial"/>
                <a:ea typeface="Arial"/>
                <a:cs typeface="Arial"/>
                <a:sym typeface="Arial"/>
              </a:rPr>
              <a:t>‹#›</a:t>
            </a:fld>
            <a:endParaRPr sz="1300">
              <a:solidFill>
                <a:schemeClr val="dk1"/>
              </a:solidFill>
              <a:latin typeface="Arial"/>
              <a:ea typeface="Arial"/>
              <a:cs typeface="Arial"/>
              <a:sym typeface="Arial"/>
            </a:endParaRPr>
          </a:p>
        </p:txBody>
      </p:sp>
      <p:sp>
        <p:nvSpPr>
          <p:cNvPr id="176" name="Google Shape;176;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7" name="Google Shape;17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300">
                <a:solidFill>
                  <a:schemeClr val="dk1"/>
                </a:solidFill>
                <a:latin typeface="Arial"/>
                <a:ea typeface="Arial"/>
                <a:cs typeface="Arial"/>
                <a:sym typeface="Arial"/>
              </a:rPr>
              <a:t>‹#›</a:t>
            </a:fld>
            <a:endParaRPr sz="1300">
              <a:solidFill>
                <a:schemeClr val="dk1"/>
              </a:solidFill>
              <a:latin typeface="Arial"/>
              <a:ea typeface="Arial"/>
              <a:cs typeface="Arial"/>
              <a:sym typeface="Arial"/>
            </a:endParaRPr>
          </a:p>
        </p:txBody>
      </p:sp>
      <p:sp>
        <p:nvSpPr>
          <p:cNvPr id="184" name="Google Shape;184;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92" name="Google Shape;192;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Google Shape;24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45" name="Google Shape;245;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52" name="Google Shape;252;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80" name="Google Shape;280;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Google Shape;28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87" name="Google Shape;287;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 name="Shape 291"/>
        <p:cNvGrpSpPr/>
        <p:nvPr/>
      </p:nvGrpSpPr>
      <p:grpSpPr>
        <a:xfrm>
          <a:off x="0" y="0"/>
          <a:ext cx="0" cy="0"/>
          <a:chOff x="0" y="0"/>
          <a:chExt cx="0" cy="0"/>
        </a:xfrm>
      </p:grpSpPr>
      <p:sp>
        <p:nvSpPr>
          <p:cNvPr id="292" name="Google Shape;29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93" name="Google Shape;293;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15" name="Google Shape;115;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2" name="Google Shape;122;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9" name="Google Shape;129;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8" name="Google Shape;138;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45" name="Google Shape;145;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55" name="Google Shape;155;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睡眠不足可能降低運動成績、注意力不集中、記憶力問題、情緒障礙、心理障礙。但是，許多運動員有沒有適當的戰略，以克服睡眠不佳。</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職業運動員的睡眠不足導致的改變在碳水化合物代謝，食慾不振，食物攝入量，和蛋白質的合成，所有這些的放置，​​以減少運動成績，尤其是在那些需要延長身體耐力活動。當運動員的睡眠是最佳的只能出現峰值競爭力的性能。</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1.睡眠至少七個小時的睡眠。精英運動員應該得到更多。</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2，保持有規律的就寢時間和喚醒時間。</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雖然很多人認為在週末睡在是不應該錯過的奢侈品，這種習慣造成生物鐘紊亂，可轉為慢性睡眠問題。</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3.睡前20~30分鐘的放鬆，可以伸展或做瑜珈，或是讀一本真正的書，而不要划手機或ipad，藍光會影響睡眠。</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運動員需要特別警惕利用睡前一小時之內的技術。研究表明，電子媒體的曝光提高警覺性，由於通過電視抑制手機和電腦，褪黑激素水平發出的明亮的光，因為提出這些設備上的內容引人入勝，令人振奮。底線，睡眠和技術在臥室不要混用！</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1" i="0" lang="zh-TW" sz="1200" u="none" cap="none" strike="noStrike">
                <a:solidFill>
                  <a:schemeClr val="dk1"/>
                </a:solidFill>
                <a:latin typeface="Calibri"/>
                <a:ea typeface="Calibri"/>
                <a:cs typeface="Calibri"/>
                <a:sym typeface="Calibri"/>
              </a:rPr>
              <a:t>4.把煩惱留在臥室之外</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與處理“擔心的問題”臥室外面是艱難的人誰正在努力在體育脫穎而出。不過，也有一些簡單的技巧，可以幫助減少花在躺在床上想著明天或者擔心今天早些時候發生的事情清醒的時間。首先，它是對自己誠實，承認是很重要的，不管你是杞人憂天。如果是這樣，睡前，做一個'愁名單“，並寫每一個關注點旁邊一個簡短的行動項目。這可以消除的誘惑，做出重要決策或規劃新的活動時，你的重點應該是睡著了。讓自己封閉感寫下您的問題和可能的解決方案每天晚上，然後身體打下了一邊。</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5.評估你的睡眠環境，黑暗、安靜、涼爽、舒適(遮光窗簾、眼罩、耳塞)60~70 度F(15.6~21.1度C)</a:t>
            </a:r>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環境要比室溫要涼，但要有足夠的棉被來保持溫暖。確保床墊和枕頭是穩定支持的，若否，請更換。</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用風扇或噪音消除裝置來屏蔽不需要的噪音，保持環境周圍的聲音穩定</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臥室應該只被用於與睡眠兼容活動。雖然某些睡眠環境和遊戲時間的因素可能超出你的控制，每個人都能避免玩電腦遊戲，並在臥室使用移動設備。</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1" i="0" lang="zh-TW" sz="1200" u="none" cap="none" strike="noStrike">
                <a:solidFill>
                  <a:schemeClr val="dk1"/>
                </a:solidFill>
                <a:latin typeface="Calibri"/>
                <a:ea typeface="Calibri"/>
                <a:cs typeface="Calibri"/>
                <a:sym typeface="Calibri"/>
              </a:rPr>
              <a:t>6.不要一直看時鐘或手表</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zh-TW" sz="1200" u="none" cap="none" strike="noStrike">
                <a:solidFill>
                  <a:schemeClr val="dk1"/>
                </a:solidFill>
                <a:latin typeface="Calibri"/>
                <a:ea typeface="Calibri"/>
                <a:cs typeface="Calibri"/>
                <a:sym typeface="Calibri"/>
              </a:rPr>
              <a:t>這種謹慎是人誰是已經在擔心他們的睡眠尤為重要。看著時鐘建立一種思維模式適應不良：你醒了幾秒鐘，但不是剛剛回去睡覺，你看鐘的思想，“它已經半夜，我還沒有呼呼大睡！然後，你開始擔心，“如果我不睡著了很快下降”，等等。這可以迅速升級成徒勞的擔心是時間全面的浪費。知道這是什麼時候都不會改善睡眠質量，也不會更容易地回去睡覺，也不會增加可用的睡眠時間。所以，不要做！如果有必要，放在桌子是遙不可及你的鬧鐘，並確保它是背向您。解決只是回去睡覺，只要簡單的覺醒發生。即使這只是前15分鐘你的報警器就會響，睡15分鐘的額外優於15分鐘令人擔憂，任何一天的！</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7.減少酒精和咖啡因攝入。</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在夜間飲酒或咖啡因會影響睡眠，”馬說。“酒精片段睡覺，尤其是在清晨。咖啡因有大約六個小時的半衰期，所以最好切出咖啡因在下午和晚上。睡前四小時不要喝咖啡“咖啡因是沒有懷疑的運動員之間的主要能量增強器，因為它的工作原理和大部分時間有反對它的使用沒有任何禁止。但是，我們知道，如果採取過於接近睡前咖啡因施加在睡眠質量產生負面影響。雖然建議是避免4小時睡前內的任何咖啡因，最近的科學論文指出，即使早晨攝入咖啡因可以夜間睡眠產生負面影響。</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一定要考慮，你可能在不事張揚的產品來消耗咖啡因的可能性。例如，某些品牌的橘子汽水，品種茶，巧克力，許多過度的非處方止痛藥的含有咖啡因。為了避免刺激引起的睡眠問題，花時間去了解咖啡因的影響，並仔細檢查所有食品，飲料和藥品的標籤，可能含有這種化合物。</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不要使用酒精作為一個睡眠援助 </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雖然許多運動員忌酒乾脆，一些試圖使用它不時為“睡眠啟動”。雖然酒精讓大多數人昏昏欲睡，並因此增加入睡，與啤酒，葡萄酒問題的速度，和雞尾酒是真實的是，他們擾亂睡眠的基礎結構，特別是在晚上的第二部分。</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酒精對睡眠質量對第二天的血糖水平效果相結合的負面影響，使其成為任何尋求最佳的競爭表現一個不錯的選擇。所以，如果你選擇喝，避免4小時睡前內飲酒。</a:t>
            </a:r>
            <a:endParaRPr/>
          </a:p>
          <a:p>
            <a:pPr indent="0" lvl="0" marL="0" marR="0" rtl="0" algn="l">
              <a:spcBef>
                <a:spcPts val="0"/>
              </a:spcBef>
              <a:spcAft>
                <a:spcPts val="0"/>
              </a:spcAft>
              <a:buNone/>
            </a:pPr>
            <a:r>
              <a:rPr b="1" i="0" lang="zh-TW" sz="1200" u="none" cap="none" strike="noStrike">
                <a:solidFill>
                  <a:schemeClr val="dk1"/>
                </a:solidFill>
                <a:latin typeface="Calibri"/>
                <a:ea typeface="Calibri"/>
                <a:cs typeface="Calibri"/>
                <a:sym typeface="Calibri"/>
              </a:rPr>
              <a:t>8.取電小睡。</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“電力小睡是偉大的，”馬說。“保持小睡短。我建議20至30分鐘的小睡。如果您需要更長的時間小睡 - 45分鐘或更長時間 - 你可以進入睡眠更深的階段，當你醒來時，你可能會遇到睡眠慣性，在那裡你感覺更加低迷和拖垮。對於運動員來說，我建議賽前小睡。小睡可以給你的警覺性和性能暫時改善了幾個小時。午睡不能在夜間鞏固和健康睡眠的替代品。如果你遇到與你的睡眠困難，你應該消除小睡“。</a:t>
            </a:r>
            <a:r>
              <a:rPr b="1" i="0" lang="zh-TW" sz="1200" u="none" cap="none" strike="noStrike">
                <a:solidFill>
                  <a:schemeClr val="dk1"/>
                </a:solidFill>
                <a:latin typeface="Calibri"/>
                <a:ea typeface="Calibri"/>
                <a:cs typeface="Calibri"/>
                <a:sym typeface="Calibri"/>
              </a:rPr>
              <a:t>增加物理表現、免疫系統、心理新鮮感</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9.在白天不午睡（如果你有麻煩晚上睡覺）</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白天午睡可以是一個美妙的方式來彌補夜間睡眠的機會不足。但是，如果有慢性睡眠問題由於不良的睡眠習慣，白天午睡應避免因為一個簡單的原因：午睡是睡眠，任何長度的睡眠可以減少體內驅動器嗜睡。這意味著，在白天午睡必然會使其難以在晚上入睡。因此，有人誰是已經出現夜間睡眠問題應避免前述白天小睡，並選擇了較早的睡前而不是此增加了複雜性。</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10.起床，去到另一個房間睡，如果沒有在30分鐘內到達 </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正如它需要時間來建立力量，耐力和運動技能，它應該是毫不奇怪，克服多年來睡眠不好的調理需要耐心，適應性和積極的態度。當你等待出現明顯的改善，以避免躺在床上睡不著每天晚上等著入睡時間超過30分鐘是很重要的。這個建議也為那些誰通常寐也是如此，但偶爾也會遇到問題。</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當睡眠不來容易，下床，去到另一個房間，並從事某種安靜的活動（比如讀書或聽音樂），直到困倦回報感情。在這一點上，回到了臥室，然後再試一次。如果由於某種原因，第二次或第三次嘗試不起作用，試睡在另一個房間沙發上。</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儘管會有沿路顛簸時，請記住以下向著更好的睡眠衛生這些步驟將最終產生預期的效果。俗話說，什麼都值得擁有的是值得期待的，而且睡眠質量也不例外。</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http://www.fatiguescience.com/blog/10-sleep-strategies-for-peak-athletic-performance</a:t>
            </a:r>
            <a:endParaRPr b="0" i="0" sz="1200" u="none" cap="none" strike="noStrike">
              <a:solidFill>
                <a:schemeClr val="dk1"/>
              </a:solidFill>
              <a:latin typeface="Calibri"/>
              <a:ea typeface="Calibri"/>
              <a:cs typeface="Calibri"/>
              <a:sym typeface="Calibri"/>
            </a:endParaRPr>
          </a:p>
        </p:txBody>
      </p:sp>
      <p:sp>
        <p:nvSpPr>
          <p:cNvPr id="163" name="Google Shape;163;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69" name="Google Shape;169;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Google Shape;18;p2"/>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2"/>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72" name="Shape 72"/>
        <p:cNvGrpSpPr/>
        <p:nvPr/>
      </p:nvGrpSpPr>
      <p:grpSpPr>
        <a:xfrm>
          <a:off x="0" y="0"/>
          <a:ext cx="0" cy="0"/>
          <a:chOff x="0" y="0"/>
          <a:chExt cx="0" cy="0"/>
        </a:xfrm>
      </p:grpSpPr>
      <p:sp>
        <p:nvSpPr>
          <p:cNvPr id="73" name="Google Shape;73;p11"/>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4" name="Google Shape;74;p11"/>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1"/>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1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1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79" name="Shape 79"/>
        <p:cNvGrpSpPr/>
        <p:nvPr/>
      </p:nvGrpSpPr>
      <p:grpSpPr>
        <a:xfrm>
          <a:off x="0" y="0"/>
          <a:ext cx="0" cy="0"/>
          <a:chOff x="0" y="0"/>
          <a:chExt cx="0" cy="0"/>
        </a:xfrm>
      </p:grpSpPr>
      <p:sp>
        <p:nvSpPr>
          <p:cNvPr id="80" name="Google Shape;80;p1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1" name="Google Shape;81;p12"/>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3" name="Google Shape;83;p1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5" name="Shape 85"/>
        <p:cNvGrpSpPr/>
        <p:nvPr/>
      </p:nvGrpSpPr>
      <p:grpSpPr>
        <a:xfrm>
          <a:off x="0" y="0"/>
          <a:ext cx="0" cy="0"/>
          <a:chOff x="0" y="0"/>
          <a:chExt cx="0" cy="0"/>
        </a:xfrm>
      </p:grpSpPr>
      <p:sp>
        <p:nvSpPr>
          <p:cNvPr id="86" name="Google Shape;86;p13"/>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7" name="Google Shape;87;p13"/>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1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91" name="Shape 91"/>
        <p:cNvGrpSpPr/>
        <p:nvPr/>
      </p:nvGrpSpPr>
      <p:grpSpPr>
        <a:xfrm>
          <a:off x="0" y="0"/>
          <a:ext cx="0" cy="0"/>
          <a:chOff x="0" y="0"/>
          <a:chExt cx="0" cy="0"/>
        </a:xfrm>
      </p:grpSpPr>
      <p:cxnSp>
        <p:nvCxnSpPr>
          <p:cNvPr id="92" name="Google Shape;92;p14"/>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93" name="Google Shape;93;p14"/>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94" name="Google Shape;94;p14"/>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Lora"/>
              <a:buNone/>
              <a:defRPr b="1" i="0" sz="2800" u="none" cap="none" strike="noStrike">
                <a:solidFill>
                  <a:srgbClr val="000000"/>
                </a:solidFill>
                <a:latin typeface="Arial"/>
                <a:ea typeface="Arial"/>
                <a:cs typeface="Arial"/>
                <a:sym typeface="Arial"/>
              </a:defRPr>
            </a:lvl1pPr>
            <a:lvl2pPr lvl="1" rtl="0">
              <a:spcBef>
                <a:spcPts val="0"/>
              </a:spcBef>
              <a:spcAft>
                <a:spcPts val="0"/>
              </a:spcAft>
              <a:buSzPts val="2000"/>
              <a:buFont typeface="Lora"/>
              <a:buNone/>
              <a:defRPr b="1" sz="2000">
                <a:highlight>
                  <a:srgbClr val="FFFFFF"/>
                </a:highlight>
                <a:latin typeface="Lora"/>
                <a:ea typeface="Lora"/>
                <a:cs typeface="Lora"/>
                <a:sym typeface="Lora"/>
              </a:defRPr>
            </a:lvl2pPr>
            <a:lvl3pPr lvl="2" rtl="0">
              <a:spcBef>
                <a:spcPts val="0"/>
              </a:spcBef>
              <a:spcAft>
                <a:spcPts val="0"/>
              </a:spcAft>
              <a:buSzPts val="2000"/>
              <a:buFont typeface="Lora"/>
              <a:buNone/>
              <a:defRPr b="1" sz="2000">
                <a:highlight>
                  <a:srgbClr val="FFFFFF"/>
                </a:highlight>
                <a:latin typeface="Lora"/>
                <a:ea typeface="Lora"/>
                <a:cs typeface="Lora"/>
                <a:sym typeface="Lora"/>
              </a:defRPr>
            </a:lvl3pPr>
            <a:lvl4pPr lvl="3" rtl="0">
              <a:spcBef>
                <a:spcPts val="0"/>
              </a:spcBef>
              <a:spcAft>
                <a:spcPts val="0"/>
              </a:spcAft>
              <a:buSzPts val="2000"/>
              <a:buFont typeface="Lora"/>
              <a:buNone/>
              <a:defRPr b="1" sz="2000">
                <a:highlight>
                  <a:srgbClr val="FFFFFF"/>
                </a:highlight>
                <a:latin typeface="Lora"/>
                <a:ea typeface="Lora"/>
                <a:cs typeface="Lora"/>
                <a:sym typeface="Lora"/>
              </a:defRPr>
            </a:lvl4pPr>
            <a:lvl5pPr lvl="4" rtl="0">
              <a:spcBef>
                <a:spcPts val="0"/>
              </a:spcBef>
              <a:spcAft>
                <a:spcPts val="0"/>
              </a:spcAft>
              <a:buSzPts val="2000"/>
              <a:buFont typeface="Lora"/>
              <a:buNone/>
              <a:defRPr b="1" sz="2000">
                <a:highlight>
                  <a:srgbClr val="FFFFFF"/>
                </a:highlight>
                <a:latin typeface="Lora"/>
                <a:ea typeface="Lora"/>
                <a:cs typeface="Lora"/>
                <a:sym typeface="Lora"/>
              </a:defRPr>
            </a:lvl5pPr>
            <a:lvl6pPr lvl="5" rtl="0">
              <a:spcBef>
                <a:spcPts val="0"/>
              </a:spcBef>
              <a:spcAft>
                <a:spcPts val="0"/>
              </a:spcAft>
              <a:buSzPts val="2000"/>
              <a:buFont typeface="Lora"/>
              <a:buNone/>
              <a:defRPr b="1" sz="2000">
                <a:highlight>
                  <a:srgbClr val="FFFFFF"/>
                </a:highlight>
                <a:latin typeface="Lora"/>
                <a:ea typeface="Lora"/>
                <a:cs typeface="Lora"/>
                <a:sym typeface="Lora"/>
              </a:defRPr>
            </a:lvl6pPr>
            <a:lvl7pPr lvl="6" rtl="0">
              <a:spcBef>
                <a:spcPts val="0"/>
              </a:spcBef>
              <a:spcAft>
                <a:spcPts val="0"/>
              </a:spcAft>
              <a:buSzPts val="2000"/>
              <a:buFont typeface="Lora"/>
              <a:buNone/>
              <a:defRPr b="1" sz="2000">
                <a:highlight>
                  <a:srgbClr val="FFFFFF"/>
                </a:highlight>
                <a:latin typeface="Lora"/>
                <a:ea typeface="Lora"/>
                <a:cs typeface="Lora"/>
                <a:sym typeface="Lora"/>
              </a:defRPr>
            </a:lvl7pPr>
            <a:lvl8pPr lvl="7" rtl="0">
              <a:spcBef>
                <a:spcPts val="0"/>
              </a:spcBef>
              <a:spcAft>
                <a:spcPts val="0"/>
              </a:spcAft>
              <a:buSzPts val="2000"/>
              <a:buFont typeface="Lora"/>
              <a:buNone/>
              <a:defRPr b="1" sz="2000">
                <a:highlight>
                  <a:srgbClr val="FFFFFF"/>
                </a:highlight>
                <a:latin typeface="Lora"/>
                <a:ea typeface="Lora"/>
                <a:cs typeface="Lora"/>
                <a:sym typeface="Lora"/>
              </a:defRPr>
            </a:lvl8pPr>
            <a:lvl9pPr lvl="8" rtl="0">
              <a:spcBef>
                <a:spcPts val="0"/>
              </a:spcBef>
              <a:spcAft>
                <a:spcPts val="0"/>
              </a:spcAft>
              <a:buSzPts val="2000"/>
              <a:buFont typeface="Lora"/>
              <a:buNone/>
              <a:defRPr b="1" sz="2000">
                <a:highlight>
                  <a:srgbClr val="FFFFFF"/>
                </a:highlight>
                <a:latin typeface="Lora"/>
                <a:ea typeface="Lora"/>
                <a:cs typeface="Lora"/>
                <a:sym typeface="Lora"/>
              </a:defRPr>
            </a:lvl9pPr>
          </a:lstStyle>
          <a:p/>
        </p:txBody>
      </p:sp>
      <p:sp>
        <p:nvSpPr>
          <p:cNvPr id="95" name="Google Shape;95;p14"/>
          <p:cNvSpPr txBox="1"/>
          <p:nvPr>
            <p:ph idx="1" type="body"/>
          </p:nvPr>
        </p:nvSpPr>
        <p:spPr>
          <a:xfrm>
            <a:off x="1381250" y="2155293"/>
            <a:ext cx="6809700" cy="4149600"/>
          </a:xfrm>
          <a:prstGeom prst="rect">
            <a:avLst/>
          </a:prstGeom>
          <a:noFill/>
          <a:ln>
            <a:noFill/>
          </a:ln>
        </p:spPr>
        <p:txBody>
          <a:bodyPr anchorCtr="0" anchor="t" bIns="91425" lIns="91425" spcFirstLastPara="1" rIns="91425" wrap="square" tIns="91425"/>
          <a:lstStyle>
            <a:lvl1pPr indent="-381000" lvl="0" marL="457200" marR="0" rtl="0" algn="l">
              <a:lnSpc>
                <a:spcPct val="100000"/>
              </a:lnSpc>
              <a:spcBef>
                <a:spcPts val="600"/>
              </a:spcBef>
              <a:spcAft>
                <a:spcPts val="0"/>
              </a:spcAft>
              <a:buClr>
                <a:srgbClr val="FFCD00"/>
              </a:buClr>
              <a:buSzPts val="2400"/>
              <a:buFont typeface="Quattrocento Sans"/>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2pPr>
            <a:lvl3pPr indent="-355600" lvl="2" marL="13716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3pPr>
            <a:lvl4pPr indent="-342900" lvl="3" marL="18288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4pPr>
            <a:lvl5pPr indent="-342900" lvl="4" marL="22860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9pPr>
          </a:lstStyle>
          <a:p/>
        </p:txBody>
      </p:sp>
      <p:cxnSp>
        <p:nvCxnSpPr>
          <p:cNvPr id="96" name="Google Shape;96;p14"/>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97" name="Shape 97"/>
        <p:cNvGrpSpPr/>
        <p:nvPr/>
      </p:nvGrpSpPr>
      <p:grpSpPr>
        <a:xfrm>
          <a:off x="0" y="0"/>
          <a:ext cx="0" cy="0"/>
          <a:chOff x="0" y="0"/>
          <a:chExt cx="0" cy="0"/>
        </a:xfrm>
      </p:grpSpPr>
      <p:sp>
        <p:nvSpPr>
          <p:cNvPr id="98" name="Google Shape;98;p15"/>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Arial"/>
              <a:buNone/>
              <a:defRPr b="0" i="0" sz="2800" u="none" cap="none" strike="noStrike">
                <a:solidFill>
                  <a:srgbClr val="000000"/>
                </a:solidFill>
                <a:latin typeface="Arial"/>
                <a:ea typeface="Arial"/>
                <a:cs typeface="Arial"/>
                <a:sym typeface="Arial"/>
              </a:defRPr>
            </a:lvl1pPr>
            <a:lvl2pPr lvl="1">
              <a:spcBef>
                <a:spcPts val="0"/>
              </a:spcBef>
              <a:spcAft>
                <a:spcPts val="0"/>
              </a:spcAft>
              <a:buSzPts val="2000"/>
              <a:buFont typeface="Arial"/>
              <a:buNone/>
              <a:defRPr sz="1800"/>
            </a:lvl2pPr>
            <a:lvl3pPr lvl="2">
              <a:spcBef>
                <a:spcPts val="0"/>
              </a:spcBef>
              <a:spcAft>
                <a:spcPts val="0"/>
              </a:spcAft>
              <a:buSzPts val="2000"/>
              <a:buFont typeface="Arial"/>
              <a:buNone/>
              <a:defRPr sz="1800"/>
            </a:lvl3pPr>
            <a:lvl4pPr lvl="3">
              <a:spcBef>
                <a:spcPts val="0"/>
              </a:spcBef>
              <a:spcAft>
                <a:spcPts val="0"/>
              </a:spcAft>
              <a:buSzPts val="2000"/>
              <a:buFont typeface="Arial"/>
              <a:buNone/>
              <a:defRPr sz="1800"/>
            </a:lvl4pPr>
            <a:lvl5pPr lvl="4">
              <a:spcBef>
                <a:spcPts val="0"/>
              </a:spcBef>
              <a:spcAft>
                <a:spcPts val="0"/>
              </a:spcAft>
              <a:buSzPts val="2000"/>
              <a:buFont typeface="Arial"/>
              <a:buNone/>
              <a:defRPr sz="1800"/>
            </a:lvl5pPr>
            <a:lvl6pPr lvl="5">
              <a:spcBef>
                <a:spcPts val="0"/>
              </a:spcBef>
              <a:spcAft>
                <a:spcPts val="0"/>
              </a:spcAft>
              <a:buSzPts val="2000"/>
              <a:buFont typeface="Arial"/>
              <a:buNone/>
              <a:defRPr sz="1800"/>
            </a:lvl6pPr>
            <a:lvl7pPr lvl="6">
              <a:spcBef>
                <a:spcPts val="0"/>
              </a:spcBef>
              <a:spcAft>
                <a:spcPts val="0"/>
              </a:spcAft>
              <a:buSzPts val="2000"/>
              <a:buFont typeface="Arial"/>
              <a:buNone/>
              <a:defRPr sz="1800"/>
            </a:lvl7pPr>
            <a:lvl8pPr lvl="7">
              <a:spcBef>
                <a:spcPts val="0"/>
              </a:spcBef>
              <a:spcAft>
                <a:spcPts val="0"/>
              </a:spcAft>
              <a:buSzPts val="2000"/>
              <a:buFont typeface="Arial"/>
              <a:buNone/>
              <a:defRPr sz="1800"/>
            </a:lvl8pPr>
            <a:lvl9pPr lvl="8">
              <a:spcBef>
                <a:spcPts val="0"/>
              </a:spcBef>
              <a:spcAft>
                <a:spcPts val="0"/>
              </a:spcAft>
              <a:buSzPts val="2000"/>
              <a:buFont typeface="Arial"/>
              <a:buNone/>
              <a:defRPr sz="1800"/>
            </a:lvl9pPr>
          </a:lstStyle>
          <a:p/>
        </p:txBody>
      </p:sp>
      <p:sp>
        <p:nvSpPr>
          <p:cNvPr id="99" name="Google Shape;99;p15"/>
          <p:cNvSpPr txBox="1"/>
          <p:nvPr>
            <p:ph idx="1" type="body"/>
          </p:nvPr>
        </p:nvSpPr>
        <p:spPr>
          <a:xfrm>
            <a:off x="1381250"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0" name="Google Shape;100;p15"/>
          <p:cNvSpPr txBox="1"/>
          <p:nvPr>
            <p:ph idx="2" type="body"/>
          </p:nvPr>
        </p:nvSpPr>
        <p:spPr>
          <a:xfrm>
            <a:off x="5012916"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cxnSp>
        <p:nvCxnSpPr>
          <p:cNvPr id="101" name="Google Shape;101;p15"/>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102" name="Google Shape;102;p15"/>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cxnSp>
        <p:nvCxnSpPr>
          <p:cNvPr id="103" name="Google Shape;103;p15"/>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Google Shape;25;p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29" name="Shape 29"/>
        <p:cNvGrpSpPr/>
        <p:nvPr/>
      </p:nvGrpSpPr>
      <p:grpSpPr>
        <a:xfrm>
          <a:off x="0" y="0"/>
          <a:ext cx="0" cy="0"/>
          <a:chOff x="0" y="0"/>
          <a:chExt cx="0" cy="0"/>
        </a:xfrm>
      </p:grpSpPr>
      <p:sp>
        <p:nvSpPr>
          <p:cNvPr id="30" name="Google Shape;30;p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 name="Google Shape;31;p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 name="Google Shape;32;p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p:cSld name="Quote">
    <p:spTree>
      <p:nvGrpSpPr>
        <p:cNvPr id="34" name="Shape 34"/>
        <p:cNvGrpSpPr/>
        <p:nvPr/>
      </p:nvGrpSpPr>
      <p:grpSpPr>
        <a:xfrm>
          <a:off x="0" y="0"/>
          <a:ext cx="0" cy="0"/>
          <a:chOff x="0" y="0"/>
          <a:chExt cx="0" cy="0"/>
        </a:xfrm>
      </p:grpSpPr>
      <p:sp>
        <p:nvSpPr>
          <p:cNvPr id="35" name="Google Shape;35;p5"/>
          <p:cNvSpPr txBox="1"/>
          <p:nvPr>
            <p:ph idx="1" type="body"/>
          </p:nvPr>
        </p:nvSpPr>
        <p:spPr>
          <a:xfrm>
            <a:off x="2105050" y="2984000"/>
            <a:ext cx="4933800" cy="1093200"/>
          </a:xfrm>
          <a:prstGeom prst="rect">
            <a:avLst/>
          </a:prstGeom>
          <a:noFill/>
          <a:ln>
            <a:noFill/>
          </a:ln>
        </p:spPr>
        <p:txBody>
          <a:bodyPr anchorCtr="0" anchor="b" bIns="91425" lIns="91425" spcFirstLastPara="1" rIns="91425" wrap="square" tIns="91425"/>
          <a:lstStyle>
            <a:lvl1pPr indent="-381000" lvl="0" marL="457200" marR="0" rtl="0" algn="ctr">
              <a:lnSpc>
                <a:spcPct val="100000"/>
              </a:lnSpc>
              <a:spcBef>
                <a:spcPts val="600"/>
              </a:spcBef>
              <a:spcAft>
                <a:spcPts val="0"/>
              </a:spcAft>
              <a:buClr>
                <a:schemeClr val="dk1"/>
              </a:buClr>
              <a:buSzPts val="2400"/>
              <a:buFont typeface="Lora"/>
              <a:buChar char="◉"/>
              <a:defRPr b="0" i="1" sz="2400" u="none" cap="none" strike="noStrike">
                <a:solidFill>
                  <a:schemeClr val="dk1"/>
                </a:solidFill>
                <a:latin typeface="Arial"/>
                <a:ea typeface="Arial"/>
                <a:cs typeface="Arial"/>
                <a:sym typeface="Arial"/>
              </a:defRPr>
            </a:lvl1pPr>
            <a:lvl2pPr indent="-355600" lvl="1" marL="914400" marR="0" rtl="0" algn="ctr">
              <a:lnSpc>
                <a:spcPct val="100000"/>
              </a:lnSpc>
              <a:spcBef>
                <a:spcPts val="0"/>
              </a:spcBef>
              <a:spcAft>
                <a:spcPts val="0"/>
              </a:spcAft>
              <a:buClr>
                <a:schemeClr val="dk1"/>
              </a:buClr>
              <a:buSzPts val="2000"/>
              <a:buFont typeface="Lora"/>
              <a:buChar char="○"/>
              <a:defRPr b="0" i="1" sz="2800" u="none" cap="none" strike="noStrike">
                <a:solidFill>
                  <a:schemeClr val="dk1"/>
                </a:solidFill>
                <a:latin typeface="Lora"/>
                <a:ea typeface="Lora"/>
                <a:cs typeface="Lora"/>
                <a:sym typeface="Lora"/>
              </a:defRPr>
            </a:lvl2pPr>
            <a:lvl3pPr indent="-355600" lvl="2" marL="1371600" marR="0" rtl="0" algn="ctr">
              <a:lnSpc>
                <a:spcPct val="100000"/>
              </a:lnSpc>
              <a:spcBef>
                <a:spcPts val="0"/>
              </a:spcBef>
              <a:spcAft>
                <a:spcPts val="0"/>
              </a:spcAft>
              <a:buClr>
                <a:schemeClr val="dk1"/>
              </a:buClr>
              <a:buSzPts val="2000"/>
              <a:buFont typeface="Lora"/>
              <a:buChar char="■"/>
              <a:defRPr b="0" i="1" sz="2400" u="none" cap="none" strike="noStrike">
                <a:solidFill>
                  <a:schemeClr val="dk1"/>
                </a:solidFill>
                <a:latin typeface="Lora"/>
                <a:ea typeface="Lora"/>
                <a:cs typeface="Lora"/>
                <a:sym typeface="Lora"/>
              </a:defRPr>
            </a:lvl3pPr>
            <a:lvl4pPr indent="-381000" lvl="3" marL="1828800" marR="0" rtl="0" algn="ctr">
              <a:lnSpc>
                <a:spcPct val="100000"/>
              </a:lnSpc>
              <a:spcBef>
                <a:spcPts val="0"/>
              </a:spcBef>
              <a:spcAft>
                <a:spcPts val="0"/>
              </a:spcAft>
              <a:buClr>
                <a:schemeClr val="dk1"/>
              </a:buClr>
              <a:buSzPts val="2400"/>
              <a:buFont typeface="Lora"/>
              <a:buChar char="●"/>
              <a:defRPr b="0" i="1" sz="2400" u="none" cap="none" strike="noStrike">
                <a:solidFill>
                  <a:schemeClr val="dk1"/>
                </a:solidFill>
                <a:latin typeface="Lora"/>
                <a:ea typeface="Lora"/>
                <a:cs typeface="Lora"/>
                <a:sym typeface="Lora"/>
              </a:defRPr>
            </a:lvl4pPr>
            <a:lvl5pPr indent="-381000" lvl="4" marL="2286000" marR="0" rtl="0" algn="ctr">
              <a:lnSpc>
                <a:spcPct val="100000"/>
              </a:lnSpc>
              <a:spcBef>
                <a:spcPts val="0"/>
              </a:spcBef>
              <a:spcAft>
                <a:spcPts val="0"/>
              </a:spcAft>
              <a:buClr>
                <a:schemeClr val="dk1"/>
              </a:buClr>
              <a:buSzPts val="2400"/>
              <a:buFont typeface="Lora"/>
              <a:buChar char="○"/>
              <a:defRPr b="0" i="1" sz="2400" u="none" cap="none" strike="noStrike">
                <a:solidFill>
                  <a:schemeClr val="dk1"/>
                </a:solidFill>
                <a:latin typeface="Lora"/>
                <a:ea typeface="Lora"/>
                <a:cs typeface="Lora"/>
                <a:sym typeface="Lora"/>
              </a:defRPr>
            </a:lvl5pPr>
            <a:lvl6pPr indent="-381000" lvl="5" marL="2743200" marR="0" rtl="0" algn="ctr">
              <a:lnSpc>
                <a:spcPct val="90000"/>
              </a:lnSpc>
              <a:spcBef>
                <a:spcPts val="0"/>
              </a:spcBef>
              <a:spcAft>
                <a:spcPts val="0"/>
              </a:spcAft>
              <a:buClr>
                <a:schemeClr val="dk1"/>
              </a:buClr>
              <a:buSzPts val="2400"/>
              <a:buFont typeface="Lora"/>
              <a:buChar char="■"/>
              <a:defRPr b="0" i="1" sz="2400" u="none" cap="none" strike="noStrike">
                <a:solidFill>
                  <a:schemeClr val="dk1"/>
                </a:solidFill>
                <a:latin typeface="Lora"/>
                <a:ea typeface="Lora"/>
                <a:cs typeface="Lora"/>
                <a:sym typeface="Lora"/>
              </a:defRPr>
            </a:lvl6pPr>
            <a:lvl7pPr indent="-381000" lvl="6" marL="3200400" marR="0" rtl="0" algn="ctr">
              <a:lnSpc>
                <a:spcPct val="90000"/>
              </a:lnSpc>
              <a:spcBef>
                <a:spcPts val="0"/>
              </a:spcBef>
              <a:spcAft>
                <a:spcPts val="0"/>
              </a:spcAft>
              <a:buClr>
                <a:schemeClr val="dk1"/>
              </a:buClr>
              <a:buSzPts val="2400"/>
              <a:buFont typeface="Lora"/>
              <a:buChar char="●"/>
              <a:defRPr b="0" i="1" sz="2400" u="none" cap="none" strike="noStrike">
                <a:solidFill>
                  <a:schemeClr val="dk1"/>
                </a:solidFill>
                <a:latin typeface="Lora"/>
                <a:ea typeface="Lora"/>
                <a:cs typeface="Lora"/>
                <a:sym typeface="Lora"/>
              </a:defRPr>
            </a:lvl7pPr>
            <a:lvl8pPr indent="-381000" lvl="7" marL="3657600" marR="0" rtl="0" algn="ctr">
              <a:lnSpc>
                <a:spcPct val="90000"/>
              </a:lnSpc>
              <a:spcBef>
                <a:spcPts val="0"/>
              </a:spcBef>
              <a:spcAft>
                <a:spcPts val="0"/>
              </a:spcAft>
              <a:buClr>
                <a:schemeClr val="dk1"/>
              </a:buClr>
              <a:buSzPts val="2400"/>
              <a:buFont typeface="Lora"/>
              <a:buChar char="○"/>
              <a:defRPr b="0" i="1" sz="2400" u="none" cap="none" strike="noStrike">
                <a:solidFill>
                  <a:schemeClr val="dk1"/>
                </a:solidFill>
                <a:latin typeface="Lora"/>
                <a:ea typeface="Lora"/>
                <a:cs typeface="Lora"/>
                <a:sym typeface="Lora"/>
              </a:defRPr>
            </a:lvl8pPr>
            <a:lvl9pPr indent="-381000" lvl="8" marL="4114800" marR="0" rtl="0" algn="ctr">
              <a:lnSpc>
                <a:spcPct val="90000"/>
              </a:lnSpc>
              <a:spcBef>
                <a:spcPts val="0"/>
              </a:spcBef>
              <a:spcAft>
                <a:spcPts val="0"/>
              </a:spcAft>
              <a:buClr>
                <a:schemeClr val="dk1"/>
              </a:buClr>
              <a:buSzPts val="2400"/>
              <a:buFont typeface="Lora"/>
              <a:buChar char="■"/>
              <a:defRPr b="0" i="1" sz="2400" u="none" cap="none" strike="noStrike">
                <a:solidFill>
                  <a:schemeClr val="dk1"/>
                </a:solidFill>
                <a:latin typeface="Lora"/>
                <a:ea typeface="Lora"/>
                <a:cs typeface="Lora"/>
                <a:sym typeface="Lora"/>
              </a:defRPr>
            </a:lvl9pPr>
          </a:lstStyle>
          <a:p/>
        </p:txBody>
      </p:sp>
      <p:cxnSp>
        <p:nvCxnSpPr>
          <p:cNvPr id="36" name="Google Shape;36;p5"/>
          <p:cNvCxnSpPr/>
          <p:nvPr/>
        </p:nvCxnSpPr>
        <p:spPr>
          <a:xfrm>
            <a:off x="4584075" y="4902000"/>
            <a:ext cx="0" cy="1974000"/>
          </a:xfrm>
          <a:prstGeom prst="straightConnector1">
            <a:avLst/>
          </a:prstGeom>
          <a:noFill/>
          <a:ln cap="flat" cmpd="sng" w="9525">
            <a:solidFill>
              <a:srgbClr val="CCCCCC"/>
            </a:solidFill>
            <a:prstDash val="solid"/>
            <a:round/>
            <a:headEnd len="sm" w="sm" type="none"/>
            <a:tailEnd len="sm" w="sm" type="none"/>
          </a:ln>
        </p:spPr>
      </p:cxnSp>
      <p:sp>
        <p:nvSpPr>
          <p:cNvPr id="37" name="Google Shape;37;p5"/>
          <p:cNvSpPr/>
          <p:nvPr/>
        </p:nvSpPr>
        <p:spPr>
          <a:xfrm>
            <a:off x="4288500" y="4524000"/>
            <a:ext cx="567000" cy="7560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38" name="Google Shape;38;p5"/>
          <p:cNvSpPr txBox="1"/>
          <p:nvPr/>
        </p:nvSpPr>
        <p:spPr>
          <a:xfrm>
            <a:off x="3593400" y="4550203"/>
            <a:ext cx="1957200" cy="8716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3600"/>
              <a:buFont typeface="Arial"/>
              <a:buNone/>
            </a:pPr>
            <a:r>
              <a:rPr b="1" lang="zh-TW" sz="3600">
                <a:solidFill>
                  <a:schemeClr val="dk1"/>
                </a:solidFill>
                <a:latin typeface="Arial"/>
                <a:ea typeface="Arial"/>
                <a:cs typeface="Arial"/>
                <a:sym typeface="Arial"/>
              </a:rPr>
              <a:t>“</a:t>
            </a:r>
            <a:endParaRPr b="1" sz="3600">
              <a:solidFill>
                <a:schemeClr val="dk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39" name="Shape 39"/>
        <p:cNvGrpSpPr/>
        <p:nvPr/>
      </p:nvGrpSpPr>
      <p:grpSpPr>
        <a:xfrm>
          <a:off x="0" y="0"/>
          <a:ext cx="0" cy="0"/>
          <a:chOff x="0" y="0"/>
          <a:chExt cx="0" cy="0"/>
        </a:xfrm>
      </p:grpSpPr>
      <p:sp>
        <p:nvSpPr>
          <p:cNvPr id="40" name="Google Shape;40;p6"/>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 name="Google Shape;43;p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 name="Google Shape;44;p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45" name="Shape 45"/>
        <p:cNvGrpSpPr/>
        <p:nvPr/>
      </p:nvGrpSpPr>
      <p:grpSpPr>
        <a:xfrm>
          <a:off x="0" y="0"/>
          <a:ext cx="0" cy="0"/>
          <a:chOff x="0" y="0"/>
          <a:chExt cx="0" cy="0"/>
        </a:xfrm>
      </p:grpSpPr>
      <p:sp>
        <p:nvSpPr>
          <p:cNvPr id="46" name="Google Shape;46;p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7" name="Google Shape;47;p7"/>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7"/>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52" name="Shape 52"/>
        <p:cNvGrpSpPr/>
        <p:nvPr/>
      </p:nvGrpSpPr>
      <p:grpSpPr>
        <a:xfrm>
          <a:off x="0" y="0"/>
          <a:ext cx="0" cy="0"/>
          <a:chOff x="0" y="0"/>
          <a:chExt cx="0" cy="0"/>
        </a:xfrm>
      </p:grpSpPr>
      <p:sp>
        <p:nvSpPr>
          <p:cNvPr id="53" name="Google Shape;53;p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4" name="Google Shape;54;p8"/>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8"/>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p8"/>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 name="Google Shape;57;p8"/>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 name="Google Shape;60;p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61" name="Shape 61"/>
        <p:cNvGrpSpPr/>
        <p:nvPr/>
      </p:nvGrpSpPr>
      <p:grpSpPr>
        <a:xfrm>
          <a:off x="0" y="0"/>
          <a:ext cx="0" cy="0"/>
          <a:chOff x="0" y="0"/>
          <a:chExt cx="0" cy="0"/>
        </a:xfrm>
      </p:grpSpPr>
      <p:sp>
        <p:nvSpPr>
          <p:cNvPr id="62" name="Google Shape;62;p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7" name="Google Shape;67;p10"/>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0"/>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 name="Google Shape;70;p1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1" name="Google Shape;71;p1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theme" Target="../theme/theme1.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Google Shape;15;p1"/>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Google Shape;16;p1"/>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0"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image" Target="../media/image5.jpg"/><Relationship Id="rId9" Type="http://schemas.openxmlformats.org/officeDocument/2006/relationships/image" Target="../media/image6.jpg"/><Relationship Id="rId5" Type="http://schemas.openxmlformats.org/officeDocument/2006/relationships/image" Target="../media/image8.jpg"/><Relationship Id="rId6" Type="http://schemas.openxmlformats.org/officeDocument/2006/relationships/image" Target="../media/image10.jpg"/><Relationship Id="rId7" Type="http://schemas.openxmlformats.org/officeDocument/2006/relationships/image" Target="../media/image7.jpg"/><Relationship Id="rId8"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6"/>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r>
              <a:rPr b="1" i="0" lang="zh-TW" sz="4400" u="none" cap="none" strike="noStrike">
                <a:solidFill>
                  <a:srgbClr val="000066"/>
                </a:solidFill>
                <a:latin typeface="Arial"/>
                <a:ea typeface="Arial"/>
                <a:cs typeface="Arial"/>
                <a:sym typeface="Arial"/>
              </a:rPr>
              <a:t>運動營養學</a:t>
            </a:r>
            <a:br>
              <a:rPr b="1" i="0" lang="zh-TW" sz="4400" u="none" cap="none" strike="noStrike">
                <a:solidFill>
                  <a:srgbClr val="000066"/>
                </a:solidFill>
                <a:latin typeface="Arial"/>
                <a:ea typeface="Arial"/>
                <a:cs typeface="Arial"/>
                <a:sym typeface="Arial"/>
              </a:rPr>
            </a:b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35.旅行飲食</a:t>
            </a:r>
            <a:endParaRPr b="1" i="0" sz="4400" u="none" cap="none" strike="noStrike">
              <a:solidFill>
                <a:srgbClr val="000066"/>
              </a:solidFill>
              <a:latin typeface="Arial"/>
              <a:ea typeface="Arial"/>
              <a:cs typeface="Arial"/>
              <a:sym typeface="Arial"/>
            </a:endParaRPr>
          </a:p>
        </p:txBody>
      </p:sp>
      <p:sp>
        <p:nvSpPr>
          <p:cNvPr id="109" name="Google Shape;109;p16"/>
          <p:cNvSpPr txBox="1"/>
          <p:nvPr>
            <p:ph idx="1" type="subTitle"/>
          </p:nvPr>
        </p:nvSpPr>
        <p:spPr>
          <a:xfrm>
            <a:off x="561703" y="4526901"/>
            <a:ext cx="8294914" cy="1717145"/>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國家運動訓練中心</a:t>
            </a:r>
            <a:endParaRPr b="1" i="0" sz="3200" u="none" cap="none" strike="noStrike">
              <a:solidFill>
                <a:srgbClr val="339933"/>
              </a:solidFill>
              <a:latin typeface="Arial"/>
              <a:ea typeface="Arial"/>
              <a:cs typeface="Arial"/>
              <a:sym typeface="Arial"/>
            </a:endParaRPr>
          </a:p>
          <a:p>
            <a:pPr indent="0" lvl="0" marL="0" marR="0" rtl="0" algn="ctr">
              <a:lnSpc>
                <a:spcPct val="100000"/>
              </a:lnSpc>
              <a:spcBef>
                <a:spcPts val="80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曾怡鈞 營養師</a:t>
            </a:r>
            <a:endParaRPr b="1" i="0" sz="3200" u="none" cap="none" strike="noStrike">
              <a:solidFill>
                <a:srgbClr val="339933"/>
              </a:solidFill>
              <a:latin typeface="Arial"/>
              <a:ea typeface="Arial"/>
              <a:cs typeface="Arial"/>
              <a:sym typeface="Arial"/>
            </a:endParaRPr>
          </a:p>
        </p:txBody>
      </p:sp>
      <p:pic>
        <p:nvPicPr>
          <p:cNvPr descr="C:\Users\BPC\Downloads\教育部logo991006-1.png" id="110" name="Google Shape;110;p16"/>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111" name="Google Shape;111;p16"/>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112" name="Google Shape;112;p1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2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飲食改善策略</a:t>
            </a:r>
            <a:endParaRPr/>
          </a:p>
        </p:txBody>
      </p:sp>
      <p:sp>
        <p:nvSpPr>
          <p:cNvPr id="180" name="Google Shape;180;p25"/>
          <p:cNvSpPr txBox="1"/>
          <p:nvPr>
            <p:ph idx="1" type="body"/>
          </p:nvPr>
        </p:nvSpPr>
        <p:spPr>
          <a:xfrm>
            <a:off x="457200" y="1159223"/>
            <a:ext cx="8229600" cy="4794474"/>
          </a:xfrm>
          <a:prstGeom prst="rect">
            <a:avLst/>
          </a:prstGeom>
          <a:noFill/>
          <a:ln>
            <a:noFill/>
          </a:ln>
        </p:spPr>
        <p:txBody>
          <a:bodyPr anchorCtr="0" anchor="t" bIns="45700" lIns="91425" spcFirstLastPara="1" rIns="91425" wrap="square" tIns="45700">
            <a:noAutofit/>
          </a:bodyPr>
          <a:lstStyle/>
          <a:p>
            <a:pPr indent="-165100" lvl="0" marL="3429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Times New Roman"/>
              <a:ea typeface="Times New Roman"/>
              <a:cs typeface="Times New Roman"/>
              <a:sym typeface="Times New Roman"/>
            </a:endParaRPr>
          </a:p>
          <a:p>
            <a:pPr indent="0" lvl="0" marL="0" marR="0" rtl="0" algn="l">
              <a:lnSpc>
                <a:spcPct val="90000"/>
              </a:lnSpc>
              <a:spcBef>
                <a:spcPts val="800"/>
              </a:spcBef>
              <a:spcAft>
                <a:spcPts val="0"/>
              </a:spcAft>
              <a:buClr>
                <a:schemeClr val="dk1"/>
              </a:buClr>
              <a:buSzPts val="2800"/>
              <a:buFont typeface="Arial"/>
              <a:buNone/>
            </a:pPr>
            <a:r>
              <a:rPr b="0" i="0" lang="zh-TW" sz="2800" u="none" cap="none" strike="noStrike">
                <a:solidFill>
                  <a:schemeClr val="dk1"/>
                </a:solidFill>
                <a:latin typeface="Times New Roman"/>
                <a:ea typeface="Times New Roman"/>
                <a:cs typeface="Times New Roman"/>
                <a:sym typeface="Times New Roman"/>
              </a:rPr>
              <a:t>提前計畫：</a:t>
            </a:r>
            <a:br>
              <a:rPr b="0" i="0" lang="zh-TW" sz="2800" u="none" cap="none" strike="noStrike">
                <a:solidFill>
                  <a:schemeClr val="dk1"/>
                </a:solidFill>
                <a:latin typeface="Times New Roman"/>
                <a:ea typeface="Times New Roman"/>
                <a:cs typeface="Times New Roman"/>
                <a:sym typeface="Times New Roman"/>
              </a:rPr>
            </a:br>
            <a:r>
              <a:rPr b="0" i="0" lang="zh-TW" sz="2800" u="none" cap="none" strike="noStrike">
                <a:solidFill>
                  <a:schemeClr val="dk1"/>
                </a:solidFill>
                <a:latin typeface="Times New Roman"/>
                <a:ea typeface="Times New Roman"/>
                <a:cs typeface="Times New Roman"/>
                <a:sym typeface="Times New Roman"/>
              </a:rPr>
              <a:t>調查用餐選擇(找替代食物)、預定餐點、自備食物(包裹)</a:t>
            </a:r>
            <a:br>
              <a:rPr b="0" i="0" lang="zh-TW" sz="2800" u="none" cap="none" strike="noStrike">
                <a:solidFill>
                  <a:schemeClr val="dk1"/>
                </a:solidFill>
                <a:latin typeface="Times New Roman"/>
                <a:ea typeface="Times New Roman"/>
                <a:cs typeface="Times New Roman"/>
                <a:sym typeface="Times New Roman"/>
              </a:rPr>
            </a:br>
            <a:r>
              <a:rPr b="0" i="0" lang="zh-TW" sz="2800" u="none" cap="none" strike="noStrike">
                <a:solidFill>
                  <a:schemeClr val="dk1"/>
                </a:solidFill>
                <a:latin typeface="Times New Roman"/>
                <a:ea typeface="Times New Roman"/>
                <a:cs typeface="Times New Roman"/>
                <a:sym typeface="Times New Roman"/>
              </a:rPr>
              <a:t>選擇那些能讓你量身訂做食物的餐館，尋找更健康的烹飪方法，比如水煮、烤、烘、燻、炒。</a:t>
            </a:r>
            <a:endParaRPr/>
          </a:p>
          <a:p>
            <a:pPr indent="-342900" lvl="0" marL="342900" marR="0" rtl="0" algn="l">
              <a:lnSpc>
                <a:spcPct val="90000"/>
              </a:lnSpc>
              <a:spcBef>
                <a:spcPts val="800"/>
              </a:spcBef>
              <a:spcAft>
                <a:spcPts val="0"/>
              </a:spcAft>
              <a:buClr>
                <a:schemeClr val="dk1"/>
              </a:buClr>
              <a:buSzPts val="2800"/>
              <a:buFont typeface="Arial"/>
              <a:buChar char="•"/>
            </a:pPr>
            <a:r>
              <a:rPr b="0" i="0" lang="zh-TW" sz="2800" u="none" cap="none" strike="noStrike">
                <a:solidFill>
                  <a:schemeClr val="dk1"/>
                </a:solidFill>
                <a:latin typeface="Times New Roman"/>
                <a:ea typeface="Times New Roman"/>
                <a:cs typeface="Times New Roman"/>
                <a:sym typeface="Times New Roman"/>
              </a:rPr>
              <a:t>移動時要吃好、喝好 (食物種類、數量及進食時間)</a:t>
            </a:r>
            <a:endParaRPr/>
          </a:p>
          <a:p>
            <a:pPr indent="-342900" lvl="0" marL="342900" marR="0" rtl="0" algn="l">
              <a:lnSpc>
                <a:spcPct val="90000"/>
              </a:lnSpc>
              <a:spcBef>
                <a:spcPts val="800"/>
              </a:spcBef>
              <a:spcAft>
                <a:spcPts val="0"/>
              </a:spcAft>
              <a:buClr>
                <a:schemeClr val="dk1"/>
              </a:buClr>
              <a:buSzPts val="2800"/>
              <a:buFont typeface="Arial"/>
              <a:buChar char="•"/>
            </a:pPr>
            <a:r>
              <a:rPr b="0" i="0" lang="zh-TW" sz="2800" u="none" cap="none" strike="noStrike">
                <a:solidFill>
                  <a:schemeClr val="dk1"/>
                </a:solidFill>
                <a:latin typeface="Times New Roman"/>
                <a:ea typeface="Times New Roman"/>
                <a:cs typeface="Times New Roman"/>
                <a:sym typeface="Times New Roman"/>
              </a:rPr>
              <a:t>適應新的食物供應措施</a:t>
            </a:r>
            <a:endParaRPr/>
          </a:p>
          <a:p>
            <a:pPr indent="-342900" lvl="0" marL="342900" marR="0" rtl="0" algn="l">
              <a:lnSpc>
                <a:spcPct val="90000"/>
              </a:lnSpc>
              <a:spcBef>
                <a:spcPts val="800"/>
              </a:spcBef>
              <a:spcAft>
                <a:spcPts val="0"/>
              </a:spcAft>
              <a:buClr>
                <a:schemeClr val="dk1"/>
              </a:buClr>
              <a:buSzPts val="2800"/>
              <a:buFont typeface="Arial"/>
              <a:buChar char="•"/>
            </a:pPr>
            <a:r>
              <a:rPr b="0" i="0" lang="zh-TW" sz="2800" u="none" cap="none" strike="noStrike">
                <a:solidFill>
                  <a:schemeClr val="dk1"/>
                </a:solidFill>
                <a:latin typeface="Times New Roman"/>
                <a:ea typeface="Times New Roman"/>
                <a:cs typeface="Times New Roman"/>
                <a:sym typeface="Times New Roman"/>
              </a:rPr>
              <a:t>注意食物和水的衛生</a:t>
            </a:r>
            <a:endParaRPr/>
          </a:p>
          <a:p>
            <a:pPr indent="-342900" lvl="0" marL="342900" marR="0" rtl="0" algn="l">
              <a:lnSpc>
                <a:spcPct val="90000"/>
              </a:lnSpc>
              <a:spcBef>
                <a:spcPts val="800"/>
              </a:spcBef>
              <a:spcAft>
                <a:spcPts val="0"/>
              </a:spcAft>
              <a:buClr>
                <a:schemeClr val="dk1"/>
              </a:buClr>
              <a:buSzPts val="2800"/>
              <a:buFont typeface="Arial"/>
              <a:buChar char="•"/>
            </a:pPr>
            <a:r>
              <a:rPr b="0" i="0" lang="zh-TW" sz="2800" u="none" cap="none" strike="noStrike">
                <a:solidFill>
                  <a:schemeClr val="dk1"/>
                </a:solidFill>
                <a:latin typeface="Times New Roman"/>
                <a:ea typeface="Times New Roman"/>
                <a:cs typeface="Times New Roman"/>
                <a:sym typeface="Times New Roman"/>
              </a:rPr>
              <a:t>做飲食紀錄</a:t>
            </a:r>
            <a:endParaRPr/>
          </a:p>
        </p:txBody>
      </p:sp>
      <p:sp>
        <p:nvSpPr>
          <p:cNvPr id="181" name="Google Shape;181;p25"/>
          <p:cNvSpPr txBox="1"/>
          <p:nvPr>
            <p:ph idx="4294967295" type="sldNum"/>
          </p:nvPr>
        </p:nvSpPr>
        <p:spPr>
          <a:xfrm>
            <a:off x="6705600" y="6477000"/>
            <a:ext cx="2133600" cy="24447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Arial"/>
              <a:buNone/>
            </a:pPr>
            <a:fld id="{00000000-1234-1234-1234-123412341234}" type="slidenum">
              <a:rPr b="0" i="0" lang="zh-TW"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2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營養目標</a:t>
            </a:r>
            <a:endParaRPr b="0" i="0" sz="4000" u="none" cap="none" strike="noStrike">
              <a:solidFill>
                <a:schemeClr val="dk1"/>
              </a:solidFill>
              <a:latin typeface="Times New Roman"/>
              <a:ea typeface="Times New Roman"/>
              <a:cs typeface="Times New Roman"/>
              <a:sym typeface="Times New Roman"/>
            </a:endParaRPr>
          </a:p>
        </p:txBody>
      </p:sp>
      <p:sp>
        <p:nvSpPr>
          <p:cNvPr id="188" name="Google Shape;188;p26"/>
          <p:cNvSpPr txBox="1"/>
          <p:nvPr>
            <p:ph idx="1" type="body"/>
          </p:nvPr>
        </p:nvSpPr>
        <p:spPr>
          <a:xfrm>
            <a:off x="457200" y="1417641"/>
            <a:ext cx="8229600" cy="4794474"/>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3200"/>
              <a:buFont typeface="Arial"/>
              <a:buChar char="•"/>
            </a:pPr>
            <a:r>
              <a:rPr b="0" i="0" lang="zh-TW" sz="3200" u="none" cap="none" strike="noStrike">
                <a:solidFill>
                  <a:schemeClr val="dk1"/>
                </a:solidFill>
                <a:latin typeface="Times New Roman"/>
                <a:ea typeface="Times New Roman"/>
                <a:cs typeface="Times New Roman"/>
                <a:sym typeface="Times New Roman"/>
              </a:rPr>
              <a:t>碳水化合物</a:t>
            </a:r>
            <a:br>
              <a:rPr b="0" i="0" lang="zh-TW" sz="3200" u="none" cap="none" strike="noStrike">
                <a:solidFill>
                  <a:schemeClr val="dk1"/>
                </a:solidFill>
                <a:latin typeface="Times New Roman"/>
                <a:ea typeface="Times New Roman"/>
                <a:cs typeface="Times New Roman"/>
                <a:sym typeface="Times New Roman"/>
              </a:rPr>
            </a:br>
            <a:r>
              <a:rPr b="0" i="0" lang="zh-TW" sz="3200" u="none" cap="none" strike="noStrike">
                <a:solidFill>
                  <a:schemeClr val="dk1"/>
                </a:solidFill>
                <a:latin typeface="Times New Roman"/>
                <a:ea typeface="Times New Roman"/>
                <a:cs typeface="Times New Roman"/>
                <a:sym typeface="Times New Roman"/>
              </a:rPr>
              <a:t>攝入足夠的碳水化合物作為燃料，補充肌肉能量儲備</a:t>
            </a:r>
            <a:endParaRPr/>
          </a:p>
          <a:p>
            <a:pPr indent="-342900" lvl="0" marL="342900" marR="0" rtl="0" algn="l">
              <a:lnSpc>
                <a:spcPct val="90000"/>
              </a:lnSpc>
              <a:spcBef>
                <a:spcPts val="800"/>
              </a:spcBef>
              <a:spcAft>
                <a:spcPts val="0"/>
              </a:spcAft>
              <a:buClr>
                <a:schemeClr val="dk1"/>
              </a:buClr>
              <a:buSzPts val="3200"/>
              <a:buFont typeface="Arial"/>
              <a:buChar char="•"/>
            </a:pPr>
            <a:r>
              <a:rPr b="0" i="0" lang="zh-TW" sz="3200" u="none" cap="none" strike="noStrike">
                <a:solidFill>
                  <a:schemeClr val="dk1"/>
                </a:solidFill>
                <a:latin typeface="Times New Roman"/>
                <a:ea typeface="Times New Roman"/>
                <a:cs typeface="Times New Roman"/>
                <a:sym typeface="Times New Roman"/>
              </a:rPr>
              <a:t>蛋白質</a:t>
            </a:r>
            <a:br>
              <a:rPr b="0" i="0" lang="zh-TW" sz="3200" u="none" cap="none" strike="noStrike">
                <a:solidFill>
                  <a:schemeClr val="dk1"/>
                </a:solidFill>
                <a:latin typeface="Times New Roman"/>
                <a:ea typeface="Times New Roman"/>
                <a:cs typeface="Times New Roman"/>
                <a:sym typeface="Times New Roman"/>
              </a:rPr>
            </a:br>
            <a:r>
              <a:rPr b="0" i="0" lang="zh-TW" sz="3200" u="none" cap="none" strike="noStrike">
                <a:solidFill>
                  <a:schemeClr val="dk1"/>
                </a:solidFill>
                <a:latin typeface="Times New Roman"/>
                <a:ea typeface="Times New Roman"/>
                <a:cs typeface="Times New Roman"/>
                <a:sym typeface="Times New Roman"/>
              </a:rPr>
              <a:t>吃適量的瘦肉蛋白來加速恢復和修復肌肉</a:t>
            </a:r>
            <a:endParaRPr/>
          </a:p>
          <a:p>
            <a:pPr indent="-342900" lvl="0" marL="342900" marR="0" rtl="0" algn="l">
              <a:lnSpc>
                <a:spcPct val="90000"/>
              </a:lnSpc>
              <a:spcBef>
                <a:spcPts val="800"/>
              </a:spcBef>
              <a:spcAft>
                <a:spcPts val="0"/>
              </a:spcAft>
              <a:buClr>
                <a:schemeClr val="dk1"/>
              </a:buClr>
              <a:buSzPts val="3200"/>
              <a:buFont typeface="Arial"/>
              <a:buChar char="•"/>
            </a:pPr>
            <a:r>
              <a:rPr b="0" i="0" lang="zh-TW" sz="3200" u="none" cap="none" strike="noStrike">
                <a:solidFill>
                  <a:schemeClr val="dk1"/>
                </a:solidFill>
                <a:latin typeface="Times New Roman"/>
                <a:ea typeface="Times New Roman"/>
                <a:cs typeface="Times New Roman"/>
                <a:sym typeface="Times New Roman"/>
              </a:rPr>
              <a:t>脂肪</a:t>
            </a:r>
            <a:br>
              <a:rPr b="0" i="0" lang="zh-TW" sz="3200" u="none" cap="none" strike="noStrike">
                <a:solidFill>
                  <a:schemeClr val="dk1"/>
                </a:solidFill>
                <a:latin typeface="Times New Roman"/>
                <a:ea typeface="Times New Roman"/>
                <a:cs typeface="Times New Roman"/>
                <a:sym typeface="Times New Roman"/>
              </a:rPr>
            </a:br>
            <a:r>
              <a:rPr b="0" i="0" lang="zh-TW" sz="3200" u="none" cap="none" strike="noStrike">
                <a:solidFill>
                  <a:schemeClr val="dk1"/>
                </a:solidFill>
                <a:latin typeface="Times New Roman"/>
                <a:ea typeface="Times New Roman"/>
                <a:cs typeface="Times New Roman"/>
                <a:sym typeface="Times New Roman"/>
              </a:rPr>
              <a:t>注重健康脂肪，以幫助滿足能量需求</a:t>
            </a:r>
            <a:endParaRPr b="0" i="0" sz="3200" u="none" cap="none" strike="noStrike">
              <a:solidFill>
                <a:schemeClr val="dk1"/>
              </a:solidFill>
              <a:latin typeface="Times New Roman"/>
              <a:ea typeface="Times New Roman"/>
              <a:cs typeface="Times New Roman"/>
              <a:sym typeface="Times New Roman"/>
            </a:endParaRPr>
          </a:p>
          <a:p>
            <a:pPr indent="-342900" lvl="0" marL="342900" marR="0" rtl="0" algn="l">
              <a:lnSpc>
                <a:spcPct val="90000"/>
              </a:lnSpc>
              <a:spcBef>
                <a:spcPts val="800"/>
              </a:spcBef>
              <a:spcAft>
                <a:spcPts val="0"/>
              </a:spcAft>
              <a:buClr>
                <a:schemeClr val="dk1"/>
              </a:buClr>
              <a:buSzPts val="3200"/>
              <a:buFont typeface="Arial"/>
              <a:buChar char="•"/>
            </a:pPr>
            <a:r>
              <a:rPr b="0" i="0" lang="zh-TW" sz="3200" u="none" cap="none" strike="noStrike">
                <a:solidFill>
                  <a:schemeClr val="dk1"/>
                </a:solidFill>
                <a:latin typeface="Times New Roman"/>
                <a:ea typeface="Times New Roman"/>
                <a:cs typeface="Times New Roman"/>
                <a:sym typeface="Times New Roman"/>
              </a:rPr>
              <a:t>水分</a:t>
            </a:r>
            <a:br>
              <a:rPr b="0" i="0" lang="zh-TW" sz="3200" u="none" cap="none" strike="noStrike">
                <a:solidFill>
                  <a:schemeClr val="dk1"/>
                </a:solidFill>
                <a:latin typeface="Times New Roman"/>
                <a:ea typeface="Times New Roman"/>
                <a:cs typeface="Times New Roman"/>
                <a:sym typeface="Times New Roman"/>
              </a:rPr>
            </a:br>
            <a:r>
              <a:rPr b="0" i="0" lang="zh-TW" sz="3200" u="none" cap="none" strike="noStrike">
                <a:solidFill>
                  <a:schemeClr val="dk1"/>
                </a:solidFill>
                <a:latin typeface="Times New Roman"/>
                <a:ea typeface="Times New Roman"/>
                <a:cs typeface="Times New Roman"/>
                <a:sym typeface="Times New Roman"/>
              </a:rPr>
              <a:t>保持水分，補充運動和旅行中流失的水分</a:t>
            </a:r>
            <a:endParaRPr/>
          </a:p>
        </p:txBody>
      </p:sp>
      <p:sp>
        <p:nvSpPr>
          <p:cNvPr id="189" name="Google Shape;189;p26"/>
          <p:cNvSpPr txBox="1"/>
          <p:nvPr>
            <p:ph idx="4294967295" type="sldNum"/>
          </p:nvPr>
        </p:nvSpPr>
        <p:spPr>
          <a:xfrm>
            <a:off x="6705600" y="6477000"/>
            <a:ext cx="2133600" cy="24447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Arial"/>
              <a:buNone/>
            </a:pPr>
            <a:fld id="{00000000-1234-1234-1234-123412341234}" type="slidenum">
              <a:rPr b="0" i="0" lang="zh-TW"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27"/>
          <p:cNvSpPr txBox="1"/>
          <p:nvPr>
            <p:ph type="title"/>
          </p:nvPr>
        </p:nvSpPr>
        <p:spPr>
          <a:xfrm>
            <a:off x="318807" y="544593"/>
            <a:ext cx="4233315"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國際旅行嗎?</a:t>
            </a:r>
            <a:endParaRPr b="0" i="0" sz="4000" u="none" cap="none" strike="noStrike">
              <a:solidFill>
                <a:schemeClr val="dk1"/>
              </a:solidFill>
              <a:latin typeface="Arial"/>
              <a:ea typeface="Arial"/>
              <a:cs typeface="Arial"/>
              <a:sym typeface="Arial"/>
            </a:endParaRPr>
          </a:p>
        </p:txBody>
      </p:sp>
      <p:sp>
        <p:nvSpPr>
          <p:cNvPr id="195" name="Google Shape;195;p27"/>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196" name="Google Shape;196;p27" title="iSlide™ 版权声明  COPYRIGHT NOTICE"/>
          <p:cNvGrpSpPr/>
          <p:nvPr/>
        </p:nvGrpSpPr>
        <p:grpSpPr>
          <a:xfrm>
            <a:off x="318808" y="100133"/>
            <a:ext cx="8506383" cy="6360302"/>
            <a:chOff x="669925" y="408495"/>
            <a:chExt cx="11341846" cy="8480404"/>
          </a:xfrm>
        </p:grpSpPr>
        <p:grpSp>
          <p:nvGrpSpPr>
            <p:cNvPr id="197" name="Google Shape;197;p27"/>
            <p:cNvGrpSpPr/>
            <p:nvPr/>
          </p:nvGrpSpPr>
          <p:grpSpPr>
            <a:xfrm>
              <a:off x="5973008" y="408495"/>
              <a:ext cx="5929494" cy="2343543"/>
              <a:chOff x="5973008" y="408495"/>
              <a:chExt cx="5929494" cy="2343543"/>
            </a:xfrm>
          </p:grpSpPr>
          <p:sp>
            <p:nvSpPr>
              <p:cNvPr id="198" name="Google Shape;198;p27"/>
              <p:cNvSpPr/>
              <p:nvPr/>
            </p:nvSpPr>
            <p:spPr>
              <a:xfrm rot="-898190">
                <a:off x="8019912" y="1269153"/>
                <a:ext cx="312242" cy="843571"/>
              </a:xfrm>
              <a:custGeom>
                <a:rect b="b" l="l" r="r" t="t"/>
                <a:pathLst>
                  <a:path extrusionOk="0" h="21593" w="21600">
                    <a:moveTo>
                      <a:pt x="20594" y="0"/>
                    </a:moveTo>
                    <a:cubicBezTo>
                      <a:pt x="20746" y="569"/>
                      <a:pt x="20620" y="5268"/>
                      <a:pt x="20457" y="9823"/>
                    </a:cubicBezTo>
                    <a:cubicBezTo>
                      <a:pt x="20293" y="14379"/>
                      <a:pt x="20091" y="18793"/>
                      <a:pt x="20091" y="18793"/>
                    </a:cubicBezTo>
                    <a:lnTo>
                      <a:pt x="21600" y="19744"/>
                    </a:lnTo>
                    <a:cubicBezTo>
                      <a:pt x="21600" y="19744"/>
                      <a:pt x="21538" y="15261"/>
                      <a:pt x="21430" y="10602"/>
                    </a:cubicBezTo>
                    <a:cubicBezTo>
                      <a:pt x="21322" y="5942"/>
                      <a:pt x="21169" y="1106"/>
                      <a:pt x="20985" y="400"/>
                    </a:cubicBezTo>
                    <a:cubicBezTo>
                      <a:pt x="20960" y="314"/>
                      <a:pt x="20912" y="236"/>
                      <a:pt x="20845" y="169"/>
                    </a:cubicBezTo>
                    <a:cubicBezTo>
                      <a:pt x="20778" y="101"/>
                      <a:pt x="20693" y="44"/>
                      <a:pt x="20594" y="0"/>
                    </a:cubicBezTo>
                    <a:close/>
                    <a:moveTo>
                      <a:pt x="18434" y="7"/>
                    </a:moveTo>
                    <a:cubicBezTo>
                      <a:pt x="16374" y="105"/>
                      <a:pt x="12490" y="1677"/>
                      <a:pt x="11338" y="3584"/>
                    </a:cubicBezTo>
                    <a:cubicBezTo>
                      <a:pt x="9947" y="5886"/>
                      <a:pt x="182" y="21390"/>
                      <a:pt x="0" y="21593"/>
                    </a:cubicBezTo>
                    <a:lnTo>
                      <a:pt x="1602" y="21235"/>
                    </a:lnTo>
                    <a:cubicBezTo>
                      <a:pt x="2983" y="18857"/>
                      <a:pt x="11365" y="5637"/>
                      <a:pt x="12772" y="3501"/>
                    </a:cubicBezTo>
                    <a:cubicBezTo>
                      <a:pt x="13906" y="1780"/>
                      <a:pt x="17061" y="375"/>
                      <a:pt x="19179" y="55"/>
                    </a:cubicBezTo>
                    <a:cubicBezTo>
                      <a:pt x="18976" y="6"/>
                      <a:pt x="18726" y="-7"/>
                      <a:pt x="18434" y="7"/>
                    </a:cubicBezTo>
                    <a:close/>
                  </a:path>
                </a:pathLst>
              </a:custGeom>
              <a:solidFill>
                <a:srgbClr val="7D98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199" name="Google Shape;199;p27"/>
              <p:cNvSpPr/>
              <p:nvPr/>
            </p:nvSpPr>
            <p:spPr>
              <a:xfrm rot="-898190">
                <a:off x="8769876" y="2314176"/>
                <a:ext cx="206051" cy="92628"/>
              </a:xfrm>
              <a:custGeom>
                <a:rect b="b" l="l" r="r" t="t"/>
                <a:pathLst>
                  <a:path extrusionOk="0" h="18277" w="19806">
                    <a:moveTo>
                      <a:pt x="19806" y="4019"/>
                    </a:moveTo>
                    <a:cubicBezTo>
                      <a:pt x="19806" y="4019"/>
                      <a:pt x="5085" y="11022"/>
                      <a:pt x="13260" y="15502"/>
                    </a:cubicBezTo>
                    <a:cubicBezTo>
                      <a:pt x="21469" y="20162"/>
                      <a:pt x="13306" y="18026"/>
                      <a:pt x="9439" y="15796"/>
                    </a:cubicBezTo>
                    <a:cubicBezTo>
                      <a:pt x="5562" y="13456"/>
                      <a:pt x="-131" y="10545"/>
                      <a:pt x="2" y="8589"/>
                    </a:cubicBezTo>
                    <a:cubicBezTo>
                      <a:pt x="112" y="6701"/>
                      <a:pt x="11212" y="-1438"/>
                      <a:pt x="14933" y="222"/>
                    </a:cubicBezTo>
                    <a:cubicBezTo>
                      <a:pt x="18688" y="1836"/>
                      <a:pt x="19806" y="4019"/>
                      <a:pt x="19806" y="4019"/>
                    </a:cubicBezTo>
                    <a:close/>
                  </a:path>
                </a:pathLst>
              </a:custGeom>
              <a:solidFill>
                <a:srgbClr val="E0E0E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0" name="Google Shape;200;p27"/>
              <p:cNvSpPr/>
              <p:nvPr/>
            </p:nvSpPr>
            <p:spPr>
              <a:xfrm rot="-898190">
                <a:off x="8531174" y="2178995"/>
                <a:ext cx="892530" cy="296614"/>
              </a:xfrm>
              <a:custGeom>
                <a:rect b="b" l="l" r="r" t="t"/>
                <a:pathLst>
                  <a:path extrusionOk="0" h="20611" w="21595">
                    <a:moveTo>
                      <a:pt x="4246" y="0"/>
                    </a:moveTo>
                    <a:cubicBezTo>
                      <a:pt x="4246" y="0"/>
                      <a:pt x="3603" y="1347"/>
                      <a:pt x="3480" y="1605"/>
                    </a:cubicBezTo>
                    <a:cubicBezTo>
                      <a:pt x="2830" y="2606"/>
                      <a:pt x="0" y="6968"/>
                      <a:pt x="0" y="6968"/>
                    </a:cubicBezTo>
                    <a:cubicBezTo>
                      <a:pt x="48" y="6989"/>
                      <a:pt x="91" y="7008"/>
                      <a:pt x="138" y="7029"/>
                    </a:cubicBezTo>
                    <a:cubicBezTo>
                      <a:pt x="102" y="7084"/>
                      <a:pt x="0" y="7243"/>
                      <a:pt x="0" y="7243"/>
                    </a:cubicBezTo>
                    <a:cubicBezTo>
                      <a:pt x="3939" y="8986"/>
                      <a:pt x="7018" y="11224"/>
                      <a:pt x="12179" y="14930"/>
                    </a:cubicBezTo>
                    <a:cubicBezTo>
                      <a:pt x="17288" y="18560"/>
                      <a:pt x="21291" y="21600"/>
                      <a:pt x="21464" y="20309"/>
                    </a:cubicBezTo>
                    <a:cubicBezTo>
                      <a:pt x="21432" y="20328"/>
                      <a:pt x="21321" y="20256"/>
                      <a:pt x="21278" y="20263"/>
                    </a:cubicBezTo>
                    <a:cubicBezTo>
                      <a:pt x="21374" y="20218"/>
                      <a:pt x="21433" y="20135"/>
                      <a:pt x="21453" y="20003"/>
                    </a:cubicBezTo>
                    <a:cubicBezTo>
                      <a:pt x="21493" y="20083"/>
                      <a:pt x="21568" y="20189"/>
                      <a:pt x="21592" y="20263"/>
                    </a:cubicBezTo>
                    <a:cubicBezTo>
                      <a:pt x="21596" y="20199"/>
                      <a:pt x="21589" y="20138"/>
                      <a:pt x="21586" y="20080"/>
                    </a:cubicBezTo>
                    <a:cubicBezTo>
                      <a:pt x="21587" y="20083"/>
                      <a:pt x="21591" y="20091"/>
                      <a:pt x="21592" y="20095"/>
                    </a:cubicBezTo>
                    <a:cubicBezTo>
                      <a:pt x="21600" y="19956"/>
                      <a:pt x="21592" y="19808"/>
                      <a:pt x="21576" y="19697"/>
                    </a:cubicBezTo>
                    <a:cubicBezTo>
                      <a:pt x="21566" y="19676"/>
                      <a:pt x="21523" y="19628"/>
                      <a:pt x="21512" y="19606"/>
                    </a:cubicBezTo>
                    <a:cubicBezTo>
                      <a:pt x="21479" y="19488"/>
                      <a:pt x="21425" y="19365"/>
                      <a:pt x="21368" y="19239"/>
                    </a:cubicBezTo>
                    <a:cubicBezTo>
                      <a:pt x="21190" y="18707"/>
                      <a:pt x="20463" y="17893"/>
                      <a:pt x="19666" y="17054"/>
                    </a:cubicBezTo>
                    <a:cubicBezTo>
                      <a:pt x="19046" y="16357"/>
                      <a:pt x="18524" y="15750"/>
                      <a:pt x="17479" y="14685"/>
                    </a:cubicBezTo>
                    <a:cubicBezTo>
                      <a:pt x="14156" y="11292"/>
                      <a:pt x="5766" y="2533"/>
                      <a:pt x="4246" y="489"/>
                    </a:cubicBezTo>
                    <a:lnTo>
                      <a:pt x="3985" y="1085"/>
                    </a:lnTo>
                    <a:cubicBezTo>
                      <a:pt x="3967" y="1061"/>
                      <a:pt x="3901" y="1001"/>
                      <a:pt x="3884" y="978"/>
                    </a:cubicBezTo>
                    <a:cubicBezTo>
                      <a:pt x="3884" y="978"/>
                      <a:pt x="3765" y="1164"/>
                      <a:pt x="3756" y="1177"/>
                    </a:cubicBezTo>
                    <a:lnTo>
                      <a:pt x="4246" y="0"/>
                    </a:lnTo>
                    <a:close/>
                  </a:path>
                </a:pathLst>
              </a:custGeom>
              <a:solidFill>
                <a:srgbClr val="53585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1" name="Google Shape;201;p27"/>
              <p:cNvSpPr/>
              <p:nvPr/>
            </p:nvSpPr>
            <p:spPr>
              <a:xfrm rot="-898190">
                <a:off x="9137083" y="1484750"/>
                <a:ext cx="2690762" cy="931564"/>
              </a:xfrm>
              <a:custGeom>
                <a:rect b="b" l="l" r="r" t="t"/>
                <a:pathLst>
                  <a:path extrusionOk="0" h="21600" w="21600">
                    <a:moveTo>
                      <a:pt x="4234" y="0"/>
                    </a:moveTo>
                    <a:lnTo>
                      <a:pt x="3988" y="472"/>
                    </a:lnTo>
                    <a:cubicBezTo>
                      <a:pt x="3979" y="488"/>
                      <a:pt x="3950" y="537"/>
                      <a:pt x="3921" y="587"/>
                    </a:cubicBezTo>
                    <a:cubicBezTo>
                      <a:pt x="3892" y="638"/>
                      <a:pt x="3862" y="690"/>
                      <a:pt x="3849" y="712"/>
                    </a:cubicBezTo>
                    <a:cubicBezTo>
                      <a:pt x="3845" y="708"/>
                      <a:pt x="3839" y="701"/>
                      <a:pt x="3833" y="695"/>
                    </a:cubicBezTo>
                    <a:cubicBezTo>
                      <a:pt x="3826" y="688"/>
                      <a:pt x="3820" y="681"/>
                      <a:pt x="3817" y="677"/>
                    </a:cubicBezTo>
                    <a:cubicBezTo>
                      <a:pt x="3817" y="677"/>
                      <a:pt x="3805" y="708"/>
                      <a:pt x="3788" y="753"/>
                    </a:cubicBezTo>
                    <a:cubicBezTo>
                      <a:pt x="3771" y="798"/>
                      <a:pt x="3748" y="858"/>
                      <a:pt x="3727" y="917"/>
                    </a:cubicBezTo>
                    <a:cubicBezTo>
                      <a:pt x="3247" y="1866"/>
                      <a:pt x="2283" y="3713"/>
                      <a:pt x="1405" y="5269"/>
                    </a:cubicBezTo>
                    <a:cubicBezTo>
                      <a:pt x="667" y="6576"/>
                      <a:pt x="13" y="7653"/>
                      <a:pt x="0" y="7675"/>
                    </a:cubicBezTo>
                    <a:cubicBezTo>
                      <a:pt x="12" y="7681"/>
                      <a:pt x="27" y="7689"/>
                      <a:pt x="41" y="7696"/>
                    </a:cubicBezTo>
                    <a:cubicBezTo>
                      <a:pt x="56" y="7704"/>
                      <a:pt x="70" y="7711"/>
                      <a:pt x="83" y="7717"/>
                    </a:cubicBezTo>
                    <a:cubicBezTo>
                      <a:pt x="81" y="7720"/>
                      <a:pt x="61" y="7752"/>
                      <a:pt x="40" y="7783"/>
                    </a:cubicBezTo>
                    <a:cubicBezTo>
                      <a:pt x="20" y="7814"/>
                      <a:pt x="0" y="7844"/>
                      <a:pt x="0" y="7844"/>
                    </a:cubicBezTo>
                    <a:cubicBezTo>
                      <a:pt x="3947" y="10127"/>
                      <a:pt x="7997" y="12622"/>
                      <a:pt x="12185" y="15326"/>
                    </a:cubicBezTo>
                    <a:cubicBezTo>
                      <a:pt x="15328" y="17356"/>
                      <a:pt x="18467" y="19440"/>
                      <a:pt x="21600" y="21600"/>
                    </a:cubicBezTo>
                    <a:lnTo>
                      <a:pt x="21540" y="18473"/>
                    </a:lnTo>
                    <a:lnTo>
                      <a:pt x="4261" y="0"/>
                    </a:lnTo>
                    <a:lnTo>
                      <a:pt x="4249" y="21"/>
                    </a:lnTo>
                    <a:cubicBezTo>
                      <a:pt x="4247" y="19"/>
                      <a:pt x="4244" y="14"/>
                      <a:pt x="4242" y="11"/>
                    </a:cubicBezTo>
                    <a:cubicBezTo>
                      <a:pt x="4239" y="7"/>
                      <a:pt x="4236" y="2"/>
                      <a:pt x="4234" y="0"/>
                    </a:cubicBezTo>
                    <a:close/>
                  </a:path>
                </a:pathLst>
              </a:custGeom>
              <a:solidFill>
                <a:srgbClr val="53585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2" name="Google Shape;202;p27"/>
              <p:cNvSpPr/>
              <p:nvPr/>
            </p:nvSpPr>
            <p:spPr>
              <a:xfrm rot="-898190">
                <a:off x="7789520" y="988353"/>
                <a:ext cx="2007716" cy="1400338"/>
              </a:xfrm>
              <a:custGeom>
                <a:rect b="b" l="l" r="r" t="t"/>
                <a:pathLst>
                  <a:path extrusionOk="0" h="21591" w="20746">
                    <a:moveTo>
                      <a:pt x="177" y="19199"/>
                    </a:moveTo>
                    <a:cubicBezTo>
                      <a:pt x="572" y="20772"/>
                      <a:pt x="1989" y="21600"/>
                      <a:pt x="3318" y="21591"/>
                    </a:cubicBezTo>
                    <a:cubicBezTo>
                      <a:pt x="872" y="20783"/>
                      <a:pt x="-854" y="19226"/>
                      <a:pt x="443" y="17305"/>
                    </a:cubicBezTo>
                    <a:cubicBezTo>
                      <a:pt x="1614" y="15571"/>
                      <a:pt x="13360" y="5037"/>
                      <a:pt x="19076" y="1125"/>
                    </a:cubicBezTo>
                    <a:cubicBezTo>
                      <a:pt x="19727" y="679"/>
                      <a:pt x="20274" y="296"/>
                      <a:pt x="20746" y="0"/>
                    </a:cubicBezTo>
                    <a:cubicBezTo>
                      <a:pt x="18741" y="1463"/>
                      <a:pt x="16138" y="3555"/>
                      <a:pt x="14907" y="4543"/>
                    </a:cubicBezTo>
                    <a:cubicBezTo>
                      <a:pt x="13868" y="5376"/>
                      <a:pt x="10471" y="8250"/>
                      <a:pt x="9082" y="9352"/>
                    </a:cubicBezTo>
                    <a:cubicBezTo>
                      <a:pt x="6488" y="11409"/>
                      <a:pt x="-614" y="16054"/>
                      <a:pt x="177" y="19199"/>
                    </a:cubicBezTo>
                    <a:close/>
                  </a:path>
                </a:pathLst>
              </a:custGeom>
              <a:solidFill>
                <a:srgbClr val="E8E9ED"/>
              </a:solidFill>
              <a:ln cap="flat" cmpd="sng" w="9525">
                <a:solidFill>
                  <a:srgbClr val="CFCFCF"/>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3" name="Google Shape;203;p27"/>
              <p:cNvSpPr/>
              <p:nvPr/>
            </p:nvSpPr>
            <p:spPr>
              <a:xfrm rot="-898190">
                <a:off x="7966687" y="2194634"/>
                <a:ext cx="307877" cy="188018"/>
              </a:xfrm>
              <a:custGeom>
                <a:rect b="b" l="l" r="r" t="t"/>
                <a:pathLst>
                  <a:path extrusionOk="0" h="17657" w="18890">
                    <a:moveTo>
                      <a:pt x="18890" y="3337"/>
                    </a:moveTo>
                    <a:cubicBezTo>
                      <a:pt x="18890" y="3337"/>
                      <a:pt x="16436" y="7763"/>
                      <a:pt x="7316" y="16583"/>
                    </a:cubicBezTo>
                    <a:cubicBezTo>
                      <a:pt x="3964" y="19797"/>
                      <a:pt x="3463" y="15101"/>
                      <a:pt x="372" y="11627"/>
                    </a:cubicBezTo>
                    <a:cubicBezTo>
                      <a:pt x="-2710" y="8132"/>
                      <a:pt x="14287" y="-1803"/>
                      <a:pt x="16706" y="286"/>
                    </a:cubicBezTo>
                    <a:cubicBezTo>
                      <a:pt x="18707" y="1952"/>
                      <a:pt x="18890" y="3337"/>
                      <a:pt x="18890" y="3337"/>
                    </a:cubicBezTo>
                    <a:close/>
                  </a:path>
                </a:pathLst>
              </a:custGeom>
              <a:solidFill>
                <a:srgbClr val="BABB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4" name="Google Shape;204;p27"/>
              <p:cNvSpPr/>
              <p:nvPr/>
            </p:nvSpPr>
            <p:spPr>
              <a:xfrm rot="-898190">
                <a:off x="7527740" y="2111954"/>
                <a:ext cx="742152" cy="308122"/>
              </a:xfrm>
              <a:custGeom>
                <a:rect b="b" l="l" r="r" t="t"/>
                <a:pathLst>
                  <a:path extrusionOk="0" h="20879" w="21474">
                    <a:moveTo>
                      <a:pt x="499" y="14"/>
                    </a:moveTo>
                    <a:cubicBezTo>
                      <a:pt x="500" y="16"/>
                      <a:pt x="503" y="18"/>
                      <a:pt x="507" y="20"/>
                    </a:cubicBezTo>
                    <a:cubicBezTo>
                      <a:pt x="510" y="22"/>
                      <a:pt x="513" y="24"/>
                      <a:pt x="514" y="26"/>
                    </a:cubicBezTo>
                    <a:cubicBezTo>
                      <a:pt x="513" y="27"/>
                      <a:pt x="510" y="26"/>
                      <a:pt x="507" y="26"/>
                    </a:cubicBezTo>
                    <a:cubicBezTo>
                      <a:pt x="504" y="26"/>
                      <a:pt x="501" y="25"/>
                      <a:pt x="499" y="26"/>
                    </a:cubicBezTo>
                    <a:cubicBezTo>
                      <a:pt x="508" y="37"/>
                      <a:pt x="525" y="53"/>
                      <a:pt x="543" y="68"/>
                    </a:cubicBezTo>
                    <a:cubicBezTo>
                      <a:pt x="560" y="84"/>
                      <a:pt x="578" y="100"/>
                      <a:pt x="588" y="112"/>
                    </a:cubicBezTo>
                    <a:cubicBezTo>
                      <a:pt x="286" y="77"/>
                      <a:pt x="90" y="219"/>
                      <a:pt x="3" y="735"/>
                    </a:cubicBezTo>
                    <a:cubicBezTo>
                      <a:pt x="-3" y="766"/>
                      <a:pt x="39" y="837"/>
                      <a:pt x="50" y="882"/>
                    </a:cubicBezTo>
                    <a:cubicBezTo>
                      <a:pt x="43" y="910"/>
                      <a:pt x="34" y="927"/>
                      <a:pt x="26" y="946"/>
                    </a:cubicBezTo>
                    <a:cubicBezTo>
                      <a:pt x="17" y="964"/>
                      <a:pt x="8" y="984"/>
                      <a:pt x="3" y="1016"/>
                    </a:cubicBezTo>
                    <a:cubicBezTo>
                      <a:pt x="-118" y="1707"/>
                      <a:pt x="3756" y="5786"/>
                      <a:pt x="7260" y="9441"/>
                    </a:cubicBezTo>
                    <a:cubicBezTo>
                      <a:pt x="10758" y="13101"/>
                      <a:pt x="13665" y="15690"/>
                      <a:pt x="15588" y="18563"/>
                    </a:cubicBezTo>
                    <a:cubicBezTo>
                      <a:pt x="17110" y="20847"/>
                      <a:pt x="17119" y="21600"/>
                      <a:pt x="18423" y="20104"/>
                    </a:cubicBezTo>
                    <a:cubicBezTo>
                      <a:pt x="19725" y="18579"/>
                      <a:pt x="21006" y="16466"/>
                      <a:pt x="21222" y="15971"/>
                    </a:cubicBezTo>
                    <a:cubicBezTo>
                      <a:pt x="21285" y="15829"/>
                      <a:pt x="21303" y="15713"/>
                      <a:pt x="21305" y="15592"/>
                    </a:cubicBezTo>
                    <a:cubicBezTo>
                      <a:pt x="21312" y="15593"/>
                      <a:pt x="21330" y="15602"/>
                      <a:pt x="21348" y="15611"/>
                    </a:cubicBezTo>
                    <a:cubicBezTo>
                      <a:pt x="21366" y="15619"/>
                      <a:pt x="21383" y="15628"/>
                      <a:pt x="21389" y="15628"/>
                    </a:cubicBezTo>
                    <a:cubicBezTo>
                      <a:pt x="21413" y="15569"/>
                      <a:pt x="21432" y="15514"/>
                      <a:pt x="21446" y="15462"/>
                    </a:cubicBezTo>
                    <a:cubicBezTo>
                      <a:pt x="21460" y="15409"/>
                      <a:pt x="21469" y="15359"/>
                      <a:pt x="21472" y="15310"/>
                    </a:cubicBezTo>
                    <a:lnTo>
                      <a:pt x="21472" y="15298"/>
                    </a:lnTo>
                    <a:cubicBezTo>
                      <a:pt x="21482" y="15147"/>
                      <a:pt x="21446" y="14998"/>
                      <a:pt x="21368" y="14781"/>
                    </a:cubicBezTo>
                    <a:cubicBezTo>
                      <a:pt x="21291" y="14564"/>
                      <a:pt x="21172" y="14279"/>
                      <a:pt x="21018" y="13855"/>
                    </a:cubicBezTo>
                    <a:cubicBezTo>
                      <a:pt x="21018" y="13855"/>
                      <a:pt x="21008" y="13847"/>
                      <a:pt x="20987" y="13832"/>
                    </a:cubicBezTo>
                    <a:cubicBezTo>
                      <a:pt x="20967" y="13817"/>
                      <a:pt x="20935" y="13795"/>
                      <a:pt x="20893" y="13770"/>
                    </a:cubicBezTo>
                    <a:lnTo>
                      <a:pt x="20895" y="13776"/>
                    </a:lnTo>
                    <a:lnTo>
                      <a:pt x="20898" y="13782"/>
                    </a:lnTo>
                    <a:cubicBezTo>
                      <a:pt x="20707" y="13672"/>
                      <a:pt x="13226" y="9361"/>
                      <a:pt x="6221" y="4037"/>
                    </a:cubicBezTo>
                    <a:cubicBezTo>
                      <a:pt x="2914" y="1520"/>
                      <a:pt x="1513" y="292"/>
                      <a:pt x="828" y="99"/>
                    </a:cubicBezTo>
                    <a:cubicBezTo>
                      <a:pt x="817" y="89"/>
                      <a:pt x="799" y="73"/>
                      <a:pt x="780" y="56"/>
                    </a:cubicBezTo>
                    <a:cubicBezTo>
                      <a:pt x="762" y="40"/>
                      <a:pt x="744" y="24"/>
                      <a:pt x="734" y="14"/>
                    </a:cubicBezTo>
                    <a:cubicBezTo>
                      <a:pt x="688" y="5"/>
                      <a:pt x="647" y="0"/>
                      <a:pt x="608" y="0"/>
                    </a:cubicBezTo>
                    <a:cubicBezTo>
                      <a:pt x="569" y="0"/>
                      <a:pt x="533" y="5"/>
                      <a:pt x="499" y="14"/>
                    </a:cubicBezTo>
                    <a:close/>
                  </a:path>
                </a:pathLst>
              </a:custGeom>
              <a:solidFill>
                <a:srgbClr val="53585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5" name="Google Shape;205;p27"/>
              <p:cNvSpPr/>
              <p:nvPr/>
            </p:nvSpPr>
            <p:spPr>
              <a:xfrm rot="-898190">
                <a:off x="9549515" y="542388"/>
                <a:ext cx="1087291" cy="385168"/>
              </a:xfrm>
              <a:custGeom>
                <a:rect b="b" l="l" r="r" t="t"/>
                <a:pathLst>
                  <a:path extrusionOk="0" h="19791" w="21357">
                    <a:moveTo>
                      <a:pt x="0" y="4899"/>
                    </a:moveTo>
                    <a:cubicBezTo>
                      <a:pt x="620" y="4239"/>
                      <a:pt x="2241" y="2500"/>
                      <a:pt x="4214" y="1282"/>
                    </a:cubicBezTo>
                    <a:cubicBezTo>
                      <a:pt x="6187" y="65"/>
                      <a:pt x="8512" y="-631"/>
                      <a:pt x="10542" y="796"/>
                    </a:cubicBezTo>
                    <a:cubicBezTo>
                      <a:pt x="11774" y="1484"/>
                      <a:pt x="12830" y="2675"/>
                      <a:pt x="13885" y="3625"/>
                    </a:cubicBezTo>
                    <a:cubicBezTo>
                      <a:pt x="15247" y="4851"/>
                      <a:pt x="16644" y="6000"/>
                      <a:pt x="18086" y="5851"/>
                    </a:cubicBezTo>
                    <a:cubicBezTo>
                      <a:pt x="19215" y="5734"/>
                      <a:pt x="20490" y="5170"/>
                      <a:pt x="21112" y="7574"/>
                    </a:cubicBezTo>
                    <a:cubicBezTo>
                      <a:pt x="21600" y="9456"/>
                      <a:pt x="21309" y="11927"/>
                      <a:pt x="20682" y="13675"/>
                    </a:cubicBezTo>
                    <a:cubicBezTo>
                      <a:pt x="20310" y="14710"/>
                      <a:pt x="19867" y="15515"/>
                      <a:pt x="19369" y="16079"/>
                    </a:cubicBezTo>
                    <a:cubicBezTo>
                      <a:pt x="18871" y="16643"/>
                      <a:pt x="18317" y="16966"/>
                      <a:pt x="17726" y="17037"/>
                    </a:cubicBezTo>
                    <a:cubicBezTo>
                      <a:pt x="16899" y="17137"/>
                      <a:pt x="16133" y="16552"/>
                      <a:pt x="15750" y="16159"/>
                    </a:cubicBezTo>
                    <a:cubicBezTo>
                      <a:pt x="16393" y="19869"/>
                      <a:pt x="18210" y="20969"/>
                      <a:pt x="19410" y="18372"/>
                    </a:cubicBezTo>
                    <a:cubicBezTo>
                      <a:pt x="20049" y="16989"/>
                      <a:pt x="20300" y="14905"/>
                      <a:pt x="20626" y="13194"/>
                    </a:cubicBezTo>
                    <a:cubicBezTo>
                      <a:pt x="20911" y="11701"/>
                      <a:pt x="21247" y="10178"/>
                      <a:pt x="21044" y="8526"/>
                    </a:cubicBezTo>
                    <a:cubicBezTo>
                      <a:pt x="20640" y="5250"/>
                      <a:pt x="19001" y="6132"/>
                      <a:pt x="17632" y="6233"/>
                    </a:cubicBezTo>
                    <a:cubicBezTo>
                      <a:pt x="16818" y="6293"/>
                      <a:pt x="16033" y="5710"/>
                      <a:pt x="15268" y="5093"/>
                    </a:cubicBezTo>
                    <a:cubicBezTo>
                      <a:pt x="14453" y="4435"/>
                      <a:pt x="13639" y="3720"/>
                      <a:pt x="12827" y="2945"/>
                    </a:cubicBezTo>
                    <a:cubicBezTo>
                      <a:pt x="10110" y="-92"/>
                      <a:pt x="7202" y="248"/>
                      <a:pt x="4824" y="1422"/>
                    </a:cubicBezTo>
                    <a:cubicBezTo>
                      <a:pt x="2446" y="2596"/>
                      <a:pt x="597" y="4603"/>
                      <a:pt x="0" y="4899"/>
                    </a:cubicBezTo>
                    <a:close/>
                  </a:path>
                </a:pathLst>
              </a:custGeom>
              <a:solidFill>
                <a:srgbClr val="7D98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6" name="Google Shape;206;p27"/>
              <p:cNvSpPr/>
              <p:nvPr/>
            </p:nvSpPr>
            <p:spPr>
              <a:xfrm rot="-898190">
                <a:off x="8018502" y="944240"/>
                <a:ext cx="2810359" cy="1297063"/>
              </a:xfrm>
              <a:custGeom>
                <a:rect b="b" l="l" r="r" t="t"/>
                <a:pathLst>
                  <a:path extrusionOk="0" h="20953" w="21600">
                    <a:moveTo>
                      <a:pt x="14391" y="4771"/>
                    </a:moveTo>
                    <a:cubicBezTo>
                      <a:pt x="18153" y="-115"/>
                      <a:pt x="20531" y="-448"/>
                      <a:pt x="21600" y="310"/>
                    </a:cubicBezTo>
                    <a:cubicBezTo>
                      <a:pt x="21358" y="1667"/>
                      <a:pt x="20960" y="3093"/>
                      <a:pt x="20376" y="4504"/>
                    </a:cubicBezTo>
                    <a:cubicBezTo>
                      <a:pt x="18368" y="9362"/>
                      <a:pt x="14445" y="13052"/>
                      <a:pt x="8839" y="17701"/>
                    </a:cubicBezTo>
                    <a:cubicBezTo>
                      <a:pt x="5581" y="20404"/>
                      <a:pt x="2534" y="21152"/>
                      <a:pt x="1289" y="20911"/>
                    </a:cubicBezTo>
                    <a:cubicBezTo>
                      <a:pt x="843" y="20824"/>
                      <a:pt x="403" y="20674"/>
                      <a:pt x="0" y="20484"/>
                    </a:cubicBezTo>
                    <a:cubicBezTo>
                      <a:pt x="3221" y="16352"/>
                      <a:pt x="10934" y="9261"/>
                      <a:pt x="14391" y="4771"/>
                    </a:cubicBezTo>
                    <a:close/>
                  </a:path>
                </a:pathLst>
              </a:custGeom>
              <a:solidFill>
                <a:srgbClr val="E8E9ED"/>
              </a:solidFill>
              <a:ln cap="flat" cmpd="sng" w="9525">
                <a:solidFill>
                  <a:srgbClr val="CFCFCF"/>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7" name="Google Shape;207;p27"/>
              <p:cNvSpPr/>
              <p:nvPr/>
            </p:nvSpPr>
            <p:spPr>
              <a:xfrm rot="-898190">
                <a:off x="8067152" y="1045618"/>
                <a:ext cx="2697803" cy="1190427"/>
              </a:xfrm>
              <a:custGeom>
                <a:rect b="b" l="l" r="r" t="t"/>
                <a:pathLst>
                  <a:path extrusionOk="0" h="20613" w="21600">
                    <a:moveTo>
                      <a:pt x="0" y="20150"/>
                    </a:moveTo>
                    <a:cubicBezTo>
                      <a:pt x="2898" y="16218"/>
                      <a:pt x="11054" y="9069"/>
                      <a:pt x="14524" y="4621"/>
                    </a:cubicBezTo>
                    <a:cubicBezTo>
                      <a:pt x="18741" y="-784"/>
                      <a:pt x="21206" y="-758"/>
                      <a:pt x="21600" y="1215"/>
                    </a:cubicBezTo>
                    <a:cubicBezTo>
                      <a:pt x="21368" y="2032"/>
                      <a:pt x="21066" y="2876"/>
                      <a:pt x="20690" y="3725"/>
                    </a:cubicBezTo>
                    <a:cubicBezTo>
                      <a:pt x="18805" y="7979"/>
                      <a:pt x="15002" y="11983"/>
                      <a:pt x="9055" y="17129"/>
                    </a:cubicBezTo>
                    <a:cubicBezTo>
                      <a:pt x="5633" y="20089"/>
                      <a:pt x="2433" y="20816"/>
                      <a:pt x="1189" y="20569"/>
                    </a:cubicBezTo>
                    <a:cubicBezTo>
                      <a:pt x="768" y="20485"/>
                      <a:pt x="352" y="20349"/>
                      <a:pt x="0" y="20150"/>
                    </a:cubicBezTo>
                    <a:close/>
                  </a:path>
                </a:pathLst>
              </a:custGeom>
              <a:gradFill>
                <a:gsLst>
                  <a:gs pos="0">
                    <a:srgbClr val="CE3F27"/>
                  </a:gs>
                  <a:gs pos="100000">
                    <a:srgbClr val="F2F2F2">
                      <a:alpha val="0"/>
                    </a:srgbClr>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8" name="Google Shape;208;p27"/>
              <p:cNvSpPr/>
              <p:nvPr/>
            </p:nvSpPr>
            <p:spPr>
              <a:xfrm rot="-898190">
                <a:off x="6073681" y="1241129"/>
                <a:ext cx="2882814" cy="1158232"/>
              </a:xfrm>
              <a:custGeom>
                <a:rect b="b" l="l" r="r" t="t"/>
                <a:pathLst>
                  <a:path extrusionOk="0" h="21521" w="21600">
                    <a:moveTo>
                      <a:pt x="0" y="312"/>
                    </a:moveTo>
                    <a:cubicBezTo>
                      <a:pt x="2410" y="3485"/>
                      <a:pt x="4936" y="6087"/>
                      <a:pt x="7335" y="9309"/>
                    </a:cubicBezTo>
                    <a:cubicBezTo>
                      <a:pt x="10313" y="13308"/>
                      <a:pt x="13389" y="15948"/>
                      <a:pt x="15744" y="19046"/>
                    </a:cubicBezTo>
                    <a:cubicBezTo>
                      <a:pt x="16719" y="20329"/>
                      <a:pt x="17075" y="21303"/>
                      <a:pt x="17560" y="21510"/>
                    </a:cubicBezTo>
                    <a:cubicBezTo>
                      <a:pt x="17848" y="21581"/>
                      <a:pt x="18164" y="21336"/>
                      <a:pt x="18683" y="20702"/>
                    </a:cubicBezTo>
                    <a:cubicBezTo>
                      <a:pt x="19999" y="19093"/>
                      <a:pt x="21298" y="17063"/>
                      <a:pt x="21516" y="16537"/>
                    </a:cubicBezTo>
                    <a:cubicBezTo>
                      <a:pt x="21558" y="16435"/>
                      <a:pt x="21584" y="16338"/>
                      <a:pt x="21600" y="16237"/>
                    </a:cubicBezTo>
                    <a:cubicBezTo>
                      <a:pt x="21591" y="16256"/>
                      <a:pt x="21569" y="16290"/>
                      <a:pt x="21546" y="16325"/>
                    </a:cubicBezTo>
                    <a:cubicBezTo>
                      <a:pt x="21523" y="16361"/>
                      <a:pt x="21500" y="16397"/>
                      <a:pt x="21488" y="16418"/>
                    </a:cubicBezTo>
                    <a:cubicBezTo>
                      <a:pt x="21566" y="16179"/>
                      <a:pt x="21565" y="15950"/>
                      <a:pt x="21495" y="15636"/>
                    </a:cubicBezTo>
                    <a:cubicBezTo>
                      <a:pt x="21425" y="15322"/>
                      <a:pt x="21285" y="14923"/>
                      <a:pt x="21087" y="14344"/>
                    </a:cubicBezTo>
                    <a:cubicBezTo>
                      <a:pt x="21087" y="14344"/>
                      <a:pt x="21083" y="14339"/>
                      <a:pt x="21075" y="14332"/>
                    </a:cubicBezTo>
                    <a:cubicBezTo>
                      <a:pt x="21067" y="14325"/>
                      <a:pt x="21055" y="14317"/>
                      <a:pt x="21039" y="14310"/>
                    </a:cubicBezTo>
                    <a:lnTo>
                      <a:pt x="21041" y="14313"/>
                    </a:lnTo>
                    <a:lnTo>
                      <a:pt x="21042" y="14316"/>
                    </a:lnTo>
                    <a:cubicBezTo>
                      <a:pt x="20822" y="14175"/>
                      <a:pt x="13237" y="9270"/>
                      <a:pt x="6139" y="3844"/>
                    </a:cubicBezTo>
                    <a:cubicBezTo>
                      <a:pt x="3712" y="1989"/>
                      <a:pt x="2339" y="777"/>
                      <a:pt x="1461" y="64"/>
                    </a:cubicBezTo>
                    <a:cubicBezTo>
                      <a:pt x="1205" y="-8"/>
                      <a:pt x="947" y="-19"/>
                      <a:pt x="690" y="30"/>
                    </a:cubicBezTo>
                    <a:cubicBezTo>
                      <a:pt x="457" y="75"/>
                      <a:pt x="226" y="169"/>
                      <a:pt x="0" y="312"/>
                    </a:cubicBezTo>
                    <a:close/>
                  </a:path>
                </a:pathLst>
              </a:custGeom>
              <a:solidFill>
                <a:srgbClr val="53585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09" name="Google Shape;209;p27"/>
              <p:cNvSpPr/>
              <p:nvPr/>
            </p:nvSpPr>
            <p:spPr>
              <a:xfrm rot="-898190">
                <a:off x="7798683" y="1699756"/>
                <a:ext cx="458842" cy="428756"/>
              </a:xfrm>
              <a:custGeom>
                <a:rect b="b" l="l" r="r" t="t"/>
                <a:pathLst>
                  <a:path extrusionOk="0" h="18044" w="18592">
                    <a:moveTo>
                      <a:pt x="18592" y="12072"/>
                    </a:moveTo>
                    <a:cubicBezTo>
                      <a:pt x="17779" y="13367"/>
                      <a:pt x="8105" y="20515"/>
                      <a:pt x="1914" y="17154"/>
                    </a:cubicBezTo>
                    <a:cubicBezTo>
                      <a:pt x="-3008" y="14487"/>
                      <a:pt x="2731" y="6883"/>
                      <a:pt x="6069" y="4085"/>
                    </a:cubicBezTo>
                    <a:cubicBezTo>
                      <a:pt x="8619" y="1956"/>
                      <a:pt x="12630" y="-1085"/>
                      <a:pt x="15268" y="389"/>
                    </a:cubicBezTo>
                    <a:cubicBezTo>
                      <a:pt x="14268" y="3789"/>
                      <a:pt x="17267" y="10782"/>
                      <a:pt x="18592" y="1207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0" name="Google Shape;210;p27"/>
              <p:cNvSpPr/>
              <p:nvPr/>
            </p:nvSpPr>
            <p:spPr>
              <a:xfrm rot="-898190">
                <a:off x="7801635" y="1718836"/>
                <a:ext cx="457955" cy="406104"/>
              </a:xfrm>
              <a:custGeom>
                <a:rect b="b" l="l" r="r" t="t"/>
                <a:pathLst>
                  <a:path extrusionOk="0" h="21421" w="21578">
                    <a:moveTo>
                      <a:pt x="12307" y="0"/>
                    </a:moveTo>
                    <a:cubicBezTo>
                      <a:pt x="10389" y="1064"/>
                      <a:pt x="8491" y="2647"/>
                      <a:pt x="7019" y="3978"/>
                    </a:cubicBezTo>
                    <a:cubicBezTo>
                      <a:pt x="4912" y="5882"/>
                      <a:pt x="2037" y="9558"/>
                      <a:pt x="714" y="13058"/>
                    </a:cubicBezTo>
                    <a:cubicBezTo>
                      <a:pt x="724" y="12981"/>
                      <a:pt x="716" y="12912"/>
                      <a:pt x="728" y="12834"/>
                    </a:cubicBezTo>
                    <a:cubicBezTo>
                      <a:pt x="572" y="13233"/>
                      <a:pt x="497" y="13613"/>
                      <a:pt x="384" y="14005"/>
                    </a:cubicBezTo>
                    <a:cubicBezTo>
                      <a:pt x="306" y="14275"/>
                      <a:pt x="211" y="14542"/>
                      <a:pt x="155" y="14807"/>
                    </a:cubicBezTo>
                    <a:cubicBezTo>
                      <a:pt x="62" y="15263"/>
                      <a:pt x="54" y="15690"/>
                      <a:pt x="41" y="16122"/>
                    </a:cubicBezTo>
                    <a:cubicBezTo>
                      <a:pt x="28" y="16433"/>
                      <a:pt x="-22" y="16759"/>
                      <a:pt x="12" y="17053"/>
                    </a:cubicBezTo>
                    <a:cubicBezTo>
                      <a:pt x="18" y="17102"/>
                      <a:pt x="33" y="17148"/>
                      <a:pt x="41" y="17197"/>
                    </a:cubicBezTo>
                    <a:cubicBezTo>
                      <a:pt x="226" y="18480"/>
                      <a:pt x="867" y="19585"/>
                      <a:pt x="2190" y="20357"/>
                    </a:cubicBezTo>
                    <a:cubicBezTo>
                      <a:pt x="2635" y="20617"/>
                      <a:pt x="3107" y="20787"/>
                      <a:pt x="3580" y="20951"/>
                    </a:cubicBezTo>
                    <a:cubicBezTo>
                      <a:pt x="4015" y="21102"/>
                      <a:pt x="4459" y="21210"/>
                      <a:pt x="4913" y="21288"/>
                    </a:cubicBezTo>
                    <a:cubicBezTo>
                      <a:pt x="4975" y="21299"/>
                      <a:pt x="5036" y="21311"/>
                      <a:pt x="5099" y="21320"/>
                    </a:cubicBezTo>
                    <a:cubicBezTo>
                      <a:pt x="6962" y="21600"/>
                      <a:pt x="8907" y="21272"/>
                      <a:pt x="10831" y="20662"/>
                    </a:cubicBezTo>
                    <a:cubicBezTo>
                      <a:pt x="11290" y="20517"/>
                      <a:pt x="11727" y="20342"/>
                      <a:pt x="12178" y="20165"/>
                    </a:cubicBezTo>
                    <a:cubicBezTo>
                      <a:pt x="12865" y="19893"/>
                      <a:pt x="13533" y="19658"/>
                      <a:pt x="14184" y="19331"/>
                    </a:cubicBezTo>
                    <a:cubicBezTo>
                      <a:pt x="14198" y="19324"/>
                      <a:pt x="14213" y="19322"/>
                      <a:pt x="14227" y="19315"/>
                    </a:cubicBezTo>
                    <a:cubicBezTo>
                      <a:pt x="14395" y="19230"/>
                      <a:pt x="14535" y="19129"/>
                      <a:pt x="14700" y="19042"/>
                    </a:cubicBezTo>
                    <a:cubicBezTo>
                      <a:pt x="15523" y="18606"/>
                      <a:pt x="16372" y="18179"/>
                      <a:pt x="17093" y="17711"/>
                    </a:cubicBezTo>
                    <a:cubicBezTo>
                      <a:pt x="16942" y="17799"/>
                      <a:pt x="16760" y="17864"/>
                      <a:pt x="16606" y="17951"/>
                    </a:cubicBezTo>
                    <a:cubicBezTo>
                      <a:pt x="19253" y="16305"/>
                      <a:pt x="21210" y="14573"/>
                      <a:pt x="21578" y="13941"/>
                    </a:cubicBezTo>
                    <a:cubicBezTo>
                      <a:pt x="21383" y="13752"/>
                      <a:pt x="21151" y="13406"/>
                      <a:pt x="20890" y="12962"/>
                    </a:cubicBezTo>
                    <a:cubicBezTo>
                      <a:pt x="17497" y="15904"/>
                      <a:pt x="8808" y="21382"/>
                      <a:pt x="2863" y="17935"/>
                    </a:cubicBezTo>
                    <a:cubicBezTo>
                      <a:pt x="2049" y="17453"/>
                      <a:pt x="1528" y="16830"/>
                      <a:pt x="1173" y="16138"/>
                    </a:cubicBezTo>
                    <a:cubicBezTo>
                      <a:pt x="1172" y="16133"/>
                      <a:pt x="1173" y="16127"/>
                      <a:pt x="1173" y="16122"/>
                    </a:cubicBezTo>
                    <a:cubicBezTo>
                      <a:pt x="829" y="11878"/>
                      <a:pt x="5306" y="5884"/>
                      <a:pt x="8223" y="3257"/>
                    </a:cubicBezTo>
                    <a:cubicBezTo>
                      <a:pt x="9379" y="2211"/>
                      <a:pt x="10807" y="985"/>
                      <a:pt x="12307" y="0"/>
                    </a:cubicBezTo>
                    <a:close/>
                  </a:path>
                </a:pathLst>
              </a:custGeom>
              <a:solidFill>
                <a:srgbClr val="D6D6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1" name="Google Shape;211;p27"/>
              <p:cNvSpPr/>
              <p:nvPr/>
            </p:nvSpPr>
            <p:spPr>
              <a:xfrm rot="-898190">
                <a:off x="7967388" y="1670216"/>
                <a:ext cx="330061" cy="334961"/>
              </a:xfrm>
              <a:custGeom>
                <a:rect b="b" l="l" r="r" t="t"/>
                <a:pathLst>
                  <a:path extrusionOk="0" h="20922" w="20887">
                    <a:moveTo>
                      <a:pt x="24" y="9779"/>
                    </a:moveTo>
                    <a:cubicBezTo>
                      <a:pt x="-363" y="15545"/>
                      <a:pt x="3984" y="20496"/>
                      <a:pt x="9730" y="20900"/>
                    </a:cubicBezTo>
                    <a:cubicBezTo>
                      <a:pt x="15484" y="21267"/>
                      <a:pt x="20465" y="16926"/>
                      <a:pt x="20865" y="11168"/>
                    </a:cubicBezTo>
                    <a:cubicBezTo>
                      <a:pt x="21237" y="5382"/>
                      <a:pt x="16905" y="423"/>
                      <a:pt x="11159" y="20"/>
                    </a:cubicBezTo>
                    <a:cubicBezTo>
                      <a:pt x="5399" y="-333"/>
                      <a:pt x="425" y="4021"/>
                      <a:pt x="24" y="9779"/>
                    </a:cubicBezTo>
                    <a:close/>
                  </a:path>
                </a:pathLst>
              </a:custGeom>
              <a:solidFill>
                <a:srgbClr val="E8E9ED"/>
              </a:solidFill>
              <a:ln cap="flat" cmpd="sng" w="9525">
                <a:solidFill>
                  <a:srgbClr val="A6AAA9"/>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2" name="Google Shape;212;p27"/>
              <p:cNvSpPr/>
              <p:nvPr/>
            </p:nvSpPr>
            <p:spPr>
              <a:xfrm rot="-898190">
                <a:off x="8005055" y="1705771"/>
                <a:ext cx="268541" cy="271835"/>
              </a:xfrm>
              <a:custGeom>
                <a:rect b="b" l="l" r="r" t="t"/>
                <a:pathLst>
                  <a:path extrusionOk="0" h="20840" w="20870">
                    <a:moveTo>
                      <a:pt x="22" y="9733"/>
                    </a:moveTo>
                    <a:cubicBezTo>
                      <a:pt x="-353" y="15502"/>
                      <a:pt x="3981" y="20450"/>
                      <a:pt x="9731" y="20812"/>
                    </a:cubicBezTo>
                    <a:cubicBezTo>
                      <a:pt x="15489" y="21227"/>
                      <a:pt x="20460" y="16863"/>
                      <a:pt x="20844" y="11112"/>
                    </a:cubicBezTo>
                    <a:cubicBezTo>
                      <a:pt x="21247" y="5387"/>
                      <a:pt x="16895" y="387"/>
                      <a:pt x="11155" y="25"/>
                    </a:cubicBezTo>
                    <a:cubicBezTo>
                      <a:pt x="5396" y="-373"/>
                      <a:pt x="417" y="3974"/>
                      <a:pt x="22" y="9733"/>
                    </a:cubicBezTo>
                    <a:close/>
                  </a:path>
                </a:pathLst>
              </a:custGeom>
              <a:solidFill>
                <a:srgbClr val="6666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3" name="Google Shape;213;p27"/>
              <p:cNvSpPr/>
              <p:nvPr/>
            </p:nvSpPr>
            <p:spPr>
              <a:xfrm rot="-898190">
                <a:off x="9779300" y="1859278"/>
                <a:ext cx="422734" cy="386319"/>
              </a:xfrm>
              <a:custGeom>
                <a:rect b="b" l="l" r="r" t="t"/>
                <a:pathLst>
                  <a:path extrusionOk="0" h="17884" w="18591">
                    <a:moveTo>
                      <a:pt x="18591" y="12396"/>
                    </a:moveTo>
                    <a:cubicBezTo>
                      <a:pt x="17729" y="13665"/>
                      <a:pt x="7816" y="20451"/>
                      <a:pt x="1786" y="16834"/>
                    </a:cubicBezTo>
                    <a:cubicBezTo>
                      <a:pt x="-3009" y="13938"/>
                      <a:pt x="2991" y="6485"/>
                      <a:pt x="6428" y="3817"/>
                    </a:cubicBezTo>
                    <a:cubicBezTo>
                      <a:pt x="9033" y="1758"/>
                      <a:pt x="13158" y="-1149"/>
                      <a:pt x="15722" y="473"/>
                    </a:cubicBezTo>
                    <a:cubicBezTo>
                      <a:pt x="14598" y="3850"/>
                      <a:pt x="17334" y="11051"/>
                      <a:pt x="18591" y="123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4" name="Google Shape;214;p27"/>
              <p:cNvSpPr/>
              <p:nvPr/>
            </p:nvSpPr>
            <p:spPr>
              <a:xfrm rot="-898190">
                <a:off x="9778617" y="1859487"/>
                <a:ext cx="421824" cy="380914"/>
              </a:xfrm>
              <a:custGeom>
                <a:rect b="b" l="l" r="r" t="t"/>
                <a:pathLst>
                  <a:path extrusionOk="0" h="21555" w="20241">
                    <a:moveTo>
                      <a:pt x="13572" y="0"/>
                    </a:moveTo>
                    <a:cubicBezTo>
                      <a:pt x="11294" y="770"/>
                      <a:pt x="8822" y="2750"/>
                      <a:pt x="7020" y="4354"/>
                    </a:cubicBezTo>
                    <a:cubicBezTo>
                      <a:pt x="4063" y="6925"/>
                      <a:pt x="-549" y="13101"/>
                      <a:pt x="161" y="17347"/>
                    </a:cubicBezTo>
                    <a:cubicBezTo>
                      <a:pt x="118" y="17292"/>
                      <a:pt x="41" y="17249"/>
                      <a:pt x="0" y="17193"/>
                    </a:cubicBezTo>
                    <a:cubicBezTo>
                      <a:pt x="65" y="17731"/>
                      <a:pt x="255" y="18230"/>
                      <a:pt x="511" y="18707"/>
                    </a:cubicBezTo>
                    <a:cubicBezTo>
                      <a:pt x="603" y="18878"/>
                      <a:pt x="743" y="19028"/>
                      <a:pt x="861" y="19189"/>
                    </a:cubicBezTo>
                    <a:cubicBezTo>
                      <a:pt x="1049" y="19444"/>
                      <a:pt x="1273" y="19689"/>
                      <a:pt x="1533" y="19912"/>
                    </a:cubicBezTo>
                    <a:cubicBezTo>
                      <a:pt x="1671" y="20031"/>
                      <a:pt x="1738" y="20180"/>
                      <a:pt x="1898" y="20290"/>
                    </a:cubicBezTo>
                    <a:cubicBezTo>
                      <a:pt x="2766" y="20874"/>
                      <a:pt x="3716" y="21206"/>
                      <a:pt x="4699" y="21392"/>
                    </a:cubicBezTo>
                    <a:cubicBezTo>
                      <a:pt x="5635" y="21568"/>
                      <a:pt x="6607" y="21600"/>
                      <a:pt x="7589" y="21495"/>
                    </a:cubicBezTo>
                    <a:cubicBezTo>
                      <a:pt x="7940" y="21459"/>
                      <a:pt x="8287" y="21337"/>
                      <a:pt x="8640" y="21271"/>
                    </a:cubicBezTo>
                    <a:cubicBezTo>
                      <a:pt x="9281" y="21150"/>
                      <a:pt x="9917" y="21043"/>
                      <a:pt x="10551" y="20841"/>
                    </a:cubicBezTo>
                    <a:cubicBezTo>
                      <a:pt x="10996" y="20699"/>
                      <a:pt x="11415" y="20515"/>
                      <a:pt x="11850" y="20342"/>
                    </a:cubicBezTo>
                    <a:cubicBezTo>
                      <a:pt x="12404" y="20122"/>
                      <a:pt x="12957" y="19911"/>
                      <a:pt x="13484" y="19654"/>
                    </a:cubicBezTo>
                    <a:cubicBezTo>
                      <a:pt x="13509" y="19641"/>
                      <a:pt x="13532" y="19631"/>
                      <a:pt x="13557" y="19619"/>
                    </a:cubicBezTo>
                    <a:cubicBezTo>
                      <a:pt x="17022" y="17917"/>
                      <a:pt x="19787" y="15601"/>
                      <a:pt x="20241" y="14852"/>
                    </a:cubicBezTo>
                    <a:cubicBezTo>
                      <a:pt x="19965" y="14533"/>
                      <a:pt x="19650" y="13954"/>
                      <a:pt x="19307" y="13217"/>
                    </a:cubicBezTo>
                    <a:cubicBezTo>
                      <a:pt x="17715" y="15066"/>
                      <a:pt x="9600" y="20953"/>
                      <a:pt x="3415" y="19309"/>
                    </a:cubicBezTo>
                    <a:cubicBezTo>
                      <a:pt x="-1359" y="15664"/>
                      <a:pt x="5013" y="6824"/>
                      <a:pt x="8712" y="3597"/>
                    </a:cubicBezTo>
                    <a:cubicBezTo>
                      <a:pt x="10061" y="2384"/>
                      <a:pt x="11803" y="965"/>
                      <a:pt x="13572" y="0"/>
                    </a:cubicBezTo>
                    <a:close/>
                  </a:path>
                </a:pathLst>
              </a:custGeom>
              <a:solidFill>
                <a:srgbClr val="D6D6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5" name="Google Shape;215;p27"/>
              <p:cNvSpPr/>
              <p:nvPr/>
            </p:nvSpPr>
            <p:spPr>
              <a:xfrm rot="-898190">
                <a:off x="9940168" y="1830396"/>
                <a:ext cx="306521" cy="306298"/>
              </a:xfrm>
              <a:custGeom>
                <a:rect b="b" l="l" r="r" t="t"/>
                <a:pathLst>
                  <a:path extrusionOk="0" h="20660" w="20623">
                    <a:moveTo>
                      <a:pt x="45" y="9355"/>
                    </a:moveTo>
                    <a:cubicBezTo>
                      <a:pt x="-482" y="15029"/>
                      <a:pt x="3705" y="20065"/>
                      <a:pt x="9365" y="20617"/>
                    </a:cubicBezTo>
                    <a:cubicBezTo>
                      <a:pt x="15040" y="21130"/>
                      <a:pt x="20080" y="16956"/>
                      <a:pt x="20576" y="11252"/>
                    </a:cubicBezTo>
                    <a:cubicBezTo>
                      <a:pt x="21118" y="5585"/>
                      <a:pt x="16932" y="548"/>
                      <a:pt x="11257" y="43"/>
                    </a:cubicBezTo>
                    <a:cubicBezTo>
                      <a:pt x="5581" y="-470"/>
                      <a:pt x="573" y="3673"/>
                      <a:pt x="45" y="9355"/>
                    </a:cubicBezTo>
                    <a:close/>
                  </a:path>
                </a:pathLst>
              </a:custGeom>
              <a:solidFill>
                <a:srgbClr val="E8E9ED"/>
              </a:solidFill>
              <a:ln cap="flat" cmpd="sng" w="9525">
                <a:solidFill>
                  <a:srgbClr val="A6AAA9"/>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6" name="Google Shape;216;p27"/>
              <p:cNvSpPr/>
              <p:nvPr/>
            </p:nvSpPr>
            <p:spPr>
              <a:xfrm rot="-898190">
                <a:off x="9969484" y="1859413"/>
                <a:ext cx="249373" cy="249011"/>
              </a:xfrm>
              <a:custGeom>
                <a:rect b="b" l="l" r="r" t="t"/>
                <a:pathLst>
                  <a:path extrusionOk="0" h="20661" w="20609">
                    <a:moveTo>
                      <a:pt x="46" y="9355"/>
                    </a:moveTo>
                    <a:cubicBezTo>
                      <a:pt x="-488" y="15063"/>
                      <a:pt x="3684" y="20074"/>
                      <a:pt x="9341" y="20618"/>
                    </a:cubicBezTo>
                    <a:cubicBezTo>
                      <a:pt x="15017" y="21135"/>
                      <a:pt x="20045" y="16937"/>
                      <a:pt x="20561" y="11277"/>
                    </a:cubicBezTo>
                    <a:cubicBezTo>
                      <a:pt x="21112" y="5626"/>
                      <a:pt x="16922" y="540"/>
                      <a:pt x="11245" y="42"/>
                    </a:cubicBezTo>
                    <a:cubicBezTo>
                      <a:pt x="5569" y="-465"/>
                      <a:pt x="541" y="3685"/>
                      <a:pt x="46" y="9355"/>
                    </a:cubicBezTo>
                    <a:close/>
                  </a:path>
                </a:pathLst>
              </a:custGeom>
              <a:solidFill>
                <a:srgbClr val="6666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7" name="Google Shape;217;p27"/>
              <p:cNvSpPr/>
              <p:nvPr/>
            </p:nvSpPr>
            <p:spPr>
              <a:xfrm rot="-898190">
                <a:off x="9788655" y="566872"/>
                <a:ext cx="397444" cy="143048"/>
              </a:xfrm>
              <a:custGeom>
                <a:rect b="b" l="l" r="r" t="t"/>
                <a:pathLst>
                  <a:path extrusionOk="0" h="18500" w="19985">
                    <a:moveTo>
                      <a:pt x="19985" y="7897"/>
                    </a:moveTo>
                    <a:cubicBezTo>
                      <a:pt x="17858" y="7678"/>
                      <a:pt x="15093" y="7934"/>
                      <a:pt x="11928" y="9401"/>
                    </a:cubicBezTo>
                    <a:cubicBezTo>
                      <a:pt x="8687" y="10904"/>
                      <a:pt x="5026" y="13679"/>
                      <a:pt x="1154" y="18500"/>
                    </a:cubicBezTo>
                    <a:cubicBezTo>
                      <a:pt x="1099" y="18392"/>
                      <a:pt x="796" y="18676"/>
                      <a:pt x="343" y="15951"/>
                    </a:cubicBezTo>
                    <a:cubicBezTo>
                      <a:pt x="-1615" y="4170"/>
                      <a:pt x="5112" y="-2924"/>
                      <a:pt x="12859" y="1163"/>
                    </a:cubicBezTo>
                    <a:cubicBezTo>
                      <a:pt x="12959" y="1216"/>
                      <a:pt x="13060" y="1267"/>
                      <a:pt x="13160" y="1316"/>
                    </a:cubicBezTo>
                    <a:cubicBezTo>
                      <a:pt x="14500" y="2206"/>
                      <a:pt x="15705" y="3327"/>
                      <a:pt x="16844" y="4509"/>
                    </a:cubicBezTo>
                    <a:cubicBezTo>
                      <a:pt x="17933" y="5637"/>
                      <a:pt x="18967" y="6823"/>
                      <a:pt x="19985" y="7897"/>
                    </a:cubicBezTo>
                    <a:close/>
                  </a:path>
                </a:pathLst>
              </a:custGeom>
              <a:solidFill>
                <a:srgbClr val="53585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8" name="Google Shape;218;p27"/>
              <p:cNvSpPr/>
              <p:nvPr/>
            </p:nvSpPr>
            <p:spPr>
              <a:xfrm rot="-2558223">
                <a:off x="9599312" y="847220"/>
                <a:ext cx="125044" cy="62522"/>
              </a:xfrm>
              <a:custGeom>
                <a:rect b="b" l="l" r="r" t="t"/>
                <a:pathLst>
                  <a:path extrusionOk="0" h="21600" w="21600">
                    <a:moveTo>
                      <a:pt x="10800" y="0"/>
                    </a:moveTo>
                    <a:cubicBezTo>
                      <a:pt x="8036" y="0"/>
                      <a:pt x="5259" y="2084"/>
                      <a:pt x="3151" y="6302"/>
                    </a:cubicBezTo>
                    <a:cubicBezTo>
                      <a:pt x="1042" y="10519"/>
                      <a:pt x="0" y="16073"/>
                      <a:pt x="0" y="21600"/>
                    </a:cubicBezTo>
                    <a:lnTo>
                      <a:pt x="21600" y="21600"/>
                    </a:lnTo>
                    <a:cubicBezTo>
                      <a:pt x="21600" y="16073"/>
                      <a:pt x="20538" y="10519"/>
                      <a:pt x="18429" y="6302"/>
                    </a:cubicBezTo>
                    <a:cubicBezTo>
                      <a:pt x="16321" y="2084"/>
                      <a:pt x="13564" y="0"/>
                      <a:pt x="10800" y="0"/>
                    </a:cubicBezTo>
                    <a:close/>
                  </a:path>
                </a:pathLst>
              </a:custGeom>
              <a:solidFill>
                <a:srgbClr val="E8E9ED"/>
              </a:solidFill>
              <a:ln cap="flat" cmpd="sng" w="9525">
                <a:solidFill>
                  <a:srgbClr val="A6AAA9"/>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19" name="Google Shape;219;p27"/>
              <p:cNvSpPr/>
              <p:nvPr/>
            </p:nvSpPr>
            <p:spPr>
              <a:xfrm rot="-2558223">
                <a:off x="9456797" y="979647"/>
                <a:ext cx="125043" cy="62522"/>
              </a:xfrm>
              <a:custGeom>
                <a:rect b="b" l="l" r="r" t="t"/>
                <a:pathLst>
                  <a:path extrusionOk="0" h="21600" w="21600">
                    <a:moveTo>
                      <a:pt x="10800" y="0"/>
                    </a:moveTo>
                    <a:cubicBezTo>
                      <a:pt x="8036" y="0"/>
                      <a:pt x="5259" y="2084"/>
                      <a:pt x="3151" y="6302"/>
                    </a:cubicBezTo>
                    <a:cubicBezTo>
                      <a:pt x="1042" y="10519"/>
                      <a:pt x="0" y="16073"/>
                      <a:pt x="0" y="21600"/>
                    </a:cubicBezTo>
                    <a:lnTo>
                      <a:pt x="21600" y="21600"/>
                    </a:lnTo>
                    <a:cubicBezTo>
                      <a:pt x="21600" y="16073"/>
                      <a:pt x="20538" y="10519"/>
                      <a:pt x="18429" y="6302"/>
                    </a:cubicBezTo>
                    <a:cubicBezTo>
                      <a:pt x="16321" y="2084"/>
                      <a:pt x="13564" y="0"/>
                      <a:pt x="10800" y="0"/>
                    </a:cubicBezTo>
                    <a:close/>
                  </a:path>
                </a:pathLst>
              </a:custGeom>
              <a:solidFill>
                <a:srgbClr val="E8E9ED"/>
              </a:solidFill>
              <a:ln cap="flat" cmpd="sng" w="9525">
                <a:solidFill>
                  <a:srgbClr val="A6AAA9"/>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20" name="Google Shape;220;p27"/>
              <p:cNvSpPr/>
              <p:nvPr/>
            </p:nvSpPr>
            <p:spPr>
              <a:xfrm rot="-2558223">
                <a:off x="9315070" y="1112465"/>
                <a:ext cx="125044" cy="62522"/>
              </a:xfrm>
              <a:custGeom>
                <a:rect b="b" l="l" r="r" t="t"/>
                <a:pathLst>
                  <a:path extrusionOk="0" h="21600" w="21600">
                    <a:moveTo>
                      <a:pt x="10800" y="0"/>
                    </a:moveTo>
                    <a:cubicBezTo>
                      <a:pt x="8036" y="0"/>
                      <a:pt x="5259" y="2084"/>
                      <a:pt x="3151" y="6302"/>
                    </a:cubicBezTo>
                    <a:cubicBezTo>
                      <a:pt x="1042" y="10519"/>
                      <a:pt x="0" y="16073"/>
                      <a:pt x="0" y="21600"/>
                    </a:cubicBezTo>
                    <a:lnTo>
                      <a:pt x="21600" y="21600"/>
                    </a:lnTo>
                    <a:cubicBezTo>
                      <a:pt x="21600" y="16073"/>
                      <a:pt x="20538" y="10519"/>
                      <a:pt x="18429" y="6302"/>
                    </a:cubicBezTo>
                    <a:cubicBezTo>
                      <a:pt x="16321" y="2084"/>
                      <a:pt x="13564" y="0"/>
                      <a:pt x="10800" y="0"/>
                    </a:cubicBezTo>
                    <a:close/>
                  </a:path>
                </a:pathLst>
              </a:custGeom>
              <a:solidFill>
                <a:srgbClr val="E8E9ED"/>
              </a:solidFill>
              <a:ln cap="flat" cmpd="sng" w="9525">
                <a:solidFill>
                  <a:srgbClr val="A6AAA9"/>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21" name="Google Shape;221;p27"/>
              <p:cNvSpPr/>
              <p:nvPr/>
            </p:nvSpPr>
            <p:spPr>
              <a:xfrm rot="-2558223">
                <a:off x="9173381" y="1246373"/>
                <a:ext cx="125044" cy="62522"/>
              </a:xfrm>
              <a:custGeom>
                <a:rect b="b" l="l" r="r" t="t"/>
                <a:pathLst>
                  <a:path extrusionOk="0" h="21600" w="21600">
                    <a:moveTo>
                      <a:pt x="10800" y="0"/>
                    </a:moveTo>
                    <a:cubicBezTo>
                      <a:pt x="8036" y="0"/>
                      <a:pt x="5259" y="2084"/>
                      <a:pt x="3151" y="6302"/>
                    </a:cubicBezTo>
                    <a:cubicBezTo>
                      <a:pt x="1042" y="10519"/>
                      <a:pt x="0" y="16073"/>
                      <a:pt x="0" y="21600"/>
                    </a:cubicBezTo>
                    <a:lnTo>
                      <a:pt x="21600" y="21600"/>
                    </a:lnTo>
                    <a:cubicBezTo>
                      <a:pt x="21600" y="16073"/>
                      <a:pt x="20538" y="10519"/>
                      <a:pt x="18429" y="6302"/>
                    </a:cubicBezTo>
                    <a:cubicBezTo>
                      <a:pt x="16321" y="2084"/>
                      <a:pt x="13564" y="0"/>
                      <a:pt x="10800" y="0"/>
                    </a:cubicBezTo>
                    <a:close/>
                  </a:path>
                </a:pathLst>
              </a:custGeom>
              <a:solidFill>
                <a:srgbClr val="E8E9ED"/>
              </a:solidFill>
              <a:ln cap="flat" cmpd="sng" w="9525">
                <a:solidFill>
                  <a:srgbClr val="A6AAA9"/>
                </a:solidFill>
                <a:prstDash val="solid"/>
                <a:miter lim="4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grpSp>
        <p:cxnSp>
          <p:nvCxnSpPr>
            <p:cNvPr id="222" name="Google Shape;222;p27"/>
            <p:cNvCxnSpPr/>
            <p:nvPr/>
          </p:nvCxnSpPr>
          <p:spPr>
            <a:xfrm>
              <a:off x="669925" y="2899955"/>
              <a:ext cx="10850563" cy="0"/>
            </a:xfrm>
            <a:prstGeom prst="straightConnector1">
              <a:avLst/>
            </a:prstGeom>
            <a:noFill/>
            <a:ln cap="rnd" cmpd="sng" w="9525">
              <a:solidFill>
                <a:srgbClr val="7F7F7F"/>
              </a:solidFill>
              <a:prstDash val="solid"/>
              <a:round/>
              <a:headEnd len="sm" w="sm" type="none"/>
              <a:tailEnd len="sm" w="sm" type="none"/>
            </a:ln>
          </p:spPr>
        </p:cxnSp>
        <p:sp>
          <p:nvSpPr>
            <p:cNvPr id="223" name="Google Shape;223;p27"/>
            <p:cNvSpPr txBox="1"/>
            <p:nvPr/>
          </p:nvSpPr>
          <p:spPr>
            <a:xfrm>
              <a:off x="669925" y="4136553"/>
              <a:ext cx="3568179" cy="1848054"/>
            </a:xfrm>
            <a:prstGeom prst="rect">
              <a:avLst/>
            </a:prstGeom>
            <a:noFill/>
            <a:ln>
              <a:noFill/>
            </a:ln>
          </p:spPr>
          <p:txBody>
            <a:bodyPr anchorCtr="0" anchor="t" bIns="35100" lIns="67500" spcFirstLastPara="1" rIns="67500" wrap="square" tIns="35100">
              <a:noAutofit/>
            </a:bodyPr>
            <a:lstStyle/>
            <a:p>
              <a:pPr indent="-128588" lvl="0" marL="128588"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離開前至少2周食用富含益生菌的食物以增強免疫力(如優酪乳、優格)</a:t>
              </a:r>
              <a:endParaRPr/>
            </a:p>
            <a:p>
              <a:pPr indent="-128588" lvl="0" marL="128588"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熟悉航班行程、飛行時間和機上提供的飯菜</a:t>
              </a:r>
              <a:endParaRPr/>
            </a:p>
            <a:p>
              <a:pPr indent="-128588" lvl="0" marL="128588"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檢查航班到達和起飛時間以及中途停留時間，以便計畫何時進食</a:t>
              </a:r>
              <a:endParaRPr sz="1600">
                <a:solidFill>
                  <a:schemeClr val="dk1"/>
                </a:solidFill>
                <a:latin typeface="Calibri"/>
                <a:ea typeface="Calibri"/>
                <a:cs typeface="Calibri"/>
                <a:sym typeface="Calibri"/>
              </a:endParaRPr>
            </a:p>
            <a:p>
              <a:pPr indent="-128588" lvl="0" marL="128588"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至少提前48小時預訂航班上的特殊餐點(如素食、低鹽)</a:t>
              </a:r>
              <a:endParaRPr sz="1600">
                <a:solidFill>
                  <a:schemeClr val="dk1"/>
                </a:solidFill>
                <a:latin typeface="Calibri"/>
                <a:ea typeface="Calibri"/>
                <a:cs typeface="Calibri"/>
                <a:sym typeface="Calibri"/>
              </a:endParaRPr>
            </a:p>
          </p:txBody>
        </p:sp>
        <p:sp>
          <p:nvSpPr>
            <p:cNvPr id="224" name="Google Shape;224;p27"/>
            <p:cNvSpPr txBox="1"/>
            <p:nvPr/>
          </p:nvSpPr>
          <p:spPr>
            <a:xfrm>
              <a:off x="669925" y="3740945"/>
              <a:ext cx="3176074" cy="395607"/>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None/>
              </a:pPr>
              <a:r>
                <a:rPr b="1" lang="zh-TW" sz="1480">
                  <a:solidFill>
                    <a:schemeClr val="dk1"/>
                  </a:solidFill>
                  <a:latin typeface="Calibri"/>
                  <a:ea typeface="Calibri"/>
                  <a:cs typeface="Calibri"/>
                  <a:sym typeface="Calibri"/>
                </a:rPr>
                <a:t>確認飛機航班</a:t>
              </a:r>
              <a:endParaRPr b="1" sz="1480">
                <a:solidFill>
                  <a:schemeClr val="dk1"/>
                </a:solidFill>
                <a:latin typeface="Calibri"/>
                <a:ea typeface="Calibri"/>
                <a:cs typeface="Calibri"/>
                <a:sym typeface="Calibri"/>
              </a:endParaRPr>
            </a:p>
          </p:txBody>
        </p:sp>
        <p:sp>
          <p:nvSpPr>
            <p:cNvPr id="225" name="Google Shape;225;p27"/>
            <p:cNvSpPr/>
            <p:nvPr/>
          </p:nvSpPr>
          <p:spPr>
            <a:xfrm>
              <a:off x="746042" y="3265142"/>
              <a:ext cx="478639" cy="314632"/>
            </a:xfrm>
            <a:custGeom>
              <a:rect b="b" l="l" r="r" t="t"/>
              <a:pathLst>
                <a:path extrusionOk="0" h="414642" w="607639">
                  <a:moveTo>
                    <a:pt x="20293" y="364067"/>
                  </a:moveTo>
                  <a:lnTo>
                    <a:pt x="20293" y="384244"/>
                  </a:lnTo>
                  <a:cubicBezTo>
                    <a:pt x="20293" y="390377"/>
                    <a:pt x="24298" y="394377"/>
                    <a:pt x="30351" y="394377"/>
                  </a:cubicBezTo>
                  <a:lnTo>
                    <a:pt x="577199" y="394377"/>
                  </a:lnTo>
                  <a:cubicBezTo>
                    <a:pt x="583341" y="394377"/>
                    <a:pt x="587346" y="390377"/>
                    <a:pt x="587346" y="384244"/>
                  </a:cubicBezTo>
                  <a:lnTo>
                    <a:pt x="587346" y="364067"/>
                  </a:lnTo>
                  <a:lnTo>
                    <a:pt x="556995" y="364067"/>
                  </a:lnTo>
                  <a:lnTo>
                    <a:pt x="394916" y="364067"/>
                  </a:lnTo>
                  <a:lnTo>
                    <a:pt x="394916" y="374200"/>
                  </a:lnTo>
                  <a:cubicBezTo>
                    <a:pt x="394916" y="380244"/>
                    <a:pt x="390911" y="384244"/>
                    <a:pt x="384859" y="384244"/>
                  </a:cubicBezTo>
                  <a:lnTo>
                    <a:pt x="222780" y="384244"/>
                  </a:lnTo>
                  <a:cubicBezTo>
                    <a:pt x="216728" y="384244"/>
                    <a:pt x="212634" y="380244"/>
                    <a:pt x="212634" y="374200"/>
                  </a:cubicBezTo>
                  <a:lnTo>
                    <a:pt x="212634" y="364067"/>
                  </a:lnTo>
                  <a:lnTo>
                    <a:pt x="50644" y="364067"/>
                  </a:lnTo>
                  <a:close/>
                  <a:moveTo>
                    <a:pt x="141754" y="232583"/>
                  </a:moveTo>
                  <a:lnTo>
                    <a:pt x="161961" y="232583"/>
                  </a:lnTo>
                  <a:cubicBezTo>
                    <a:pt x="168104" y="232583"/>
                    <a:pt x="172110" y="236584"/>
                    <a:pt x="172110" y="242719"/>
                  </a:cubicBezTo>
                  <a:cubicBezTo>
                    <a:pt x="172110" y="248764"/>
                    <a:pt x="168104" y="252765"/>
                    <a:pt x="161961" y="252765"/>
                  </a:cubicBezTo>
                  <a:lnTo>
                    <a:pt x="141754" y="252765"/>
                  </a:lnTo>
                  <a:cubicBezTo>
                    <a:pt x="135700" y="252765"/>
                    <a:pt x="131605" y="248764"/>
                    <a:pt x="131605" y="242719"/>
                  </a:cubicBezTo>
                  <a:cubicBezTo>
                    <a:pt x="131605" y="236584"/>
                    <a:pt x="135700" y="232583"/>
                    <a:pt x="141754" y="232583"/>
                  </a:cubicBezTo>
                  <a:close/>
                  <a:moveTo>
                    <a:pt x="141758" y="192149"/>
                  </a:moveTo>
                  <a:lnTo>
                    <a:pt x="182279" y="192149"/>
                  </a:lnTo>
                  <a:cubicBezTo>
                    <a:pt x="188335" y="192149"/>
                    <a:pt x="192432" y="196150"/>
                    <a:pt x="192432" y="202196"/>
                  </a:cubicBezTo>
                  <a:cubicBezTo>
                    <a:pt x="192432" y="208330"/>
                    <a:pt x="188335" y="212331"/>
                    <a:pt x="182279" y="212331"/>
                  </a:cubicBezTo>
                  <a:lnTo>
                    <a:pt x="141758" y="212331"/>
                  </a:lnTo>
                  <a:cubicBezTo>
                    <a:pt x="135702" y="212331"/>
                    <a:pt x="131605" y="208330"/>
                    <a:pt x="131605" y="202196"/>
                  </a:cubicBezTo>
                  <a:cubicBezTo>
                    <a:pt x="131605" y="196150"/>
                    <a:pt x="135702" y="192149"/>
                    <a:pt x="141758" y="192149"/>
                  </a:cubicBezTo>
                  <a:close/>
                  <a:moveTo>
                    <a:pt x="141754" y="151716"/>
                  </a:moveTo>
                  <a:lnTo>
                    <a:pt x="161961" y="151716"/>
                  </a:lnTo>
                  <a:cubicBezTo>
                    <a:pt x="168104" y="151716"/>
                    <a:pt x="172110" y="155717"/>
                    <a:pt x="172110" y="161763"/>
                  </a:cubicBezTo>
                  <a:cubicBezTo>
                    <a:pt x="172110" y="167897"/>
                    <a:pt x="168104" y="171898"/>
                    <a:pt x="161961" y="171898"/>
                  </a:cubicBezTo>
                  <a:lnTo>
                    <a:pt x="141754" y="171898"/>
                  </a:lnTo>
                  <a:cubicBezTo>
                    <a:pt x="135700" y="171898"/>
                    <a:pt x="131605" y="167897"/>
                    <a:pt x="131605" y="161763"/>
                  </a:cubicBezTo>
                  <a:cubicBezTo>
                    <a:pt x="131605" y="155717"/>
                    <a:pt x="135700" y="151716"/>
                    <a:pt x="141754" y="151716"/>
                  </a:cubicBezTo>
                  <a:close/>
                  <a:moveTo>
                    <a:pt x="141758" y="111211"/>
                  </a:moveTo>
                  <a:lnTo>
                    <a:pt x="182279" y="111211"/>
                  </a:lnTo>
                  <a:cubicBezTo>
                    <a:pt x="188335" y="111211"/>
                    <a:pt x="192432" y="115297"/>
                    <a:pt x="192432" y="121337"/>
                  </a:cubicBezTo>
                  <a:cubicBezTo>
                    <a:pt x="192432" y="127377"/>
                    <a:pt x="188335" y="131463"/>
                    <a:pt x="182279" y="131463"/>
                  </a:cubicBezTo>
                  <a:lnTo>
                    <a:pt x="141758" y="131463"/>
                  </a:lnTo>
                  <a:cubicBezTo>
                    <a:pt x="135702" y="131463"/>
                    <a:pt x="131605" y="127377"/>
                    <a:pt x="131605" y="121337"/>
                  </a:cubicBezTo>
                  <a:cubicBezTo>
                    <a:pt x="131605" y="115297"/>
                    <a:pt x="135702" y="111211"/>
                    <a:pt x="141758" y="111211"/>
                  </a:cubicBezTo>
                  <a:close/>
                  <a:moveTo>
                    <a:pt x="425367" y="101191"/>
                  </a:moveTo>
                  <a:lnTo>
                    <a:pt x="496228" y="101191"/>
                  </a:lnTo>
                  <a:cubicBezTo>
                    <a:pt x="502282" y="101191"/>
                    <a:pt x="506377" y="105189"/>
                    <a:pt x="506377" y="111231"/>
                  </a:cubicBezTo>
                  <a:lnTo>
                    <a:pt x="506377" y="182042"/>
                  </a:lnTo>
                  <a:cubicBezTo>
                    <a:pt x="506377" y="188084"/>
                    <a:pt x="502282" y="192171"/>
                    <a:pt x="496228" y="192171"/>
                  </a:cubicBezTo>
                  <a:cubicBezTo>
                    <a:pt x="490175" y="192171"/>
                    <a:pt x="486080" y="188084"/>
                    <a:pt x="486080" y="182042"/>
                  </a:cubicBezTo>
                  <a:lnTo>
                    <a:pt x="486080" y="135575"/>
                  </a:lnTo>
                  <a:lnTo>
                    <a:pt x="402043" y="219447"/>
                  </a:lnTo>
                  <a:cubicBezTo>
                    <a:pt x="399996" y="221491"/>
                    <a:pt x="397948" y="222468"/>
                    <a:pt x="394921" y="222468"/>
                  </a:cubicBezTo>
                  <a:cubicBezTo>
                    <a:pt x="391895" y="222468"/>
                    <a:pt x="389847" y="221491"/>
                    <a:pt x="387889" y="219447"/>
                  </a:cubicBezTo>
                  <a:lnTo>
                    <a:pt x="344268" y="176001"/>
                  </a:lnTo>
                  <a:lnTo>
                    <a:pt x="270380" y="249744"/>
                  </a:lnTo>
                  <a:cubicBezTo>
                    <a:pt x="268332" y="251788"/>
                    <a:pt x="266285" y="252765"/>
                    <a:pt x="263258" y="252765"/>
                  </a:cubicBezTo>
                  <a:cubicBezTo>
                    <a:pt x="260231" y="252765"/>
                    <a:pt x="258184" y="251788"/>
                    <a:pt x="256225" y="249744"/>
                  </a:cubicBezTo>
                  <a:cubicBezTo>
                    <a:pt x="252130" y="245746"/>
                    <a:pt x="252130" y="239616"/>
                    <a:pt x="256225" y="235617"/>
                  </a:cubicBezTo>
                  <a:lnTo>
                    <a:pt x="337235" y="154766"/>
                  </a:lnTo>
                  <a:cubicBezTo>
                    <a:pt x="337769" y="154233"/>
                    <a:pt x="338303" y="153789"/>
                    <a:pt x="338837" y="153433"/>
                  </a:cubicBezTo>
                  <a:cubicBezTo>
                    <a:pt x="339372" y="152989"/>
                    <a:pt x="339995" y="152723"/>
                    <a:pt x="340618" y="152456"/>
                  </a:cubicBezTo>
                  <a:cubicBezTo>
                    <a:pt x="340885" y="152367"/>
                    <a:pt x="341152" y="152190"/>
                    <a:pt x="341508" y="152101"/>
                  </a:cubicBezTo>
                  <a:cubicBezTo>
                    <a:pt x="342131" y="151923"/>
                    <a:pt x="342754" y="151834"/>
                    <a:pt x="343378" y="151745"/>
                  </a:cubicBezTo>
                  <a:cubicBezTo>
                    <a:pt x="343645" y="151745"/>
                    <a:pt x="344001" y="151745"/>
                    <a:pt x="344268" y="151745"/>
                  </a:cubicBezTo>
                  <a:cubicBezTo>
                    <a:pt x="344980" y="151745"/>
                    <a:pt x="345603" y="151745"/>
                    <a:pt x="346226" y="151923"/>
                  </a:cubicBezTo>
                  <a:cubicBezTo>
                    <a:pt x="348096" y="152278"/>
                    <a:pt x="349876" y="153256"/>
                    <a:pt x="351390" y="154766"/>
                  </a:cubicBezTo>
                  <a:lnTo>
                    <a:pt x="394921" y="198213"/>
                  </a:lnTo>
                  <a:lnTo>
                    <a:pt x="471925" y="121359"/>
                  </a:lnTo>
                  <a:lnTo>
                    <a:pt x="425367" y="121359"/>
                  </a:lnTo>
                  <a:cubicBezTo>
                    <a:pt x="419224" y="121359"/>
                    <a:pt x="415218" y="117361"/>
                    <a:pt x="415218" y="111231"/>
                  </a:cubicBezTo>
                  <a:cubicBezTo>
                    <a:pt x="415218" y="105189"/>
                    <a:pt x="419224" y="101191"/>
                    <a:pt x="425367" y="101191"/>
                  </a:cubicBezTo>
                  <a:close/>
                  <a:moveTo>
                    <a:pt x="101297" y="91029"/>
                  </a:moveTo>
                  <a:cubicBezTo>
                    <a:pt x="107337" y="91029"/>
                    <a:pt x="111423" y="95028"/>
                    <a:pt x="111423" y="101159"/>
                  </a:cubicBezTo>
                  <a:lnTo>
                    <a:pt x="111423" y="262887"/>
                  </a:lnTo>
                  <a:cubicBezTo>
                    <a:pt x="111423" y="268929"/>
                    <a:pt x="107337" y="273017"/>
                    <a:pt x="101297" y="273017"/>
                  </a:cubicBezTo>
                  <a:cubicBezTo>
                    <a:pt x="95257" y="273017"/>
                    <a:pt x="91171" y="268929"/>
                    <a:pt x="91171" y="262887"/>
                  </a:cubicBezTo>
                  <a:lnTo>
                    <a:pt x="91171" y="101159"/>
                  </a:lnTo>
                  <a:cubicBezTo>
                    <a:pt x="91171" y="95028"/>
                    <a:pt x="95257" y="91029"/>
                    <a:pt x="101297" y="91029"/>
                  </a:cubicBezTo>
                  <a:close/>
                  <a:moveTo>
                    <a:pt x="70848" y="20177"/>
                  </a:moveTo>
                  <a:cubicBezTo>
                    <a:pt x="64796" y="20177"/>
                    <a:pt x="60791" y="24265"/>
                    <a:pt x="60791" y="30309"/>
                  </a:cubicBezTo>
                  <a:lnTo>
                    <a:pt x="60791" y="343802"/>
                  </a:lnTo>
                  <a:lnTo>
                    <a:pt x="222780" y="343802"/>
                  </a:lnTo>
                  <a:cubicBezTo>
                    <a:pt x="228833" y="343802"/>
                    <a:pt x="232927" y="347890"/>
                    <a:pt x="232927" y="353935"/>
                  </a:cubicBezTo>
                  <a:lnTo>
                    <a:pt x="232927" y="364067"/>
                  </a:lnTo>
                  <a:lnTo>
                    <a:pt x="374712" y="364067"/>
                  </a:lnTo>
                  <a:lnTo>
                    <a:pt x="374712" y="353935"/>
                  </a:lnTo>
                  <a:cubicBezTo>
                    <a:pt x="374712" y="347890"/>
                    <a:pt x="378717" y="343802"/>
                    <a:pt x="384859" y="343802"/>
                  </a:cubicBezTo>
                  <a:lnTo>
                    <a:pt x="546848" y="343802"/>
                  </a:lnTo>
                  <a:lnTo>
                    <a:pt x="546848" y="30309"/>
                  </a:lnTo>
                  <a:cubicBezTo>
                    <a:pt x="546848" y="24265"/>
                    <a:pt x="542754" y="20177"/>
                    <a:pt x="536702" y="20177"/>
                  </a:cubicBezTo>
                  <a:close/>
                  <a:moveTo>
                    <a:pt x="70848" y="0"/>
                  </a:moveTo>
                  <a:lnTo>
                    <a:pt x="536702" y="0"/>
                  </a:lnTo>
                  <a:cubicBezTo>
                    <a:pt x="553969" y="0"/>
                    <a:pt x="567142" y="13155"/>
                    <a:pt x="567142" y="30309"/>
                  </a:cubicBezTo>
                  <a:lnTo>
                    <a:pt x="567142" y="343802"/>
                  </a:lnTo>
                  <a:lnTo>
                    <a:pt x="597492" y="343802"/>
                  </a:lnTo>
                  <a:cubicBezTo>
                    <a:pt x="603545" y="343802"/>
                    <a:pt x="607639" y="347890"/>
                    <a:pt x="607639" y="353935"/>
                  </a:cubicBezTo>
                  <a:lnTo>
                    <a:pt x="607639" y="384244"/>
                  </a:lnTo>
                  <a:cubicBezTo>
                    <a:pt x="607639" y="401487"/>
                    <a:pt x="594466" y="414642"/>
                    <a:pt x="577199" y="414642"/>
                  </a:cubicBezTo>
                  <a:lnTo>
                    <a:pt x="30351" y="414642"/>
                  </a:lnTo>
                  <a:cubicBezTo>
                    <a:pt x="13173" y="414642"/>
                    <a:pt x="0" y="401487"/>
                    <a:pt x="0" y="384244"/>
                  </a:cubicBezTo>
                  <a:lnTo>
                    <a:pt x="0" y="353935"/>
                  </a:lnTo>
                  <a:cubicBezTo>
                    <a:pt x="0" y="347890"/>
                    <a:pt x="4094" y="343802"/>
                    <a:pt x="10147" y="343802"/>
                  </a:cubicBezTo>
                  <a:lnTo>
                    <a:pt x="40497" y="343802"/>
                  </a:lnTo>
                  <a:lnTo>
                    <a:pt x="40497" y="30309"/>
                  </a:lnTo>
                  <a:cubicBezTo>
                    <a:pt x="40497" y="13155"/>
                    <a:pt x="53670" y="0"/>
                    <a:pt x="70848"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26" name="Google Shape;226;p27"/>
            <p:cNvSpPr txBox="1"/>
            <p:nvPr/>
          </p:nvSpPr>
          <p:spPr>
            <a:xfrm>
              <a:off x="4460210" y="4136550"/>
              <a:ext cx="3214257" cy="4752349"/>
            </a:xfrm>
            <a:prstGeom prst="rect">
              <a:avLst/>
            </a:prstGeom>
            <a:noFill/>
            <a:ln>
              <a:noFill/>
            </a:ln>
          </p:spPr>
          <p:txBody>
            <a:bodyPr anchorCtr="0" anchor="t" bIns="35100" lIns="67500" spcFirstLastPara="1" rIns="67500" wrap="square" tIns="35100">
              <a:noAutofit/>
            </a:bodyPr>
            <a:lstStyle/>
            <a:p>
              <a:pPr indent="-171450" lvl="0" marL="171450"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帶上眼罩、耳塞、壓縮衣物、洗手液和飛機零食</a:t>
              </a:r>
              <a:endParaRPr/>
            </a:p>
            <a:p>
              <a:pPr indent="-171450" lvl="0" marL="171450"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帶上有營養的零食，不要羞於要求額外的零食和水</a:t>
              </a:r>
              <a:endParaRPr sz="1600">
                <a:solidFill>
                  <a:schemeClr val="dk1"/>
                </a:solidFill>
                <a:latin typeface="Calibri"/>
                <a:ea typeface="Calibri"/>
                <a:cs typeface="Calibri"/>
                <a:sym typeface="Calibri"/>
              </a:endParaRPr>
            </a:p>
            <a:p>
              <a:pPr indent="-171450" lvl="0" marL="171450"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因為在機艙內空氣較乾燥加上高度的影響，必須提醒運動員補充足夠的水分以預防脫水的狀況。</a:t>
              </a:r>
              <a:endParaRPr sz="1600">
                <a:solidFill>
                  <a:schemeClr val="dk1"/>
                </a:solidFill>
                <a:latin typeface="Calibri"/>
                <a:ea typeface="Calibri"/>
                <a:cs typeface="Calibri"/>
                <a:sym typeface="Calibri"/>
              </a:endParaRPr>
            </a:p>
          </p:txBody>
        </p:sp>
        <p:sp>
          <p:nvSpPr>
            <p:cNvPr id="227" name="Google Shape;227;p27"/>
            <p:cNvSpPr txBox="1"/>
            <p:nvPr/>
          </p:nvSpPr>
          <p:spPr>
            <a:xfrm>
              <a:off x="4460210" y="3740945"/>
              <a:ext cx="3214257" cy="395607"/>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None/>
              </a:pPr>
              <a:r>
                <a:rPr b="1" lang="zh-TW" sz="1480">
                  <a:solidFill>
                    <a:schemeClr val="dk1"/>
                  </a:solidFill>
                  <a:latin typeface="Calibri"/>
                  <a:ea typeface="Calibri"/>
                  <a:cs typeface="Calibri"/>
                  <a:sym typeface="Calibri"/>
                </a:rPr>
                <a:t>旅程中飲食</a:t>
              </a:r>
              <a:endParaRPr b="1" sz="1480">
                <a:solidFill>
                  <a:schemeClr val="dk1"/>
                </a:solidFill>
                <a:latin typeface="Calibri"/>
                <a:ea typeface="Calibri"/>
                <a:cs typeface="Calibri"/>
                <a:sym typeface="Calibri"/>
              </a:endParaRPr>
            </a:p>
          </p:txBody>
        </p:sp>
        <p:sp>
          <p:nvSpPr>
            <p:cNvPr id="228" name="Google Shape;228;p27"/>
            <p:cNvSpPr/>
            <p:nvPr/>
          </p:nvSpPr>
          <p:spPr>
            <a:xfrm>
              <a:off x="4574510" y="3265142"/>
              <a:ext cx="478639" cy="314632"/>
            </a:xfrm>
            <a:custGeom>
              <a:rect b="b" l="l" r="r" t="t"/>
              <a:pathLst>
                <a:path extrusionOk="0" h="414642" w="607639">
                  <a:moveTo>
                    <a:pt x="20293" y="364067"/>
                  </a:moveTo>
                  <a:lnTo>
                    <a:pt x="20293" y="384244"/>
                  </a:lnTo>
                  <a:cubicBezTo>
                    <a:pt x="20293" y="390377"/>
                    <a:pt x="24298" y="394377"/>
                    <a:pt x="30351" y="394377"/>
                  </a:cubicBezTo>
                  <a:lnTo>
                    <a:pt x="577199" y="394377"/>
                  </a:lnTo>
                  <a:cubicBezTo>
                    <a:pt x="583341" y="394377"/>
                    <a:pt x="587346" y="390377"/>
                    <a:pt x="587346" y="384244"/>
                  </a:cubicBezTo>
                  <a:lnTo>
                    <a:pt x="587346" y="364067"/>
                  </a:lnTo>
                  <a:lnTo>
                    <a:pt x="556995" y="364067"/>
                  </a:lnTo>
                  <a:lnTo>
                    <a:pt x="394916" y="364067"/>
                  </a:lnTo>
                  <a:lnTo>
                    <a:pt x="394916" y="374200"/>
                  </a:lnTo>
                  <a:cubicBezTo>
                    <a:pt x="394916" y="380244"/>
                    <a:pt x="390911" y="384244"/>
                    <a:pt x="384859" y="384244"/>
                  </a:cubicBezTo>
                  <a:lnTo>
                    <a:pt x="222780" y="384244"/>
                  </a:lnTo>
                  <a:cubicBezTo>
                    <a:pt x="216728" y="384244"/>
                    <a:pt x="212634" y="380244"/>
                    <a:pt x="212634" y="374200"/>
                  </a:cubicBezTo>
                  <a:lnTo>
                    <a:pt x="212634" y="364067"/>
                  </a:lnTo>
                  <a:lnTo>
                    <a:pt x="50644" y="364067"/>
                  </a:lnTo>
                  <a:close/>
                  <a:moveTo>
                    <a:pt x="141754" y="232583"/>
                  </a:moveTo>
                  <a:lnTo>
                    <a:pt x="161961" y="232583"/>
                  </a:lnTo>
                  <a:cubicBezTo>
                    <a:pt x="168104" y="232583"/>
                    <a:pt x="172110" y="236584"/>
                    <a:pt x="172110" y="242719"/>
                  </a:cubicBezTo>
                  <a:cubicBezTo>
                    <a:pt x="172110" y="248764"/>
                    <a:pt x="168104" y="252765"/>
                    <a:pt x="161961" y="252765"/>
                  </a:cubicBezTo>
                  <a:lnTo>
                    <a:pt x="141754" y="252765"/>
                  </a:lnTo>
                  <a:cubicBezTo>
                    <a:pt x="135700" y="252765"/>
                    <a:pt x="131605" y="248764"/>
                    <a:pt x="131605" y="242719"/>
                  </a:cubicBezTo>
                  <a:cubicBezTo>
                    <a:pt x="131605" y="236584"/>
                    <a:pt x="135700" y="232583"/>
                    <a:pt x="141754" y="232583"/>
                  </a:cubicBezTo>
                  <a:close/>
                  <a:moveTo>
                    <a:pt x="141758" y="192149"/>
                  </a:moveTo>
                  <a:lnTo>
                    <a:pt x="182279" y="192149"/>
                  </a:lnTo>
                  <a:cubicBezTo>
                    <a:pt x="188335" y="192149"/>
                    <a:pt x="192432" y="196150"/>
                    <a:pt x="192432" y="202196"/>
                  </a:cubicBezTo>
                  <a:cubicBezTo>
                    <a:pt x="192432" y="208330"/>
                    <a:pt x="188335" y="212331"/>
                    <a:pt x="182279" y="212331"/>
                  </a:cubicBezTo>
                  <a:lnTo>
                    <a:pt x="141758" y="212331"/>
                  </a:lnTo>
                  <a:cubicBezTo>
                    <a:pt x="135702" y="212331"/>
                    <a:pt x="131605" y="208330"/>
                    <a:pt x="131605" y="202196"/>
                  </a:cubicBezTo>
                  <a:cubicBezTo>
                    <a:pt x="131605" y="196150"/>
                    <a:pt x="135702" y="192149"/>
                    <a:pt x="141758" y="192149"/>
                  </a:cubicBezTo>
                  <a:close/>
                  <a:moveTo>
                    <a:pt x="141754" y="151716"/>
                  </a:moveTo>
                  <a:lnTo>
                    <a:pt x="161961" y="151716"/>
                  </a:lnTo>
                  <a:cubicBezTo>
                    <a:pt x="168104" y="151716"/>
                    <a:pt x="172110" y="155717"/>
                    <a:pt x="172110" y="161763"/>
                  </a:cubicBezTo>
                  <a:cubicBezTo>
                    <a:pt x="172110" y="167897"/>
                    <a:pt x="168104" y="171898"/>
                    <a:pt x="161961" y="171898"/>
                  </a:cubicBezTo>
                  <a:lnTo>
                    <a:pt x="141754" y="171898"/>
                  </a:lnTo>
                  <a:cubicBezTo>
                    <a:pt x="135700" y="171898"/>
                    <a:pt x="131605" y="167897"/>
                    <a:pt x="131605" y="161763"/>
                  </a:cubicBezTo>
                  <a:cubicBezTo>
                    <a:pt x="131605" y="155717"/>
                    <a:pt x="135700" y="151716"/>
                    <a:pt x="141754" y="151716"/>
                  </a:cubicBezTo>
                  <a:close/>
                  <a:moveTo>
                    <a:pt x="141758" y="111211"/>
                  </a:moveTo>
                  <a:lnTo>
                    <a:pt x="182279" y="111211"/>
                  </a:lnTo>
                  <a:cubicBezTo>
                    <a:pt x="188335" y="111211"/>
                    <a:pt x="192432" y="115297"/>
                    <a:pt x="192432" y="121337"/>
                  </a:cubicBezTo>
                  <a:cubicBezTo>
                    <a:pt x="192432" y="127377"/>
                    <a:pt x="188335" y="131463"/>
                    <a:pt x="182279" y="131463"/>
                  </a:cubicBezTo>
                  <a:lnTo>
                    <a:pt x="141758" y="131463"/>
                  </a:lnTo>
                  <a:cubicBezTo>
                    <a:pt x="135702" y="131463"/>
                    <a:pt x="131605" y="127377"/>
                    <a:pt x="131605" y="121337"/>
                  </a:cubicBezTo>
                  <a:cubicBezTo>
                    <a:pt x="131605" y="115297"/>
                    <a:pt x="135702" y="111211"/>
                    <a:pt x="141758" y="111211"/>
                  </a:cubicBezTo>
                  <a:close/>
                  <a:moveTo>
                    <a:pt x="425367" y="101191"/>
                  </a:moveTo>
                  <a:lnTo>
                    <a:pt x="496228" y="101191"/>
                  </a:lnTo>
                  <a:cubicBezTo>
                    <a:pt x="502282" y="101191"/>
                    <a:pt x="506377" y="105189"/>
                    <a:pt x="506377" y="111231"/>
                  </a:cubicBezTo>
                  <a:lnTo>
                    <a:pt x="506377" y="182042"/>
                  </a:lnTo>
                  <a:cubicBezTo>
                    <a:pt x="506377" y="188084"/>
                    <a:pt x="502282" y="192171"/>
                    <a:pt x="496228" y="192171"/>
                  </a:cubicBezTo>
                  <a:cubicBezTo>
                    <a:pt x="490175" y="192171"/>
                    <a:pt x="486080" y="188084"/>
                    <a:pt x="486080" y="182042"/>
                  </a:cubicBezTo>
                  <a:lnTo>
                    <a:pt x="486080" y="135575"/>
                  </a:lnTo>
                  <a:lnTo>
                    <a:pt x="402043" y="219447"/>
                  </a:lnTo>
                  <a:cubicBezTo>
                    <a:pt x="399996" y="221491"/>
                    <a:pt x="397948" y="222468"/>
                    <a:pt x="394921" y="222468"/>
                  </a:cubicBezTo>
                  <a:cubicBezTo>
                    <a:pt x="391895" y="222468"/>
                    <a:pt x="389847" y="221491"/>
                    <a:pt x="387889" y="219447"/>
                  </a:cubicBezTo>
                  <a:lnTo>
                    <a:pt x="344268" y="176001"/>
                  </a:lnTo>
                  <a:lnTo>
                    <a:pt x="270380" y="249744"/>
                  </a:lnTo>
                  <a:cubicBezTo>
                    <a:pt x="268332" y="251788"/>
                    <a:pt x="266285" y="252765"/>
                    <a:pt x="263258" y="252765"/>
                  </a:cubicBezTo>
                  <a:cubicBezTo>
                    <a:pt x="260231" y="252765"/>
                    <a:pt x="258184" y="251788"/>
                    <a:pt x="256225" y="249744"/>
                  </a:cubicBezTo>
                  <a:cubicBezTo>
                    <a:pt x="252130" y="245746"/>
                    <a:pt x="252130" y="239616"/>
                    <a:pt x="256225" y="235617"/>
                  </a:cubicBezTo>
                  <a:lnTo>
                    <a:pt x="337235" y="154766"/>
                  </a:lnTo>
                  <a:cubicBezTo>
                    <a:pt x="337769" y="154233"/>
                    <a:pt x="338303" y="153789"/>
                    <a:pt x="338837" y="153433"/>
                  </a:cubicBezTo>
                  <a:cubicBezTo>
                    <a:pt x="339372" y="152989"/>
                    <a:pt x="339995" y="152723"/>
                    <a:pt x="340618" y="152456"/>
                  </a:cubicBezTo>
                  <a:cubicBezTo>
                    <a:pt x="340885" y="152367"/>
                    <a:pt x="341152" y="152190"/>
                    <a:pt x="341508" y="152101"/>
                  </a:cubicBezTo>
                  <a:cubicBezTo>
                    <a:pt x="342131" y="151923"/>
                    <a:pt x="342754" y="151834"/>
                    <a:pt x="343378" y="151745"/>
                  </a:cubicBezTo>
                  <a:cubicBezTo>
                    <a:pt x="343645" y="151745"/>
                    <a:pt x="344001" y="151745"/>
                    <a:pt x="344268" y="151745"/>
                  </a:cubicBezTo>
                  <a:cubicBezTo>
                    <a:pt x="344980" y="151745"/>
                    <a:pt x="345603" y="151745"/>
                    <a:pt x="346226" y="151923"/>
                  </a:cubicBezTo>
                  <a:cubicBezTo>
                    <a:pt x="348096" y="152278"/>
                    <a:pt x="349876" y="153256"/>
                    <a:pt x="351390" y="154766"/>
                  </a:cubicBezTo>
                  <a:lnTo>
                    <a:pt x="394921" y="198213"/>
                  </a:lnTo>
                  <a:lnTo>
                    <a:pt x="471925" y="121359"/>
                  </a:lnTo>
                  <a:lnTo>
                    <a:pt x="425367" y="121359"/>
                  </a:lnTo>
                  <a:cubicBezTo>
                    <a:pt x="419224" y="121359"/>
                    <a:pt x="415218" y="117361"/>
                    <a:pt x="415218" y="111231"/>
                  </a:cubicBezTo>
                  <a:cubicBezTo>
                    <a:pt x="415218" y="105189"/>
                    <a:pt x="419224" y="101191"/>
                    <a:pt x="425367" y="101191"/>
                  </a:cubicBezTo>
                  <a:close/>
                  <a:moveTo>
                    <a:pt x="101297" y="91029"/>
                  </a:moveTo>
                  <a:cubicBezTo>
                    <a:pt x="107337" y="91029"/>
                    <a:pt x="111423" y="95028"/>
                    <a:pt x="111423" y="101159"/>
                  </a:cubicBezTo>
                  <a:lnTo>
                    <a:pt x="111423" y="262887"/>
                  </a:lnTo>
                  <a:cubicBezTo>
                    <a:pt x="111423" y="268929"/>
                    <a:pt x="107337" y="273017"/>
                    <a:pt x="101297" y="273017"/>
                  </a:cubicBezTo>
                  <a:cubicBezTo>
                    <a:pt x="95257" y="273017"/>
                    <a:pt x="91171" y="268929"/>
                    <a:pt x="91171" y="262887"/>
                  </a:cubicBezTo>
                  <a:lnTo>
                    <a:pt x="91171" y="101159"/>
                  </a:lnTo>
                  <a:cubicBezTo>
                    <a:pt x="91171" y="95028"/>
                    <a:pt x="95257" y="91029"/>
                    <a:pt x="101297" y="91029"/>
                  </a:cubicBezTo>
                  <a:close/>
                  <a:moveTo>
                    <a:pt x="70848" y="20177"/>
                  </a:moveTo>
                  <a:cubicBezTo>
                    <a:pt x="64796" y="20177"/>
                    <a:pt x="60791" y="24265"/>
                    <a:pt x="60791" y="30309"/>
                  </a:cubicBezTo>
                  <a:lnTo>
                    <a:pt x="60791" y="343802"/>
                  </a:lnTo>
                  <a:lnTo>
                    <a:pt x="222780" y="343802"/>
                  </a:lnTo>
                  <a:cubicBezTo>
                    <a:pt x="228833" y="343802"/>
                    <a:pt x="232927" y="347890"/>
                    <a:pt x="232927" y="353935"/>
                  </a:cubicBezTo>
                  <a:lnTo>
                    <a:pt x="232927" y="364067"/>
                  </a:lnTo>
                  <a:lnTo>
                    <a:pt x="374712" y="364067"/>
                  </a:lnTo>
                  <a:lnTo>
                    <a:pt x="374712" y="353935"/>
                  </a:lnTo>
                  <a:cubicBezTo>
                    <a:pt x="374712" y="347890"/>
                    <a:pt x="378717" y="343802"/>
                    <a:pt x="384859" y="343802"/>
                  </a:cubicBezTo>
                  <a:lnTo>
                    <a:pt x="546848" y="343802"/>
                  </a:lnTo>
                  <a:lnTo>
                    <a:pt x="546848" y="30309"/>
                  </a:lnTo>
                  <a:cubicBezTo>
                    <a:pt x="546848" y="24265"/>
                    <a:pt x="542754" y="20177"/>
                    <a:pt x="536702" y="20177"/>
                  </a:cubicBezTo>
                  <a:close/>
                  <a:moveTo>
                    <a:pt x="70848" y="0"/>
                  </a:moveTo>
                  <a:lnTo>
                    <a:pt x="536702" y="0"/>
                  </a:lnTo>
                  <a:cubicBezTo>
                    <a:pt x="553969" y="0"/>
                    <a:pt x="567142" y="13155"/>
                    <a:pt x="567142" y="30309"/>
                  </a:cubicBezTo>
                  <a:lnTo>
                    <a:pt x="567142" y="343802"/>
                  </a:lnTo>
                  <a:lnTo>
                    <a:pt x="597492" y="343802"/>
                  </a:lnTo>
                  <a:cubicBezTo>
                    <a:pt x="603545" y="343802"/>
                    <a:pt x="607639" y="347890"/>
                    <a:pt x="607639" y="353935"/>
                  </a:cubicBezTo>
                  <a:lnTo>
                    <a:pt x="607639" y="384244"/>
                  </a:lnTo>
                  <a:cubicBezTo>
                    <a:pt x="607639" y="401487"/>
                    <a:pt x="594466" y="414642"/>
                    <a:pt x="577199" y="414642"/>
                  </a:cubicBezTo>
                  <a:lnTo>
                    <a:pt x="30351" y="414642"/>
                  </a:lnTo>
                  <a:cubicBezTo>
                    <a:pt x="13173" y="414642"/>
                    <a:pt x="0" y="401487"/>
                    <a:pt x="0" y="384244"/>
                  </a:cubicBezTo>
                  <a:lnTo>
                    <a:pt x="0" y="353935"/>
                  </a:lnTo>
                  <a:cubicBezTo>
                    <a:pt x="0" y="347890"/>
                    <a:pt x="4094" y="343802"/>
                    <a:pt x="10147" y="343802"/>
                  </a:cubicBezTo>
                  <a:lnTo>
                    <a:pt x="40497" y="343802"/>
                  </a:lnTo>
                  <a:lnTo>
                    <a:pt x="40497" y="30309"/>
                  </a:lnTo>
                  <a:cubicBezTo>
                    <a:pt x="40497" y="13155"/>
                    <a:pt x="53670" y="0"/>
                    <a:pt x="70848"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29" name="Google Shape;229;p27"/>
            <p:cNvSpPr txBox="1"/>
            <p:nvPr/>
          </p:nvSpPr>
          <p:spPr>
            <a:xfrm>
              <a:off x="7889940" y="4136552"/>
              <a:ext cx="4121831" cy="1928795"/>
            </a:xfrm>
            <a:prstGeom prst="rect">
              <a:avLst/>
            </a:prstGeom>
            <a:noFill/>
            <a:ln>
              <a:noFill/>
            </a:ln>
          </p:spPr>
          <p:txBody>
            <a:bodyPr anchorCtr="0" anchor="t" bIns="35100" lIns="67500" spcFirstLastPara="1" rIns="67500" wrap="square" tIns="35100">
              <a:noAutofit/>
            </a:bodyPr>
            <a:lstStyle/>
            <a:p>
              <a:pPr indent="-171450" lvl="0" marL="171450"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了解移地訓練和比賽場的環境(濕度、溫度、海拔)</a:t>
              </a:r>
              <a:endParaRPr/>
            </a:p>
            <a:p>
              <a:pPr indent="-171450" lvl="0" marL="171450"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確定食品供應(地區食品、超市)和食品安全問題(水和食品污染)，打包一個食物袋來補充目的地食物——優先考慮可獲得的營養，打包1-2個水瓶、運動食品</a:t>
              </a:r>
              <a:endParaRPr/>
            </a:p>
            <a:p>
              <a:pPr indent="-171450" lvl="0" marL="171450" marR="0" rtl="0" algn="l">
                <a:lnSpc>
                  <a:spcPct val="130000"/>
                </a:lnSpc>
                <a:spcBef>
                  <a:spcPts val="0"/>
                </a:spcBef>
                <a:spcAft>
                  <a:spcPts val="0"/>
                </a:spcAft>
                <a:buClr>
                  <a:schemeClr val="dk1"/>
                </a:buClr>
                <a:buSzPts val="1600"/>
                <a:buFont typeface="Arial"/>
                <a:buChar char="•"/>
              </a:pPr>
              <a:r>
                <a:rPr lang="zh-TW" sz="1600">
                  <a:solidFill>
                    <a:schemeClr val="dk1"/>
                  </a:solidFill>
                  <a:latin typeface="Calibri"/>
                  <a:ea typeface="Calibri"/>
                  <a:cs typeface="Calibri"/>
                  <a:sym typeface="Calibri"/>
                </a:rPr>
                <a:t>檢查入境國家的海關規定，以確定哪些食物可以運送到該國</a:t>
              </a:r>
              <a:endParaRPr sz="1600">
                <a:solidFill>
                  <a:schemeClr val="dk1"/>
                </a:solidFill>
                <a:latin typeface="Calibri"/>
                <a:ea typeface="Calibri"/>
                <a:cs typeface="Calibri"/>
                <a:sym typeface="Calibri"/>
              </a:endParaRPr>
            </a:p>
          </p:txBody>
        </p:sp>
        <p:sp>
          <p:nvSpPr>
            <p:cNvPr id="230" name="Google Shape;230;p27"/>
            <p:cNvSpPr txBox="1"/>
            <p:nvPr/>
          </p:nvSpPr>
          <p:spPr>
            <a:xfrm>
              <a:off x="7889940" y="3740945"/>
              <a:ext cx="3702897" cy="395607"/>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None/>
              </a:pPr>
              <a:r>
                <a:rPr b="1" lang="zh-TW" sz="1480">
                  <a:solidFill>
                    <a:schemeClr val="dk1"/>
                  </a:solidFill>
                  <a:latin typeface="Calibri"/>
                  <a:ea typeface="Calibri"/>
                  <a:cs typeface="Calibri"/>
                  <a:sym typeface="Calibri"/>
                </a:rPr>
                <a:t>目的地條件</a:t>
              </a:r>
              <a:endParaRPr b="1" sz="1480">
                <a:solidFill>
                  <a:schemeClr val="dk1"/>
                </a:solidFill>
                <a:latin typeface="Calibri"/>
                <a:ea typeface="Calibri"/>
                <a:cs typeface="Calibri"/>
                <a:sym typeface="Calibri"/>
              </a:endParaRPr>
            </a:p>
          </p:txBody>
        </p:sp>
        <p:sp>
          <p:nvSpPr>
            <p:cNvPr id="231" name="Google Shape;231;p27"/>
            <p:cNvSpPr/>
            <p:nvPr/>
          </p:nvSpPr>
          <p:spPr>
            <a:xfrm>
              <a:off x="8004240" y="3265143"/>
              <a:ext cx="551403" cy="314632"/>
            </a:xfrm>
            <a:custGeom>
              <a:rect b="b" l="l" r="r" t="t"/>
              <a:pathLst>
                <a:path extrusionOk="0" h="414642" w="607639">
                  <a:moveTo>
                    <a:pt x="20293" y="364067"/>
                  </a:moveTo>
                  <a:lnTo>
                    <a:pt x="20293" y="384244"/>
                  </a:lnTo>
                  <a:cubicBezTo>
                    <a:pt x="20293" y="390377"/>
                    <a:pt x="24298" y="394377"/>
                    <a:pt x="30351" y="394377"/>
                  </a:cubicBezTo>
                  <a:lnTo>
                    <a:pt x="577199" y="394377"/>
                  </a:lnTo>
                  <a:cubicBezTo>
                    <a:pt x="583341" y="394377"/>
                    <a:pt x="587346" y="390377"/>
                    <a:pt x="587346" y="384244"/>
                  </a:cubicBezTo>
                  <a:lnTo>
                    <a:pt x="587346" y="364067"/>
                  </a:lnTo>
                  <a:lnTo>
                    <a:pt x="556995" y="364067"/>
                  </a:lnTo>
                  <a:lnTo>
                    <a:pt x="394916" y="364067"/>
                  </a:lnTo>
                  <a:lnTo>
                    <a:pt x="394916" y="374200"/>
                  </a:lnTo>
                  <a:cubicBezTo>
                    <a:pt x="394916" y="380244"/>
                    <a:pt x="390911" y="384244"/>
                    <a:pt x="384859" y="384244"/>
                  </a:cubicBezTo>
                  <a:lnTo>
                    <a:pt x="222780" y="384244"/>
                  </a:lnTo>
                  <a:cubicBezTo>
                    <a:pt x="216728" y="384244"/>
                    <a:pt x="212634" y="380244"/>
                    <a:pt x="212634" y="374200"/>
                  </a:cubicBezTo>
                  <a:lnTo>
                    <a:pt x="212634" y="364067"/>
                  </a:lnTo>
                  <a:lnTo>
                    <a:pt x="50644" y="364067"/>
                  </a:lnTo>
                  <a:close/>
                  <a:moveTo>
                    <a:pt x="141754" y="232583"/>
                  </a:moveTo>
                  <a:lnTo>
                    <a:pt x="161961" y="232583"/>
                  </a:lnTo>
                  <a:cubicBezTo>
                    <a:pt x="168104" y="232583"/>
                    <a:pt x="172110" y="236584"/>
                    <a:pt x="172110" y="242719"/>
                  </a:cubicBezTo>
                  <a:cubicBezTo>
                    <a:pt x="172110" y="248764"/>
                    <a:pt x="168104" y="252765"/>
                    <a:pt x="161961" y="252765"/>
                  </a:cubicBezTo>
                  <a:lnTo>
                    <a:pt x="141754" y="252765"/>
                  </a:lnTo>
                  <a:cubicBezTo>
                    <a:pt x="135700" y="252765"/>
                    <a:pt x="131605" y="248764"/>
                    <a:pt x="131605" y="242719"/>
                  </a:cubicBezTo>
                  <a:cubicBezTo>
                    <a:pt x="131605" y="236584"/>
                    <a:pt x="135700" y="232583"/>
                    <a:pt x="141754" y="232583"/>
                  </a:cubicBezTo>
                  <a:close/>
                  <a:moveTo>
                    <a:pt x="141758" y="192149"/>
                  </a:moveTo>
                  <a:lnTo>
                    <a:pt x="182279" y="192149"/>
                  </a:lnTo>
                  <a:cubicBezTo>
                    <a:pt x="188335" y="192149"/>
                    <a:pt x="192432" y="196150"/>
                    <a:pt x="192432" y="202196"/>
                  </a:cubicBezTo>
                  <a:cubicBezTo>
                    <a:pt x="192432" y="208330"/>
                    <a:pt x="188335" y="212331"/>
                    <a:pt x="182279" y="212331"/>
                  </a:cubicBezTo>
                  <a:lnTo>
                    <a:pt x="141758" y="212331"/>
                  </a:lnTo>
                  <a:cubicBezTo>
                    <a:pt x="135702" y="212331"/>
                    <a:pt x="131605" y="208330"/>
                    <a:pt x="131605" y="202196"/>
                  </a:cubicBezTo>
                  <a:cubicBezTo>
                    <a:pt x="131605" y="196150"/>
                    <a:pt x="135702" y="192149"/>
                    <a:pt x="141758" y="192149"/>
                  </a:cubicBezTo>
                  <a:close/>
                  <a:moveTo>
                    <a:pt x="141754" y="151716"/>
                  </a:moveTo>
                  <a:lnTo>
                    <a:pt x="161961" y="151716"/>
                  </a:lnTo>
                  <a:cubicBezTo>
                    <a:pt x="168104" y="151716"/>
                    <a:pt x="172110" y="155717"/>
                    <a:pt x="172110" y="161763"/>
                  </a:cubicBezTo>
                  <a:cubicBezTo>
                    <a:pt x="172110" y="167897"/>
                    <a:pt x="168104" y="171898"/>
                    <a:pt x="161961" y="171898"/>
                  </a:cubicBezTo>
                  <a:lnTo>
                    <a:pt x="141754" y="171898"/>
                  </a:lnTo>
                  <a:cubicBezTo>
                    <a:pt x="135700" y="171898"/>
                    <a:pt x="131605" y="167897"/>
                    <a:pt x="131605" y="161763"/>
                  </a:cubicBezTo>
                  <a:cubicBezTo>
                    <a:pt x="131605" y="155717"/>
                    <a:pt x="135700" y="151716"/>
                    <a:pt x="141754" y="151716"/>
                  </a:cubicBezTo>
                  <a:close/>
                  <a:moveTo>
                    <a:pt x="141758" y="111211"/>
                  </a:moveTo>
                  <a:lnTo>
                    <a:pt x="182279" y="111211"/>
                  </a:lnTo>
                  <a:cubicBezTo>
                    <a:pt x="188335" y="111211"/>
                    <a:pt x="192432" y="115297"/>
                    <a:pt x="192432" y="121337"/>
                  </a:cubicBezTo>
                  <a:cubicBezTo>
                    <a:pt x="192432" y="127377"/>
                    <a:pt x="188335" y="131463"/>
                    <a:pt x="182279" y="131463"/>
                  </a:cubicBezTo>
                  <a:lnTo>
                    <a:pt x="141758" y="131463"/>
                  </a:lnTo>
                  <a:cubicBezTo>
                    <a:pt x="135702" y="131463"/>
                    <a:pt x="131605" y="127377"/>
                    <a:pt x="131605" y="121337"/>
                  </a:cubicBezTo>
                  <a:cubicBezTo>
                    <a:pt x="131605" y="115297"/>
                    <a:pt x="135702" y="111211"/>
                    <a:pt x="141758" y="111211"/>
                  </a:cubicBezTo>
                  <a:close/>
                  <a:moveTo>
                    <a:pt x="425367" y="101191"/>
                  </a:moveTo>
                  <a:lnTo>
                    <a:pt x="496228" y="101191"/>
                  </a:lnTo>
                  <a:cubicBezTo>
                    <a:pt x="502282" y="101191"/>
                    <a:pt x="506377" y="105189"/>
                    <a:pt x="506377" y="111231"/>
                  </a:cubicBezTo>
                  <a:lnTo>
                    <a:pt x="506377" y="182042"/>
                  </a:lnTo>
                  <a:cubicBezTo>
                    <a:pt x="506377" y="188084"/>
                    <a:pt x="502282" y="192171"/>
                    <a:pt x="496228" y="192171"/>
                  </a:cubicBezTo>
                  <a:cubicBezTo>
                    <a:pt x="490175" y="192171"/>
                    <a:pt x="486080" y="188084"/>
                    <a:pt x="486080" y="182042"/>
                  </a:cubicBezTo>
                  <a:lnTo>
                    <a:pt x="486080" y="135575"/>
                  </a:lnTo>
                  <a:lnTo>
                    <a:pt x="402043" y="219447"/>
                  </a:lnTo>
                  <a:cubicBezTo>
                    <a:pt x="399996" y="221491"/>
                    <a:pt x="397948" y="222468"/>
                    <a:pt x="394921" y="222468"/>
                  </a:cubicBezTo>
                  <a:cubicBezTo>
                    <a:pt x="391895" y="222468"/>
                    <a:pt x="389847" y="221491"/>
                    <a:pt x="387889" y="219447"/>
                  </a:cubicBezTo>
                  <a:lnTo>
                    <a:pt x="344268" y="176001"/>
                  </a:lnTo>
                  <a:lnTo>
                    <a:pt x="270380" y="249744"/>
                  </a:lnTo>
                  <a:cubicBezTo>
                    <a:pt x="268332" y="251788"/>
                    <a:pt x="266285" y="252765"/>
                    <a:pt x="263258" y="252765"/>
                  </a:cubicBezTo>
                  <a:cubicBezTo>
                    <a:pt x="260231" y="252765"/>
                    <a:pt x="258184" y="251788"/>
                    <a:pt x="256225" y="249744"/>
                  </a:cubicBezTo>
                  <a:cubicBezTo>
                    <a:pt x="252130" y="245746"/>
                    <a:pt x="252130" y="239616"/>
                    <a:pt x="256225" y="235617"/>
                  </a:cubicBezTo>
                  <a:lnTo>
                    <a:pt x="337235" y="154766"/>
                  </a:lnTo>
                  <a:cubicBezTo>
                    <a:pt x="337769" y="154233"/>
                    <a:pt x="338303" y="153789"/>
                    <a:pt x="338837" y="153433"/>
                  </a:cubicBezTo>
                  <a:cubicBezTo>
                    <a:pt x="339372" y="152989"/>
                    <a:pt x="339995" y="152723"/>
                    <a:pt x="340618" y="152456"/>
                  </a:cubicBezTo>
                  <a:cubicBezTo>
                    <a:pt x="340885" y="152367"/>
                    <a:pt x="341152" y="152190"/>
                    <a:pt x="341508" y="152101"/>
                  </a:cubicBezTo>
                  <a:cubicBezTo>
                    <a:pt x="342131" y="151923"/>
                    <a:pt x="342754" y="151834"/>
                    <a:pt x="343378" y="151745"/>
                  </a:cubicBezTo>
                  <a:cubicBezTo>
                    <a:pt x="343645" y="151745"/>
                    <a:pt x="344001" y="151745"/>
                    <a:pt x="344268" y="151745"/>
                  </a:cubicBezTo>
                  <a:cubicBezTo>
                    <a:pt x="344980" y="151745"/>
                    <a:pt x="345603" y="151745"/>
                    <a:pt x="346226" y="151923"/>
                  </a:cubicBezTo>
                  <a:cubicBezTo>
                    <a:pt x="348096" y="152278"/>
                    <a:pt x="349876" y="153256"/>
                    <a:pt x="351390" y="154766"/>
                  </a:cubicBezTo>
                  <a:lnTo>
                    <a:pt x="394921" y="198213"/>
                  </a:lnTo>
                  <a:lnTo>
                    <a:pt x="471925" y="121359"/>
                  </a:lnTo>
                  <a:lnTo>
                    <a:pt x="425367" y="121359"/>
                  </a:lnTo>
                  <a:cubicBezTo>
                    <a:pt x="419224" y="121359"/>
                    <a:pt x="415218" y="117361"/>
                    <a:pt x="415218" y="111231"/>
                  </a:cubicBezTo>
                  <a:cubicBezTo>
                    <a:pt x="415218" y="105189"/>
                    <a:pt x="419224" y="101191"/>
                    <a:pt x="425367" y="101191"/>
                  </a:cubicBezTo>
                  <a:close/>
                  <a:moveTo>
                    <a:pt x="101297" y="91029"/>
                  </a:moveTo>
                  <a:cubicBezTo>
                    <a:pt x="107337" y="91029"/>
                    <a:pt x="111423" y="95028"/>
                    <a:pt x="111423" y="101159"/>
                  </a:cubicBezTo>
                  <a:lnTo>
                    <a:pt x="111423" y="262887"/>
                  </a:lnTo>
                  <a:cubicBezTo>
                    <a:pt x="111423" y="268929"/>
                    <a:pt x="107337" y="273017"/>
                    <a:pt x="101297" y="273017"/>
                  </a:cubicBezTo>
                  <a:cubicBezTo>
                    <a:pt x="95257" y="273017"/>
                    <a:pt x="91171" y="268929"/>
                    <a:pt x="91171" y="262887"/>
                  </a:cubicBezTo>
                  <a:lnTo>
                    <a:pt x="91171" y="101159"/>
                  </a:lnTo>
                  <a:cubicBezTo>
                    <a:pt x="91171" y="95028"/>
                    <a:pt x="95257" y="91029"/>
                    <a:pt x="101297" y="91029"/>
                  </a:cubicBezTo>
                  <a:close/>
                  <a:moveTo>
                    <a:pt x="70848" y="20177"/>
                  </a:moveTo>
                  <a:cubicBezTo>
                    <a:pt x="64796" y="20177"/>
                    <a:pt x="60791" y="24265"/>
                    <a:pt x="60791" y="30309"/>
                  </a:cubicBezTo>
                  <a:lnTo>
                    <a:pt x="60791" y="343802"/>
                  </a:lnTo>
                  <a:lnTo>
                    <a:pt x="222780" y="343802"/>
                  </a:lnTo>
                  <a:cubicBezTo>
                    <a:pt x="228833" y="343802"/>
                    <a:pt x="232927" y="347890"/>
                    <a:pt x="232927" y="353935"/>
                  </a:cubicBezTo>
                  <a:lnTo>
                    <a:pt x="232927" y="364067"/>
                  </a:lnTo>
                  <a:lnTo>
                    <a:pt x="374712" y="364067"/>
                  </a:lnTo>
                  <a:lnTo>
                    <a:pt x="374712" y="353935"/>
                  </a:lnTo>
                  <a:cubicBezTo>
                    <a:pt x="374712" y="347890"/>
                    <a:pt x="378717" y="343802"/>
                    <a:pt x="384859" y="343802"/>
                  </a:cubicBezTo>
                  <a:lnTo>
                    <a:pt x="546848" y="343802"/>
                  </a:lnTo>
                  <a:lnTo>
                    <a:pt x="546848" y="30309"/>
                  </a:lnTo>
                  <a:cubicBezTo>
                    <a:pt x="546848" y="24265"/>
                    <a:pt x="542754" y="20177"/>
                    <a:pt x="536702" y="20177"/>
                  </a:cubicBezTo>
                  <a:close/>
                  <a:moveTo>
                    <a:pt x="70848" y="0"/>
                  </a:moveTo>
                  <a:lnTo>
                    <a:pt x="536702" y="0"/>
                  </a:lnTo>
                  <a:cubicBezTo>
                    <a:pt x="553969" y="0"/>
                    <a:pt x="567142" y="13155"/>
                    <a:pt x="567142" y="30309"/>
                  </a:cubicBezTo>
                  <a:lnTo>
                    <a:pt x="567142" y="343802"/>
                  </a:lnTo>
                  <a:lnTo>
                    <a:pt x="597492" y="343802"/>
                  </a:lnTo>
                  <a:cubicBezTo>
                    <a:pt x="603545" y="343802"/>
                    <a:pt x="607639" y="347890"/>
                    <a:pt x="607639" y="353935"/>
                  </a:cubicBezTo>
                  <a:lnTo>
                    <a:pt x="607639" y="384244"/>
                  </a:lnTo>
                  <a:cubicBezTo>
                    <a:pt x="607639" y="401487"/>
                    <a:pt x="594466" y="414642"/>
                    <a:pt x="577199" y="414642"/>
                  </a:cubicBezTo>
                  <a:lnTo>
                    <a:pt x="30351" y="414642"/>
                  </a:lnTo>
                  <a:cubicBezTo>
                    <a:pt x="13173" y="414642"/>
                    <a:pt x="0" y="401487"/>
                    <a:pt x="0" y="384244"/>
                  </a:cubicBezTo>
                  <a:lnTo>
                    <a:pt x="0" y="353935"/>
                  </a:lnTo>
                  <a:cubicBezTo>
                    <a:pt x="0" y="347890"/>
                    <a:pt x="4094" y="343802"/>
                    <a:pt x="10147" y="343802"/>
                  </a:cubicBezTo>
                  <a:lnTo>
                    <a:pt x="40497" y="343802"/>
                  </a:lnTo>
                  <a:lnTo>
                    <a:pt x="40497" y="30309"/>
                  </a:lnTo>
                  <a:cubicBezTo>
                    <a:pt x="40497" y="13155"/>
                    <a:pt x="53670" y="0"/>
                    <a:pt x="70848"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cxnSp>
          <p:nvCxnSpPr>
            <p:cNvPr id="232" name="Google Shape;232;p27"/>
            <p:cNvCxnSpPr/>
            <p:nvPr/>
          </p:nvCxnSpPr>
          <p:spPr>
            <a:xfrm>
              <a:off x="4096272" y="3965253"/>
              <a:ext cx="0" cy="1935000"/>
            </a:xfrm>
            <a:prstGeom prst="straightConnector1">
              <a:avLst/>
            </a:prstGeom>
            <a:noFill/>
            <a:ln cap="rnd" cmpd="sng" w="9525">
              <a:solidFill>
                <a:srgbClr val="D8D8D8"/>
              </a:solidFill>
              <a:prstDash val="solid"/>
              <a:round/>
              <a:headEnd len="sm" w="sm" type="none"/>
              <a:tailEnd len="sm" w="sm" type="none"/>
            </a:ln>
          </p:spPr>
        </p:cxnSp>
        <p:cxnSp>
          <p:nvCxnSpPr>
            <p:cNvPr id="233" name="Google Shape;233;p27"/>
            <p:cNvCxnSpPr/>
            <p:nvPr/>
          </p:nvCxnSpPr>
          <p:spPr>
            <a:xfrm>
              <a:off x="7941000" y="3965253"/>
              <a:ext cx="0" cy="1935000"/>
            </a:xfrm>
            <a:prstGeom prst="straightConnector1">
              <a:avLst/>
            </a:prstGeom>
            <a:noFill/>
            <a:ln cap="rnd" cmpd="sng" w="9525">
              <a:solidFill>
                <a:srgbClr val="D8D8D8"/>
              </a:solidFill>
              <a:prstDash val="solid"/>
              <a:round/>
              <a:headEnd len="sm" w="sm" type="none"/>
              <a:tailEnd len="sm" w="sm" type="none"/>
            </a:ln>
          </p:spPr>
        </p:cxnSp>
      </p:grpSp>
    </p:spTree>
  </p:cSld>
  <p:clrMapOvr>
    <a:masterClrMapping/>
  </p:clrMapOvr>
  <mc:AlternateContent>
    <mc:Choice Requires="p14">
      <p:transition spd="slow" p14:dur="2000">
        <p:fade thruBlk="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p28"/>
          <p:cNvSpPr txBox="1"/>
          <p:nvPr>
            <p:ph idx="1" type="body"/>
          </p:nvPr>
        </p:nvSpPr>
        <p:spPr>
          <a:xfrm>
            <a:off x="2105050" y="3095250"/>
            <a:ext cx="4933800" cy="8199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600"/>
              </a:spcBef>
              <a:spcAft>
                <a:spcPts val="0"/>
              </a:spcAft>
              <a:buClr>
                <a:schemeClr val="dk1"/>
              </a:buClr>
              <a:buSzPts val="2400"/>
              <a:buFont typeface="Lora"/>
              <a:buNone/>
            </a:pPr>
            <a:r>
              <a:t/>
            </a:r>
            <a:endParaRPr b="0" i="1"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400"/>
              <a:buFont typeface="Lora"/>
              <a:buNone/>
            </a:pPr>
            <a:r>
              <a:rPr b="0" i="0" lang="zh-TW" sz="4000" u="none" cap="none" strike="noStrike">
                <a:solidFill>
                  <a:schemeClr val="dk1"/>
                </a:solidFill>
                <a:latin typeface="Arial"/>
                <a:ea typeface="Arial"/>
                <a:cs typeface="Arial"/>
                <a:sym typeface="Arial"/>
              </a:rPr>
              <a:t>規劃旅外時的飲食</a:t>
            </a:r>
            <a:endParaRPr b="0" i="0" sz="4000" u="none" cap="none" strike="noStrike">
              <a:solidFill>
                <a:schemeClr val="dk1"/>
              </a:solidFill>
              <a:latin typeface="Arial"/>
              <a:ea typeface="Arial"/>
              <a:cs typeface="Arial"/>
              <a:sym typeface="Arial"/>
            </a:endParaRPr>
          </a:p>
          <a:p>
            <a:pPr indent="0" lvl="0" marL="0" marR="0" rtl="0" algn="ctr">
              <a:lnSpc>
                <a:spcPct val="100000"/>
              </a:lnSpc>
              <a:spcBef>
                <a:spcPts val="600"/>
              </a:spcBef>
              <a:spcAft>
                <a:spcPts val="0"/>
              </a:spcAft>
              <a:buClr>
                <a:schemeClr val="dk1"/>
              </a:buClr>
              <a:buSzPts val="2400"/>
              <a:buFont typeface="Lora"/>
              <a:buNone/>
            </a:pPr>
            <a:br>
              <a:rPr b="0" i="0" lang="zh-TW" sz="2400" u="none" cap="none" strike="noStrike">
                <a:solidFill>
                  <a:schemeClr val="dk1"/>
                </a:solidFill>
                <a:latin typeface="Arial"/>
                <a:ea typeface="Arial"/>
                <a:cs typeface="Arial"/>
                <a:sym typeface="Arial"/>
              </a:rPr>
            </a:br>
            <a:r>
              <a:rPr b="0" i="0" lang="zh-TW" sz="2400" u="none" cap="none" strike="noStrike">
                <a:solidFill>
                  <a:schemeClr val="dk1"/>
                </a:solidFill>
                <a:latin typeface="Arial"/>
                <a:ea typeface="Arial"/>
                <a:cs typeface="Arial"/>
                <a:sym typeface="Arial"/>
              </a:rPr>
              <a:t>附近有大賣場、生鮮超市或超商嗎? 飯店提供自助式餐點嗎?</a:t>
            </a:r>
            <a:endParaRPr/>
          </a:p>
          <a:p>
            <a:pPr indent="0" lvl="0" marL="0" marR="0" rtl="0" algn="ctr">
              <a:lnSpc>
                <a:spcPct val="100000"/>
              </a:lnSpc>
              <a:spcBef>
                <a:spcPts val="600"/>
              </a:spcBef>
              <a:spcAft>
                <a:spcPts val="0"/>
              </a:spcAft>
              <a:buClr>
                <a:schemeClr val="dk1"/>
              </a:buClr>
              <a:buSzPts val="2400"/>
              <a:buFont typeface="Lora"/>
              <a:buNone/>
            </a:pPr>
            <a:r>
              <a:t/>
            </a:r>
            <a:endParaRPr b="0" i="0" sz="2400" u="none" cap="none" strike="noStrike">
              <a:solidFill>
                <a:schemeClr val="dk1"/>
              </a:solidFill>
              <a:latin typeface="Arial"/>
              <a:ea typeface="Arial"/>
              <a:cs typeface="Arial"/>
              <a:sym typeface="Arial"/>
            </a:endParaRPr>
          </a:p>
          <a:p>
            <a:pPr indent="0" lvl="0" marL="0" marR="0" rtl="0" algn="ctr">
              <a:lnSpc>
                <a:spcPct val="100000"/>
              </a:lnSpc>
              <a:spcBef>
                <a:spcPts val="600"/>
              </a:spcBef>
              <a:spcAft>
                <a:spcPts val="0"/>
              </a:spcAft>
              <a:buClr>
                <a:schemeClr val="dk1"/>
              </a:buClr>
              <a:buSzPts val="2400"/>
              <a:buFont typeface="Lora"/>
              <a:buNone/>
            </a:pPr>
            <a:r>
              <a:rPr b="0" i="0" lang="zh-TW" sz="2400" u="none" cap="none" strike="noStrike">
                <a:solidFill>
                  <a:schemeClr val="dk1"/>
                </a:solidFill>
                <a:latin typeface="Arial"/>
                <a:ea typeface="Arial"/>
                <a:cs typeface="Arial"/>
                <a:sym typeface="Arial"/>
              </a:rPr>
              <a:t>你有冰箱、廚具或微波爐嗎?</a:t>
            </a:r>
            <a:endParaRPr b="0" i="0" sz="2400" u="none" cap="none" strike="noStrike">
              <a:solidFill>
                <a:schemeClr val="dk1"/>
              </a:solidFill>
              <a:latin typeface="Arial"/>
              <a:ea typeface="Arial"/>
              <a:cs typeface="Arial"/>
              <a:sym typeface="Arial"/>
            </a:endParaRPr>
          </a:p>
        </p:txBody>
      </p:sp>
      <p:sp>
        <p:nvSpPr>
          <p:cNvPr id="239" name="Google Shape;239;p28"/>
          <p:cNvSpPr/>
          <p:nvPr/>
        </p:nvSpPr>
        <p:spPr>
          <a:xfrm>
            <a:off x="1979825" y="2109290"/>
            <a:ext cx="5184250" cy="985961"/>
          </a:xfrm>
          <a:prstGeom prst="bracePair">
            <a:avLst/>
          </a:prstGeom>
          <a:noFill/>
          <a:ln cap="flat" cmpd="sng" w="762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0" name="Google Shape;240;p28"/>
          <p:cNvSpPr/>
          <p:nvPr/>
        </p:nvSpPr>
        <p:spPr>
          <a:xfrm>
            <a:off x="2035534" y="3345598"/>
            <a:ext cx="5090730" cy="569552"/>
          </a:xfrm>
          <a:prstGeom prst="bracePair">
            <a:avLst/>
          </a:prstGeom>
          <a:noFill/>
          <a:ln cap="flat" cmpd="sng" w="762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1" name="Google Shape;241;p28"/>
          <p:cNvSpPr txBox="1"/>
          <p:nvPr/>
        </p:nvSpPr>
        <p:spPr>
          <a:xfrm>
            <a:off x="302150" y="2200619"/>
            <a:ext cx="1480889"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食物取得</a:t>
            </a:r>
            <a:br>
              <a:rPr b="1" lang="zh-TW" sz="2400">
                <a:solidFill>
                  <a:schemeClr val="dk1"/>
                </a:solidFill>
                <a:latin typeface="Arial"/>
                <a:ea typeface="Arial"/>
                <a:cs typeface="Arial"/>
                <a:sym typeface="Arial"/>
              </a:rPr>
            </a:br>
            <a:r>
              <a:rPr b="1" lang="zh-TW" sz="2400">
                <a:solidFill>
                  <a:schemeClr val="dk1"/>
                </a:solidFill>
                <a:latin typeface="Arial"/>
                <a:ea typeface="Arial"/>
                <a:cs typeface="Arial"/>
                <a:sym typeface="Arial"/>
              </a:rPr>
              <a:t>便利性</a:t>
            </a:r>
            <a:endParaRPr/>
          </a:p>
        </p:txBody>
      </p:sp>
      <p:sp>
        <p:nvSpPr>
          <p:cNvPr id="242" name="Google Shape;242;p28"/>
          <p:cNvSpPr txBox="1"/>
          <p:nvPr/>
        </p:nvSpPr>
        <p:spPr>
          <a:xfrm>
            <a:off x="302150" y="3429222"/>
            <a:ext cx="1480889"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烹飪技能</a:t>
            </a:r>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sp>
        <p:nvSpPr>
          <p:cNvPr id="247" name="Google Shape;247;p2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旅行和體重管理</a:t>
            </a:r>
            <a:endParaRPr/>
          </a:p>
        </p:txBody>
      </p:sp>
      <p:sp>
        <p:nvSpPr>
          <p:cNvPr id="248" name="Google Shape;248;p29"/>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旅行常常會帶來選手體重管理的不便，當在旅程中飢餓來襲時，容易取得的餐點更可能是高熱量、高糖、高脂肪和高鹽</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確保不會出現措手不及狀況的最好辦法就是事先做好準備，準備可以讓你保持控制，不依賴不健康的食物選擇。</a:t>
            </a:r>
            <a:br>
              <a:rPr b="0" i="0" lang="zh-TW" sz="3200" u="none" cap="none" strike="noStrike">
                <a:solidFill>
                  <a:schemeClr val="dk1"/>
                </a:solidFill>
                <a:latin typeface="Arial"/>
                <a:ea typeface="Arial"/>
                <a:cs typeface="Arial"/>
                <a:sym typeface="Arial"/>
              </a:rPr>
            </a:br>
            <a:r>
              <a:rPr b="0" i="0" lang="zh-TW" sz="2800" u="none" cap="none" strike="noStrike">
                <a:solidFill>
                  <a:schemeClr val="dk1"/>
                </a:solidFill>
                <a:latin typeface="Arial"/>
                <a:ea typeface="Arial"/>
                <a:cs typeface="Arial"/>
                <a:sym typeface="Arial"/>
              </a:rPr>
              <a:t>☑ 備好移動時的正餐，例如三明治或雞肉沙拉</a:t>
            </a:r>
            <a:br>
              <a:rPr b="0" i="0" lang="zh-TW" sz="2800" u="none" cap="none" strike="noStrike">
                <a:solidFill>
                  <a:schemeClr val="dk1"/>
                </a:solidFill>
                <a:latin typeface="Arial"/>
                <a:ea typeface="Arial"/>
                <a:cs typeface="Arial"/>
                <a:sym typeface="Arial"/>
              </a:rPr>
            </a:br>
            <a:r>
              <a:rPr b="0" i="0" lang="zh-TW" sz="2800" u="none" cap="none" strike="noStrike">
                <a:solidFill>
                  <a:schemeClr val="dk1"/>
                </a:solidFill>
                <a:latin typeface="Arial"/>
                <a:ea typeface="Arial"/>
                <a:cs typeface="Arial"/>
                <a:sym typeface="Arial"/>
              </a:rPr>
              <a:t>☑ 準備健康的零食</a:t>
            </a:r>
            <a:endParaRPr b="0" i="0" sz="2800" u="none" cap="none" strike="noStrike">
              <a:solidFill>
                <a:schemeClr val="dk1"/>
              </a:solidFill>
              <a:latin typeface="Arial"/>
              <a:ea typeface="Arial"/>
              <a:cs typeface="Arial"/>
              <a:sym typeface="Arial"/>
            </a:endParaRPr>
          </a:p>
        </p:txBody>
      </p:sp>
      <p:sp>
        <p:nvSpPr>
          <p:cNvPr id="249" name="Google Shape;249;p2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3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在旅行期間</a:t>
            </a:r>
            <a:endParaRPr b="0" i="0" sz="4000" u="none" cap="none" strike="noStrike">
              <a:solidFill>
                <a:schemeClr val="dk1"/>
              </a:solidFill>
              <a:latin typeface="Arial"/>
              <a:ea typeface="Arial"/>
              <a:cs typeface="Arial"/>
              <a:sym typeface="Arial"/>
            </a:endParaRPr>
          </a:p>
        </p:txBody>
      </p:sp>
      <p:sp>
        <p:nvSpPr>
          <p:cNvPr id="255" name="Google Shape;255;p30"/>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定期飲用少量液體，保持最佳的補水效果。</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選擇水或牛奶，添加電解質，以確保最佳的保水度(不要因為不想去廁所而限制液體攝取)</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帶點娛樂用品來防止因為無聊的進食，計畫吃飯或吃零食的時間以避免持續的進食，四處走動、伸展身體</a:t>
            </a:r>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sp>
        <p:nvSpPr>
          <p:cNvPr id="260" name="Google Shape;260;p31"/>
          <p:cNvSpPr txBox="1"/>
          <p:nvPr>
            <p:ph type="title"/>
          </p:nvPr>
        </p:nvSpPr>
        <p:spPr>
          <a:xfrm>
            <a:off x="457200" y="274640"/>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預先包裝的食物/小點心</a:t>
            </a:r>
            <a:endParaRPr b="0" i="0" sz="4000" u="none" cap="none" strike="noStrike">
              <a:solidFill>
                <a:schemeClr val="dk1"/>
              </a:solidFill>
              <a:latin typeface="Arial"/>
              <a:ea typeface="Arial"/>
              <a:cs typeface="Arial"/>
              <a:sym typeface="Arial"/>
            </a:endParaRPr>
          </a:p>
        </p:txBody>
      </p:sp>
      <p:sp>
        <p:nvSpPr>
          <p:cNvPr id="261" name="Google Shape;261;p31"/>
          <p:cNvSpPr txBox="1"/>
          <p:nvPr>
            <p:ph idx="1" type="body"/>
          </p:nvPr>
        </p:nvSpPr>
        <p:spPr>
          <a:xfrm>
            <a:off x="1439653" y="1753264"/>
            <a:ext cx="2862666" cy="452595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400"/>
              <a:buFont typeface="Arial"/>
              <a:buNone/>
            </a:pPr>
            <a:r>
              <a:rPr b="1" i="0" lang="zh-TW" sz="2400" u="none" cap="none" strike="noStrike">
                <a:solidFill>
                  <a:schemeClr val="dk1"/>
                </a:solidFill>
                <a:highlight>
                  <a:srgbClr val="FFCD00"/>
                </a:highlight>
                <a:latin typeface="Arial"/>
                <a:ea typeface="Arial"/>
                <a:cs typeface="Arial"/>
                <a:sym typeface="Arial"/>
              </a:rPr>
              <a:t>冷食</a:t>
            </a:r>
            <a:endParaRPr b="1" i="0" sz="2400" u="none" cap="none" strike="noStrike">
              <a:solidFill>
                <a:schemeClr val="dk1"/>
              </a:solidFill>
              <a:highlight>
                <a:srgbClr val="FFCD00"/>
              </a:highlight>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火雞或堅果奶油三明治</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新鮮水果和蔬菜，如蘋果、橘子或胡蘿蔔</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希臘優格、鬆軟乾酪、乳酪串或水煮蛋</a:t>
            </a:r>
            <a:endParaRPr b="0" i="0" sz="2400" u="none" cap="none" strike="noStrike">
              <a:solidFill>
                <a:schemeClr val="dk1"/>
              </a:solidFill>
              <a:latin typeface="Arial"/>
              <a:ea typeface="Arial"/>
              <a:cs typeface="Arial"/>
              <a:sym typeface="Arial"/>
            </a:endParaRPr>
          </a:p>
          <a:p>
            <a:pPr indent="-133350" lvl="0" marL="285750" marR="0" rtl="0" algn="l">
              <a:lnSpc>
                <a:spcPct val="100000"/>
              </a:lnSpc>
              <a:spcBef>
                <a:spcPts val="1500"/>
              </a:spcBef>
              <a:spcAft>
                <a:spcPts val="100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262" name="Google Shape;262;p31"/>
          <p:cNvSpPr txBox="1"/>
          <p:nvPr>
            <p:ph idx="12" type="sldNum"/>
          </p:nvPr>
        </p:nvSpPr>
        <p:spPr>
          <a:xfrm>
            <a:off x="6553203" y="6356351"/>
            <a:ext cx="2133596" cy="365129"/>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
        <p:nvSpPr>
          <p:cNvPr id="263" name="Google Shape;263;p31"/>
          <p:cNvSpPr txBox="1"/>
          <p:nvPr>
            <p:ph idx="4294967295" type="body"/>
          </p:nvPr>
        </p:nvSpPr>
        <p:spPr>
          <a:xfrm>
            <a:off x="4292026" y="1753264"/>
            <a:ext cx="2915592" cy="2709862"/>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400"/>
              <a:buFont typeface="Arial"/>
              <a:buNone/>
            </a:pPr>
            <a:r>
              <a:rPr b="1" i="0" lang="zh-TW" sz="2400" u="none" cap="none" strike="noStrike">
                <a:solidFill>
                  <a:schemeClr val="dk1"/>
                </a:solidFill>
                <a:highlight>
                  <a:srgbClr val="FFCD00"/>
                </a:highlight>
                <a:latin typeface="Arial"/>
                <a:ea typeface="Arial"/>
                <a:cs typeface="Arial"/>
                <a:sym typeface="Arial"/>
              </a:rPr>
              <a:t>不易腐爛的食品</a:t>
            </a:r>
            <a:endParaRPr b="1" i="0" sz="2400" u="none" cap="none" strike="noStrike">
              <a:solidFill>
                <a:schemeClr val="dk1"/>
              </a:solidFill>
              <a:highlight>
                <a:srgbClr val="FFCD00"/>
              </a:highlight>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乾果、堅果和種子混合、乾麥片、穀物棒或營養棒</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可擠壓袋裝水果或蔬菜、果凍</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50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全麥椒鹽卷餅或加有堅果醬的米餅</a:t>
            </a:r>
            <a:endParaRPr b="0" i="0" sz="2400" u="none" cap="none" strike="noStrike">
              <a:solidFill>
                <a:schemeClr val="dk1"/>
              </a:solidFill>
              <a:latin typeface="Arial"/>
              <a:ea typeface="Arial"/>
              <a:cs typeface="Arial"/>
              <a:sym typeface="Arial"/>
            </a:endParaRPr>
          </a:p>
        </p:txBody>
      </p:sp>
      <p:grpSp>
        <p:nvGrpSpPr>
          <p:cNvPr id="264" name="Google Shape;264;p31"/>
          <p:cNvGrpSpPr/>
          <p:nvPr/>
        </p:nvGrpSpPr>
        <p:grpSpPr>
          <a:xfrm>
            <a:off x="1277252" y="2414993"/>
            <a:ext cx="3383301" cy="3575601"/>
            <a:chOff x="3953295" y="1372532"/>
            <a:chExt cx="3550164" cy="3579568"/>
          </a:xfrm>
        </p:grpSpPr>
        <p:sp>
          <p:nvSpPr>
            <p:cNvPr id="265" name="Google Shape;265;p31"/>
            <p:cNvSpPr/>
            <p:nvPr/>
          </p:nvSpPr>
          <p:spPr>
            <a:xfrm>
              <a:off x="3953295" y="1372532"/>
              <a:ext cx="3435623" cy="341110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66" name="Google Shape;266;p31"/>
            <p:cNvGrpSpPr/>
            <p:nvPr/>
          </p:nvGrpSpPr>
          <p:grpSpPr>
            <a:xfrm>
              <a:off x="4099329" y="1529995"/>
              <a:ext cx="3404130" cy="3422105"/>
              <a:chOff x="98020" y="1372532"/>
              <a:chExt cx="3611924" cy="3630996"/>
            </a:xfrm>
          </p:grpSpPr>
          <p:pic>
            <p:nvPicPr>
              <p:cNvPr id="267" name="Google Shape;267;p31"/>
              <p:cNvPicPr preferRelativeResize="0"/>
              <p:nvPr/>
            </p:nvPicPr>
            <p:blipFill rotWithShape="1">
              <a:blip r:embed="rId3">
                <a:alphaModFix/>
              </a:blip>
              <a:srcRect b="0" l="0" r="0" t="0"/>
              <a:stretch/>
            </p:blipFill>
            <p:spPr>
              <a:xfrm>
                <a:off x="104836" y="1372532"/>
                <a:ext cx="2294541" cy="1529694"/>
              </a:xfrm>
              <a:prstGeom prst="rect">
                <a:avLst/>
              </a:prstGeom>
              <a:noFill/>
              <a:ln>
                <a:noFill/>
              </a:ln>
            </p:spPr>
          </p:pic>
          <p:pic>
            <p:nvPicPr>
              <p:cNvPr id="268" name="Google Shape;268;p31"/>
              <p:cNvPicPr preferRelativeResize="0"/>
              <p:nvPr/>
            </p:nvPicPr>
            <p:blipFill rotWithShape="1">
              <a:blip r:embed="rId4">
                <a:alphaModFix/>
              </a:blip>
              <a:srcRect b="0" l="0" r="0" t="0"/>
              <a:stretch/>
            </p:blipFill>
            <p:spPr>
              <a:xfrm>
                <a:off x="2059147" y="3352731"/>
                <a:ext cx="1650797" cy="1650797"/>
              </a:xfrm>
              <a:prstGeom prst="rect">
                <a:avLst/>
              </a:prstGeom>
              <a:noFill/>
              <a:ln>
                <a:noFill/>
              </a:ln>
            </p:spPr>
          </p:pic>
          <p:pic>
            <p:nvPicPr>
              <p:cNvPr id="269" name="Google Shape;269;p31"/>
              <p:cNvPicPr preferRelativeResize="0"/>
              <p:nvPr/>
            </p:nvPicPr>
            <p:blipFill rotWithShape="1">
              <a:blip r:embed="rId5">
                <a:alphaModFix/>
              </a:blip>
              <a:srcRect b="0" l="0" r="0" t="0"/>
              <a:stretch/>
            </p:blipFill>
            <p:spPr>
              <a:xfrm>
                <a:off x="2320712" y="1372532"/>
                <a:ext cx="1389232" cy="2085055"/>
              </a:xfrm>
              <a:prstGeom prst="rect">
                <a:avLst/>
              </a:prstGeom>
              <a:noFill/>
              <a:ln>
                <a:noFill/>
              </a:ln>
            </p:spPr>
          </p:pic>
          <p:pic>
            <p:nvPicPr>
              <p:cNvPr id="270" name="Google Shape;270;p31"/>
              <p:cNvPicPr preferRelativeResize="0"/>
              <p:nvPr/>
            </p:nvPicPr>
            <p:blipFill rotWithShape="1">
              <a:blip r:embed="rId6">
                <a:alphaModFix/>
              </a:blip>
              <a:srcRect b="0" l="0" r="0" t="0"/>
              <a:stretch/>
            </p:blipFill>
            <p:spPr>
              <a:xfrm>
                <a:off x="98020" y="2876921"/>
                <a:ext cx="2129481" cy="1845550"/>
              </a:xfrm>
              <a:prstGeom prst="rect">
                <a:avLst/>
              </a:prstGeom>
              <a:noFill/>
              <a:ln>
                <a:noFill/>
              </a:ln>
            </p:spPr>
          </p:pic>
        </p:grpSp>
      </p:grpSp>
      <p:grpSp>
        <p:nvGrpSpPr>
          <p:cNvPr id="271" name="Google Shape;271;p31"/>
          <p:cNvGrpSpPr/>
          <p:nvPr/>
        </p:nvGrpSpPr>
        <p:grpSpPr>
          <a:xfrm>
            <a:off x="4478219" y="2327352"/>
            <a:ext cx="2901440" cy="3322397"/>
            <a:chOff x="3486885" y="1438527"/>
            <a:chExt cx="2732666" cy="3012721"/>
          </a:xfrm>
        </p:grpSpPr>
        <p:sp>
          <p:nvSpPr>
            <p:cNvPr id="272" name="Google Shape;272;p31"/>
            <p:cNvSpPr/>
            <p:nvPr/>
          </p:nvSpPr>
          <p:spPr>
            <a:xfrm>
              <a:off x="3556787" y="1497166"/>
              <a:ext cx="2610832" cy="281752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73" name="Google Shape;273;p31"/>
            <p:cNvGrpSpPr/>
            <p:nvPr/>
          </p:nvGrpSpPr>
          <p:grpSpPr>
            <a:xfrm>
              <a:off x="3486885" y="1438527"/>
              <a:ext cx="2732666" cy="3012721"/>
              <a:chOff x="3486885" y="1438527"/>
              <a:chExt cx="2732666" cy="3012721"/>
            </a:xfrm>
          </p:grpSpPr>
          <p:pic>
            <p:nvPicPr>
              <p:cNvPr id="274" name="Google Shape;274;p31"/>
              <p:cNvPicPr preferRelativeResize="0"/>
              <p:nvPr/>
            </p:nvPicPr>
            <p:blipFill rotWithShape="1">
              <a:blip r:embed="rId7">
                <a:alphaModFix/>
              </a:blip>
              <a:srcRect b="0" l="0" r="0" t="0"/>
              <a:stretch/>
            </p:blipFill>
            <p:spPr>
              <a:xfrm>
                <a:off x="4808697" y="2538946"/>
                <a:ext cx="1410854" cy="1912302"/>
              </a:xfrm>
              <a:prstGeom prst="rect">
                <a:avLst/>
              </a:prstGeom>
              <a:noFill/>
              <a:ln>
                <a:noFill/>
              </a:ln>
            </p:spPr>
          </p:pic>
          <p:pic>
            <p:nvPicPr>
              <p:cNvPr id="275" name="Google Shape;275;p31"/>
              <p:cNvPicPr preferRelativeResize="0"/>
              <p:nvPr/>
            </p:nvPicPr>
            <p:blipFill rotWithShape="1">
              <a:blip r:embed="rId8">
                <a:alphaModFix/>
              </a:blip>
              <a:srcRect b="0" l="0" r="0" t="0"/>
              <a:stretch/>
            </p:blipFill>
            <p:spPr>
              <a:xfrm>
                <a:off x="3574897" y="3334930"/>
                <a:ext cx="1359226" cy="1014433"/>
              </a:xfrm>
              <a:prstGeom prst="rect">
                <a:avLst/>
              </a:prstGeom>
              <a:noFill/>
              <a:ln>
                <a:noFill/>
              </a:ln>
            </p:spPr>
          </p:pic>
          <p:pic>
            <p:nvPicPr>
              <p:cNvPr id="276" name="Google Shape;276;p31"/>
              <p:cNvPicPr preferRelativeResize="0"/>
              <p:nvPr/>
            </p:nvPicPr>
            <p:blipFill rotWithShape="1">
              <a:blip r:embed="rId9">
                <a:alphaModFix/>
              </a:blip>
              <a:srcRect b="0" l="0" r="0" t="0"/>
              <a:stretch/>
            </p:blipFill>
            <p:spPr>
              <a:xfrm>
                <a:off x="3546940" y="1438527"/>
                <a:ext cx="2638789" cy="1231985"/>
              </a:xfrm>
              <a:prstGeom prst="rect">
                <a:avLst/>
              </a:prstGeom>
              <a:noFill/>
              <a:ln>
                <a:noFill/>
              </a:ln>
            </p:spPr>
          </p:pic>
          <p:pic>
            <p:nvPicPr>
              <p:cNvPr id="277" name="Google Shape;277;p31"/>
              <p:cNvPicPr preferRelativeResize="0"/>
              <p:nvPr/>
            </p:nvPicPr>
            <p:blipFill rotWithShape="1">
              <a:blip r:embed="rId10">
                <a:alphaModFix/>
              </a:blip>
              <a:srcRect b="0" l="0" r="0" t="42048"/>
              <a:stretch/>
            </p:blipFill>
            <p:spPr>
              <a:xfrm>
                <a:off x="3486885" y="2571454"/>
                <a:ext cx="1587831" cy="920175"/>
              </a:xfrm>
              <a:prstGeom prst="rect">
                <a:avLst/>
              </a:prstGeom>
              <a:noFill/>
              <a:ln>
                <a:noFill/>
              </a:ln>
            </p:spPr>
          </p:pic>
        </p:grpSp>
      </p:grpSp>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4"/>
                                        </p:tgtEl>
                                        <p:attrNameLst>
                                          <p:attrName>style.visibility</p:attrName>
                                        </p:attrNameLst>
                                      </p:cBhvr>
                                      <p:to>
                                        <p:strVal val="visible"/>
                                      </p:to>
                                    </p:set>
                                    <p:anim calcmode="lin" valueType="num">
                                      <p:cBhvr additive="base">
                                        <p:cTn dur="500"/>
                                        <p:tgtEl>
                                          <p:spTgt spid="26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1"/>
                                        </p:tgtEl>
                                        <p:attrNameLst>
                                          <p:attrName>style.visibility</p:attrName>
                                        </p:attrNameLst>
                                      </p:cBhvr>
                                      <p:to>
                                        <p:strVal val="visible"/>
                                      </p:to>
                                    </p:set>
                                    <p:anim calcmode="lin" valueType="num">
                                      <p:cBhvr additive="base">
                                        <p:cTn dur="500"/>
                                        <p:tgtEl>
                                          <p:spTgt spid="27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 name="Shape 281"/>
        <p:cNvGrpSpPr/>
        <p:nvPr/>
      </p:nvGrpSpPr>
      <p:grpSpPr>
        <a:xfrm>
          <a:off x="0" y="0"/>
          <a:ext cx="0" cy="0"/>
          <a:chOff x="0" y="0"/>
          <a:chExt cx="0" cy="0"/>
        </a:xfrm>
      </p:grpSpPr>
      <p:sp>
        <p:nvSpPr>
          <p:cNvPr id="282" name="Google Shape;282;p3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適合旅途中攜帶的食物和產品</a:t>
            </a:r>
            <a:endParaRPr/>
          </a:p>
        </p:txBody>
      </p:sp>
      <p:sp>
        <p:nvSpPr>
          <p:cNvPr id="283" name="Google Shape;283;p3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graphicFrame>
        <p:nvGraphicFramePr>
          <p:cNvPr id="284" name="Google Shape;284;p32"/>
          <p:cNvGraphicFramePr/>
          <p:nvPr/>
        </p:nvGraphicFramePr>
        <p:xfrm>
          <a:off x="759392" y="1974409"/>
          <a:ext cx="3000000" cy="3000000"/>
        </p:xfrm>
        <a:graphic>
          <a:graphicData uri="http://schemas.openxmlformats.org/drawingml/2006/table">
            <a:tbl>
              <a:tblPr bandRow="1" firstRow="1">
                <a:noFill/>
                <a:tableStyleId>{263FC12F-6E44-4711-AAFB-030FC77DB20A}</a:tableStyleId>
              </a:tblPr>
              <a:tblGrid>
                <a:gridCol w="2624900"/>
                <a:gridCol w="2513575"/>
                <a:gridCol w="2486750"/>
              </a:tblGrid>
              <a:tr h="298350">
                <a:tc>
                  <a:txBody>
                    <a:bodyPr>
                      <a:noAutofit/>
                    </a:bodyPr>
                    <a:lstStyle/>
                    <a:p>
                      <a:pPr indent="0" lvl="0" marL="0" marR="0" rtl="0" algn="ctr">
                        <a:spcBef>
                          <a:spcPts val="0"/>
                        </a:spcBef>
                        <a:spcAft>
                          <a:spcPts val="0"/>
                        </a:spcAft>
                        <a:buNone/>
                      </a:pPr>
                      <a:r>
                        <a:rPr lang="zh-TW" sz="1800" u="none" cap="none" strike="noStrike"/>
                        <a:t>醣類</a:t>
                      </a:r>
                      <a:endParaRPr b="1" sz="1800" u="none" cap="none" strike="noStrike">
                        <a:solidFill>
                          <a:srgbClr val="627494"/>
                        </a:solidFill>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800" u="none" cap="none" strike="noStrike"/>
                        <a:t>蛋白質類</a:t>
                      </a:r>
                      <a:endParaRPr b="1" sz="1800" u="none" cap="none" strike="noStrike">
                        <a:solidFill>
                          <a:srgbClr val="627494"/>
                        </a:solidFill>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800" u="none" cap="none" strike="noStrike"/>
                        <a:t>其他</a:t>
                      </a:r>
                      <a:endParaRPr b="1" sz="1800" u="none" cap="none" strike="noStrike">
                        <a:solidFill>
                          <a:srgbClr val="627494"/>
                        </a:solidFill>
                        <a:latin typeface="Arial"/>
                        <a:ea typeface="Arial"/>
                        <a:cs typeface="Arial"/>
                        <a:sym typeface="Arial"/>
                      </a:endParaRPr>
                    </a:p>
                  </a:txBody>
                  <a:tcPr marT="45725" marB="45725" marR="91450" marL="91450"/>
                </a:tc>
              </a:tr>
              <a:tr h="370850">
                <a:tc>
                  <a:txBody>
                    <a:bodyPr>
                      <a:noAutofit/>
                    </a:bodyPr>
                    <a:lstStyle/>
                    <a:p>
                      <a:pPr indent="0" lvl="0" marL="0" marR="0" rtl="0" algn="ctr">
                        <a:lnSpc>
                          <a:spcPct val="100000"/>
                        </a:lnSpc>
                        <a:spcBef>
                          <a:spcPts val="0"/>
                        </a:spcBef>
                        <a:spcAft>
                          <a:spcPts val="0"/>
                        </a:spcAft>
                        <a:buClr>
                          <a:srgbClr val="000000"/>
                        </a:buClr>
                        <a:buSzPts val="1600"/>
                        <a:buFont typeface="Arial"/>
                        <a:buNone/>
                      </a:pPr>
                      <a:r>
                        <a:rPr lang="zh-TW" sz="1600" u="none" cap="none" strike="noStrike">
                          <a:latin typeface="Arial"/>
                          <a:ea typeface="Arial"/>
                          <a:cs typeface="Arial"/>
                          <a:sym typeface="Arial"/>
                        </a:rPr>
                        <a:t>早餐麥片、穀物棒和燕麥棒</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脫脂奶粉</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什錦堅果、小包裝花生醬</a:t>
                      </a:r>
                      <a:endParaRPr b="0" sz="1600" u="none" cap="none" strike="noStrike">
                        <a:latin typeface="Arial"/>
                        <a:ea typeface="Arial"/>
                        <a:cs typeface="Arial"/>
                        <a:sym typeface="Arial"/>
                      </a:endParaRPr>
                    </a:p>
                  </a:txBody>
                  <a:tcPr marT="45725" marB="45725" marR="91450" marL="91450"/>
                </a:tc>
              </a:tr>
              <a:tr h="370850">
                <a:tc>
                  <a:txBody>
                    <a:bodyPr>
                      <a:noAutofit/>
                    </a:bodyPr>
                    <a:lstStyle/>
                    <a:p>
                      <a:pPr indent="0" lvl="0" marL="0" marR="0" rtl="0" algn="ctr">
                        <a:lnSpc>
                          <a:spcPct val="100000"/>
                        </a:lnSpc>
                        <a:spcBef>
                          <a:spcPts val="0"/>
                        </a:spcBef>
                        <a:spcAft>
                          <a:spcPts val="0"/>
                        </a:spcAft>
                        <a:buClr>
                          <a:srgbClr val="000000"/>
                        </a:buClr>
                        <a:buSzPts val="1600"/>
                        <a:buFont typeface="Arial"/>
                        <a:buNone/>
                      </a:pPr>
                      <a:r>
                        <a:rPr lang="zh-TW" sz="1600" u="none" cap="none" strike="noStrike">
                          <a:latin typeface="Arial"/>
                          <a:ea typeface="Arial"/>
                          <a:cs typeface="Arial"/>
                          <a:sym typeface="Arial"/>
                        </a:rPr>
                        <a:t>快速烹調的米、年糕、乾燥麵條(低脂)、義大利麵</a:t>
                      </a:r>
                      <a:endParaRPr/>
                    </a:p>
                  </a:txBody>
                  <a:tcPr marT="45725" marB="45725" marR="91450" marL="91450"/>
                </a:tc>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乳清蛋白粉</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冷飲、運動飲料、粉末狀運動飲料、電解質補充錠</a:t>
                      </a:r>
                      <a:endParaRPr b="0" sz="1600" u="none" cap="none" strike="noStrike">
                        <a:latin typeface="Arial"/>
                        <a:ea typeface="Arial"/>
                        <a:cs typeface="Arial"/>
                        <a:sym typeface="Arial"/>
                      </a:endParaRPr>
                    </a:p>
                  </a:txBody>
                  <a:tcPr marT="45725" marB="45725" marR="91450" marL="91450"/>
                </a:tc>
              </a:tr>
              <a:tr h="370850">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米餅、餅乾、椒鹽脆餅</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lang="zh-TW" sz="1600" u="none" cap="none" strike="noStrike">
                          <a:latin typeface="Arial"/>
                          <a:ea typeface="Arial"/>
                          <a:cs typeface="Arial"/>
                          <a:sym typeface="Arial"/>
                        </a:rPr>
                        <a:t>高蛋白能量棒、代餐棒</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粉狀液體代餐營養品</a:t>
                      </a:r>
                      <a:endParaRPr b="0" sz="1600" u="none" cap="none" strike="noStrike">
                        <a:latin typeface="Arial"/>
                        <a:ea typeface="Arial"/>
                        <a:cs typeface="Arial"/>
                        <a:sym typeface="Arial"/>
                      </a:endParaRPr>
                    </a:p>
                  </a:txBody>
                  <a:tcPr marT="45725" marB="45725" marR="91450" marL="91450"/>
                </a:tc>
              </a:tr>
              <a:tr h="370850">
                <a:tc>
                  <a:txBody>
                    <a:bodyPr>
                      <a:noAutofit/>
                    </a:bodyPr>
                    <a:lstStyle/>
                    <a:p>
                      <a:pPr indent="0" lvl="0" marL="0" marR="0" rtl="0" algn="ctr">
                        <a:lnSpc>
                          <a:spcPct val="100000"/>
                        </a:lnSpc>
                        <a:spcBef>
                          <a:spcPts val="0"/>
                        </a:spcBef>
                        <a:spcAft>
                          <a:spcPts val="0"/>
                        </a:spcAft>
                        <a:buClr>
                          <a:srgbClr val="000000"/>
                        </a:buClr>
                        <a:buSzPts val="1600"/>
                        <a:buFont typeface="Arial"/>
                        <a:buNone/>
                      </a:pPr>
                      <a:r>
                        <a:rPr lang="zh-TW" sz="1600" u="none" cap="none" strike="noStrike">
                          <a:latin typeface="Arial"/>
                          <a:ea typeface="Arial"/>
                          <a:cs typeface="Arial"/>
                          <a:sym typeface="Arial"/>
                        </a:rPr>
                        <a:t>水果罐頭、水果乾、果凍</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lang="zh-TW" sz="1600" u="none" cap="none" strike="noStrike">
                          <a:latin typeface="Arial"/>
                          <a:ea typeface="Arial"/>
                          <a:cs typeface="Arial"/>
                          <a:sym typeface="Arial"/>
                        </a:rPr>
                        <a:t>烤豆、乾豆、毛豆、豆泥</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小包裝義大利麵醬</a:t>
                      </a:r>
                      <a:endParaRPr b="0" sz="1600" u="none" cap="none" strike="noStrike">
                        <a:latin typeface="Arial"/>
                        <a:ea typeface="Arial"/>
                        <a:cs typeface="Arial"/>
                        <a:sym typeface="Arial"/>
                      </a:endParaRPr>
                    </a:p>
                  </a:txBody>
                  <a:tcPr marT="45725" marB="45725" marR="91450" marL="91450"/>
                </a:tc>
              </a:tr>
              <a:tr h="370850">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蜂蜜、果醬</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0" lang="zh-TW" sz="1600" u="none" cap="none" strike="noStrike">
                          <a:latin typeface="Arial"/>
                          <a:ea typeface="Arial"/>
                          <a:cs typeface="Arial"/>
                          <a:sym typeface="Arial"/>
                        </a:rPr>
                        <a:t>肉乾、魚罐頭</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膳食補充品</a:t>
                      </a:r>
                      <a:endParaRPr b="0" sz="1600" u="none" cap="none" strike="noStrike">
                        <a:latin typeface="Arial"/>
                        <a:ea typeface="Arial"/>
                        <a:cs typeface="Arial"/>
                        <a:sym typeface="Arial"/>
                      </a:endParaRPr>
                    </a:p>
                  </a:txBody>
                  <a:tcPr marT="45725" marB="45725" marR="91450" marL="91450"/>
                </a:tc>
              </a:tr>
              <a:tr h="370850">
                <a:tc>
                  <a:txBody>
                    <a:bodyPr>
                      <a:noAutofit/>
                    </a:bodyPr>
                    <a:lstStyle/>
                    <a:p>
                      <a:pPr indent="0" lvl="0" marL="0" marR="0" rtl="0" algn="ctr">
                        <a:spcBef>
                          <a:spcPts val="0"/>
                        </a:spcBef>
                        <a:spcAft>
                          <a:spcPts val="0"/>
                        </a:spcAft>
                        <a:buNone/>
                      </a:pPr>
                      <a:r>
                        <a:rPr lang="zh-TW" sz="1600" u="none" cap="none" strike="noStrike">
                          <a:latin typeface="Arial"/>
                          <a:ea typeface="Arial"/>
                          <a:cs typeface="Arial"/>
                          <a:sym typeface="Arial"/>
                        </a:rPr>
                        <a:t>100%果汁、水果、</a:t>
                      </a:r>
                      <a:r>
                        <a:rPr b="0" lang="zh-TW" sz="1600" u="none" cap="none" strike="noStrike">
                          <a:latin typeface="Arial"/>
                          <a:ea typeface="Arial"/>
                          <a:cs typeface="Arial"/>
                          <a:sym typeface="Arial"/>
                        </a:rPr>
                        <a:t>三明治</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lang="zh-TW" sz="1600" u="none" cap="none" strike="noStrike">
                          <a:latin typeface="Arial"/>
                          <a:ea typeface="Arial"/>
                          <a:cs typeface="Arial"/>
                          <a:sym typeface="Arial"/>
                        </a:rPr>
                        <a:t>乳酪條</a:t>
                      </a:r>
                      <a:r>
                        <a:rPr b="0" lang="zh-TW" sz="1600" u="none" cap="none" strike="noStrike">
                          <a:latin typeface="Arial"/>
                          <a:ea typeface="Arial"/>
                          <a:cs typeface="Arial"/>
                          <a:sym typeface="Arial"/>
                        </a:rPr>
                        <a:t>、優格、酸奶</a:t>
                      </a:r>
                      <a:endParaRPr b="0" sz="1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0" lang="zh-TW" sz="1600" u="none" cap="none" strike="noStrike">
                          <a:latin typeface="Arial"/>
                          <a:ea typeface="Arial"/>
                          <a:cs typeface="Arial"/>
                          <a:sym typeface="Arial"/>
                        </a:rPr>
                        <a:t>香料、冰桶、電湯匙</a:t>
                      </a:r>
                      <a:endParaRPr b="0" sz="1600" u="none" cap="none" strike="noStrike">
                        <a:latin typeface="Arial"/>
                        <a:ea typeface="Arial"/>
                        <a:cs typeface="Arial"/>
                        <a:sym typeface="Arial"/>
                      </a:endParaRPr>
                    </a:p>
                  </a:txBody>
                  <a:tcPr marT="45725" marB="45725" marR="91450" marL="91450"/>
                </a:tc>
              </a:tr>
            </a:tbl>
          </a:graphicData>
        </a:graphic>
      </p:graphicFrame>
    </p:spTree>
  </p:cSld>
  <p:clrMapOvr>
    <a:masterClrMapping/>
  </p:clrMapOvr>
  <mc:AlternateContent>
    <mc:Choice Requires="p14">
      <p:transition spd="slow" p14:dur="2000">
        <p:fade thruBlk="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sp>
        <p:nvSpPr>
          <p:cNvPr id="289" name="Google Shape;289;p3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旅途中的飲食</a:t>
            </a:r>
            <a:endParaRPr/>
          </a:p>
        </p:txBody>
      </p:sp>
      <p:sp>
        <p:nvSpPr>
          <p:cNvPr id="290" name="Google Shape;290;p3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休息站或便利商店</a:t>
            </a:r>
            <a:br>
              <a:rPr b="0" i="0" lang="zh-TW" sz="2000" u="none" cap="none" strike="noStrike">
                <a:solidFill>
                  <a:schemeClr val="dk1"/>
                </a:solidFill>
                <a:latin typeface="Arial"/>
                <a:ea typeface="Arial"/>
                <a:cs typeface="Arial"/>
                <a:sym typeface="Arial"/>
              </a:rPr>
            </a:br>
            <a:r>
              <a:rPr b="0" i="0" lang="zh-TW" sz="1800" u="none" cap="none" strike="noStrike">
                <a:solidFill>
                  <a:schemeClr val="dk1"/>
                </a:solidFill>
                <a:latin typeface="Arial"/>
                <a:ea typeface="Arial"/>
                <a:cs typeface="Arial"/>
                <a:sym typeface="Arial"/>
              </a:rPr>
              <a:t>堅持只吃熟悉的食物，選擇低脂乳製品、新鮮水果、綜合果仁、穀物棒，但是在購買之前要檢查一下營養標籤。選擇</a:t>
            </a:r>
            <a:r>
              <a:rPr b="1" i="0" lang="zh-TW" sz="1800" u="none" cap="none" strike="noStrike">
                <a:solidFill>
                  <a:srgbClr val="FF0000"/>
                </a:solidFill>
                <a:latin typeface="Arial"/>
                <a:ea typeface="Arial"/>
                <a:cs typeface="Arial"/>
                <a:sym typeface="Arial"/>
              </a:rPr>
              <a:t>富含纖維和蛋白質</a:t>
            </a:r>
            <a:r>
              <a:rPr b="0" i="0" lang="zh-TW" sz="1800" u="none" cap="none" strike="noStrike">
                <a:solidFill>
                  <a:schemeClr val="dk1"/>
                </a:solidFill>
                <a:latin typeface="Arial"/>
                <a:ea typeface="Arial"/>
                <a:cs typeface="Arial"/>
                <a:sym typeface="Arial"/>
              </a:rPr>
              <a:t>的零食，同時</a:t>
            </a:r>
            <a:r>
              <a:rPr b="1" i="0" lang="zh-TW" sz="1800" u="none" cap="none" strike="noStrike">
                <a:solidFill>
                  <a:srgbClr val="FF0000"/>
                </a:solidFill>
                <a:latin typeface="Arial"/>
                <a:ea typeface="Arial"/>
                <a:cs typeface="Arial"/>
                <a:sym typeface="Arial"/>
              </a:rPr>
              <a:t>避免含有大量糖分和脂肪</a:t>
            </a:r>
            <a:r>
              <a:rPr b="0" i="0" lang="zh-TW" sz="1800" u="none" cap="none" strike="noStrike">
                <a:solidFill>
                  <a:schemeClr val="dk1"/>
                </a:solidFill>
                <a:latin typeface="Arial"/>
                <a:ea typeface="Arial"/>
                <a:cs typeface="Arial"/>
                <a:sym typeface="Arial"/>
              </a:rPr>
              <a:t>的食物。</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速食店</a:t>
            </a:r>
            <a:br>
              <a:rPr b="0" i="0" lang="zh-TW" sz="2000" u="none" cap="none" strike="noStrike">
                <a:solidFill>
                  <a:schemeClr val="dk1"/>
                </a:solidFill>
                <a:latin typeface="Arial"/>
                <a:ea typeface="Arial"/>
                <a:cs typeface="Arial"/>
                <a:sym typeface="Arial"/>
              </a:rPr>
            </a:br>
            <a:r>
              <a:rPr b="0" i="0" lang="zh-TW" sz="1800" u="none" cap="none" strike="noStrike">
                <a:solidFill>
                  <a:schemeClr val="dk1"/>
                </a:solidFill>
                <a:latin typeface="Arial"/>
                <a:ea typeface="Arial"/>
                <a:cs typeface="Arial"/>
                <a:sym typeface="Arial"/>
              </a:rPr>
              <a:t>Arby’s, Wendy, 通常有沙拉(不要McDonald、KFC、Burger King)</a:t>
            </a:r>
            <a:br>
              <a:rPr b="0" i="0" lang="zh-TW" sz="1800" u="none" cap="none" strike="noStrike">
                <a:solidFill>
                  <a:schemeClr val="dk1"/>
                </a:solidFill>
                <a:latin typeface="Arial"/>
                <a:ea typeface="Arial"/>
                <a:cs typeface="Arial"/>
                <a:sym typeface="Arial"/>
              </a:rPr>
            </a:br>
            <a:r>
              <a:rPr b="0" i="0" lang="zh-TW" sz="1800" u="none" cap="none" strike="noStrike">
                <a:solidFill>
                  <a:schemeClr val="dk1"/>
                </a:solidFill>
                <a:latin typeface="Arial"/>
                <a:ea typeface="Arial"/>
                <a:cs typeface="Arial"/>
                <a:sym typeface="Arial"/>
              </a:rPr>
              <a:t>烤雞三明治和烤雞沙拉，不要高脂肪的調料，避免“酥脆”的雞肉和炸薯條，</a:t>
            </a:r>
            <a:r>
              <a:rPr b="1" i="0" lang="zh-TW" sz="1800" u="none" cap="none" strike="noStrike">
                <a:solidFill>
                  <a:srgbClr val="FF0000"/>
                </a:solidFill>
                <a:latin typeface="Arial"/>
                <a:ea typeface="Arial"/>
                <a:cs typeface="Arial"/>
                <a:sym typeface="Arial"/>
              </a:rPr>
              <a:t>不要加大</a:t>
            </a:r>
            <a:r>
              <a:rPr b="0" i="0" lang="zh-TW" sz="1800" u="none" cap="none" strike="noStrike">
                <a:solidFill>
                  <a:schemeClr val="dk1"/>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三明治餐廳(可以自己選擇、訂做，例如Subway)</a:t>
            </a:r>
            <a:br>
              <a:rPr b="0" i="0" lang="zh-TW" sz="2000" u="none" cap="none" strike="noStrike">
                <a:solidFill>
                  <a:schemeClr val="dk1"/>
                </a:solidFill>
                <a:latin typeface="Arial"/>
                <a:ea typeface="Arial"/>
                <a:cs typeface="Arial"/>
                <a:sym typeface="Arial"/>
              </a:rPr>
            </a:br>
            <a:r>
              <a:rPr b="0" i="0" lang="zh-TW" sz="1800" u="none" cap="none" strike="noStrike">
                <a:solidFill>
                  <a:schemeClr val="dk1"/>
                </a:solidFill>
                <a:latin typeface="Arial"/>
                <a:ea typeface="Arial"/>
                <a:cs typeface="Arial"/>
                <a:sym typeface="Arial"/>
              </a:rPr>
              <a:t>選擇</a:t>
            </a:r>
            <a:r>
              <a:rPr b="1" i="0" lang="zh-TW" sz="1800" u="none" cap="none" strike="noStrike">
                <a:solidFill>
                  <a:srgbClr val="FF0000"/>
                </a:solidFill>
                <a:latin typeface="Arial"/>
                <a:ea typeface="Arial"/>
                <a:cs typeface="Arial"/>
                <a:sym typeface="Arial"/>
              </a:rPr>
              <a:t>全麥麵包和瘦肉</a:t>
            </a:r>
            <a:r>
              <a:rPr b="0" i="0" lang="zh-TW" sz="1800" u="none" cap="none" strike="noStrike">
                <a:solidFill>
                  <a:schemeClr val="dk1"/>
                </a:solidFill>
                <a:latin typeface="Arial"/>
                <a:ea typeface="Arial"/>
                <a:cs typeface="Arial"/>
                <a:sym typeface="Arial"/>
              </a:rPr>
              <a:t>，例如火雞。</a:t>
            </a:r>
            <a:br>
              <a:rPr b="0" i="0" lang="zh-TW" sz="1800" u="none" cap="none" strike="noStrike">
                <a:solidFill>
                  <a:schemeClr val="dk1"/>
                </a:solidFill>
                <a:latin typeface="Arial"/>
                <a:ea typeface="Arial"/>
                <a:cs typeface="Arial"/>
                <a:sym typeface="Arial"/>
              </a:rPr>
            </a:br>
            <a:r>
              <a:rPr b="0" i="0" lang="zh-TW" sz="1800" u="none" cap="none" strike="noStrike">
                <a:solidFill>
                  <a:schemeClr val="dk1"/>
                </a:solidFill>
                <a:latin typeface="Arial"/>
                <a:ea typeface="Arial"/>
                <a:cs typeface="Arial"/>
                <a:sym typeface="Arial"/>
              </a:rPr>
              <a:t>或者全</a:t>
            </a:r>
            <a:r>
              <a:rPr b="1" i="0" lang="zh-TW" sz="1800" u="none" cap="none" strike="noStrike">
                <a:solidFill>
                  <a:srgbClr val="FF0000"/>
                </a:solidFill>
                <a:latin typeface="Arial"/>
                <a:ea typeface="Arial"/>
                <a:cs typeface="Arial"/>
                <a:sym typeface="Arial"/>
              </a:rPr>
              <a:t>蔬菜</a:t>
            </a:r>
            <a:r>
              <a:rPr b="0" i="0" lang="zh-TW" sz="1800" u="none" cap="none" strike="noStrike">
                <a:solidFill>
                  <a:schemeClr val="dk1"/>
                </a:solidFill>
                <a:latin typeface="Arial"/>
                <a:ea typeface="Arial"/>
                <a:cs typeface="Arial"/>
                <a:sym typeface="Arial"/>
              </a:rPr>
              <a:t>三明治，想要多少蔬菜就吃多少。</a:t>
            </a:r>
            <a:br>
              <a:rPr b="0" i="0" lang="zh-TW" sz="1800" u="none" cap="none" strike="noStrike">
                <a:solidFill>
                  <a:schemeClr val="dk1"/>
                </a:solidFill>
                <a:latin typeface="Arial"/>
                <a:ea typeface="Arial"/>
                <a:cs typeface="Arial"/>
                <a:sym typeface="Arial"/>
              </a:rPr>
            </a:br>
            <a:r>
              <a:rPr b="0" i="0" lang="zh-TW" sz="1800" u="none" cap="none" strike="noStrike">
                <a:solidFill>
                  <a:schemeClr val="dk1"/>
                </a:solidFill>
                <a:latin typeface="Arial"/>
                <a:ea typeface="Arial"/>
                <a:cs typeface="Arial"/>
                <a:sym typeface="Arial"/>
              </a:rPr>
              <a:t>小心高脂肪的調味品、調料和乳酪，少量使用調味品</a:t>
            </a:r>
            <a:br>
              <a:rPr b="0" i="0" lang="zh-TW" sz="1800" u="none" cap="none" strike="noStrike">
                <a:solidFill>
                  <a:schemeClr val="dk1"/>
                </a:solidFill>
                <a:latin typeface="Arial"/>
                <a:ea typeface="Arial"/>
                <a:cs typeface="Arial"/>
                <a:sym typeface="Arial"/>
              </a:rPr>
            </a:br>
            <a:r>
              <a:rPr b="0" i="0" lang="zh-TW" sz="1800" u="none" cap="none" strike="noStrike">
                <a:solidFill>
                  <a:schemeClr val="dk1"/>
                </a:solidFill>
                <a:latin typeface="Arial"/>
                <a:ea typeface="Arial"/>
                <a:cs typeface="Arial"/>
                <a:sym typeface="Arial"/>
              </a:rPr>
              <a:t>附餐選擇</a:t>
            </a:r>
            <a:r>
              <a:rPr b="1" i="0" lang="zh-TW" sz="1800" u="none" cap="none" strike="noStrike">
                <a:solidFill>
                  <a:srgbClr val="FF0000"/>
                </a:solidFill>
                <a:latin typeface="Arial"/>
                <a:ea typeface="Arial"/>
                <a:cs typeface="Arial"/>
                <a:sym typeface="Arial"/>
              </a:rPr>
              <a:t>水果</a:t>
            </a:r>
            <a:r>
              <a:rPr b="0" i="0" lang="zh-TW" sz="1800" u="none" cap="none" strike="noStrike">
                <a:solidFill>
                  <a:schemeClr val="dk1"/>
                </a:solidFill>
                <a:latin typeface="Arial"/>
                <a:ea typeface="Arial"/>
                <a:cs typeface="Arial"/>
                <a:sym typeface="Arial"/>
              </a:rPr>
              <a:t>來替代餅乾或薯條</a:t>
            </a:r>
            <a:br>
              <a:rPr b="0" i="0" lang="zh-TW" sz="1800" u="none" cap="none" strike="noStrike">
                <a:solidFill>
                  <a:schemeClr val="dk1"/>
                </a:solidFill>
                <a:latin typeface="Arial"/>
                <a:ea typeface="Arial"/>
                <a:cs typeface="Arial"/>
                <a:sym typeface="Arial"/>
              </a:rPr>
            </a:br>
            <a:br>
              <a:rPr b="0" i="0" lang="zh-TW" sz="2000" u="none" cap="none" strike="noStrike">
                <a:solidFill>
                  <a:schemeClr val="dk1"/>
                </a:solidFill>
                <a:latin typeface="Arial"/>
                <a:ea typeface="Arial"/>
                <a:cs typeface="Arial"/>
                <a:sym typeface="Arial"/>
              </a:rPr>
            </a:br>
            <a:endParaRPr b="0" i="0" sz="20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34"/>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謝謝!</a:t>
            </a:r>
            <a:endParaRPr b="1" i="0" sz="4400" u="none" cap="none" strike="noStrike">
              <a:solidFill>
                <a:srgbClr val="000066"/>
              </a:solidFill>
              <a:latin typeface="Arial"/>
              <a:ea typeface="Arial"/>
              <a:cs typeface="Arial"/>
              <a:sym typeface="Arial"/>
            </a:endParaRPr>
          </a:p>
        </p:txBody>
      </p:sp>
      <p:pic>
        <p:nvPicPr>
          <p:cNvPr descr="C:\Users\BPC\Downloads\教育部logo991006-1.png" id="296" name="Google Shape;296;p34"/>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297" name="Google Shape;297;p34"/>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298" name="Google Shape;298;p3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1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旅行飲食</a:t>
            </a:r>
            <a:endParaRPr b="0" i="0" sz="4400" u="none" cap="none" strike="noStrike">
              <a:solidFill>
                <a:srgbClr val="000000"/>
              </a:solidFill>
              <a:latin typeface="Arial"/>
              <a:ea typeface="Arial"/>
              <a:cs typeface="Arial"/>
              <a:sym typeface="Arial"/>
            </a:endParaRPr>
          </a:p>
        </p:txBody>
      </p:sp>
      <p:sp>
        <p:nvSpPr>
          <p:cNvPr id="118" name="Google Shape;118;p1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第一節　旅行中會遇到的困難</a:t>
            </a:r>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第二節　制定旅行時的飲食策略</a:t>
            </a:r>
            <a:br>
              <a:rPr b="0" i="0" lang="zh-TW" sz="3200" u="none" cap="none" strike="noStrike">
                <a:solidFill>
                  <a:schemeClr val="dk1"/>
                </a:solidFill>
                <a:latin typeface="Arial"/>
                <a:ea typeface="Arial"/>
                <a:cs typeface="Arial"/>
                <a:sym typeface="Arial"/>
              </a:rPr>
            </a:br>
            <a:r>
              <a:rPr b="0" i="0" lang="zh-TW" sz="3200" u="none" cap="none" strike="noStrike">
                <a:solidFill>
                  <a:schemeClr val="dk1"/>
                </a:solidFill>
                <a:latin typeface="Arial"/>
                <a:ea typeface="Arial"/>
                <a:cs typeface="Arial"/>
                <a:sym typeface="Arial"/>
              </a:rPr>
              <a:t>        (出發前)</a:t>
            </a:r>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第三節　制定旅行時的飲食策略</a:t>
            </a:r>
            <a:br>
              <a:rPr b="0" i="0" lang="zh-TW" sz="3200" u="none" cap="none" strike="noStrike">
                <a:solidFill>
                  <a:schemeClr val="dk1"/>
                </a:solidFill>
                <a:latin typeface="Arial"/>
                <a:ea typeface="Arial"/>
                <a:cs typeface="Arial"/>
                <a:sym typeface="Arial"/>
              </a:rPr>
            </a:br>
            <a:r>
              <a:rPr b="0" i="0" lang="zh-TW" sz="3200" u="none" cap="none" strike="noStrike">
                <a:solidFill>
                  <a:schemeClr val="dk1"/>
                </a:solidFill>
                <a:latin typeface="Arial"/>
                <a:ea typeface="Arial"/>
                <a:cs typeface="Arial"/>
                <a:sym typeface="Arial"/>
              </a:rPr>
              <a:t>        (旅行中、目的地)</a:t>
            </a:r>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第四節　外出時飲食注意事項</a:t>
            </a:r>
            <a:endParaRPr b="0" i="0" sz="3200" u="none" cap="none" strike="noStrike">
              <a:solidFill>
                <a:schemeClr val="dk1"/>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119" name="Google Shape;119;p1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1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旅行飲食</a:t>
            </a:r>
            <a:endParaRPr b="0" i="0" sz="4400" u="none" cap="none" strike="noStrike">
              <a:solidFill>
                <a:srgbClr val="000000"/>
              </a:solidFill>
              <a:latin typeface="Arial"/>
              <a:ea typeface="Arial"/>
              <a:cs typeface="Arial"/>
              <a:sym typeface="Arial"/>
            </a:endParaRPr>
          </a:p>
        </p:txBody>
      </p:sp>
      <p:sp>
        <p:nvSpPr>
          <p:cNvPr id="125" name="Google Shape;125;p18"/>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4000"/>
              <a:buFont typeface="Arial"/>
              <a:buChar char="•"/>
            </a:pPr>
            <a:r>
              <a:rPr b="1" i="0" lang="zh-TW" sz="4000" u="none" cap="none" strike="noStrike">
                <a:solidFill>
                  <a:schemeClr val="dk1"/>
                </a:solidFill>
                <a:latin typeface="Arial"/>
                <a:ea typeface="Arial"/>
                <a:cs typeface="Arial"/>
                <a:sym typeface="Arial"/>
              </a:rPr>
              <a:t>第一節　旅行中會遇到的困難</a:t>
            </a:r>
            <a:endParaRPr/>
          </a:p>
          <a:p>
            <a:pPr indent="-342900" lvl="0" marL="342900" marR="0" rtl="0" algn="l">
              <a:lnSpc>
                <a:spcPct val="100000"/>
              </a:lnSpc>
              <a:spcBef>
                <a:spcPts val="800"/>
              </a:spcBef>
              <a:spcAft>
                <a:spcPts val="0"/>
              </a:spcAft>
              <a:buClr>
                <a:srgbClr val="A5A5A5"/>
              </a:buClr>
              <a:buSzPts val="3200"/>
              <a:buFont typeface="Arial"/>
              <a:buChar char="•"/>
            </a:pPr>
            <a:r>
              <a:rPr b="0" i="0" lang="zh-TW" sz="3200" u="none" cap="none" strike="noStrike">
                <a:solidFill>
                  <a:srgbClr val="A5A5A5"/>
                </a:solidFill>
                <a:latin typeface="Arial"/>
                <a:ea typeface="Arial"/>
                <a:cs typeface="Arial"/>
                <a:sym typeface="Arial"/>
              </a:rPr>
              <a:t>第二節　制定旅行時的飲食策略</a:t>
            </a:r>
            <a:br>
              <a:rPr b="0" i="0" lang="zh-TW" sz="3200" u="none" cap="none" strike="noStrike">
                <a:solidFill>
                  <a:srgbClr val="A5A5A5"/>
                </a:solidFill>
                <a:latin typeface="Arial"/>
                <a:ea typeface="Arial"/>
                <a:cs typeface="Arial"/>
                <a:sym typeface="Arial"/>
              </a:rPr>
            </a:br>
            <a:r>
              <a:rPr b="0" i="0" lang="zh-TW" sz="3200" u="none" cap="none" strike="noStrike">
                <a:solidFill>
                  <a:srgbClr val="A5A5A5"/>
                </a:solidFill>
                <a:latin typeface="Arial"/>
                <a:ea typeface="Arial"/>
                <a:cs typeface="Arial"/>
                <a:sym typeface="Arial"/>
              </a:rPr>
              <a:t>        (出發前)</a:t>
            </a:r>
            <a:endParaRPr/>
          </a:p>
          <a:p>
            <a:pPr indent="-342900" lvl="0" marL="342900" marR="0" rtl="0" algn="l">
              <a:lnSpc>
                <a:spcPct val="100000"/>
              </a:lnSpc>
              <a:spcBef>
                <a:spcPts val="800"/>
              </a:spcBef>
              <a:spcAft>
                <a:spcPts val="0"/>
              </a:spcAft>
              <a:buClr>
                <a:srgbClr val="A5A5A5"/>
              </a:buClr>
              <a:buSzPts val="3200"/>
              <a:buFont typeface="Arial"/>
              <a:buChar char="•"/>
            </a:pPr>
            <a:r>
              <a:rPr b="0" i="0" lang="zh-TW" sz="3200" u="none" cap="none" strike="noStrike">
                <a:solidFill>
                  <a:srgbClr val="A5A5A5"/>
                </a:solidFill>
                <a:latin typeface="Arial"/>
                <a:ea typeface="Arial"/>
                <a:cs typeface="Arial"/>
                <a:sym typeface="Arial"/>
              </a:rPr>
              <a:t>第三節　制定旅行時的飲食策略</a:t>
            </a:r>
            <a:br>
              <a:rPr b="0" i="0" lang="zh-TW" sz="3200" u="none" cap="none" strike="noStrike">
                <a:solidFill>
                  <a:srgbClr val="A5A5A5"/>
                </a:solidFill>
                <a:latin typeface="Arial"/>
                <a:ea typeface="Arial"/>
                <a:cs typeface="Arial"/>
                <a:sym typeface="Arial"/>
              </a:rPr>
            </a:br>
            <a:r>
              <a:rPr b="0" i="0" lang="zh-TW" sz="3200" u="none" cap="none" strike="noStrike">
                <a:solidFill>
                  <a:srgbClr val="A5A5A5"/>
                </a:solidFill>
                <a:latin typeface="Arial"/>
                <a:ea typeface="Arial"/>
                <a:cs typeface="Arial"/>
                <a:sym typeface="Arial"/>
              </a:rPr>
              <a:t>        (旅行中、目的地)</a:t>
            </a:r>
            <a:endParaRPr/>
          </a:p>
          <a:p>
            <a:pPr indent="-342900" lvl="0" marL="342900" marR="0" rtl="0" algn="l">
              <a:lnSpc>
                <a:spcPct val="100000"/>
              </a:lnSpc>
              <a:spcBef>
                <a:spcPts val="800"/>
              </a:spcBef>
              <a:spcAft>
                <a:spcPts val="0"/>
              </a:spcAft>
              <a:buClr>
                <a:srgbClr val="A5A5A5"/>
              </a:buClr>
              <a:buSzPts val="3200"/>
              <a:buFont typeface="Arial"/>
              <a:buChar char="•"/>
            </a:pPr>
            <a:r>
              <a:rPr b="0" i="0" lang="zh-TW" sz="3200" u="none" cap="none" strike="noStrike">
                <a:solidFill>
                  <a:srgbClr val="A5A5A5"/>
                </a:solidFill>
                <a:latin typeface="Arial"/>
                <a:ea typeface="Arial"/>
                <a:cs typeface="Arial"/>
                <a:sym typeface="Arial"/>
              </a:rPr>
              <a:t>第四節　外出時飲食注意事項</a:t>
            </a:r>
            <a:endParaRPr b="0" i="0" sz="3200" u="none" cap="none" strike="noStrike">
              <a:solidFill>
                <a:srgbClr val="A5A5A5"/>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126" name="Google Shape;126;p1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1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旅行中會遇到的困難</a:t>
            </a:r>
            <a:endParaRPr/>
          </a:p>
        </p:txBody>
      </p:sp>
      <p:sp>
        <p:nvSpPr>
          <p:cNvPr id="132" name="Google Shape;132;p1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
        <p:nvSpPr>
          <p:cNvPr id="133" name="Google Shape;133;p19"/>
          <p:cNvSpPr txBox="1"/>
          <p:nvPr/>
        </p:nvSpPr>
        <p:spPr>
          <a:xfrm>
            <a:off x="814276" y="2325480"/>
            <a:ext cx="2547183" cy="270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000"/>
              <a:buFont typeface="Arial"/>
              <a:buNone/>
            </a:pPr>
            <a:r>
              <a:rPr b="1" i="0" lang="zh-TW" sz="2000" u="none" cap="none" strike="noStrike">
                <a:solidFill>
                  <a:schemeClr val="dk1"/>
                </a:solidFill>
                <a:highlight>
                  <a:srgbClr val="FFCD00"/>
                </a:highlight>
                <a:latin typeface="Arial"/>
                <a:ea typeface="Arial"/>
                <a:cs typeface="Arial"/>
                <a:sym typeface="Arial"/>
              </a:rPr>
              <a:t>生活型態</a:t>
            </a:r>
            <a:endParaRPr/>
          </a:p>
          <a:p>
            <a:pPr indent="-285750" lvl="0" marL="285750" marR="0" rtl="0" algn="l">
              <a:lnSpc>
                <a:spcPct val="100000"/>
              </a:lnSpc>
              <a:spcBef>
                <a:spcPts val="5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時差、睡眠障礙</a:t>
            </a:r>
            <a:endParaRPr/>
          </a:p>
          <a:p>
            <a:pPr indent="-285750" lvl="0" marL="285750" marR="0" rtl="0" algn="l">
              <a:lnSpc>
                <a:spcPct val="100000"/>
              </a:lnSpc>
              <a:spcBef>
                <a:spcPts val="10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旅行對常規訓練和生活方式的干擾 (飲食過量、活動量減少)</a:t>
            </a:r>
            <a:endParaRPr/>
          </a:p>
          <a:p>
            <a:pPr indent="-285750" lvl="0" marL="285750" marR="0" rtl="0" algn="l">
              <a:lnSpc>
                <a:spcPct val="100000"/>
              </a:lnSpc>
              <a:spcBef>
                <a:spcPts val="10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由於晝夜節律的變化，消化和/或腸道模式的變化</a:t>
            </a:r>
            <a:endParaRPr/>
          </a:p>
          <a:p>
            <a:pPr indent="-158750" lvl="0" marL="285750" marR="0" rtl="0" algn="l">
              <a:lnSpc>
                <a:spcPct val="100000"/>
              </a:lnSpc>
              <a:spcBef>
                <a:spcPts val="1500"/>
              </a:spcBef>
              <a:spcAft>
                <a:spcPts val="1000"/>
              </a:spcAft>
              <a:buClr>
                <a:srgbClr val="0000FF"/>
              </a:buClr>
              <a:buSzPts val="2000"/>
              <a:buFont typeface="Arial"/>
              <a:buNone/>
            </a:pPr>
            <a:r>
              <a:t/>
            </a:r>
            <a:endParaRPr b="0" i="0" sz="2000" u="none" cap="none" strike="noStrike">
              <a:solidFill>
                <a:schemeClr val="dk1"/>
              </a:solidFill>
              <a:latin typeface="Arial"/>
              <a:ea typeface="Arial"/>
              <a:cs typeface="Arial"/>
              <a:sym typeface="Arial"/>
            </a:endParaRPr>
          </a:p>
        </p:txBody>
      </p:sp>
      <p:sp>
        <p:nvSpPr>
          <p:cNvPr id="134" name="Google Shape;134;p19"/>
          <p:cNvSpPr txBox="1"/>
          <p:nvPr/>
        </p:nvSpPr>
        <p:spPr>
          <a:xfrm>
            <a:off x="3546942" y="2325480"/>
            <a:ext cx="2547183" cy="270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000"/>
              <a:buFont typeface="Arial"/>
              <a:buNone/>
            </a:pPr>
            <a:r>
              <a:rPr b="1" i="0" lang="zh-TW" sz="2000" u="none" cap="none" strike="noStrike">
                <a:solidFill>
                  <a:schemeClr val="dk1"/>
                </a:solidFill>
                <a:highlight>
                  <a:srgbClr val="FFCD00"/>
                </a:highlight>
                <a:latin typeface="Arial"/>
                <a:ea typeface="Arial"/>
                <a:cs typeface="Arial"/>
                <a:sym typeface="Arial"/>
              </a:rPr>
              <a:t>環境</a:t>
            </a:r>
            <a:endParaRPr/>
          </a:p>
          <a:p>
            <a:pPr indent="-285750" lvl="0" marL="285750" marR="0" rtl="0" algn="l">
              <a:lnSpc>
                <a:spcPct val="100000"/>
              </a:lnSpc>
              <a:spcBef>
                <a:spcPts val="5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接觸新的食物和飲食文化</a:t>
            </a:r>
            <a:endParaRPr/>
          </a:p>
          <a:p>
            <a:pPr indent="-285750" lvl="0" marL="285750" marR="0" rtl="0" algn="l">
              <a:lnSpc>
                <a:spcPct val="100000"/>
              </a:lnSpc>
              <a:spcBef>
                <a:spcPts val="10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創造不同營養需求的氣候和環境的變化 (水分流失)</a:t>
            </a:r>
            <a:endParaRPr b="0" i="0" sz="20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50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因暴露于食物和水而導致胃腸道疾病的風險，且衛生標準較差。</a:t>
            </a:r>
            <a:endParaRPr b="0" i="0" sz="2000" u="none" cap="none" strike="noStrike">
              <a:solidFill>
                <a:schemeClr val="dk1"/>
              </a:solidFill>
              <a:latin typeface="Arial"/>
              <a:ea typeface="Arial"/>
              <a:cs typeface="Arial"/>
              <a:sym typeface="Arial"/>
            </a:endParaRPr>
          </a:p>
        </p:txBody>
      </p:sp>
      <p:sp>
        <p:nvSpPr>
          <p:cNvPr id="135" name="Google Shape;135;p19"/>
          <p:cNvSpPr txBox="1"/>
          <p:nvPr/>
        </p:nvSpPr>
        <p:spPr>
          <a:xfrm>
            <a:off x="6279607" y="2325480"/>
            <a:ext cx="2547183" cy="270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000"/>
              <a:buFont typeface="Arial"/>
              <a:buNone/>
            </a:pPr>
            <a:r>
              <a:rPr b="1" i="0" lang="zh-TW" sz="2000" u="none" cap="none" strike="noStrike">
                <a:solidFill>
                  <a:schemeClr val="dk1"/>
                </a:solidFill>
                <a:highlight>
                  <a:srgbClr val="FFCD00"/>
                </a:highlight>
                <a:latin typeface="Arial"/>
                <a:ea typeface="Arial"/>
                <a:cs typeface="Arial"/>
                <a:sym typeface="Arial"/>
              </a:rPr>
              <a:t>食物</a:t>
            </a:r>
            <a:endParaRPr/>
          </a:p>
          <a:p>
            <a:pPr indent="-285750" lvl="0" marL="285750" marR="0" rtl="0" algn="l">
              <a:lnSpc>
                <a:spcPct val="100000"/>
              </a:lnSpc>
              <a:spcBef>
                <a:spcPts val="5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改變食物的可用性，包括缺乏重要和熟悉的食物</a:t>
            </a:r>
            <a:endParaRPr/>
          </a:p>
          <a:p>
            <a:pPr indent="-285750" lvl="0" marL="285750" marR="0" rtl="0" algn="l">
              <a:lnSpc>
                <a:spcPct val="100000"/>
              </a:lnSpc>
              <a:spcBef>
                <a:spcPts val="1000"/>
              </a:spcBef>
              <a:spcAft>
                <a:spcPts val="50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依賴酒店、餐館和外賣而不是家庭烹飪</a:t>
            </a:r>
            <a:br>
              <a:rPr b="0" i="0" lang="zh-TW" sz="2000" u="none" cap="none" strike="noStrike">
                <a:solidFill>
                  <a:schemeClr val="dk1"/>
                </a:solidFill>
                <a:latin typeface="Arial"/>
                <a:ea typeface="Arial"/>
                <a:cs typeface="Arial"/>
                <a:sym typeface="Arial"/>
              </a:rPr>
            </a:br>
            <a:endParaRPr b="0" i="0" sz="20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時差</a:t>
            </a:r>
            <a:endParaRPr b="0" i="0" sz="4400" u="none" cap="none" strike="noStrike">
              <a:solidFill>
                <a:srgbClr val="000000"/>
              </a:solidFill>
              <a:latin typeface="Arial"/>
              <a:ea typeface="Arial"/>
              <a:cs typeface="Arial"/>
              <a:sym typeface="Arial"/>
            </a:endParaRPr>
          </a:p>
        </p:txBody>
      </p:sp>
      <p:sp>
        <p:nvSpPr>
          <p:cNvPr id="141" name="Google Shape;141;p20"/>
          <p:cNvSpPr txBox="1"/>
          <p:nvPr>
            <p:ph idx="1" type="body"/>
          </p:nvPr>
        </p:nvSpPr>
        <p:spPr>
          <a:xfrm>
            <a:off x="457199" y="1242391"/>
            <a:ext cx="835881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000"/>
              <a:buFont typeface="Arial"/>
              <a:buChar char="•"/>
            </a:pPr>
            <a:r>
              <a:rPr b="0" i="0" lang="zh-TW" sz="3000" u="none" cap="none" strike="noStrike">
                <a:solidFill>
                  <a:schemeClr val="dk1"/>
                </a:solidFill>
                <a:latin typeface="Arial"/>
                <a:ea typeface="Arial"/>
                <a:cs typeface="Arial"/>
                <a:sym typeface="Arial"/>
              </a:rPr>
              <a:t>生理時鐘被打亂可能伴隨而來的影響：疲倦、頭痛、消化系統失調、排便、血壓與心跳變化、荷爾蒙與內分泌等等</a:t>
            </a:r>
            <a:endParaRPr b="0" i="0" sz="3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000"/>
              <a:buFont typeface="Arial"/>
              <a:buChar char="•"/>
            </a:pPr>
            <a:r>
              <a:rPr b="0" i="0" lang="zh-TW" sz="3000" u="none" cap="none" strike="noStrike">
                <a:solidFill>
                  <a:schemeClr val="dk1"/>
                </a:solidFill>
                <a:latin typeface="Arial"/>
                <a:ea typeface="Arial"/>
                <a:cs typeface="Arial"/>
                <a:sym typeface="Arial"/>
              </a:rPr>
              <a:t>可能影響運動員的運動表現，甚至提高運動傷害率</a:t>
            </a:r>
            <a:endParaRPr b="0" i="0" sz="3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000"/>
              <a:buFont typeface="Arial"/>
              <a:buChar char="•"/>
            </a:pPr>
            <a:r>
              <a:rPr b="0" i="0" lang="zh-TW" sz="3000" u="none" cap="none" strike="noStrike">
                <a:solidFill>
                  <a:schemeClr val="dk1"/>
                </a:solidFill>
                <a:latin typeface="Arial"/>
                <a:ea typeface="Arial"/>
                <a:cs typeface="Arial"/>
                <a:sym typeface="Arial"/>
              </a:rPr>
              <a:t>往西移動(時間變慢，晚睡)會比往東移動(早起)所造成得時差來得好適應（30-50%更快適應）</a:t>
            </a:r>
            <a:endParaRPr b="0" i="0" sz="3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000"/>
              <a:buFont typeface="Arial"/>
              <a:buChar char="•"/>
            </a:pPr>
            <a:r>
              <a:rPr b="0" i="0" lang="zh-TW" sz="3000" u="none" cap="none" strike="noStrike">
                <a:solidFill>
                  <a:schemeClr val="dk1"/>
                </a:solidFill>
                <a:latin typeface="Arial"/>
                <a:ea typeface="Arial"/>
                <a:cs typeface="Arial"/>
                <a:sym typeface="Arial"/>
              </a:rPr>
              <a:t>依目的地時間制定飲食和睡眠計畫、外出時間表、訓練課表、曬太陽等</a:t>
            </a:r>
            <a:endParaRPr b="0" i="0" sz="3000" u="none" cap="none" strike="noStrike">
              <a:solidFill>
                <a:schemeClr val="dk1"/>
              </a:solidFill>
              <a:latin typeface="Arial"/>
              <a:ea typeface="Arial"/>
              <a:cs typeface="Arial"/>
              <a:sym typeface="Arial"/>
            </a:endParaRPr>
          </a:p>
        </p:txBody>
      </p:sp>
      <p:sp>
        <p:nvSpPr>
          <p:cNvPr id="142" name="Google Shape;142;p2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2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0" i="0" lang="zh-TW" sz="4000" u="none" cap="none" strike="noStrike">
                <a:solidFill>
                  <a:srgbClr val="000000"/>
                </a:solidFill>
                <a:latin typeface="Arial"/>
                <a:ea typeface="Arial"/>
                <a:cs typeface="Arial"/>
                <a:sym typeface="Arial"/>
              </a:rPr>
              <a:t>調整時差</a:t>
            </a:r>
            <a:endParaRPr b="0" i="0" sz="4000" u="none" cap="none" strike="noStrike">
              <a:solidFill>
                <a:srgbClr val="000000"/>
              </a:solidFill>
              <a:latin typeface="Arial"/>
              <a:ea typeface="Arial"/>
              <a:cs typeface="Arial"/>
              <a:sym typeface="Arial"/>
            </a:endParaRPr>
          </a:p>
        </p:txBody>
      </p:sp>
      <p:sp>
        <p:nvSpPr>
          <p:cNvPr id="148" name="Google Shape;148;p21"/>
          <p:cNvSpPr txBox="1"/>
          <p:nvPr>
            <p:ph idx="12" type="sldNum"/>
          </p:nvPr>
        </p:nvSpPr>
        <p:spPr>
          <a:xfrm>
            <a:off x="6731265" y="6303276"/>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
        <p:nvSpPr>
          <p:cNvPr id="149" name="Google Shape;149;p21"/>
          <p:cNvSpPr txBox="1"/>
          <p:nvPr/>
        </p:nvSpPr>
        <p:spPr>
          <a:xfrm>
            <a:off x="674286" y="1417640"/>
            <a:ext cx="2547183" cy="270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1800"/>
              <a:buFont typeface="Arial"/>
              <a:buNone/>
            </a:pPr>
            <a:r>
              <a:rPr b="1" i="0" lang="zh-TW" sz="1800" u="none" cap="none" strike="noStrike">
                <a:solidFill>
                  <a:schemeClr val="dk1"/>
                </a:solidFill>
                <a:highlight>
                  <a:srgbClr val="FFCD00"/>
                </a:highlight>
                <a:latin typeface="Arial"/>
                <a:ea typeface="Arial"/>
                <a:cs typeface="Arial"/>
                <a:sym typeface="Arial"/>
              </a:rPr>
              <a:t>生活型態</a:t>
            </a:r>
            <a:endParaRPr/>
          </a:p>
          <a:p>
            <a:pPr indent="-285750" lvl="0" marL="285750" marR="0" rtl="0" algn="l">
              <a:lnSpc>
                <a:spcPct val="100000"/>
              </a:lnSpc>
              <a:spcBef>
                <a:spcPts val="5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事先提前調整時差，若是往西飛一個時區就要提早起床與就寢一小時；往東飛則晚一個小時起床與就寢</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在登機後就調整手錶至目的地的時間</a:t>
            </a:r>
            <a:endParaRPr/>
          </a:p>
          <a:p>
            <a:pPr indent="-285750" lvl="0" marL="285750" marR="0" rtl="0" algn="l">
              <a:lnSpc>
                <a:spcPct val="100000"/>
              </a:lnSpc>
              <a:spcBef>
                <a:spcPts val="10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如果往西飛，在抵達後盡可能的照射些陽光</a:t>
            </a:r>
            <a:endParaRPr/>
          </a:p>
          <a:p>
            <a:pPr indent="-285750" lvl="0" marL="285750" marR="0" rtl="0" algn="l">
              <a:lnSpc>
                <a:spcPct val="100000"/>
              </a:lnSpc>
              <a:spcBef>
                <a:spcPts val="1000"/>
              </a:spcBef>
              <a:spcAft>
                <a:spcPts val="50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到達目的地後就立即的依照當地時間作息。</a:t>
            </a:r>
            <a:endParaRPr/>
          </a:p>
        </p:txBody>
      </p:sp>
      <p:sp>
        <p:nvSpPr>
          <p:cNvPr id="150" name="Google Shape;150;p21"/>
          <p:cNvSpPr txBox="1"/>
          <p:nvPr/>
        </p:nvSpPr>
        <p:spPr>
          <a:xfrm>
            <a:off x="3406952" y="1417640"/>
            <a:ext cx="2547183" cy="270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1800"/>
              <a:buFont typeface="Arial"/>
              <a:buNone/>
            </a:pPr>
            <a:r>
              <a:rPr b="1" i="0" lang="zh-TW" sz="1800" u="none" cap="none" strike="noStrike">
                <a:solidFill>
                  <a:schemeClr val="dk1"/>
                </a:solidFill>
                <a:highlight>
                  <a:srgbClr val="FFCD00"/>
                </a:highlight>
                <a:latin typeface="Arial"/>
                <a:ea typeface="Arial"/>
                <a:cs typeface="Arial"/>
                <a:sym typeface="Arial"/>
              </a:rPr>
              <a:t>飲食</a:t>
            </a:r>
            <a:endParaRPr/>
          </a:p>
          <a:p>
            <a:pPr indent="-285750" lvl="0" marL="285750" marR="0" rtl="0" algn="l">
              <a:lnSpc>
                <a:spcPct val="100000"/>
              </a:lnSpc>
              <a:spcBef>
                <a:spcPts val="5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往西飛：在一天當中較早的時候（例如早上）是食用較簡單清淡的食物，但到了晚一點就可食用較有份量或口味較重的食物；往東飛：反之</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在旅途的過程中與前後，都須避免酒精的攝取</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50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往西飛：可以適當攝取咖啡因；往東飛：避免攝取</a:t>
            </a:r>
            <a:endParaRPr b="0" i="0" sz="1800" u="none" cap="none" strike="noStrike">
              <a:solidFill>
                <a:schemeClr val="dk1"/>
              </a:solidFill>
              <a:latin typeface="Arial"/>
              <a:ea typeface="Arial"/>
              <a:cs typeface="Arial"/>
              <a:sym typeface="Arial"/>
            </a:endParaRPr>
          </a:p>
        </p:txBody>
      </p:sp>
      <p:sp>
        <p:nvSpPr>
          <p:cNvPr id="151" name="Google Shape;151;p21"/>
          <p:cNvSpPr txBox="1"/>
          <p:nvPr/>
        </p:nvSpPr>
        <p:spPr>
          <a:xfrm>
            <a:off x="6139617" y="1417640"/>
            <a:ext cx="2547183" cy="270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1800"/>
              <a:buFont typeface="Arial"/>
              <a:buNone/>
            </a:pPr>
            <a:r>
              <a:rPr b="1" i="0" lang="zh-TW" sz="1800" u="none" cap="none" strike="noStrike">
                <a:solidFill>
                  <a:schemeClr val="dk1"/>
                </a:solidFill>
                <a:highlight>
                  <a:srgbClr val="FFCD00"/>
                </a:highlight>
                <a:latin typeface="Arial"/>
                <a:ea typeface="Arial"/>
                <a:cs typeface="Arial"/>
                <a:sym typeface="Arial"/>
              </a:rPr>
              <a:t>訓練</a:t>
            </a:r>
            <a:endParaRPr/>
          </a:p>
          <a:p>
            <a:pPr indent="-285750" lvl="0" marL="285750" marR="0" rtl="0" algn="l">
              <a:lnSpc>
                <a:spcPct val="100000"/>
              </a:lnSpc>
              <a:spcBef>
                <a:spcPts val="5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往西飛：將訓練排在較早的時間</a:t>
            </a:r>
            <a:endParaRPr/>
          </a:p>
          <a:p>
            <a:pPr indent="-285750" lvl="0" marL="285750" marR="0" rtl="0" algn="l">
              <a:lnSpc>
                <a:spcPct val="100000"/>
              </a:lnSpc>
              <a:spcBef>
                <a:spcPts val="1000"/>
              </a:spcBef>
              <a:spcAft>
                <a:spcPts val="50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往東飛：將訓練放在較晚的時間</a:t>
            </a:r>
            <a:endParaRPr/>
          </a:p>
        </p:txBody>
      </p:sp>
      <p:sp>
        <p:nvSpPr>
          <p:cNvPr id="152" name="Google Shape;152;p21"/>
          <p:cNvSpPr txBox="1"/>
          <p:nvPr/>
        </p:nvSpPr>
        <p:spPr>
          <a:xfrm>
            <a:off x="3088304" y="6303276"/>
            <a:ext cx="5091600"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400" u="none" cap="none" strike="noStrike">
                <a:solidFill>
                  <a:schemeClr val="dk1"/>
                </a:solidFill>
                <a:latin typeface="Times New Roman"/>
                <a:ea typeface="Times New Roman"/>
                <a:cs typeface="Times New Roman"/>
                <a:sym typeface="Times New Roman"/>
              </a:rPr>
              <a:t>資料來源：Prentice, W. E., &amp; Arnheim, D. Principles of athletic training: a competency-based approach/William E.</a:t>
            </a:r>
            <a:endParaRPr sz="1400">
              <a:solidFill>
                <a:schemeClr val="dk1"/>
              </a:solidFill>
              <a:latin typeface="Times New Roman"/>
              <a:ea typeface="Times New Roman"/>
              <a:cs typeface="Times New Roman"/>
              <a:sym typeface="Times New Roman"/>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助眠食物</a:t>
            </a:r>
            <a:endParaRPr/>
          </a:p>
        </p:txBody>
      </p:sp>
      <p:sp>
        <p:nvSpPr>
          <p:cNvPr id="158" name="Google Shape;158;p2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graphicFrame>
        <p:nvGraphicFramePr>
          <p:cNvPr id="159" name="Google Shape;159;p22"/>
          <p:cNvGraphicFramePr/>
          <p:nvPr/>
        </p:nvGraphicFramePr>
        <p:xfrm>
          <a:off x="239731" y="1797431"/>
          <a:ext cx="3000000" cy="3000000"/>
        </p:xfrm>
        <a:graphic>
          <a:graphicData uri="http://schemas.openxmlformats.org/drawingml/2006/table">
            <a:tbl>
              <a:tblPr>
                <a:noFill/>
                <a:tableStyleId>{45FDCCA6-E5B2-494F-BDC5-FDC49EDF84B8}</a:tableStyleId>
              </a:tblPr>
              <a:tblGrid>
                <a:gridCol w="1208600"/>
                <a:gridCol w="3134050"/>
                <a:gridCol w="1208600"/>
                <a:gridCol w="3113275"/>
              </a:tblGrid>
              <a:tr h="257500">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3F5378"/>
                          </a:solidFill>
                          <a:latin typeface="Arial"/>
                          <a:ea typeface="Arial"/>
                          <a:cs typeface="Arial"/>
                          <a:sym typeface="Arial"/>
                        </a:rPr>
                        <a:t>助眠營養素</a:t>
                      </a:r>
                      <a:endParaRPr b="1" i="0" sz="1600" u="none" cap="none" strike="noStrike">
                        <a:solidFill>
                          <a:srgbClr val="3F537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ctr">
                        <a:spcBef>
                          <a:spcPts val="0"/>
                        </a:spcBef>
                        <a:spcAft>
                          <a:spcPts val="0"/>
                        </a:spcAft>
                        <a:buClr>
                          <a:srgbClr val="3F5378"/>
                        </a:buClr>
                        <a:buSzPts val="1600"/>
                        <a:buFont typeface="Arial"/>
                        <a:buNone/>
                      </a:pPr>
                      <a:r>
                        <a:rPr b="1" lang="zh-TW" sz="1600" u="none" cap="none" strike="noStrike">
                          <a:solidFill>
                            <a:srgbClr val="3F5378"/>
                          </a:solidFill>
                          <a:latin typeface="Arial"/>
                          <a:ea typeface="Arial"/>
                          <a:cs typeface="Arial"/>
                          <a:sym typeface="Arial"/>
                        </a:rPr>
                        <a:t>食物來源</a:t>
                      </a:r>
                      <a:endParaRPr b="1" sz="11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3F5378"/>
                          </a:solidFill>
                          <a:latin typeface="Arial"/>
                          <a:ea typeface="Arial"/>
                          <a:cs typeface="Arial"/>
                          <a:sym typeface="Arial"/>
                        </a:rPr>
                        <a:t>助眠營養素</a:t>
                      </a:r>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C7D3E6"/>
                      </a:solidFill>
                      <a:prstDash val="solid"/>
                      <a:round/>
                      <a:headEnd len="sm" w="sm" type="none"/>
                      <a:tailEnd len="sm" w="sm" type="none"/>
                    </a:lnT>
                    <a:lnB cap="flat" cmpd="sng" w="12700">
                      <a:solidFill>
                        <a:schemeClr val="lt1"/>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3F5378"/>
                          </a:solidFill>
                          <a:latin typeface="Arial"/>
                          <a:ea typeface="Arial"/>
                          <a:cs typeface="Arial"/>
                          <a:sym typeface="Arial"/>
                        </a:rPr>
                        <a:t>食物來源</a:t>
                      </a:r>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solidFill>
                      <a:srgbClr val="C7D3E6"/>
                    </a:solidFill>
                  </a:tcPr>
                </a:tc>
              </a:tr>
              <a:tr h="266125">
                <a:tc>
                  <a:txBody>
                    <a:bodyPr>
                      <a:noAutofit/>
                    </a:bodyPr>
                    <a:lstStyle/>
                    <a:p>
                      <a:pPr indent="0" lvl="0" marL="0" marR="0" rtl="0" algn="ctr">
                        <a:spcBef>
                          <a:spcPts val="0"/>
                        </a:spcBef>
                        <a:spcAft>
                          <a:spcPts val="0"/>
                        </a:spcAft>
                        <a:buClr>
                          <a:srgbClr val="627494"/>
                        </a:buClr>
                        <a:buSzPts val="1600"/>
                        <a:buFont typeface="Arial"/>
                        <a:buNone/>
                      </a:pPr>
                      <a:r>
                        <a:rPr b="1" i="0" lang="zh-TW" sz="1600" u="none" cap="none" strike="noStrike">
                          <a:solidFill>
                            <a:srgbClr val="627494"/>
                          </a:solidFill>
                          <a:latin typeface="Arial"/>
                          <a:ea typeface="Arial"/>
                          <a:cs typeface="Arial"/>
                          <a:sym typeface="Arial"/>
                        </a:rPr>
                        <a:t>色胺酸</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l">
                        <a:lnSpc>
                          <a:spcPct val="100000"/>
                        </a:lnSpc>
                        <a:spcBef>
                          <a:spcPts val="0"/>
                        </a:spcBef>
                        <a:spcAft>
                          <a:spcPts val="0"/>
                        </a:spcAft>
                        <a:buClr>
                          <a:srgbClr val="000000"/>
                        </a:buClr>
                        <a:buSzPts val="1600"/>
                        <a:buFont typeface="Arial"/>
                        <a:buNone/>
                      </a:pPr>
                      <a:r>
                        <a:rPr b="0" lang="zh-TW" sz="1600" u="none" cap="none" strike="noStrike">
                          <a:solidFill>
                            <a:srgbClr val="263248"/>
                          </a:solidFill>
                          <a:latin typeface="Arial"/>
                          <a:ea typeface="Arial"/>
                          <a:cs typeface="Arial"/>
                          <a:sym typeface="Arial"/>
                        </a:rPr>
                        <a:t>紅肉類、黃豆製品、乳製品、香蕉、堅果類(南瓜子、葵花子、杏仁、芝麻)、鮪魚、雞肉、海鮮、雞蛋、燕麥、小米、紫菜</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627494"/>
                          </a:solidFill>
                          <a:latin typeface="Arial"/>
                          <a:ea typeface="Arial"/>
                          <a:cs typeface="Arial"/>
                          <a:sym typeface="Arial"/>
                        </a:rPr>
                        <a:t>鐵</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牛肉、肝臟、深綠色蔬菜、紅鳳菜</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r>
              <a:tr h="391375">
                <a:tc>
                  <a:txBody>
                    <a:bodyPr>
                      <a:noAutofit/>
                    </a:bodyPr>
                    <a:lstStyle/>
                    <a:p>
                      <a:pPr indent="0" lvl="0" marL="0" marR="0" rtl="0" algn="ctr">
                        <a:spcBef>
                          <a:spcPts val="0"/>
                        </a:spcBef>
                        <a:spcAft>
                          <a:spcPts val="0"/>
                        </a:spcAft>
                        <a:buClr>
                          <a:srgbClr val="627494"/>
                        </a:buClr>
                        <a:buSzPts val="1600"/>
                        <a:buFont typeface="Arial"/>
                        <a:buNone/>
                      </a:pPr>
                      <a:r>
                        <a:rPr b="1" i="0" lang="zh-TW" sz="1600" u="none" cap="none" strike="noStrike">
                          <a:solidFill>
                            <a:srgbClr val="627494"/>
                          </a:solidFill>
                          <a:latin typeface="Arial"/>
                          <a:ea typeface="Arial"/>
                          <a:cs typeface="Arial"/>
                          <a:sym typeface="Arial"/>
                        </a:rPr>
                        <a:t>維生素B6</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小麥胚芽、奶類、肉類、南瓜</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627494"/>
                          </a:solidFill>
                          <a:latin typeface="Arial"/>
                          <a:ea typeface="Arial"/>
                          <a:cs typeface="Arial"/>
                          <a:sym typeface="Arial"/>
                        </a:rPr>
                        <a:t>鈣</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奶類、黑芝麻、小魚乾、蝦米、豆腐</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r>
              <a:tr h="315175">
                <a:tc>
                  <a:txBody>
                    <a:bodyPr>
                      <a:noAutofit/>
                    </a:bodyPr>
                    <a:lstStyle/>
                    <a:p>
                      <a:pPr indent="0" lvl="0" marL="0" marR="0" rtl="0" algn="ctr">
                        <a:spcBef>
                          <a:spcPts val="0"/>
                        </a:spcBef>
                        <a:spcAft>
                          <a:spcPts val="0"/>
                        </a:spcAft>
                        <a:buClr>
                          <a:srgbClr val="627494"/>
                        </a:buClr>
                        <a:buSzPts val="1600"/>
                        <a:buFont typeface="Arial"/>
                        <a:buNone/>
                      </a:pPr>
                      <a:r>
                        <a:rPr b="1" i="0" lang="zh-TW" sz="1600" u="none" cap="none" strike="noStrike">
                          <a:solidFill>
                            <a:srgbClr val="627494"/>
                          </a:solidFill>
                          <a:latin typeface="Arial"/>
                          <a:ea typeface="Arial"/>
                          <a:cs typeface="Arial"/>
                          <a:sym typeface="Arial"/>
                        </a:rPr>
                        <a:t>菸鹼酸</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堅果、瘦肉、內臟、黃豆、酵母</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627494"/>
                          </a:solidFill>
                          <a:latin typeface="Arial"/>
                          <a:ea typeface="Arial"/>
                          <a:cs typeface="Arial"/>
                          <a:sym typeface="Arial"/>
                        </a:rPr>
                        <a:t>鎂</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深綠色蔬菜、堅果、豆類、全榖</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r>
              <a:tr h="203200">
                <a:tc>
                  <a:txBody>
                    <a:bodyPr>
                      <a:noAutofit/>
                    </a:bodyPr>
                    <a:lstStyle/>
                    <a:p>
                      <a:pPr indent="0" lvl="0" marL="0" marR="0" rtl="0" algn="ctr">
                        <a:spcBef>
                          <a:spcPts val="0"/>
                        </a:spcBef>
                        <a:spcAft>
                          <a:spcPts val="0"/>
                        </a:spcAft>
                        <a:buClr>
                          <a:srgbClr val="627494"/>
                        </a:buClr>
                        <a:buSzPts val="1600"/>
                        <a:buFont typeface="Arial"/>
                        <a:buNone/>
                      </a:pPr>
                      <a:r>
                        <a:rPr b="1" i="0" lang="zh-TW" sz="1600" u="none" cap="none" strike="noStrike">
                          <a:solidFill>
                            <a:srgbClr val="627494"/>
                          </a:solidFill>
                          <a:latin typeface="Arial"/>
                          <a:ea typeface="Arial"/>
                          <a:cs typeface="Arial"/>
                          <a:sym typeface="Arial"/>
                        </a:rPr>
                        <a:t>葉酸</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深綠色蔬菜、內臟、酵母</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627494"/>
                          </a:solidFill>
                          <a:latin typeface="Arial"/>
                          <a:ea typeface="Arial"/>
                          <a:cs typeface="Arial"/>
                          <a:sym typeface="Arial"/>
                        </a:rPr>
                        <a:t>鋅</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肉類、貝類、內臟、豆類</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r>
              <a:tr h="203200">
                <a:tc>
                  <a:txBody>
                    <a:bodyPr>
                      <a:noAutofit/>
                    </a:bodyPr>
                    <a:lstStyle/>
                    <a:p>
                      <a:pPr indent="0" lvl="0" marL="0" marR="0" rtl="0" algn="ctr">
                        <a:spcBef>
                          <a:spcPts val="0"/>
                        </a:spcBef>
                        <a:spcAft>
                          <a:spcPts val="0"/>
                        </a:spcAft>
                        <a:buClr>
                          <a:srgbClr val="627494"/>
                        </a:buClr>
                        <a:buSzPts val="1600"/>
                        <a:buFont typeface="Arial"/>
                        <a:buNone/>
                      </a:pPr>
                      <a:r>
                        <a:rPr b="1" i="0" lang="zh-TW" sz="1600" u="none" cap="none" strike="noStrike">
                          <a:solidFill>
                            <a:srgbClr val="627494"/>
                          </a:solidFill>
                          <a:latin typeface="Arial"/>
                          <a:ea typeface="Arial"/>
                          <a:cs typeface="Arial"/>
                          <a:sym typeface="Arial"/>
                        </a:rPr>
                        <a:t>維生素C</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芭樂、奇異果、柑橘類、釋迦、青椒</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rgbClr val="000000"/>
                        </a:buClr>
                        <a:buSzPts val="1600"/>
                        <a:buFont typeface="Arial"/>
                        <a:buNone/>
                      </a:pPr>
                      <a:r>
                        <a:rPr b="1" i="0" lang="zh-TW" sz="1600" u="none" cap="none" strike="noStrike">
                          <a:solidFill>
                            <a:srgbClr val="627494"/>
                          </a:solidFill>
                          <a:latin typeface="Arial"/>
                          <a:ea typeface="Arial"/>
                          <a:cs typeface="Arial"/>
                          <a:sym typeface="Arial"/>
                        </a:rPr>
                        <a:t>ω-3脂肪酸</a:t>
                      </a:r>
                      <a:endParaRPr b="1" i="0" sz="16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9525">
                      <a:solidFill>
                        <a:srgbClr val="C7D3E6"/>
                      </a:solidFill>
                      <a:prstDash val="solid"/>
                      <a:round/>
                      <a:headEnd len="sm" w="sm" type="none"/>
                      <a:tailEnd len="sm" w="sm" type="none"/>
                    </a:lnB>
                    <a:solidFill>
                      <a:srgbClr val="C7D3E6"/>
                    </a:solidFill>
                  </a:tcPr>
                </a:tc>
                <a:tc>
                  <a:txBody>
                    <a:bodyPr>
                      <a:noAutofit/>
                    </a:bodyPr>
                    <a:lstStyle/>
                    <a:p>
                      <a:pPr indent="0" lvl="0" marL="0" marR="0" rtl="0" algn="l">
                        <a:spcBef>
                          <a:spcPts val="0"/>
                        </a:spcBef>
                        <a:spcAft>
                          <a:spcPts val="0"/>
                        </a:spcAft>
                        <a:buClr>
                          <a:schemeClr val="dk1"/>
                        </a:buClr>
                        <a:buSzPts val="1600"/>
                        <a:buFont typeface="Calibri"/>
                        <a:buNone/>
                      </a:pPr>
                      <a:r>
                        <a:rPr lang="zh-TW" sz="1600" u="none" cap="none" strike="noStrike"/>
                        <a:t>鯖魚、秋刀魚、鮪魚、鮭魚、海藻、堅果、酪梨、黃豆</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r>
            </a:tbl>
          </a:graphicData>
        </a:graphic>
      </p:graphicFrame>
    </p:spTree>
  </p:cSld>
  <p:clrMapOvr>
    <a:masterClrMapping/>
  </p:clrMapOvr>
  <mc:AlternateContent>
    <mc:Choice Requires="p14">
      <p:transition spd="slow" p14:dur="20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23"/>
          <p:cNvSpPr txBox="1"/>
          <p:nvPr>
            <p:ph type="title"/>
          </p:nvPr>
        </p:nvSpPr>
        <p:spPr>
          <a:xfrm>
            <a:off x="566530" y="52901"/>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睡眠秘訣</a:t>
            </a:r>
            <a:endParaRPr/>
          </a:p>
        </p:txBody>
      </p:sp>
      <p:sp>
        <p:nvSpPr>
          <p:cNvPr id="166" name="Google Shape;166;p23"/>
          <p:cNvSpPr txBox="1"/>
          <p:nvPr/>
        </p:nvSpPr>
        <p:spPr>
          <a:xfrm>
            <a:off x="847935" y="1195901"/>
            <a:ext cx="7948195" cy="36004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0"/>
              </a:spcBef>
              <a:spcAft>
                <a:spcPts val="0"/>
              </a:spcAft>
              <a:buClr>
                <a:srgbClr val="C7D3E6"/>
              </a:buClr>
              <a:buSzPts val="2400"/>
              <a:buFont typeface="Roboto Condensed Light"/>
              <a:buChar char="▰"/>
            </a:pPr>
            <a:r>
              <a:rPr b="0" i="0" lang="zh-TW" sz="2400" u="none" cap="none" strike="noStrike">
                <a:solidFill>
                  <a:srgbClr val="000000"/>
                </a:solidFill>
                <a:latin typeface="Arial"/>
                <a:ea typeface="Arial"/>
                <a:cs typeface="Arial"/>
                <a:sym typeface="Arial"/>
              </a:rPr>
              <a:t>睡前一小時遠離3C產品，藍光影響睡眠</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600"/>
              </a:spcBef>
              <a:spcAft>
                <a:spcPts val="0"/>
              </a:spcAft>
              <a:buClr>
                <a:srgbClr val="C7D3E6"/>
              </a:buClr>
              <a:buSzPts val="2400"/>
              <a:buFont typeface="Roboto Condensed Light"/>
              <a:buChar char="▰"/>
            </a:pPr>
            <a:r>
              <a:rPr b="0" i="0" lang="zh-TW" sz="2400" u="none" cap="none" strike="noStrike">
                <a:solidFill>
                  <a:srgbClr val="263248"/>
                </a:solidFill>
                <a:latin typeface="Arial"/>
                <a:ea typeface="Arial"/>
                <a:cs typeface="Arial"/>
                <a:sym typeface="Arial"/>
              </a:rPr>
              <a:t>至少七個小時的睡眠及充電瞌睡 (20分鐘)</a:t>
            </a:r>
            <a:endParaRPr/>
          </a:p>
          <a:p>
            <a:pPr indent="-381000" lvl="0" marL="457200" marR="0" rtl="0" algn="l">
              <a:lnSpc>
                <a:spcPct val="100000"/>
              </a:lnSpc>
              <a:spcBef>
                <a:spcPts val="600"/>
              </a:spcBef>
              <a:spcAft>
                <a:spcPts val="0"/>
              </a:spcAft>
              <a:buClr>
                <a:srgbClr val="C7D3E6"/>
              </a:buClr>
              <a:buSzPts val="2400"/>
              <a:buFont typeface="Roboto Condensed Light"/>
              <a:buChar char="▰"/>
            </a:pPr>
            <a:r>
              <a:rPr b="0" i="0" lang="zh-TW" sz="2400" u="none" cap="none" strike="noStrike">
                <a:solidFill>
                  <a:srgbClr val="263248"/>
                </a:solidFill>
                <a:latin typeface="Arial"/>
                <a:ea typeface="Arial"/>
                <a:cs typeface="Arial"/>
                <a:sym typeface="Arial"/>
              </a:rPr>
              <a:t>保持規律的就寢時間和起床時間</a:t>
            </a:r>
            <a:endParaRPr b="0" i="0" sz="2400" u="none" cap="none" strike="noStrike">
              <a:solidFill>
                <a:srgbClr val="263248"/>
              </a:solidFill>
              <a:latin typeface="Arial"/>
              <a:ea typeface="Arial"/>
              <a:cs typeface="Arial"/>
              <a:sym typeface="Arial"/>
            </a:endParaRPr>
          </a:p>
          <a:p>
            <a:pPr indent="-381000" lvl="0" marL="457200" marR="0" rtl="0" algn="l">
              <a:lnSpc>
                <a:spcPct val="100000"/>
              </a:lnSpc>
              <a:spcBef>
                <a:spcPts val="600"/>
              </a:spcBef>
              <a:spcAft>
                <a:spcPts val="0"/>
              </a:spcAft>
              <a:buClr>
                <a:srgbClr val="C7D3E6"/>
              </a:buClr>
              <a:buSzPts val="2400"/>
              <a:buFont typeface="Roboto Condensed Light"/>
              <a:buChar char="▰"/>
            </a:pPr>
            <a:r>
              <a:rPr b="0" i="0" lang="zh-TW" sz="2400" u="none" cap="none" strike="noStrike">
                <a:solidFill>
                  <a:srgbClr val="263248"/>
                </a:solidFill>
                <a:latin typeface="Arial"/>
                <a:ea typeface="Arial"/>
                <a:cs typeface="Arial"/>
                <a:sym typeface="Arial"/>
              </a:rPr>
              <a:t>睡前20~30分鐘的放鬆，可做伸展或瑜珈</a:t>
            </a:r>
            <a:endParaRPr b="0" i="0" sz="2400" u="none" cap="none" strike="noStrike">
              <a:solidFill>
                <a:srgbClr val="263248"/>
              </a:solidFill>
              <a:latin typeface="Arial"/>
              <a:ea typeface="Arial"/>
              <a:cs typeface="Arial"/>
              <a:sym typeface="Arial"/>
            </a:endParaRPr>
          </a:p>
          <a:p>
            <a:pPr indent="-381000" lvl="0" marL="457200" marR="0" rtl="0" algn="l">
              <a:lnSpc>
                <a:spcPct val="100000"/>
              </a:lnSpc>
              <a:spcBef>
                <a:spcPts val="600"/>
              </a:spcBef>
              <a:spcAft>
                <a:spcPts val="0"/>
              </a:spcAft>
              <a:buClr>
                <a:srgbClr val="C7D3E6"/>
              </a:buClr>
              <a:buSzPts val="2400"/>
              <a:buFont typeface="Roboto Condensed Light"/>
              <a:buChar char="▰"/>
            </a:pPr>
            <a:r>
              <a:rPr b="0" i="0" lang="zh-TW" sz="2400" u="none" cap="none" strike="noStrike">
                <a:solidFill>
                  <a:srgbClr val="263248"/>
                </a:solidFill>
                <a:latin typeface="Arial"/>
                <a:ea typeface="Arial"/>
                <a:cs typeface="Arial"/>
                <a:sym typeface="Arial"/>
              </a:rPr>
              <a:t>創造好的睡眠環境：黑暗、安靜、舒適、涼爽</a:t>
            </a:r>
            <a:br>
              <a:rPr b="0" i="0" lang="zh-TW" sz="2400" u="none" cap="none" strike="noStrike">
                <a:solidFill>
                  <a:srgbClr val="263248"/>
                </a:solidFill>
                <a:latin typeface="Arial"/>
                <a:ea typeface="Arial"/>
                <a:cs typeface="Arial"/>
                <a:sym typeface="Arial"/>
              </a:rPr>
            </a:br>
            <a:r>
              <a:rPr b="0" i="0" lang="zh-TW" sz="1600" u="none" cap="none" strike="noStrike">
                <a:solidFill>
                  <a:srgbClr val="263248"/>
                </a:solidFill>
                <a:highlight>
                  <a:srgbClr val="C7D3E6"/>
                </a:highlight>
                <a:latin typeface="Arial"/>
                <a:ea typeface="Arial"/>
                <a:cs typeface="Arial"/>
                <a:sym typeface="Arial"/>
              </a:rPr>
              <a:t>溫度要比室溫涼(約15~21℃)、遮光窗簾、燈光全暗、眼罩、耳塞、舒適的床墊、足夠溫暖的棉被、穩定支持的枕頭</a:t>
            </a:r>
            <a:endParaRPr b="0" i="0" sz="2400" u="none" cap="none" strike="noStrike">
              <a:solidFill>
                <a:srgbClr val="263248"/>
              </a:solidFill>
              <a:highlight>
                <a:srgbClr val="C7D3E6"/>
              </a:highlight>
              <a:latin typeface="Arial"/>
              <a:ea typeface="Arial"/>
              <a:cs typeface="Arial"/>
              <a:sym typeface="Arial"/>
            </a:endParaRPr>
          </a:p>
          <a:p>
            <a:pPr indent="-381000" lvl="0" marL="457200" marR="0" rtl="0" algn="l">
              <a:lnSpc>
                <a:spcPct val="100000"/>
              </a:lnSpc>
              <a:spcBef>
                <a:spcPts val="600"/>
              </a:spcBef>
              <a:spcAft>
                <a:spcPts val="0"/>
              </a:spcAft>
              <a:buClr>
                <a:srgbClr val="C7D3E6"/>
              </a:buClr>
              <a:buSzPts val="2400"/>
              <a:buFont typeface="Roboto Condensed Light"/>
              <a:buChar char="▰"/>
            </a:pPr>
            <a:r>
              <a:rPr b="0" i="0" lang="zh-TW" sz="2400" u="none" cap="none" strike="noStrike">
                <a:solidFill>
                  <a:srgbClr val="263248"/>
                </a:solidFill>
                <a:latin typeface="Arial"/>
                <a:ea typeface="Arial"/>
                <a:cs typeface="Arial"/>
                <a:sym typeface="Arial"/>
              </a:rPr>
              <a:t>減少酒精和咖啡因的攝取，例如：咖啡、茶、巧克力、可樂</a:t>
            </a:r>
            <a:endParaRPr b="0" i="0" sz="2400" u="none" cap="none" strike="noStrike">
              <a:solidFill>
                <a:srgbClr val="263248"/>
              </a:solidFill>
              <a:latin typeface="Arial"/>
              <a:ea typeface="Arial"/>
              <a:cs typeface="Arial"/>
              <a:sym typeface="Arial"/>
            </a:endParaRPr>
          </a:p>
          <a:p>
            <a:pPr indent="-381000" lvl="0" marL="457200" marR="0" rtl="0" algn="l">
              <a:lnSpc>
                <a:spcPct val="100000"/>
              </a:lnSpc>
              <a:spcBef>
                <a:spcPts val="600"/>
              </a:spcBef>
              <a:spcAft>
                <a:spcPts val="0"/>
              </a:spcAft>
              <a:buClr>
                <a:srgbClr val="C7D3E6"/>
              </a:buClr>
              <a:buSzPts val="2400"/>
              <a:buFont typeface="Roboto Condensed Light"/>
              <a:buChar char="▰"/>
            </a:pPr>
            <a:r>
              <a:rPr b="0" i="0" lang="zh-TW" sz="2400" u="none" cap="none" strike="noStrike">
                <a:solidFill>
                  <a:srgbClr val="263248"/>
                </a:solidFill>
                <a:latin typeface="Arial"/>
                <a:ea typeface="Arial"/>
                <a:cs typeface="Arial"/>
                <a:sym typeface="Arial"/>
              </a:rPr>
              <a:t>避免高油脂高蛋白、易產氣、不易消化、刺激性辛辣的食物</a:t>
            </a:r>
            <a:endParaRPr b="0" i="0" sz="2400" u="none" cap="none" strike="noStrike">
              <a:solidFill>
                <a:srgbClr val="263248"/>
              </a:solidFill>
              <a:latin typeface="Arial"/>
              <a:ea typeface="Arial"/>
              <a:cs typeface="Arial"/>
              <a:sym typeface="Arial"/>
            </a:endParaRPr>
          </a:p>
          <a:p>
            <a:pPr indent="-381000" lvl="0" marL="457200" marR="0" rtl="0" algn="l">
              <a:lnSpc>
                <a:spcPct val="100000"/>
              </a:lnSpc>
              <a:spcBef>
                <a:spcPts val="600"/>
              </a:spcBef>
              <a:spcAft>
                <a:spcPts val="0"/>
              </a:spcAft>
              <a:buClr>
                <a:srgbClr val="C7D3E6"/>
              </a:buClr>
              <a:buSzPts val="2400"/>
              <a:buFont typeface="Roboto Condensed Light"/>
              <a:buChar char="▰"/>
            </a:pPr>
            <a:r>
              <a:rPr b="0" i="0" lang="zh-TW" sz="2400" u="none" cap="none" strike="noStrike">
                <a:solidFill>
                  <a:srgbClr val="263248"/>
                </a:solidFill>
                <a:latin typeface="Arial"/>
                <a:ea typeface="Arial"/>
                <a:cs typeface="Arial"/>
                <a:sym typeface="Arial"/>
              </a:rPr>
              <a:t>睡前2小時水量不超過500cc</a:t>
            </a: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2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旅行飲食</a:t>
            </a:r>
            <a:endParaRPr b="0" i="0" sz="4400" u="none" cap="none" strike="noStrike">
              <a:solidFill>
                <a:srgbClr val="000000"/>
              </a:solidFill>
              <a:latin typeface="Arial"/>
              <a:ea typeface="Arial"/>
              <a:cs typeface="Arial"/>
              <a:sym typeface="Arial"/>
            </a:endParaRPr>
          </a:p>
        </p:txBody>
      </p:sp>
      <p:sp>
        <p:nvSpPr>
          <p:cNvPr id="172" name="Google Shape;172;p24"/>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A5A5A5"/>
              </a:buClr>
              <a:buSzPts val="3200"/>
              <a:buFont typeface="Arial"/>
              <a:buChar char="•"/>
            </a:pPr>
            <a:r>
              <a:rPr b="0" i="0" lang="zh-TW" sz="3200" u="none" cap="none" strike="noStrike">
                <a:solidFill>
                  <a:srgbClr val="A5A5A5"/>
                </a:solidFill>
                <a:latin typeface="Arial"/>
                <a:ea typeface="Arial"/>
                <a:cs typeface="Arial"/>
                <a:sym typeface="Arial"/>
              </a:rPr>
              <a:t>第一節　旅行中會遇到的困難</a:t>
            </a:r>
            <a:endParaRPr/>
          </a:p>
          <a:p>
            <a:pPr indent="-342900" lvl="0" marL="342900" marR="0" rtl="0" algn="l">
              <a:lnSpc>
                <a:spcPct val="100000"/>
              </a:lnSpc>
              <a:spcBef>
                <a:spcPts val="800"/>
              </a:spcBef>
              <a:spcAft>
                <a:spcPts val="0"/>
              </a:spcAft>
              <a:buClr>
                <a:schemeClr val="dk1"/>
              </a:buClr>
              <a:buSzPts val="4000"/>
              <a:buFont typeface="Arial"/>
              <a:buChar char="•"/>
            </a:pPr>
            <a:r>
              <a:rPr b="1" i="0" lang="zh-TW" sz="4000" u="none" cap="none" strike="noStrike">
                <a:solidFill>
                  <a:schemeClr val="dk1"/>
                </a:solidFill>
                <a:latin typeface="Arial"/>
                <a:ea typeface="Arial"/>
                <a:cs typeface="Arial"/>
                <a:sym typeface="Arial"/>
              </a:rPr>
              <a:t>第二節　制定旅行時的飲食策略</a:t>
            </a:r>
            <a:br>
              <a:rPr b="1" i="0" lang="zh-TW" sz="4000" u="none" cap="none" strike="noStrike">
                <a:solidFill>
                  <a:schemeClr val="dk1"/>
                </a:solidFill>
                <a:latin typeface="Arial"/>
                <a:ea typeface="Arial"/>
                <a:cs typeface="Arial"/>
                <a:sym typeface="Arial"/>
              </a:rPr>
            </a:br>
            <a:r>
              <a:rPr b="1" i="0" lang="zh-TW" sz="4000" u="none" cap="none" strike="noStrike">
                <a:solidFill>
                  <a:schemeClr val="dk1"/>
                </a:solidFill>
                <a:latin typeface="Arial"/>
                <a:ea typeface="Arial"/>
                <a:cs typeface="Arial"/>
                <a:sym typeface="Arial"/>
              </a:rPr>
              <a:t>        (出發前)</a:t>
            </a:r>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第三節　制定旅行時的飲食策略</a:t>
            </a:r>
            <a:br>
              <a:rPr b="0" i="0" lang="zh-TW" sz="3200" u="none" cap="none" strike="noStrike">
                <a:solidFill>
                  <a:srgbClr val="7F7F7F"/>
                </a:solidFill>
                <a:latin typeface="Arial"/>
                <a:ea typeface="Arial"/>
                <a:cs typeface="Arial"/>
                <a:sym typeface="Arial"/>
              </a:rPr>
            </a:br>
            <a:r>
              <a:rPr b="0" i="0" lang="zh-TW" sz="3200" u="none" cap="none" strike="noStrike">
                <a:solidFill>
                  <a:srgbClr val="7F7F7F"/>
                </a:solidFill>
                <a:latin typeface="Arial"/>
                <a:ea typeface="Arial"/>
                <a:cs typeface="Arial"/>
                <a:sym typeface="Arial"/>
              </a:rPr>
              <a:t>        (旅行中、目的地)</a:t>
            </a:r>
            <a:endParaRPr/>
          </a:p>
          <a:p>
            <a:pPr indent="-342900" lvl="0" marL="342900" marR="0" rtl="0" algn="l">
              <a:lnSpc>
                <a:spcPct val="100000"/>
              </a:lnSpc>
              <a:spcBef>
                <a:spcPts val="800"/>
              </a:spcBef>
              <a:spcAft>
                <a:spcPts val="0"/>
              </a:spcAft>
              <a:buClr>
                <a:srgbClr val="A5A5A5"/>
              </a:buClr>
              <a:buSzPts val="3200"/>
              <a:buFont typeface="Arial"/>
              <a:buChar char="•"/>
            </a:pPr>
            <a:r>
              <a:rPr b="0" i="0" lang="zh-TW" sz="3200" u="none" cap="none" strike="noStrike">
                <a:solidFill>
                  <a:srgbClr val="A5A5A5"/>
                </a:solidFill>
                <a:latin typeface="Arial"/>
                <a:ea typeface="Arial"/>
                <a:cs typeface="Arial"/>
                <a:sym typeface="Arial"/>
              </a:rPr>
              <a:t>第四節　外出時飲食注意事項</a:t>
            </a:r>
            <a:endParaRPr b="0" i="0" sz="3200" u="none" cap="none" strike="noStrike">
              <a:solidFill>
                <a:srgbClr val="A5A5A5"/>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173" name="Google Shape;173;p2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