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511" r:id="rId3"/>
    <p:sldId id="500" r:id="rId4"/>
    <p:sldId id="476" r:id="rId5"/>
    <p:sldId id="498" r:id="rId6"/>
    <p:sldId id="504" r:id="rId7"/>
    <p:sldId id="505" r:id="rId8"/>
    <p:sldId id="510" r:id="rId9"/>
    <p:sldId id="508" r:id="rId10"/>
    <p:sldId id="502" r:id="rId11"/>
    <p:sldId id="482" r:id="rId12"/>
    <p:sldId id="483" r:id="rId13"/>
    <p:sldId id="484" r:id="rId14"/>
    <p:sldId id="485" r:id="rId15"/>
    <p:sldId id="506" r:id="rId16"/>
    <p:sldId id="507" r:id="rId17"/>
    <p:sldId id="489" r:id="rId18"/>
    <p:sldId id="488" r:id="rId19"/>
    <p:sldId id="509" r:id="rId20"/>
    <p:sldId id="497" r:id="rId2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66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3F34F2-45A5-4343-96E1-D6251C87AC46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9DF7BD36-E1EF-4049-9FB2-54301F5921C3}">
      <dgm:prSet phldrT="[文字]" custT="1"/>
      <dgm:spPr/>
      <dgm:t>
        <a:bodyPr/>
        <a:lstStyle/>
        <a:p>
          <a:r>
            <a:rPr lang="zh-TW" altLang="en-US" sz="3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前腳掌</a:t>
          </a:r>
          <a:endParaRPr lang="en-US" altLang="zh-TW" sz="36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zh-TW" altLang="en-US" sz="3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前足</a:t>
          </a:r>
          <a:r>
            <a: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/</a:t>
          </a:r>
          <a:r>
            <a:rPr lang="zh-TW" altLang="en-US" sz="3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腳趾</a:t>
          </a:r>
          <a:endParaRPr lang="en-US" altLang="zh-TW" sz="36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8D919D7-6746-4EE9-A754-477703DCC390}" type="parTrans" cxnId="{0289CB1C-432C-40C5-8F21-2F3E795BA7EE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4A414F5-E6F7-420C-8BA6-9230780C73C4}" type="sibTrans" cxnId="{0289CB1C-432C-40C5-8F21-2F3E795BA7EE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D0350EF-9735-4CB6-AFAA-4BF305428A21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前足挫傷（踩踏）</a:t>
          </a:r>
          <a:endParaRPr lang="zh-TW" altLang="zh-TW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6FFD030-6064-44BF-9E07-93A3D11FFC5C}" type="parTrans" cxnId="{896C8DD7-1586-4400-8EB6-3F2F3964C96D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2BCDA76-E160-441D-8FFB-9635123064D4}" type="sibTrans" cxnId="{896C8DD7-1586-4400-8EB6-3F2F3964C96D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E4B20FA-305F-41CD-9BCF-CFEA069FC229}">
      <dgm:prSet custT="1"/>
      <dgm:spPr/>
      <dgm:t>
        <a:bodyPr/>
        <a:lstStyle/>
        <a:p>
          <a:r>
            <a:rPr lang="zh-TW" altLang="en-US" sz="3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腳掌</a:t>
          </a:r>
          <a:endParaRPr lang="en-US" altLang="zh-TW" sz="36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zh-TW" altLang="en-US" sz="3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中足</a:t>
          </a:r>
          <a:endParaRPr lang="zh-TW" altLang="zh-TW" sz="36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4769F9B-DCB3-4A0A-99C9-FF27FF0FC3E8}" type="parTrans" cxnId="{0E6A9CF6-40D9-40E6-B2FC-EB94DC70BE87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BB1907F-9480-429A-93D8-26A6E9D6FEA4}" type="sibTrans" cxnId="{0E6A9CF6-40D9-40E6-B2FC-EB94DC70BE87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CCD9B21-9B6D-4DAA-919B-949460835D78}">
      <dgm:prSet custT="1"/>
      <dgm:spPr/>
      <dgm:t>
        <a:bodyPr/>
        <a:lstStyle/>
        <a:p>
          <a:r>
            <a:rPr lang="zh-TW" altLang="en-US" sz="3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腳跟</a:t>
          </a:r>
          <a:r>
            <a: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 </a:t>
          </a:r>
        </a:p>
      </dgm:t>
    </dgm:pt>
    <dgm:pt modelId="{1F49D669-B6E5-48D6-88DD-CA48794C97F1}" type="parTrans" cxnId="{59A8249F-40AE-45B1-9DFA-263C35D89AC0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D6501A0-5239-4638-8CDC-598E7F8ECF43}" type="sibTrans" cxnId="{59A8249F-40AE-45B1-9DFA-263C35D89AC0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AC25A20-01C5-4673-AABE-F37641593D2C}">
      <dgm:prSet/>
      <dgm:spPr/>
      <dgm:t>
        <a:bodyPr/>
        <a:lstStyle/>
        <a:p>
          <a:r>
            <a:rPr lang="zh-TW" altLang="zh-TW" smtClean="0">
              <a:latin typeface="標楷體" panose="03000509000000000000" pitchFamily="65" charset="-120"/>
              <a:ea typeface="標楷體" panose="03000509000000000000" pitchFamily="65" charset="-120"/>
            </a:rPr>
            <a:t>跟骨</a:t>
          </a:r>
          <a:r>
            <a:rPr lang="zh-TW" altLang="en-US" smtClean="0">
              <a:latin typeface="標楷體" panose="03000509000000000000" pitchFamily="65" charset="-120"/>
              <a:ea typeface="標楷體" panose="03000509000000000000" pitchFamily="65" charset="-120"/>
            </a:rPr>
            <a:t>撞挫傷</a:t>
          </a:r>
          <a:endParaRPr lang="zh-TW" altLang="zh-TW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BAE9C86-5214-4B33-8691-0F756FAB0AA3}" type="parTrans" cxnId="{543BE4F6-DDD5-40F1-9E41-F8A653EAA8BA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672D275-6EB0-4682-BACE-F7DE4C09D423}" type="sibTrans" cxnId="{543BE4F6-DDD5-40F1-9E41-F8A653EAA8BA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50D5414-CB9B-442D-AAB1-45C4B87054AB}">
      <dgm:prSet/>
      <dgm:spPr/>
      <dgm:t>
        <a:bodyPr/>
        <a:lstStyle/>
        <a:p>
          <a:r>
            <a:rPr lang="zh-TW" altLang="zh-TW" smtClean="0">
              <a:latin typeface="標楷體" panose="03000509000000000000" pitchFamily="65" charset="-120"/>
              <a:ea typeface="標楷體" panose="03000509000000000000" pitchFamily="65" charset="-120"/>
            </a:rPr>
            <a:t>距跟關節扭傷</a:t>
          </a:r>
          <a:endParaRPr lang="zh-TW" altLang="zh-TW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AA29C35-A932-4055-8776-EE97139677EF}" type="parTrans" cxnId="{078512BC-E91A-410A-B7D0-916F7368F9EC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D323322-6D6E-4F2F-92ED-EE211DE02F9D}" type="sibTrans" cxnId="{078512BC-E91A-410A-B7D0-916F7368F9EC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65325AF-8A8B-419F-8ECC-F93EA72EE0FA}">
      <dgm:prSet/>
      <dgm:spPr/>
      <dgm:t>
        <a:bodyPr/>
        <a:lstStyle/>
        <a:p>
          <a:r>
            <a:rPr lang="zh-TW" altLang="en-US" smtClean="0">
              <a:latin typeface="標楷體" panose="03000509000000000000" pitchFamily="65" charset="-120"/>
              <a:ea typeface="標楷體" panose="03000509000000000000" pitchFamily="65" charset="-120"/>
            </a:rPr>
            <a:t>足背撞挫傷</a:t>
          </a:r>
          <a:endParaRPr lang="zh-TW" altLang="zh-TW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F315474-230D-4CD1-85B2-AE2FDD47FFA8}" type="parTrans" cxnId="{ACEB9672-897B-489F-8120-F018E706DC1B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47C9792-3F83-48F6-AADE-73754ACF255D}" type="sibTrans" cxnId="{ACEB9672-897B-489F-8120-F018E706DC1B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7173E79-79B5-4B7E-8B19-F88DB942A17D}">
      <dgm:prSet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足底筋膜</a:t>
          </a:r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炎 </a:t>
          </a:r>
          <a:endParaRPr lang="zh-TW" altLang="zh-TW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6733E24-FCEF-4780-878C-1BAE05177075}" type="parTrans" cxnId="{C9C1812B-3508-43F5-885C-41DFB9E8AA1A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EFAB87F-8EB8-4CBC-9E83-B2EEF93EA598}" type="sibTrans" cxnId="{C9C1812B-3508-43F5-885C-41DFB9E8AA1A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4AB2ABB-B315-4979-BC80-323E37FB185E}">
      <dgm:prSet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腳掌深層痛－中足扭傷</a:t>
          </a:r>
          <a:endParaRPr lang="zh-TW" altLang="zh-TW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925D9EA-D173-49EC-B5E4-BDE721116AC4}" type="parTrans" cxnId="{587FC24D-C691-4DF4-BE97-232F04CA86AF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910B814-355F-477D-98D3-98D5370F66FA}" type="sibTrans" cxnId="{587FC24D-C691-4DF4-BE97-232F04CA86AF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DED0F35-1A6B-4774-9D01-511F0FC717F5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大</a:t>
          </a:r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腳趾撞傷、</a:t>
          </a:r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水泡</a:t>
          </a:r>
          <a:endParaRPr lang="zh-TW" altLang="zh-TW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A343AD0-35B4-4DD5-A303-34E60F059D45}" type="parTrans" cxnId="{0E611B1C-D134-4DC8-9B57-D61063E76C5A}">
      <dgm:prSet/>
      <dgm:spPr/>
      <dgm:t>
        <a:bodyPr/>
        <a:lstStyle/>
        <a:p>
          <a:endParaRPr lang="zh-TW" altLang="en-US"/>
        </a:p>
      </dgm:t>
    </dgm:pt>
    <dgm:pt modelId="{D5AE1E65-61E4-4F73-BF31-EA3729EDE66F}" type="sibTrans" cxnId="{0E611B1C-D134-4DC8-9B57-D61063E76C5A}">
      <dgm:prSet/>
      <dgm:spPr/>
      <dgm:t>
        <a:bodyPr/>
        <a:lstStyle/>
        <a:p>
          <a:endParaRPr lang="zh-TW" altLang="en-US"/>
        </a:p>
      </dgm:t>
    </dgm:pt>
    <dgm:pt modelId="{12DDB6AF-9A6B-4946-8F41-1DDD43C0FAFC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大腳趾</a:t>
          </a:r>
          <a:r>
            <a:rPr lang="zh-TW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>關節</a:t>
          </a:r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扭傷</a:t>
          </a:r>
          <a:endParaRPr lang="zh-TW" altLang="zh-TW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7B25126-B6C8-4998-A2B8-26ED85D746B2}" type="parTrans" cxnId="{7D66C051-12B6-4F15-BDE6-E82971C19AC3}">
      <dgm:prSet/>
      <dgm:spPr/>
      <dgm:t>
        <a:bodyPr/>
        <a:lstStyle/>
        <a:p>
          <a:endParaRPr lang="zh-TW" altLang="en-US"/>
        </a:p>
      </dgm:t>
    </dgm:pt>
    <dgm:pt modelId="{B8BE444E-291D-403C-BFAB-581946B927F2}" type="sibTrans" cxnId="{7D66C051-12B6-4F15-BDE6-E82971C19AC3}">
      <dgm:prSet/>
      <dgm:spPr/>
      <dgm:t>
        <a:bodyPr/>
        <a:lstStyle/>
        <a:p>
          <a:endParaRPr lang="zh-TW" altLang="en-US"/>
        </a:p>
      </dgm:t>
    </dgm:pt>
    <dgm:pt modelId="{EDA1C438-1F27-4DDD-9F25-67527D6A25A1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前掌腳足底痛</a:t>
          </a:r>
          <a: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>—</a:t>
          </a:r>
          <a:r>
            <a:rPr lang="zh-TW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>蹠骨</a:t>
          </a:r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疼痛</a:t>
          </a:r>
          <a:endParaRPr lang="zh-TW" altLang="zh-TW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CCF9456-C66D-45CA-A304-3774D7D2EF76}" type="parTrans" cxnId="{075AFDD6-DF2E-431D-B441-989E081D86E6}">
      <dgm:prSet/>
      <dgm:spPr/>
      <dgm:t>
        <a:bodyPr/>
        <a:lstStyle/>
        <a:p>
          <a:endParaRPr lang="zh-TW" altLang="en-US"/>
        </a:p>
      </dgm:t>
    </dgm:pt>
    <dgm:pt modelId="{046A9F80-D9BE-4F5E-A429-5C824A931506}" type="sibTrans" cxnId="{075AFDD6-DF2E-431D-B441-989E081D86E6}">
      <dgm:prSet/>
      <dgm:spPr/>
      <dgm:t>
        <a:bodyPr/>
        <a:lstStyle/>
        <a:p>
          <a:endParaRPr lang="zh-TW" altLang="en-US"/>
        </a:p>
      </dgm:t>
    </dgm:pt>
    <dgm:pt modelId="{5131057F-166C-49AE-8891-C35DD49F2F6F}" type="pres">
      <dgm:prSet presAssocID="{E23F34F2-45A5-4343-96E1-D6251C87AC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F7C5710-385D-4241-B766-E41B8196CA14}" type="pres">
      <dgm:prSet presAssocID="{9DF7BD36-E1EF-4049-9FB2-54301F5921C3}" presName="linNode" presStyleCnt="0"/>
      <dgm:spPr/>
    </dgm:pt>
    <dgm:pt modelId="{D184F7D3-D6F7-42F8-96DF-A3DA0D8710F0}" type="pres">
      <dgm:prSet presAssocID="{9DF7BD36-E1EF-4049-9FB2-54301F5921C3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738090E-DA5E-45B0-9CD6-6B8E9A34DD01}" type="pres">
      <dgm:prSet presAssocID="{9DF7BD36-E1EF-4049-9FB2-54301F5921C3}" presName="descendantText" presStyleLbl="alignAccFollowNode1" presStyleIdx="0" presStyleCnt="3" custScaleY="112567" custLinFactNeighborX="-32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85540CB-F50D-4ECC-B06C-87FD360FD61F}" type="pres">
      <dgm:prSet presAssocID="{A4A414F5-E6F7-420C-8BA6-9230780C73C4}" presName="sp" presStyleCnt="0"/>
      <dgm:spPr/>
    </dgm:pt>
    <dgm:pt modelId="{753E80C7-FFB0-4CC8-88C8-D1BF7C97A488}" type="pres">
      <dgm:prSet presAssocID="{1E4B20FA-305F-41CD-9BCF-CFEA069FC229}" presName="linNode" presStyleCnt="0"/>
      <dgm:spPr/>
    </dgm:pt>
    <dgm:pt modelId="{068F40C4-C75F-4FC4-A271-38F08B6755C5}" type="pres">
      <dgm:prSet presAssocID="{1E4B20FA-305F-41CD-9BCF-CFEA069FC229}" presName="parentText" presStyleLbl="node1" presStyleIdx="1" presStyleCnt="3" custLinFactNeighborX="163" custLinFactNeighborY="526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96F313A-01AC-4C81-8D9E-CA23B35B3461}" type="pres">
      <dgm:prSet presAssocID="{1E4B20FA-305F-41CD-9BCF-CFEA069FC229}" presName="descendantText" presStyleLbl="alignAccFollowNode1" presStyleIdx="1" presStyleCnt="3" custScaleY="112567" custLinFactNeighborX="-32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FDABBF8-E9F5-429D-8E97-BEEC9E68DD5F}" type="pres">
      <dgm:prSet presAssocID="{9BB1907F-9480-429A-93D8-26A6E9D6FEA4}" presName="sp" presStyleCnt="0"/>
      <dgm:spPr/>
    </dgm:pt>
    <dgm:pt modelId="{BBE0F0C7-3721-405F-A23D-7D81F2E0EA29}" type="pres">
      <dgm:prSet presAssocID="{9CCD9B21-9B6D-4DAA-919B-949460835D78}" presName="linNode" presStyleCnt="0"/>
      <dgm:spPr/>
    </dgm:pt>
    <dgm:pt modelId="{C9A62206-E0CF-49AE-BEB5-9EA5160BAAE8}" type="pres">
      <dgm:prSet presAssocID="{9CCD9B21-9B6D-4DAA-919B-949460835D78}" presName="parentText" presStyleLbl="node1" presStyleIdx="2" presStyleCnt="3" custLinFactNeighborX="-488" custLinFactNeighborY="-308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3C22114-5B0D-492F-A236-801A1B8DFF04}" type="pres">
      <dgm:prSet presAssocID="{9CCD9B21-9B6D-4DAA-919B-949460835D78}" presName="descendantText" presStyleLbl="alignAccFollowNode1" presStyleIdx="2" presStyleCnt="3" custScaleY="112567" custLinFactNeighborX="-32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96C8DD7-1586-4400-8EB6-3F2F3964C96D}" srcId="{9DF7BD36-E1EF-4049-9FB2-54301F5921C3}" destId="{CD0350EF-9735-4CB6-AFAA-4BF305428A21}" srcOrd="0" destOrd="0" parTransId="{26FFD030-6064-44BF-9E07-93A3D11FFC5C}" sibTransId="{32BCDA76-E160-441D-8FFB-9635123064D4}"/>
    <dgm:cxn modelId="{29334A10-C20F-4314-9DBE-DDC413E45D63}" type="presOf" srcId="{EDA1C438-1F27-4DDD-9F25-67527D6A25A1}" destId="{2738090E-DA5E-45B0-9CD6-6B8E9A34DD01}" srcOrd="0" destOrd="3" presId="urn:microsoft.com/office/officeart/2005/8/layout/vList5"/>
    <dgm:cxn modelId="{59A8249F-40AE-45B1-9DFA-263C35D89AC0}" srcId="{E23F34F2-45A5-4343-96E1-D6251C87AC46}" destId="{9CCD9B21-9B6D-4DAA-919B-949460835D78}" srcOrd="2" destOrd="0" parTransId="{1F49D669-B6E5-48D6-88DD-CA48794C97F1}" sibTransId="{3D6501A0-5239-4638-8CDC-598E7F8ECF43}"/>
    <dgm:cxn modelId="{412F1E8A-2E22-4BBC-8EC0-1041D70CA35A}" type="presOf" srcId="{9AC25A20-01C5-4673-AABE-F37641593D2C}" destId="{33C22114-5B0D-492F-A236-801A1B8DFF04}" srcOrd="0" destOrd="0" presId="urn:microsoft.com/office/officeart/2005/8/layout/vList5"/>
    <dgm:cxn modelId="{8C6D1AB8-7BBC-432F-9AF2-1FC60EF4F14C}" type="presOf" srcId="{84AB2ABB-B315-4979-BC80-323E37FB185E}" destId="{C96F313A-01AC-4C81-8D9E-CA23B35B3461}" srcOrd="0" destOrd="2" presId="urn:microsoft.com/office/officeart/2005/8/layout/vList5"/>
    <dgm:cxn modelId="{BB81A924-50CF-48B6-964F-01B6414C015D}" type="presOf" srcId="{B50D5414-CB9B-442D-AAB1-45C4B87054AB}" destId="{33C22114-5B0D-492F-A236-801A1B8DFF04}" srcOrd="0" destOrd="1" presId="urn:microsoft.com/office/officeart/2005/8/layout/vList5"/>
    <dgm:cxn modelId="{7D66C051-12B6-4F15-BDE6-E82971C19AC3}" srcId="{9DF7BD36-E1EF-4049-9FB2-54301F5921C3}" destId="{12DDB6AF-9A6B-4946-8F41-1DDD43C0FAFC}" srcOrd="2" destOrd="0" parTransId="{E7B25126-B6C8-4998-A2B8-26ED85D746B2}" sibTransId="{B8BE444E-291D-403C-BFAB-581946B927F2}"/>
    <dgm:cxn modelId="{7D4DC365-6D1B-4E0F-98F0-18FCEC5D0EB6}" type="presOf" srcId="{5DED0F35-1A6B-4774-9D01-511F0FC717F5}" destId="{2738090E-DA5E-45B0-9CD6-6B8E9A34DD01}" srcOrd="0" destOrd="1" presId="urn:microsoft.com/office/officeart/2005/8/layout/vList5"/>
    <dgm:cxn modelId="{587FC24D-C691-4DF4-BE97-232F04CA86AF}" srcId="{1E4B20FA-305F-41CD-9BCF-CFEA069FC229}" destId="{84AB2ABB-B315-4979-BC80-323E37FB185E}" srcOrd="2" destOrd="0" parTransId="{E925D9EA-D173-49EC-B5E4-BDE721116AC4}" sibTransId="{9910B814-355F-477D-98D3-98D5370F66FA}"/>
    <dgm:cxn modelId="{075AFDD6-DF2E-431D-B441-989E081D86E6}" srcId="{9DF7BD36-E1EF-4049-9FB2-54301F5921C3}" destId="{EDA1C438-1F27-4DDD-9F25-67527D6A25A1}" srcOrd="3" destOrd="0" parTransId="{3CCF9456-C66D-45CA-A304-3774D7D2EF76}" sibTransId="{046A9F80-D9BE-4F5E-A429-5C824A931506}"/>
    <dgm:cxn modelId="{2AD72EB6-3B86-4140-A713-D49C9BFA2F3C}" type="presOf" srcId="{365325AF-8A8B-419F-8ECC-F93EA72EE0FA}" destId="{C96F313A-01AC-4C81-8D9E-CA23B35B3461}" srcOrd="0" destOrd="0" presId="urn:microsoft.com/office/officeart/2005/8/layout/vList5"/>
    <dgm:cxn modelId="{1BF4E0DF-9B05-40F6-9A35-7CD31C9B743F}" type="presOf" srcId="{97173E79-79B5-4B7E-8B19-F88DB942A17D}" destId="{C96F313A-01AC-4C81-8D9E-CA23B35B3461}" srcOrd="0" destOrd="1" presId="urn:microsoft.com/office/officeart/2005/8/layout/vList5"/>
    <dgm:cxn modelId="{D0DA432D-C997-4E49-B840-994CF9BA9EF6}" type="presOf" srcId="{9CCD9B21-9B6D-4DAA-919B-949460835D78}" destId="{C9A62206-E0CF-49AE-BEB5-9EA5160BAAE8}" srcOrd="0" destOrd="0" presId="urn:microsoft.com/office/officeart/2005/8/layout/vList5"/>
    <dgm:cxn modelId="{ACEB9672-897B-489F-8120-F018E706DC1B}" srcId="{1E4B20FA-305F-41CD-9BCF-CFEA069FC229}" destId="{365325AF-8A8B-419F-8ECC-F93EA72EE0FA}" srcOrd="0" destOrd="0" parTransId="{BF315474-230D-4CD1-85B2-AE2FDD47FFA8}" sibTransId="{947C9792-3F83-48F6-AADE-73754ACF255D}"/>
    <dgm:cxn modelId="{C9C1812B-3508-43F5-885C-41DFB9E8AA1A}" srcId="{1E4B20FA-305F-41CD-9BCF-CFEA069FC229}" destId="{97173E79-79B5-4B7E-8B19-F88DB942A17D}" srcOrd="1" destOrd="0" parTransId="{86733E24-FCEF-4780-878C-1BAE05177075}" sibTransId="{9EFAB87F-8EB8-4CBC-9E83-B2EEF93EA598}"/>
    <dgm:cxn modelId="{0289CB1C-432C-40C5-8F21-2F3E795BA7EE}" srcId="{E23F34F2-45A5-4343-96E1-D6251C87AC46}" destId="{9DF7BD36-E1EF-4049-9FB2-54301F5921C3}" srcOrd="0" destOrd="0" parTransId="{B8D919D7-6746-4EE9-A754-477703DCC390}" sibTransId="{A4A414F5-E6F7-420C-8BA6-9230780C73C4}"/>
    <dgm:cxn modelId="{078512BC-E91A-410A-B7D0-916F7368F9EC}" srcId="{9CCD9B21-9B6D-4DAA-919B-949460835D78}" destId="{B50D5414-CB9B-442D-AAB1-45C4B87054AB}" srcOrd="1" destOrd="0" parTransId="{1AA29C35-A932-4055-8776-EE97139677EF}" sibTransId="{CD323322-6D6E-4F2F-92ED-EE211DE02F9D}"/>
    <dgm:cxn modelId="{0E6A9CF6-40D9-40E6-B2FC-EB94DC70BE87}" srcId="{E23F34F2-45A5-4343-96E1-D6251C87AC46}" destId="{1E4B20FA-305F-41CD-9BCF-CFEA069FC229}" srcOrd="1" destOrd="0" parTransId="{54769F9B-DCB3-4A0A-99C9-FF27FF0FC3E8}" sibTransId="{9BB1907F-9480-429A-93D8-26A6E9D6FEA4}"/>
    <dgm:cxn modelId="{1789CD4E-6C20-4F61-AEF2-9C3B00A3F4A6}" type="presOf" srcId="{9DF7BD36-E1EF-4049-9FB2-54301F5921C3}" destId="{D184F7D3-D6F7-42F8-96DF-A3DA0D8710F0}" srcOrd="0" destOrd="0" presId="urn:microsoft.com/office/officeart/2005/8/layout/vList5"/>
    <dgm:cxn modelId="{A74C9D85-F997-4B45-A86E-7487C387D94E}" type="presOf" srcId="{1E4B20FA-305F-41CD-9BCF-CFEA069FC229}" destId="{068F40C4-C75F-4FC4-A271-38F08B6755C5}" srcOrd="0" destOrd="0" presId="urn:microsoft.com/office/officeart/2005/8/layout/vList5"/>
    <dgm:cxn modelId="{0E611B1C-D134-4DC8-9B57-D61063E76C5A}" srcId="{9DF7BD36-E1EF-4049-9FB2-54301F5921C3}" destId="{5DED0F35-1A6B-4774-9D01-511F0FC717F5}" srcOrd="1" destOrd="0" parTransId="{9A343AD0-35B4-4DD5-A303-34E60F059D45}" sibTransId="{D5AE1E65-61E4-4F73-BF31-EA3729EDE66F}"/>
    <dgm:cxn modelId="{3BA87216-4846-4378-B488-A54E7D1EF4A4}" type="presOf" srcId="{E23F34F2-45A5-4343-96E1-D6251C87AC46}" destId="{5131057F-166C-49AE-8891-C35DD49F2F6F}" srcOrd="0" destOrd="0" presId="urn:microsoft.com/office/officeart/2005/8/layout/vList5"/>
    <dgm:cxn modelId="{BB3EED52-67DE-4F10-8A95-C6A29609B603}" type="presOf" srcId="{12DDB6AF-9A6B-4946-8F41-1DDD43C0FAFC}" destId="{2738090E-DA5E-45B0-9CD6-6B8E9A34DD01}" srcOrd="0" destOrd="2" presId="urn:microsoft.com/office/officeart/2005/8/layout/vList5"/>
    <dgm:cxn modelId="{9BCC29CC-AFC8-4E0E-9F57-107A5693A610}" type="presOf" srcId="{CD0350EF-9735-4CB6-AFAA-4BF305428A21}" destId="{2738090E-DA5E-45B0-9CD6-6B8E9A34DD01}" srcOrd="0" destOrd="0" presId="urn:microsoft.com/office/officeart/2005/8/layout/vList5"/>
    <dgm:cxn modelId="{543BE4F6-DDD5-40F1-9E41-F8A653EAA8BA}" srcId="{9CCD9B21-9B6D-4DAA-919B-949460835D78}" destId="{9AC25A20-01C5-4673-AABE-F37641593D2C}" srcOrd="0" destOrd="0" parTransId="{EBAE9C86-5214-4B33-8691-0F756FAB0AA3}" sibTransId="{D672D275-6EB0-4682-BACE-F7DE4C09D423}"/>
    <dgm:cxn modelId="{C468F9DB-24BF-45E6-BDD4-FA279F23E6DD}" type="presParOf" srcId="{5131057F-166C-49AE-8891-C35DD49F2F6F}" destId="{6F7C5710-385D-4241-B766-E41B8196CA14}" srcOrd="0" destOrd="0" presId="urn:microsoft.com/office/officeart/2005/8/layout/vList5"/>
    <dgm:cxn modelId="{1951F388-3826-418F-9DC2-FA17DBEE2F76}" type="presParOf" srcId="{6F7C5710-385D-4241-B766-E41B8196CA14}" destId="{D184F7D3-D6F7-42F8-96DF-A3DA0D8710F0}" srcOrd="0" destOrd="0" presId="urn:microsoft.com/office/officeart/2005/8/layout/vList5"/>
    <dgm:cxn modelId="{9BF99BA0-54A3-405D-A5B3-831A4C8339C5}" type="presParOf" srcId="{6F7C5710-385D-4241-B766-E41B8196CA14}" destId="{2738090E-DA5E-45B0-9CD6-6B8E9A34DD01}" srcOrd="1" destOrd="0" presId="urn:microsoft.com/office/officeart/2005/8/layout/vList5"/>
    <dgm:cxn modelId="{7D362408-933C-406F-BD88-B859C6F72268}" type="presParOf" srcId="{5131057F-166C-49AE-8891-C35DD49F2F6F}" destId="{E85540CB-F50D-4ECC-B06C-87FD360FD61F}" srcOrd="1" destOrd="0" presId="urn:microsoft.com/office/officeart/2005/8/layout/vList5"/>
    <dgm:cxn modelId="{D457B473-1240-49B4-BC49-9C6C5479E1B9}" type="presParOf" srcId="{5131057F-166C-49AE-8891-C35DD49F2F6F}" destId="{753E80C7-FFB0-4CC8-88C8-D1BF7C97A488}" srcOrd="2" destOrd="0" presId="urn:microsoft.com/office/officeart/2005/8/layout/vList5"/>
    <dgm:cxn modelId="{5B34CA51-409D-4A87-88F0-B4DB44D9A2F5}" type="presParOf" srcId="{753E80C7-FFB0-4CC8-88C8-D1BF7C97A488}" destId="{068F40C4-C75F-4FC4-A271-38F08B6755C5}" srcOrd="0" destOrd="0" presId="urn:microsoft.com/office/officeart/2005/8/layout/vList5"/>
    <dgm:cxn modelId="{72C142A1-841D-46E5-ACF5-75CC5A613C92}" type="presParOf" srcId="{753E80C7-FFB0-4CC8-88C8-D1BF7C97A488}" destId="{C96F313A-01AC-4C81-8D9E-CA23B35B3461}" srcOrd="1" destOrd="0" presId="urn:microsoft.com/office/officeart/2005/8/layout/vList5"/>
    <dgm:cxn modelId="{821FBA6D-AB0F-41B4-9F72-F704AECEA35E}" type="presParOf" srcId="{5131057F-166C-49AE-8891-C35DD49F2F6F}" destId="{EFDABBF8-E9F5-429D-8E97-BEEC9E68DD5F}" srcOrd="3" destOrd="0" presId="urn:microsoft.com/office/officeart/2005/8/layout/vList5"/>
    <dgm:cxn modelId="{3CD62397-A1FE-403D-9F78-78D10ED87289}" type="presParOf" srcId="{5131057F-166C-49AE-8891-C35DD49F2F6F}" destId="{BBE0F0C7-3721-405F-A23D-7D81F2E0EA29}" srcOrd="4" destOrd="0" presId="urn:microsoft.com/office/officeart/2005/8/layout/vList5"/>
    <dgm:cxn modelId="{9A127600-B2FB-433D-B271-E7793C78F0B0}" type="presParOf" srcId="{BBE0F0C7-3721-405F-A23D-7D81F2E0EA29}" destId="{C9A62206-E0CF-49AE-BEB5-9EA5160BAAE8}" srcOrd="0" destOrd="0" presId="urn:microsoft.com/office/officeart/2005/8/layout/vList5"/>
    <dgm:cxn modelId="{A7FFB281-8F4B-4C95-BCD5-F6275D28CCB8}" type="presParOf" srcId="{BBE0F0C7-3721-405F-A23D-7D81F2E0EA29}" destId="{33C22114-5B0D-492F-A236-801A1B8DFF0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3F34F2-45A5-4343-96E1-D6251C87AC46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9DF7BD36-E1EF-4049-9FB2-54301F5921C3}">
      <dgm:prSet phldrT="[文字]" custT="1"/>
      <dgm:spPr/>
      <dgm:t>
        <a:bodyPr/>
        <a:lstStyle/>
        <a:p>
          <a:r>
            <a:rPr lang="zh-TW" altLang="en-US" sz="3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前腳掌</a:t>
          </a:r>
          <a:endParaRPr lang="en-US" altLang="zh-TW" sz="36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zh-TW" altLang="en-US" sz="3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前足</a:t>
          </a:r>
          <a:r>
            <a: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/</a:t>
          </a:r>
          <a:r>
            <a:rPr lang="zh-TW" altLang="en-US" sz="3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腳趾</a:t>
          </a:r>
          <a:endParaRPr lang="en-US" altLang="zh-TW" sz="36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8D919D7-6746-4EE9-A754-477703DCC390}" type="parTrans" cxnId="{0289CB1C-432C-40C5-8F21-2F3E795BA7EE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4A414F5-E6F7-420C-8BA6-9230780C73C4}" type="sibTrans" cxnId="{0289CB1C-432C-40C5-8F21-2F3E795BA7EE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D0350EF-9735-4CB6-AFAA-4BF305428A21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前足挫傷（踩踏）</a:t>
          </a:r>
          <a:endParaRPr lang="zh-TW" altLang="zh-TW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6FFD030-6064-44BF-9E07-93A3D11FFC5C}" type="parTrans" cxnId="{896C8DD7-1586-4400-8EB6-3F2F3964C96D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2BCDA76-E160-441D-8FFB-9635123064D4}" type="sibTrans" cxnId="{896C8DD7-1586-4400-8EB6-3F2F3964C96D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E4B20FA-305F-41CD-9BCF-CFEA069FC229}">
      <dgm:prSet custT="1"/>
      <dgm:spPr/>
      <dgm:t>
        <a:bodyPr/>
        <a:lstStyle/>
        <a:p>
          <a:r>
            <a:rPr lang="zh-TW" altLang="en-US" sz="3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腳掌</a:t>
          </a:r>
          <a:endParaRPr lang="en-US" altLang="zh-TW" sz="36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zh-TW" altLang="en-US" sz="3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中足</a:t>
          </a:r>
          <a:endParaRPr lang="zh-TW" altLang="zh-TW" sz="36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4769F9B-DCB3-4A0A-99C9-FF27FF0FC3E8}" type="parTrans" cxnId="{0E6A9CF6-40D9-40E6-B2FC-EB94DC70BE87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BB1907F-9480-429A-93D8-26A6E9D6FEA4}" type="sibTrans" cxnId="{0E6A9CF6-40D9-40E6-B2FC-EB94DC70BE87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CCD9B21-9B6D-4DAA-919B-949460835D78}">
      <dgm:prSet custT="1"/>
      <dgm:spPr/>
      <dgm:t>
        <a:bodyPr/>
        <a:lstStyle/>
        <a:p>
          <a:r>
            <a:rPr lang="zh-TW" altLang="en-US" sz="3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腳跟</a:t>
          </a:r>
          <a:r>
            <a: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 </a:t>
          </a:r>
        </a:p>
      </dgm:t>
    </dgm:pt>
    <dgm:pt modelId="{1F49D669-B6E5-48D6-88DD-CA48794C97F1}" type="parTrans" cxnId="{59A8249F-40AE-45B1-9DFA-263C35D89AC0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D6501A0-5239-4638-8CDC-598E7F8ECF43}" type="sibTrans" cxnId="{59A8249F-40AE-45B1-9DFA-263C35D89AC0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AC25A20-01C5-4673-AABE-F37641593D2C}">
      <dgm:prSet/>
      <dgm:spPr/>
      <dgm:t>
        <a:bodyPr/>
        <a:lstStyle/>
        <a:p>
          <a:r>
            <a:rPr lang="zh-TW" altLang="zh-TW" smtClean="0">
              <a:latin typeface="標楷體" panose="03000509000000000000" pitchFamily="65" charset="-120"/>
              <a:ea typeface="標楷體" panose="03000509000000000000" pitchFamily="65" charset="-120"/>
            </a:rPr>
            <a:t>跟骨</a:t>
          </a:r>
          <a:r>
            <a:rPr lang="zh-TW" altLang="en-US" smtClean="0">
              <a:latin typeface="標楷體" panose="03000509000000000000" pitchFamily="65" charset="-120"/>
              <a:ea typeface="標楷體" panose="03000509000000000000" pitchFamily="65" charset="-120"/>
            </a:rPr>
            <a:t>撞挫傷</a:t>
          </a:r>
          <a:endParaRPr lang="zh-TW" altLang="zh-TW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BAE9C86-5214-4B33-8691-0F756FAB0AA3}" type="parTrans" cxnId="{543BE4F6-DDD5-40F1-9E41-F8A653EAA8BA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672D275-6EB0-4682-BACE-F7DE4C09D423}" type="sibTrans" cxnId="{543BE4F6-DDD5-40F1-9E41-F8A653EAA8BA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50D5414-CB9B-442D-AAB1-45C4B87054AB}">
      <dgm:prSet/>
      <dgm:spPr/>
      <dgm:t>
        <a:bodyPr/>
        <a:lstStyle/>
        <a:p>
          <a:r>
            <a:rPr lang="zh-TW" altLang="zh-TW" smtClean="0">
              <a:latin typeface="標楷體" panose="03000509000000000000" pitchFamily="65" charset="-120"/>
              <a:ea typeface="標楷體" panose="03000509000000000000" pitchFamily="65" charset="-120"/>
            </a:rPr>
            <a:t>距跟關節扭傷</a:t>
          </a:r>
          <a:endParaRPr lang="zh-TW" altLang="zh-TW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AA29C35-A932-4055-8776-EE97139677EF}" type="parTrans" cxnId="{078512BC-E91A-410A-B7D0-916F7368F9EC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D323322-6D6E-4F2F-92ED-EE211DE02F9D}" type="sibTrans" cxnId="{078512BC-E91A-410A-B7D0-916F7368F9EC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65325AF-8A8B-419F-8ECC-F93EA72EE0FA}">
      <dgm:prSet/>
      <dgm:spPr/>
      <dgm:t>
        <a:bodyPr/>
        <a:lstStyle/>
        <a:p>
          <a:r>
            <a:rPr lang="zh-TW" altLang="en-US" smtClean="0">
              <a:latin typeface="標楷體" panose="03000509000000000000" pitchFamily="65" charset="-120"/>
              <a:ea typeface="標楷體" panose="03000509000000000000" pitchFamily="65" charset="-120"/>
            </a:rPr>
            <a:t>足背撞挫傷</a:t>
          </a:r>
          <a:endParaRPr lang="zh-TW" altLang="zh-TW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F315474-230D-4CD1-85B2-AE2FDD47FFA8}" type="parTrans" cxnId="{ACEB9672-897B-489F-8120-F018E706DC1B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47C9792-3F83-48F6-AADE-73754ACF255D}" type="sibTrans" cxnId="{ACEB9672-897B-489F-8120-F018E706DC1B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7173E79-79B5-4B7E-8B19-F88DB942A17D}">
      <dgm:prSet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足底筋膜</a:t>
          </a:r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炎 </a:t>
          </a:r>
          <a:endParaRPr lang="zh-TW" altLang="zh-TW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6733E24-FCEF-4780-878C-1BAE05177075}" type="parTrans" cxnId="{C9C1812B-3508-43F5-885C-41DFB9E8AA1A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EFAB87F-8EB8-4CBC-9E83-B2EEF93EA598}" type="sibTrans" cxnId="{C9C1812B-3508-43F5-885C-41DFB9E8AA1A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4AB2ABB-B315-4979-BC80-323E37FB185E}">
      <dgm:prSet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腳掌深層痛－中足扭傷</a:t>
          </a:r>
          <a:endParaRPr lang="zh-TW" altLang="zh-TW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925D9EA-D173-49EC-B5E4-BDE721116AC4}" type="parTrans" cxnId="{587FC24D-C691-4DF4-BE97-232F04CA86AF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910B814-355F-477D-98D3-98D5370F66FA}" type="sibTrans" cxnId="{587FC24D-C691-4DF4-BE97-232F04CA86AF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DED0F35-1A6B-4774-9D01-511F0FC717F5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大</a:t>
          </a:r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腳趾撞傷、</a:t>
          </a:r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水泡</a:t>
          </a:r>
          <a:endParaRPr lang="zh-TW" altLang="zh-TW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A343AD0-35B4-4DD5-A303-34E60F059D45}" type="parTrans" cxnId="{0E611B1C-D134-4DC8-9B57-D61063E76C5A}">
      <dgm:prSet/>
      <dgm:spPr/>
      <dgm:t>
        <a:bodyPr/>
        <a:lstStyle/>
        <a:p>
          <a:endParaRPr lang="zh-TW" altLang="en-US"/>
        </a:p>
      </dgm:t>
    </dgm:pt>
    <dgm:pt modelId="{D5AE1E65-61E4-4F73-BF31-EA3729EDE66F}" type="sibTrans" cxnId="{0E611B1C-D134-4DC8-9B57-D61063E76C5A}">
      <dgm:prSet/>
      <dgm:spPr/>
      <dgm:t>
        <a:bodyPr/>
        <a:lstStyle/>
        <a:p>
          <a:endParaRPr lang="zh-TW" altLang="en-US"/>
        </a:p>
      </dgm:t>
    </dgm:pt>
    <dgm:pt modelId="{12DDB6AF-9A6B-4946-8F41-1DDD43C0FAFC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大腳趾</a:t>
          </a:r>
          <a:r>
            <a:rPr lang="zh-TW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>關節</a:t>
          </a:r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扭傷</a:t>
          </a:r>
          <a:endParaRPr lang="zh-TW" altLang="zh-TW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7B25126-B6C8-4998-A2B8-26ED85D746B2}" type="parTrans" cxnId="{7D66C051-12B6-4F15-BDE6-E82971C19AC3}">
      <dgm:prSet/>
      <dgm:spPr/>
      <dgm:t>
        <a:bodyPr/>
        <a:lstStyle/>
        <a:p>
          <a:endParaRPr lang="zh-TW" altLang="en-US"/>
        </a:p>
      </dgm:t>
    </dgm:pt>
    <dgm:pt modelId="{B8BE444E-291D-403C-BFAB-581946B927F2}" type="sibTrans" cxnId="{7D66C051-12B6-4F15-BDE6-E82971C19AC3}">
      <dgm:prSet/>
      <dgm:spPr/>
      <dgm:t>
        <a:bodyPr/>
        <a:lstStyle/>
        <a:p>
          <a:endParaRPr lang="zh-TW" altLang="en-US"/>
        </a:p>
      </dgm:t>
    </dgm:pt>
    <dgm:pt modelId="{EDA1C438-1F27-4DDD-9F25-67527D6A25A1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前掌腳足底痛</a:t>
          </a:r>
          <a: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>—</a:t>
          </a:r>
          <a:r>
            <a:rPr lang="zh-TW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>蹠骨</a:t>
          </a:r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疼痛</a:t>
          </a:r>
          <a:endParaRPr lang="zh-TW" altLang="zh-TW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CCF9456-C66D-45CA-A304-3774D7D2EF76}" type="parTrans" cxnId="{075AFDD6-DF2E-431D-B441-989E081D86E6}">
      <dgm:prSet/>
      <dgm:spPr/>
      <dgm:t>
        <a:bodyPr/>
        <a:lstStyle/>
        <a:p>
          <a:endParaRPr lang="zh-TW" altLang="en-US"/>
        </a:p>
      </dgm:t>
    </dgm:pt>
    <dgm:pt modelId="{046A9F80-D9BE-4F5E-A429-5C824A931506}" type="sibTrans" cxnId="{075AFDD6-DF2E-431D-B441-989E081D86E6}">
      <dgm:prSet/>
      <dgm:spPr/>
      <dgm:t>
        <a:bodyPr/>
        <a:lstStyle/>
        <a:p>
          <a:endParaRPr lang="zh-TW" altLang="en-US"/>
        </a:p>
      </dgm:t>
    </dgm:pt>
    <dgm:pt modelId="{5131057F-166C-49AE-8891-C35DD49F2F6F}" type="pres">
      <dgm:prSet presAssocID="{E23F34F2-45A5-4343-96E1-D6251C87AC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F7C5710-385D-4241-B766-E41B8196CA14}" type="pres">
      <dgm:prSet presAssocID="{9DF7BD36-E1EF-4049-9FB2-54301F5921C3}" presName="linNode" presStyleCnt="0"/>
      <dgm:spPr/>
    </dgm:pt>
    <dgm:pt modelId="{D184F7D3-D6F7-42F8-96DF-A3DA0D8710F0}" type="pres">
      <dgm:prSet presAssocID="{9DF7BD36-E1EF-4049-9FB2-54301F5921C3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738090E-DA5E-45B0-9CD6-6B8E9A34DD01}" type="pres">
      <dgm:prSet presAssocID="{9DF7BD36-E1EF-4049-9FB2-54301F5921C3}" presName="descendantText" presStyleLbl="alignAccFollowNode1" presStyleIdx="0" presStyleCnt="3" custScaleY="112567" custLinFactNeighborX="-32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85540CB-F50D-4ECC-B06C-87FD360FD61F}" type="pres">
      <dgm:prSet presAssocID="{A4A414F5-E6F7-420C-8BA6-9230780C73C4}" presName="sp" presStyleCnt="0"/>
      <dgm:spPr/>
    </dgm:pt>
    <dgm:pt modelId="{753E80C7-FFB0-4CC8-88C8-D1BF7C97A488}" type="pres">
      <dgm:prSet presAssocID="{1E4B20FA-305F-41CD-9BCF-CFEA069FC229}" presName="linNode" presStyleCnt="0"/>
      <dgm:spPr/>
    </dgm:pt>
    <dgm:pt modelId="{068F40C4-C75F-4FC4-A271-38F08B6755C5}" type="pres">
      <dgm:prSet presAssocID="{1E4B20FA-305F-41CD-9BCF-CFEA069FC229}" presName="parentText" presStyleLbl="node1" presStyleIdx="1" presStyleCnt="3" custLinFactNeighborX="163" custLinFactNeighborY="526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96F313A-01AC-4C81-8D9E-CA23B35B3461}" type="pres">
      <dgm:prSet presAssocID="{1E4B20FA-305F-41CD-9BCF-CFEA069FC229}" presName="descendantText" presStyleLbl="alignAccFollowNode1" presStyleIdx="1" presStyleCnt="3" custScaleY="112567" custLinFactNeighborX="-32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FDABBF8-E9F5-429D-8E97-BEEC9E68DD5F}" type="pres">
      <dgm:prSet presAssocID="{9BB1907F-9480-429A-93D8-26A6E9D6FEA4}" presName="sp" presStyleCnt="0"/>
      <dgm:spPr/>
    </dgm:pt>
    <dgm:pt modelId="{BBE0F0C7-3721-405F-A23D-7D81F2E0EA29}" type="pres">
      <dgm:prSet presAssocID="{9CCD9B21-9B6D-4DAA-919B-949460835D78}" presName="linNode" presStyleCnt="0"/>
      <dgm:spPr/>
    </dgm:pt>
    <dgm:pt modelId="{C9A62206-E0CF-49AE-BEB5-9EA5160BAAE8}" type="pres">
      <dgm:prSet presAssocID="{9CCD9B21-9B6D-4DAA-919B-949460835D78}" presName="parentText" presStyleLbl="node1" presStyleIdx="2" presStyleCnt="3" custLinFactNeighborX="-488" custLinFactNeighborY="-308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3C22114-5B0D-492F-A236-801A1B8DFF04}" type="pres">
      <dgm:prSet presAssocID="{9CCD9B21-9B6D-4DAA-919B-949460835D78}" presName="descendantText" presStyleLbl="alignAccFollowNode1" presStyleIdx="2" presStyleCnt="3" custScaleY="112567" custLinFactNeighborX="-32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96C8DD7-1586-4400-8EB6-3F2F3964C96D}" srcId="{9DF7BD36-E1EF-4049-9FB2-54301F5921C3}" destId="{CD0350EF-9735-4CB6-AFAA-4BF305428A21}" srcOrd="0" destOrd="0" parTransId="{26FFD030-6064-44BF-9E07-93A3D11FFC5C}" sibTransId="{32BCDA76-E160-441D-8FFB-9635123064D4}"/>
    <dgm:cxn modelId="{29334A10-C20F-4314-9DBE-DDC413E45D63}" type="presOf" srcId="{EDA1C438-1F27-4DDD-9F25-67527D6A25A1}" destId="{2738090E-DA5E-45B0-9CD6-6B8E9A34DD01}" srcOrd="0" destOrd="3" presId="urn:microsoft.com/office/officeart/2005/8/layout/vList5"/>
    <dgm:cxn modelId="{59A8249F-40AE-45B1-9DFA-263C35D89AC0}" srcId="{E23F34F2-45A5-4343-96E1-D6251C87AC46}" destId="{9CCD9B21-9B6D-4DAA-919B-949460835D78}" srcOrd="2" destOrd="0" parTransId="{1F49D669-B6E5-48D6-88DD-CA48794C97F1}" sibTransId="{3D6501A0-5239-4638-8CDC-598E7F8ECF43}"/>
    <dgm:cxn modelId="{412F1E8A-2E22-4BBC-8EC0-1041D70CA35A}" type="presOf" srcId="{9AC25A20-01C5-4673-AABE-F37641593D2C}" destId="{33C22114-5B0D-492F-A236-801A1B8DFF04}" srcOrd="0" destOrd="0" presId="urn:microsoft.com/office/officeart/2005/8/layout/vList5"/>
    <dgm:cxn modelId="{8C6D1AB8-7BBC-432F-9AF2-1FC60EF4F14C}" type="presOf" srcId="{84AB2ABB-B315-4979-BC80-323E37FB185E}" destId="{C96F313A-01AC-4C81-8D9E-CA23B35B3461}" srcOrd="0" destOrd="2" presId="urn:microsoft.com/office/officeart/2005/8/layout/vList5"/>
    <dgm:cxn modelId="{BB81A924-50CF-48B6-964F-01B6414C015D}" type="presOf" srcId="{B50D5414-CB9B-442D-AAB1-45C4B87054AB}" destId="{33C22114-5B0D-492F-A236-801A1B8DFF04}" srcOrd="0" destOrd="1" presId="urn:microsoft.com/office/officeart/2005/8/layout/vList5"/>
    <dgm:cxn modelId="{7D66C051-12B6-4F15-BDE6-E82971C19AC3}" srcId="{9DF7BD36-E1EF-4049-9FB2-54301F5921C3}" destId="{12DDB6AF-9A6B-4946-8F41-1DDD43C0FAFC}" srcOrd="2" destOrd="0" parTransId="{E7B25126-B6C8-4998-A2B8-26ED85D746B2}" sibTransId="{B8BE444E-291D-403C-BFAB-581946B927F2}"/>
    <dgm:cxn modelId="{7D4DC365-6D1B-4E0F-98F0-18FCEC5D0EB6}" type="presOf" srcId="{5DED0F35-1A6B-4774-9D01-511F0FC717F5}" destId="{2738090E-DA5E-45B0-9CD6-6B8E9A34DD01}" srcOrd="0" destOrd="1" presId="urn:microsoft.com/office/officeart/2005/8/layout/vList5"/>
    <dgm:cxn modelId="{587FC24D-C691-4DF4-BE97-232F04CA86AF}" srcId="{1E4B20FA-305F-41CD-9BCF-CFEA069FC229}" destId="{84AB2ABB-B315-4979-BC80-323E37FB185E}" srcOrd="2" destOrd="0" parTransId="{E925D9EA-D173-49EC-B5E4-BDE721116AC4}" sibTransId="{9910B814-355F-477D-98D3-98D5370F66FA}"/>
    <dgm:cxn modelId="{075AFDD6-DF2E-431D-B441-989E081D86E6}" srcId="{9DF7BD36-E1EF-4049-9FB2-54301F5921C3}" destId="{EDA1C438-1F27-4DDD-9F25-67527D6A25A1}" srcOrd="3" destOrd="0" parTransId="{3CCF9456-C66D-45CA-A304-3774D7D2EF76}" sibTransId="{046A9F80-D9BE-4F5E-A429-5C824A931506}"/>
    <dgm:cxn modelId="{2AD72EB6-3B86-4140-A713-D49C9BFA2F3C}" type="presOf" srcId="{365325AF-8A8B-419F-8ECC-F93EA72EE0FA}" destId="{C96F313A-01AC-4C81-8D9E-CA23B35B3461}" srcOrd="0" destOrd="0" presId="urn:microsoft.com/office/officeart/2005/8/layout/vList5"/>
    <dgm:cxn modelId="{1BF4E0DF-9B05-40F6-9A35-7CD31C9B743F}" type="presOf" srcId="{97173E79-79B5-4B7E-8B19-F88DB942A17D}" destId="{C96F313A-01AC-4C81-8D9E-CA23B35B3461}" srcOrd="0" destOrd="1" presId="urn:microsoft.com/office/officeart/2005/8/layout/vList5"/>
    <dgm:cxn modelId="{D0DA432D-C997-4E49-B840-994CF9BA9EF6}" type="presOf" srcId="{9CCD9B21-9B6D-4DAA-919B-949460835D78}" destId="{C9A62206-E0CF-49AE-BEB5-9EA5160BAAE8}" srcOrd="0" destOrd="0" presId="urn:microsoft.com/office/officeart/2005/8/layout/vList5"/>
    <dgm:cxn modelId="{ACEB9672-897B-489F-8120-F018E706DC1B}" srcId="{1E4B20FA-305F-41CD-9BCF-CFEA069FC229}" destId="{365325AF-8A8B-419F-8ECC-F93EA72EE0FA}" srcOrd="0" destOrd="0" parTransId="{BF315474-230D-4CD1-85B2-AE2FDD47FFA8}" sibTransId="{947C9792-3F83-48F6-AADE-73754ACF255D}"/>
    <dgm:cxn modelId="{C9C1812B-3508-43F5-885C-41DFB9E8AA1A}" srcId="{1E4B20FA-305F-41CD-9BCF-CFEA069FC229}" destId="{97173E79-79B5-4B7E-8B19-F88DB942A17D}" srcOrd="1" destOrd="0" parTransId="{86733E24-FCEF-4780-878C-1BAE05177075}" sibTransId="{9EFAB87F-8EB8-4CBC-9E83-B2EEF93EA598}"/>
    <dgm:cxn modelId="{0289CB1C-432C-40C5-8F21-2F3E795BA7EE}" srcId="{E23F34F2-45A5-4343-96E1-D6251C87AC46}" destId="{9DF7BD36-E1EF-4049-9FB2-54301F5921C3}" srcOrd="0" destOrd="0" parTransId="{B8D919D7-6746-4EE9-A754-477703DCC390}" sibTransId="{A4A414F5-E6F7-420C-8BA6-9230780C73C4}"/>
    <dgm:cxn modelId="{078512BC-E91A-410A-B7D0-916F7368F9EC}" srcId="{9CCD9B21-9B6D-4DAA-919B-949460835D78}" destId="{B50D5414-CB9B-442D-AAB1-45C4B87054AB}" srcOrd="1" destOrd="0" parTransId="{1AA29C35-A932-4055-8776-EE97139677EF}" sibTransId="{CD323322-6D6E-4F2F-92ED-EE211DE02F9D}"/>
    <dgm:cxn modelId="{0E6A9CF6-40D9-40E6-B2FC-EB94DC70BE87}" srcId="{E23F34F2-45A5-4343-96E1-D6251C87AC46}" destId="{1E4B20FA-305F-41CD-9BCF-CFEA069FC229}" srcOrd="1" destOrd="0" parTransId="{54769F9B-DCB3-4A0A-99C9-FF27FF0FC3E8}" sibTransId="{9BB1907F-9480-429A-93D8-26A6E9D6FEA4}"/>
    <dgm:cxn modelId="{1789CD4E-6C20-4F61-AEF2-9C3B00A3F4A6}" type="presOf" srcId="{9DF7BD36-E1EF-4049-9FB2-54301F5921C3}" destId="{D184F7D3-D6F7-42F8-96DF-A3DA0D8710F0}" srcOrd="0" destOrd="0" presId="urn:microsoft.com/office/officeart/2005/8/layout/vList5"/>
    <dgm:cxn modelId="{A74C9D85-F997-4B45-A86E-7487C387D94E}" type="presOf" srcId="{1E4B20FA-305F-41CD-9BCF-CFEA069FC229}" destId="{068F40C4-C75F-4FC4-A271-38F08B6755C5}" srcOrd="0" destOrd="0" presId="urn:microsoft.com/office/officeart/2005/8/layout/vList5"/>
    <dgm:cxn modelId="{0E611B1C-D134-4DC8-9B57-D61063E76C5A}" srcId="{9DF7BD36-E1EF-4049-9FB2-54301F5921C3}" destId="{5DED0F35-1A6B-4774-9D01-511F0FC717F5}" srcOrd="1" destOrd="0" parTransId="{9A343AD0-35B4-4DD5-A303-34E60F059D45}" sibTransId="{D5AE1E65-61E4-4F73-BF31-EA3729EDE66F}"/>
    <dgm:cxn modelId="{3BA87216-4846-4378-B488-A54E7D1EF4A4}" type="presOf" srcId="{E23F34F2-45A5-4343-96E1-D6251C87AC46}" destId="{5131057F-166C-49AE-8891-C35DD49F2F6F}" srcOrd="0" destOrd="0" presId="urn:microsoft.com/office/officeart/2005/8/layout/vList5"/>
    <dgm:cxn modelId="{BB3EED52-67DE-4F10-8A95-C6A29609B603}" type="presOf" srcId="{12DDB6AF-9A6B-4946-8F41-1DDD43C0FAFC}" destId="{2738090E-DA5E-45B0-9CD6-6B8E9A34DD01}" srcOrd="0" destOrd="2" presId="urn:microsoft.com/office/officeart/2005/8/layout/vList5"/>
    <dgm:cxn modelId="{9BCC29CC-AFC8-4E0E-9F57-107A5693A610}" type="presOf" srcId="{CD0350EF-9735-4CB6-AFAA-4BF305428A21}" destId="{2738090E-DA5E-45B0-9CD6-6B8E9A34DD01}" srcOrd="0" destOrd="0" presId="urn:microsoft.com/office/officeart/2005/8/layout/vList5"/>
    <dgm:cxn modelId="{543BE4F6-DDD5-40F1-9E41-F8A653EAA8BA}" srcId="{9CCD9B21-9B6D-4DAA-919B-949460835D78}" destId="{9AC25A20-01C5-4673-AABE-F37641593D2C}" srcOrd="0" destOrd="0" parTransId="{EBAE9C86-5214-4B33-8691-0F756FAB0AA3}" sibTransId="{D672D275-6EB0-4682-BACE-F7DE4C09D423}"/>
    <dgm:cxn modelId="{C468F9DB-24BF-45E6-BDD4-FA279F23E6DD}" type="presParOf" srcId="{5131057F-166C-49AE-8891-C35DD49F2F6F}" destId="{6F7C5710-385D-4241-B766-E41B8196CA14}" srcOrd="0" destOrd="0" presId="urn:microsoft.com/office/officeart/2005/8/layout/vList5"/>
    <dgm:cxn modelId="{1951F388-3826-418F-9DC2-FA17DBEE2F76}" type="presParOf" srcId="{6F7C5710-385D-4241-B766-E41B8196CA14}" destId="{D184F7D3-D6F7-42F8-96DF-A3DA0D8710F0}" srcOrd="0" destOrd="0" presId="urn:microsoft.com/office/officeart/2005/8/layout/vList5"/>
    <dgm:cxn modelId="{9BF99BA0-54A3-405D-A5B3-831A4C8339C5}" type="presParOf" srcId="{6F7C5710-385D-4241-B766-E41B8196CA14}" destId="{2738090E-DA5E-45B0-9CD6-6B8E9A34DD01}" srcOrd="1" destOrd="0" presId="urn:microsoft.com/office/officeart/2005/8/layout/vList5"/>
    <dgm:cxn modelId="{7D362408-933C-406F-BD88-B859C6F72268}" type="presParOf" srcId="{5131057F-166C-49AE-8891-C35DD49F2F6F}" destId="{E85540CB-F50D-4ECC-B06C-87FD360FD61F}" srcOrd="1" destOrd="0" presId="urn:microsoft.com/office/officeart/2005/8/layout/vList5"/>
    <dgm:cxn modelId="{D457B473-1240-49B4-BC49-9C6C5479E1B9}" type="presParOf" srcId="{5131057F-166C-49AE-8891-C35DD49F2F6F}" destId="{753E80C7-FFB0-4CC8-88C8-D1BF7C97A488}" srcOrd="2" destOrd="0" presId="urn:microsoft.com/office/officeart/2005/8/layout/vList5"/>
    <dgm:cxn modelId="{5B34CA51-409D-4A87-88F0-B4DB44D9A2F5}" type="presParOf" srcId="{753E80C7-FFB0-4CC8-88C8-D1BF7C97A488}" destId="{068F40C4-C75F-4FC4-A271-38F08B6755C5}" srcOrd="0" destOrd="0" presId="urn:microsoft.com/office/officeart/2005/8/layout/vList5"/>
    <dgm:cxn modelId="{72C142A1-841D-46E5-ACF5-75CC5A613C92}" type="presParOf" srcId="{753E80C7-FFB0-4CC8-88C8-D1BF7C97A488}" destId="{C96F313A-01AC-4C81-8D9E-CA23B35B3461}" srcOrd="1" destOrd="0" presId="urn:microsoft.com/office/officeart/2005/8/layout/vList5"/>
    <dgm:cxn modelId="{821FBA6D-AB0F-41B4-9F72-F704AECEA35E}" type="presParOf" srcId="{5131057F-166C-49AE-8891-C35DD49F2F6F}" destId="{EFDABBF8-E9F5-429D-8E97-BEEC9E68DD5F}" srcOrd="3" destOrd="0" presId="urn:microsoft.com/office/officeart/2005/8/layout/vList5"/>
    <dgm:cxn modelId="{3CD62397-A1FE-403D-9F78-78D10ED87289}" type="presParOf" srcId="{5131057F-166C-49AE-8891-C35DD49F2F6F}" destId="{BBE0F0C7-3721-405F-A23D-7D81F2E0EA29}" srcOrd="4" destOrd="0" presId="urn:microsoft.com/office/officeart/2005/8/layout/vList5"/>
    <dgm:cxn modelId="{9A127600-B2FB-433D-B271-E7793C78F0B0}" type="presParOf" srcId="{BBE0F0C7-3721-405F-A23D-7D81F2E0EA29}" destId="{C9A62206-E0CF-49AE-BEB5-9EA5160BAAE8}" srcOrd="0" destOrd="0" presId="urn:microsoft.com/office/officeart/2005/8/layout/vList5"/>
    <dgm:cxn modelId="{A7FFB281-8F4B-4C95-BCD5-F6275D28CCB8}" type="presParOf" srcId="{BBE0F0C7-3721-405F-A23D-7D81F2E0EA29}" destId="{33C22114-5B0D-492F-A236-801A1B8DFF0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38090E-DA5E-45B0-9CD6-6B8E9A34DD01}">
      <dsp:nvSpPr>
        <dsp:cNvPr id="0" name=""/>
        <dsp:cNvSpPr/>
      </dsp:nvSpPr>
      <dsp:spPr>
        <a:xfrm rot="5400000">
          <a:off x="4868979" y="-1836821"/>
          <a:ext cx="1555458" cy="5406135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zh-TW" altLang="en-US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前足挫傷（踩踏）</a:t>
          </a:r>
          <a:endParaRPr lang="zh-TW" altLang="zh-TW" sz="2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zh-TW" altLang="en-US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大</a:t>
          </a:r>
          <a:r>
            <a:rPr lang="zh-TW" altLang="en-US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腳趾撞傷、</a:t>
          </a:r>
          <a:r>
            <a:rPr lang="zh-TW" altLang="en-US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水泡</a:t>
          </a:r>
          <a:endParaRPr lang="zh-TW" altLang="zh-TW" sz="2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zh-TW" altLang="en-US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大腳趾</a:t>
          </a:r>
          <a:r>
            <a:rPr lang="zh-TW" altLang="zh-TW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關節</a:t>
          </a:r>
          <a:r>
            <a:rPr lang="zh-TW" altLang="en-US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扭傷</a:t>
          </a:r>
          <a:endParaRPr lang="zh-TW" altLang="zh-TW" sz="2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zh-TW" altLang="en-US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前掌腳足底痛</a:t>
          </a:r>
          <a:r>
            <a:rPr lang="en-US" altLang="zh-TW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—</a:t>
          </a:r>
          <a:r>
            <a:rPr lang="zh-TW" altLang="zh-TW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蹠骨</a:t>
          </a:r>
          <a:r>
            <a:rPr lang="zh-TW" altLang="en-US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疼痛</a:t>
          </a:r>
          <a:endParaRPr lang="zh-TW" altLang="zh-TW" sz="2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2943641" y="164448"/>
        <a:ext cx="5330204" cy="1403596"/>
      </dsp:txXfrm>
    </dsp:sp>
    <dsp:sp modelId="{D184F7D3-D6F7-42F8-96DF-A3DA0D8710F0}">
      <dsp:nvSpPr>
        <dsp:cNvPr id="0" name=""/>
        <dsp:cNvSpPr/>
      </dsp:nvSpPr>
      <dsp:spPr>
        <a:xfrm>
          <a:off x="0" y="2617"/>
          <a:ext cx="3040951" cy="172725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前腳掌</a:t>
          </a:r>
          <a:endParaRPr lang="en-US" altLang="zh-TW" sz="3600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前足</a:t>
          </a:r>
          <a:r>
            <a:rPr lang="en-US" altLang="zh-TW" sz="3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/</a:t>
          </a:r>
          <a:r>
            <a:rPr lang="zh-TW" altLang="en-US" sz="3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腳趾</a:t>
          </a:r>
          <a:endParaRPr lang="en-US" altLang="zh-TW" sz="3600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84318" y="86935"/>
        <a:ext cx="2872315" cy="1558622"/>
      </dsp:txXfrm>
    </dsp:sp>
    <dsp:sp modelId="{C96F313A-01AC-4C81-8D9E-CA23B35B3461}">
      <dsp:nvSpPr>
        <dsp:cNvPr id="0" name=""/>
        <dsp:cNvSpPr/>
      </dsp:nvSpPr>
      <dsp:spPr>
        <a:xfrm rot="5400000">
          <a:off x="4868979" y="-23199"/>
          <a:ext cx="1555458" cy="5406135"/>
        </a:xfrm>
        <a:prstGeom prst="round2SameRect">
          <a:avLst/>
        </a:prstGeom>
        <a:solidFill>
          <a:schemeClr val="accent5">
            <a:tint val="40000"/>
            <a:alpha val="90000"/>
            <a:hueOff val="-3695877"/>
            <a:satOff val="-6408"/>
            <a:lumOff val="-64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695877"/>
              <a:satOff val="-6408"/>
              <a:lumOff val="-64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smtClean="0">
              <a:latin typeface="標楷體" panose="03000509000000000000" pitchFamily="65" charset="-120"/>
              <a:ea typeface="標楷體" panose="03000509000000000000" pitchFamily="65" charset="-120"/>
            </a:rPr>
            <a:t>足背撞挫傷</a:t>
          </a:r>
          <a:endParaRPr lang="zh-TW" altLang="zh-TW" sz="2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足底筋膜</a:t>
          </a:r>
          <a:r>
            <a:rPr lang="zh-TW" altLang="en-US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炎 </a:t>
          </a:r>
          <a:endParaRPr lang="zh-TW" altLang="zh-TW" sz="2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腳掌深層痛－中足扭傷</a:t>
          </a:r>
          <a:endParaRPr lang="zh-TW" altLang="zh-TW" sz="2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2943641" y="1978071"/>
        <a:ext cx="5330204" cy="1403596"/>
      </dsp:txXfrm>
    </dsp:sp>
    <dsp:sp modelId="{068F40C4-C75F-4FC4-A271-38F08B6755C5}">
      <dsp:nvSpPr>
        <dsp:cNvPr id="0" name=""/>
        <dsp:cNvSpPr/>
      </dsp:nvSpPr>
      <dsp:spPr>
        <a:xfrm>
          <a:off x="8812" y="1825324"/>
          <a:ext cx="3040951" cy="1727258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腳掌</a:t>
          </a:r>
          <a:endParaRPr lang="en-US" altLang="zh-TW" sz="3600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中足</a:t>
          </a:r>
          <a:endParaRPr lang="zh-TW" altLang="zh-TW" sz="3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93130" y="1909642"/>
        <a:ext cx="2872315" cy="1558622"/>
      </dsp:txXfrm>
    </dsp:sp>
    <dsp:sp modelId="{33C22114-5B0D-492F-A236-801A1B8DFF04}">
      <dsp:nvSpPr>
        <dsp:cNvPr id="0" name=""/>
        <dsp:cNvSpPr/>
      </dsp:nvSpPr>
      <dsp:spPr>
        <a:xfrm rot="5400000">
          <a:off x="4868979" y="1790422"/>
          <a:ext cx="1555458" cy="5406135"/>
        </a:xfrm>
        <a:prstGeom prst="round2Same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zh-TW" sz="2000" kern="1200" smtClean="0">
              <a:latin typeface="標楷體" panose="03000509000000000000" pitchFamily="65" charset="-120"/>
              <a:ea typeface="標楷體" panose="03000509000000000000" pitchFamily="65" charset="-120"/>
            </a:rPr>
            <a:t>跟骨</a:t>
          </a:r>
          <a:r>
            <a:rPr lang="zh-TW" altLang="en-US" sz="2000" kern="1200" smtClean="0">
              <a:latin typeface="標楷體" panose="03000509000000000000" pitchFamily="65" charset="-120"/>
              <a:ea typeface="標楷體" panose="03000509000000000000" pitchFamily="65" charset="-120"/>
            </a:rPr>
            <a:t>撞挫傷</a:t>
          </a:r>
          <a:endParaRPr lang="zh-TW" altLang="zh-TW" sz="2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zh-TW" sz="2000" kern="1200" smtClean="0">
              <a:latin typeface="標楷體" panose="03000509000000000000" pitchFamily="65" charset="-120"/>
              <a:ea typeface="標楷體" panose="03000509000000000000" pitchFamily="65" charset="-120"/>
            </a:rPr>
            <a:t>距跟關節扭傷</a:t>
          </a:r>
          <a:endParaRPr lang="zh-TW" altLang="zh-TW" sz="2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2943641" y="3791692"/>
        <a:ext cx="5330204" cy="1403596"/>
      </dsp:txXfrm>
    </dsp:sp>
    <dsp:sp modelId="{C9A62206-E0CF-49AE-BEB5-9EA5160BAAE8}">
      <dsp:nvSpPr>
        <dsp:cNvPr id="0" name=""/>
        <dsp:cNvSpPr/>
      </dsp:nvSpPr>
      <dsp:spPr>
        <a:xfrm>
          <a:off x="0" y="3576661"/>
          <a:ext cx="3040951" cy="1727258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腳跟</a:t>
          </a:r>
          <a:r>
            <a:rPr lang="en-US" altLang="zh-TW" sz="3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 </a:t>
          </a:r>
        </a:p>
      </dsp:txBody>
      <dsp:txXfrm>
        <a:off x="84318" y="3660979"/>
        <a:ext cx="2872315" cy="15586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38090E-DA5E-45B0-9CD6-6B8E9A34DD01}">
      <dsp:nvSpPr>
        <dsp:cNvPr id="0" name=""/>
        <dsp:cNvSpPr/>
      </dsp:nvSpPr>
      <dsp:spPr>
        <a:xfrm rot="5400000">
          <a:off x="4868979" y="-1836821"/>
          <a:ext cx="1555458" cy="5406135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zh-TW" altLang="en-US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前足挫傷（踩踏）</a:t>
          </a:r>
          <a:endParaRPr lang="zh-TW" altLang="zh-TW" sz="2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zh-TW" altLang="en-US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大</a:t>
          </a:r>
          <a:r>
            <a:rPr lang="zh-TW" altLang="en-US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腳趾撞傷、</a:t>
          </a:r>
          <a:r>
            <a:rPr lang="zh-TW" altLang="en-US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水泡</a:t>
          </a:r>
          <a:endParaRPr lang="zh-TW" altLang="zh-TW" sz="2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zh-TW" altLang="en-US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大腳趾</a:t>
          </a:r>
          <a:r>
            <a:rPr lang="zh-TW" altLang="zh-TW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關節</a:t>
          </a:r>
          <a:r>
            <a:rPr lang="zh-TW" altLang="en-US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扭傷</a:t>
          </a:r>
          <a:endParaRPr lang="zh-TW" altLang="zh-TW" sz="2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zh-TW" altLang="en-US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前掌腳足底痛</a:t>
          </a:r>
          <a:r>
            <a:rPr lang="en-US" altLang="zh-TW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—</a:t>
          </a:r>
          <a:r>
            <a:rPr lang="zh-TW" altLang="zh-TW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蹠骨</a:t>
          </a:r>
          <a:r>
            <a:rPr lang="zh-TW" altLang="en-US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疼痛</a:t>
          </a:r>
          <a:endParaRPr lang="zh-TW" altLang="zh-TW" sz="2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2943641" y="164448"/>
        <a:ext cx="5330204" cy="1403596"/>
      </dsp:txXfrm>
    </dsp:sp>
    <dsp:sp modelId="{D184F7D3-D6F7-42F8-96DF-A3DA0D8710F0}">
      <dsp:nvSpPr>
        <dsp:cNvPr id="0" name=""/>
        <dsp:cNvSpPr/>
      </dsp:nvSpPr>
      <dsp:spPr>
        <a:xfrm>
          <a:off x="0" y="2617"/>
          <a:ext cx="3040951" cy="172725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前腳掌</a:t>
          </a:r>
          <a:endParaRPr lang="en-US" altLang="zh-TW" sz="3600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前足</a:t>
          </a:r>
          <a:r>
            <a:rPr lang="en-US" altLang="zh-TW" sz="3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/</a:t>
          </a:r>
          <a:r>
            <a:rPr lang="zh-TW" altLang="en-US" sz="3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腳趾</a:t>
          </a:r>
          <a:endParaRPr lang="en-US" altLang="zh-TW" sz="3600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84318" y="86935"/>
        <a:ext cx="2872315" cy="1558622"/>
      </dsp:txXfrm>
    </dsp:sp>
    <dsp:sp modelId="{C96F313A-01AC-4C81-8D9E-CA23B35B3461}">
      <dsp:nvSpPr>
        <dsp:cNvPr id="0" name=""/>
        <dsp:cNvSpPr/>
      </dsp:nvSpPr>
      <dsp:spPr>
        <a:xfrm rot="5400000">
          <a:off x="4868979" y="-23199"/>
          <a:ext cx="1555458" cy="5406135"/>
        </a:xfrm>
        <a:prstGeom prst="round2SameRect">
          <a:avLst/>
        </a:prstGeom>
        <a:solidFill>
          <a:schemeClr val="accent5">
            <a:tint val="40000"/>
            <a:alpha val="90000"/>
            <a:hueOff val="-3695877"/>
            <a:satOff val="-6408"/>
            <a:lumOff val="-64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695877"/>
              <a:satOff val="-6408"/>
              <a:lumOff val="-64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smtClean="0">
              <a:latin typeface="標楷體" panose="03000509000000000000" pitchFamily="65" charset="-120"/>
              <a:ea typeface="標楷體" panose="03000509000000000000" pitchFamily="65" charset="-120"/>
            </a:rPr>
            <a:t>足背撞挫傷</a:t>
          </a:r>
          <a:endParaRPr lang="zh-TW" altLang="zh-TW" sz="2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足底筋膜</a:t>
          </a:r>
          <a:r>
            <a:rPr lang="zh-TW" altLang="en-US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炎 </a:t>
          </a:r>
          <a:endParaRPr lang="zh-TW" altLang="zh-TW" sz="2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腳掌深層痛－中足扭傷</a:t>
          </a:r>
          <a:endParaRPr lang="zh-TW" altLang="zh-TW" sz="2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2943641" y="1978071"/>
        <a:ext cx="5330204" cy="1403596"/>
      </dsp:txXfrm>
    </dsp:sp>
    <dsp:sp modelId="{068F40C4-C75F-4FC4-A271-38F08B6755C5}">
      <dsp:nvSpPr>
        <dsp:cNvPr id="0" name=""/>
        <dsp:cNvSpPr/>
      </dsp:nvSpPr>
      <dsp:spPr>
        <a:xfrm>
          <a:off x="8812" y="1825324"/>
          <a:ext cx="3040951" cy="1727258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腳掌</a:t>
          </a:r>
          <a:endParaRPr lang="en-US" altLang="zh-TW" sz="3600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中足</a:t>
          </a:r>
          <a:endParaRPr lang="zh-TW" altLang="zh-TW" sz="3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93130" y="1909642"/>
        <a:ext cx="2872315" cy="1558622"/>
      </dsp:txXfrm>
    </dsp:sp>
    <dsp:sp modelId="{33C22114-5B0D-492F-A236-801A1B8DFF04}">
      <dsp:nvSpPr>
        <dsp:cNvPr id="0" name=""/>
        <dsp:cNvSpPr/>
      </dsp:nvSpPr>
      <dsp:spPr>
        <a:xfrm rot="5400000">
          <a:off x="4868979" y="1790422"/>
          <a:ext cx="1555458" cy="5406135"/>
        </a:xfrm>
        <a:prstGeom prst="round2Same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zh-TW" sz="2000" kern="1200" smtClean="0">
              <a:latin typeface="標楷體" panose="03000509000000000000" pitchFamily="65" charset="-120"/>
              <a:ea typeface="標楷體" panose="03000509000000000000" pitchFamily="65" charset="-120"/>
            </a:rPr>
            <a:t>跟骨</a:t>
          </a:r>
          <a:r>
            <a:rPr lang="zh-TW" altLang="en-US" sz="2000" kern="1200" smtClean="0">
              <a:latin typeface="標楷體" panose="03000509000000000000" pitchFamily="65" charset="-120"/>
              <a:ea typeface="標楷體" panose="03000509000000000000" pitchFamily="65" charset="-120"/>
            </a:rPr>
            <a:t>撞挫傷</a:t>
          </a:r>
          <a:endParaRPr lang="zh-TW" altLang="zh-TW" sz="2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zh-TW" sz="2000" kern="1200" smtClean="0">
              <a:latin typeface="標楷體" panose="03000509000000000000" pitchFamily="65" charset="-120"/>
              <a:ea typeface="標楷體" panose="03000509000000000000" pitchFamily="65" charset="-120"/>
            </a:rPr>
            <a:t>距跟關節扭傷</a:t>
          </a:r>
          <a:endParaRPr lang="zh-TW" altLang="zh-TW" sz="2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2943641" y="3791692"/>
        <a:ext cx="5330204" cy="1403596"/>
      </dsp:txXfrm>
    </dsp:sp>
    <dsp:sp modelId="{C9A62206-E0CF-49AE-BEB5-9EA5160BAAE8}">
      <dsp:nvSpPr>
        <dsp:cNvPr id="0" name=""/>
        <dsp:cNvSpPr/>
      </dsp:nvSpPr>
      <dsp:spPr>
        <a:xfrm>
          <a:off x="0" y="3576661"/>
          <a:ext cx="3040951" cy="1727258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腳跟</a:t>
          </a:r>
          <a:r>
            <a:rPr lang="en-US" altLang="zh-TW" sz="3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 </a:t>
          </a:r>
        </a:p>
      </dsp:txBody>
      <dsp:txXfrm>
        <a:off x="84318" y="3660979"/>
        <a:ext cx="2872315" cy="15586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D81D91-B4A0-487B-8991-58BDA70554F7}" type="datetimeFigureOut">
              <a:rPr lang="zh-TW" altLang="en-US" smtClean="0"/>
              <a:t>2018/8/2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5C277-A6ED-45AD-8B4E-D1A54637A9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0330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供運動傷害防護學課程學習參考用，禁止任何非本課程修課學生、與本課程學習有關之其他用途。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5104712-8020-4EC5-BBA5-A9EE9BDF8A60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68520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供運動傷害防護學課程學習參考用，禁止任何非本課程修課學生、與本課程學習有關之其他用途。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5104712-8020-4EC5-BBA5-A9EE9BDF8A60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60004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按一下以編輯母片副標題樣式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54E90A8-EB8D-453E-8613-27F67743D41B}" type="datetime1">
              <a:rPr lang="en-US"/>
              <a:pPr lvl="0"/>
              <a:t>8/2/2018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93856EA-DCA5-4A35-B604-E1041943B65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87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25A5555-C76B-4112-AAAA-E6F68C9E236F}" type="datetime1">
              <a:rPr lang="en-US"/>
              <a:pPr lvl="0"/>
              <a:t>8/2/2018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2EEE3B6-8F58-4241-8B16-FE8934ABA5C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99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94C49F4-B0E2-4F16-8E0E-3AF303CF28DC}" type="datetime1">
              <a:rPr lang="en-US"/>
              <a:pPr lvl="0"/>
              <a:t>8/2/2018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224923E-D779-4ADD-8C92-51369931B21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43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750" y="404813"/>
            <a:ext cx="8064500" cy="62865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11188" y="1268413"/>
            <a:ext cx="4003675" cy="50641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67263" y="1268413"/>
            <a:ext cx="4003675" cy="50641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ADD1B-A47A-4735-83F6-31185C40BE0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10110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1476375" y="188913"/>
            <a:ext cx="6608763" cy="50323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539750" y="981075"/>
            <a:ext cx="4135438" cy="22637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827588" y="981075"/>
            <a:ext cx="4137025" cy="22637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539750" y="3397250"/>
            <a:ext cx="4135438" cy="22637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827588" y="3397250"/>
            <a:ext cx="4137025" cy="22637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B3231F-EC29-4159-A341-4263D5A02A3E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64432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457200" y="274641"/>
            <a:ext cx="8229600" cy="5643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 dirty="0"/>
              <a:t>按一下以編輯母片標題樣式</a:t>
            </a:r>
            <a:endParaRPr lang="en-US" dirty="0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838988"/>
            <a:ext cx="8229600" cy="5439264"/>
          </a:xfrm>
        </p:spPr>
        <p:txBody>
          <a:bodyPr/>
          <a:lstStyle>
            <a:lvl1pPr>
              <a:defRPr/>
            </a:lvl1pPr>
            <a:lvl2pPr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4pPr>
            <a:lvl5pPr>
              <a:defRPr/>
            </a:lvl5pPr>
          </a:lstStyle>
          <a:p>
            <a:pPr lvl="0"/>
            <a:r>
              <a:rPr lang="zh-TW" dirty="0"/>
              <a:t>按一下以編輯母片文字樣式</a:t>
            </a:r>
          </a:p>
          <a:p>
            <a:pPr lvl="1"/>
            <a:r>
              <a:rPr lang="zh-TW" dirty="0"/>
              <a:t>第二層</a:t>
            </a:r>
          </a:p>
          <a:p>
            <a:pPr lvl="2"/>
            <a:r>
              <a:rPr lang="zh-TW" dirty="0"/>
              <a:t>第三層</a:t>
            </a:r>
          </a:p>
          <a:p>
            <a:pPr lvl="3"/>
            <a:r>
              <a:rPr lang="zh-TW" dirty="0"/>
              <a:t>第四層</a:t>
            </a:r>
          </a:p>
          <a:p>
            <a:pPr lvl="4"/>
            <a:r>
              <a:rPr lang="zh-TW" dirty="0"/>
              <a:t>第五層</a:t>
            </a:r>
            <a:endParaRPr lang="en-US" dirty="0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CCC522C-8A98-41EB-9A22-1CB2CB92C3C6}" type="datetime1">
              <a:rPr lang="en-US"/>
              <a:pPr lvl="0"/>
              <a:t>8/2/2018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001879-122A-41BF-9C25-94802BE7ABD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39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6531B54-BB9B-4875-A207-1D6ED0B8FA35}" type="datetime1">
              <a:rPr lang="en-US"/>
              <a:pPr lvl="0"/>
              <a:t>8/2/2018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0F2804E-95E7-4E04-A692-7BF35168A00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11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6B05B3E-3CC3-4B82-A0D8-6AC23003BF6F}" type="datetime1">
              <a:rPr lang="en-US"/>
              <a:pPr lvl="0"/>
              <a:t>8/2/2018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825DAAD-5587-4263-9D81-97CC173A1E3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77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文字版面配置區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6" name="內容版面配置區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7" name="日期版面配置區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44A751C-6B43-4EB8-8F67-5BDDD91A7D36}" type="datetime1">
              <a:rPr lang="en-US"/>
              <a:pPr lvl="0"/>
              <a:t>8/2/2018</a:t>
            </a:fld>
            <a:endParaRPr lang="en-US"/>
          </a:p>
        </p:txBody>
      </p:sp>
      <p:sp>
        <p:nvSpPr>
          <p:cNvPr id="8" name="頁尾版面配置區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投影片編號版面配置區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F20985-5DEB-47B0-A6CC-E754A84A044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5602DE7-EB97-42A4-A31B-AEA80A53AAAA}" type="datetime1">
              <a:rPr lang="en-US"/>
              <a:pPr lvl="0"/>
              <a:t>8/2/2018</a:t>
            </a:fld>
            <a:endParaRPr lang="en-US"/>
          </a:p>
        </p:txBody>
      </p:sp>
      <p:sp>
        <p:nvSpPr>
          <p:cNvPr id="4" name="頁尾版面配置區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投影片編號版面配置區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383C390-943C-4C11-9222-333F6E4CC19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80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2156763-1A13-4EC5-8D54-5E644CEABAF3}" type="datetime1">
              <a:rPr lang="en-US"/>
              <a:pPr lvl="0"/>
              <a:t>8/2/2018</a:t>
            </a:fld>
            <a:endParaRPr lang="en-US"/>
          </a:p>
        </p:txBody>
      </p:sp>
      <p:sp>
        <p:nvSpPr>
          <p:cNvPr id="3" name="頁尾版面配置區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投影片編號版面配置區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D6C4B2A-B94A-4600-AC47-9A82D8BC8DC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43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9F89D2B-F5D6-4D48-B77E-1756C5408D5C}" type="datetime1">
              <a:rPr lang="en-US"/>
              <a:pPr lvl="0"/>
              <a:t>8/2/2018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60D7A4-8D03-4354-9CB7-3541AE3B9F2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13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zh-TW"/>
              <a:t>按一下圖示以新增圖片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ECA8848-2920-4A25-9D13-4E297CEB81D1}" type="datetime1">
              <a:rPr lang="en-US"/>
              <a:pPr lvl="0"/>
              <a:t>8/2/2018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747CEDA-B140-4B21-AA84-B391A65AA97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48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AB5E4"/>
            </a:gs>
            <a:gs pos="100000">
              <a:srgbClr val="C2D1E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7413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/>
            <a:r>
              <a:rPr lang="zh-TW" dirty="0"/>
              <a:t>按一下以編輯母片標題樣式</a:t>
            </a:r>
            <a:endParaRPr lang="en-US" dirty="0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168000"/>
            <a:ext cx="8229600" cy="49581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zh-TW" dirty="0"/>
              <a:t>按一下以編輯母片文字樣式</a:t>
            </a:r>
          </a:p>
          <a:p>
            <a:pPr lvl="1"/>
            <a:r>
              <a:rPr lang="zh-TW" dirty="0"/>
              <a:t>第二層</a:t>
            </a:r>
          </a:p>
          <a:p>
            <a:pPr lvl="2"/>
            <a:r>
              <a:rPr lang="zh-TW" dirty="0"/>
              <a:t>第三層</a:t>
            </a:r>
          </a:p>
          <a:p>
            <a:pPr lvl="3"/>
            <a:r>
              <a:rPr lang="zh-TW" dirty="0"/>
              <a:t>第四層</a:t>
            </a:r>
          </a:p>
          <a:p>
            <a:pPr lvl="4"/>
            <a:r>
              <a:rPr lang="zh-TW" dirty="0"/>
              <a:t>第五層</a:t>
            </a:r>
            <a:endParaRPr lang="en-US" dirty="0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fld id="{6E744CF0-60D5-4C27-B9C5-7C05AF2846C8}" type="slidenum">
              <a:t>‹#›</a:t>
            </a:fld>
            <a:endParaRPr lang="en-US"/>
          </a:p>
        </p:txBody>
      </p:sp>
      <p:pic>
        <p:nvPicPr>
          <p:cNvPr id="7" name="Picture 2" descr="C:\Users\BPC\Downloads\教育部logo991006-1.pn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5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TW" sz="4400" b="0" i="0" u="none" strike="noStrike" kern="1200" cap="none" spc="0" baseline="0">
          <a:solidFill>
            <a:srgbClr val="000000"/>
          </a:solidFill>
          <a:uFillTx/>
          <a:latin typeface="標楷體" pitchFamily="65"/>
          <a:ea typeface="標楷體" pitchFamily="65"/>
          <a:cs typeface="標楷體" pitchFamily="65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zh-TW" sz="3200" b="0" i="0" u="none" strike="noStrike" kern="1200" cap="none" spc="0" baseline="0">
          <a:solidFill>
            <a:srgbClr val="0000FF"/>
          </a:solidFill>
          <a:uFillTx/>
          <a:latin typeface="標楷體" pitchFamily="65"/>
          <a:ea typeface="標楷體" pitchFamily="65"/>
          <a:cs typeface="標楷體" pitchFamily="65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zh-TW" sz="2800" b="0" i="0" u="none" strike="noStrike" kern="1200" cap="none" spc="0" baseline="0">
          <a:solidFill>
            <a:srgbClr val="000000"/>
          </a:solidFill>
          <a:uFillTx/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zh-TW" sz="2400" b="0" i="0" u="none" strike="noStrike" kern="1200" cap="none" spc="0" baseline="0">
          <a:solidFill>
            <a:srgbClr val="000000"/>
          </a:solidFill>
          <a:uFillTx/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7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foot.co.uk/cgi-bin/affiliates/clickthru.cgi?id=football&amp;page=http://www.drfoot.co.uk/acatalog/Knee_and_Foot_Immobilisers.html" TargetMode="External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hyperlink" Target="http://images.google.com.tw/imgres?imgurl=http://www.supportsusa.com/knee/zipper/930010.jpg&amp;imgrefurl=http://www.supportsusa.com/knee/zipper/hallux-valgus-splint.htm&amp;usg=__8gG5YOml9ioJpAdiremFZUbDp8U=&amp;h=200&amp;w=200&amp;sz=39&amp;hl=zh-TW&amp;start=16&amp;um=1&amp;tbnid=zZZlBwOJZpLMiM:&amp;tbnh=104&amp;tbnw=104&amp;prev=/images?q%3Dhallux%2Bvalgus%26hl%3Dzh-TW%26rlz%3D1T4GGLL_zh-TWTW322TW323%26sa%3DN%26um%3D1" TargetMode="Externa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7" Type="http://schemas.openxmlformats.org/officeDocument/2006/relationships/image" Target="../media/image39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737829" y="476667"/>
            <a:ext cx="7772400" cy="1470026"/>
          </a:xfrm>
        </p:spPr>
        <p:txBody>
          <a:bodyPr/>
          <a:lstStyle/>
          <a:p>
            <a:pPr lvl="0"/>
            <a:r>
              <a:rPr lang="zh-TW" altLang="en-US" dirty="0" smtClean="0"/>
              <a:t>運動傷害與</a:t>
            </a:r>
            <a:r>
              <a:rPr lang="zh-TW" altLang="en-US" dirty="0"/>
              <a:t>急救</a:t>
            </a:r>
            <a:endParaRPr lang="zh-TW" dirty="0"/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214292" y="4485715"/>
            <a:ext cx="6400800" cy="648071"/>
          </a:xfrm>
        </p:spPr>
        <p:txBody>
          <a:bodyPr/>
          <a:lstStyle/>
          <a:p>
            <a:pPr lvl="0"/>
            <a:r>
              <a:rPr lang="zh-TW" altLang="en-US" sz="2800" dirty="0" smtClean="0">
                <a:solidFill>
                  <a:schemeClr val="tx1"/>
                </a:solidFill>
              </a:rPr>
              <a:t>國立體育大學</a:t>
            </a:r>
            <a:endParaRPr lang="en-US" altLang="zh-TW" sz="2800" dirty="0" smtClean="0">
              <a:solidFill>
                <a:schemeClr val="tx1"/>
              </a:solidFill>
            </a:endParaRPr>
          </a:p>
          <a:p>
            <a:pPr lvl="0"/>
            <a:r>
              <a:rPr lang="zh-TW" altLang="en-US" sz="2800" dirty="0" smtClean="0">
                <a:solidFill>
                  <a:schemeClr val="tx1"/>
                </a:solidFill>
              </a:rPr>
              <a:t>運動保健學系</a:t>
            </a:r>
            <a:endParaRPr lang="en-US" altLang="zh-TW" sz="2800" dirty="0" smtClean="0">
              <a:solidFill>
                <a:schemeClr val="tx1"/>
              </a:solidFill>
            </a:endParaRPr>
          </a:p>
          <a:p>
            <a:pPr lvl="0"/>
            <a:r>
              <a:rPr lang="zh-TW" altLang="en-US" sz="2800" dirty="0" smtClean="0">
                <a:solidFill>
                  <a:schemeClr val="tx1"/>
                </a:solidFill>
              </a:rPr>
              <a:t>陳雅</a:t>
            </a:r>
            <a:r>
              <a:rPr lang="zh-TW" altLang="en-US" sz="2800" dirty="0">
                <a:solidFill>
                  <a:schemeClr val="tx1"/>
                </a:solidFill>
              </a:rPr>
              <a:t>琳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BPC\Downloads\教育部logo991006-1.pn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副標題 2"/>
          <p:cNvSpPr txBox="1"/>
          <p:nvPr/>
        </p:nvSpPr>
        <p:spPr>
          <a:xfrm>
            <a:off x="1214292" y="2014489"/>
            <a:ext cx="6400800" cy="64807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3200" b="1" i="0" u="none" strike="noStrike" kern="1200" cap="none" spc="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"/>
              </a:rPr>
              <a:t>下肢常見運動傷害之</a:t>
            </a:r>
            <a:endParaRPr lang="en-US" altLang="zh-TW" sz="3200" b="1" i="0" u="none" strike="noStrike" kern="1200" cap="none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標楷體" panose="03000509000000000000" pitchFamily="65" charset="-120"/>
              <a:ea typeface="標楷體" panose="03000509000000000000" pitchFamily="65" charset="-120"/>
              <a:cs typeface="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3200" b="1" i="0" u="none" strike="noStrike" kern="1200" cap="none" spc="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"/>
              </a:rPr>
              <a:t>認識、預防與處理</a:t>
            </a:r>
            <a:endParaRPr lang="en-US" altLang="zh-TW" sz="3200" b="1" i="0" u="none" strike="noStrike" kern="1200" cap="none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標楷體" panose="03000509000000000000" pitchFamily="65" charset="-120"/>
              <a:ea typeface="標楷體" panose="03000509000000000000" pitchFamily="65" charset="-120"/>
              <a:cs typeface="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"/>
              </a:rPr>
              <a:t>(</a:t>
            </a: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"/>
              </a:rPr>
              <a:t>足、踝與小腿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"/>
              </a:rPr>
              <a:t>)</a:t>
            </a:r>
            <a:endParaRPr lang="en-US" sz="3200" b="1" i="0" u="none" strike="noStrike" kern="1200" cap="none" spc="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標楷體" panose="03000509000000000000" pitchFamily="65" charset="-120"/>
              <a:ea typeface="標楷體" panose="03000509000000000000" pitchFamily="65" charset="-120"/>
              <a:cs typeface="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投影片編號版面配置區 4"/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600" b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1pPr>
            <a:lvl2pPr marL="742950" indent="-285750">
              <a:defRPr kumimoji="1" sz="3600" b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2pPr>
            <a:lvl3pPr marL="1143000" indent="-228600">
              <a:defRPr kumimoji="1" sz="3600" b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3pPr>
            <a:lvl4pPr marL="1600200" indent="-228600">
              <a:defRPr kumimoji="1" sz="3600" b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4pPr>
            <a:lvl5pPr marL="2057400" indent="-228600">
              <a:defRPr kumimoji="1" sz="3600" b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9pPr>
          </a:lstStyle>
          <a:p>
            <a:fld id="{64A83CC7-5C8F-447C-B20D-291D2E6CDBF3}" type="slidenum">
              <a:rPr lang="ja-JP" altLang="en-US" sz="1000">
                <a:solidFill>
                  <a:schemeClr val="bg1"/>
                </a:solidFill>
                <a:latin typeface="Arial" panose="020B0604020202020204" pitchFamily="34" charset="0"/>
              </a:rPr>
              <a:pPr/>
              <a:t>10</a:t>
            </a:fld>
            <a:endParaRPr lang="en-US" altLang="ja-JP" sz="10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zh-TW" altLang="en-US" dirty="0" smtClean="0"/>
              <a:t>足背撞挫傷</a:t>
            </a:r>
            <a:endParaRPr lang="en-US" altLang="zh-TW" dirty="0" smtClean="0"/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6481" y="750211"/>
            <a:ext cx="4032281" cy="5439264"/>
          </a:xfrm>
        </p:spPr>
        <p:txBody>
          <a:bodyPr/>
          <a:lstStyle/>
          <a:p>
            <a:pPr eaLnBrk="1" hangingPunct="1"/>
            <a:r>
              <a:rPr lang="zh-TW" altLang="en-US" sz="2400" dirty="0" smtClean="0"/>
              <a:t>原因：</a:t>
            </a:r>
            <a:endParaRPr lang="en-US" altLang="zh-TW" sz="2400" dirty="0" smtClean="0"/>
          </a:p>
          <a:p>
            <a:pPr lvl="1"/>
            <a:r>
              <a:rPr lang="zh-TW" altLang="en-US" sz="2400" dirty="0" smtClean="0"/>
              <a:t>遭人踩踏、撞擊外物，</a:t>
            </a:r>
          </a:p>
          <a:p>
            <a:pPr eaLnBrk="1" hangingPunct="1"/>
            <a:r>
              <a:rPr lang="zh-TW" altLang="en-US" sz="2400" dirty="0" smtClean="0"/>
              <a:t>傷害</a:t>
            </a:r>
            <a:endParaRPr lang="en-US" altLang="zh-TW" sz="2400" dirty="0" smtClean="0"/>
          </a:p>
          <a:p>
            <a:pPr lvl="1"/>
            <a:r>
              <a:rPr lang="zh-TW" altLang="en-US" sz="2400" dirty="0" smtClean="0"/>
              <a:t>肌腱、骨骼撞</a:t>
            </a:r>
            <a:r>
              <a:rPr lang="zh-TW" altLang="en-US" sz="2400" dirty="0" smtClean="0"/>
              <a:t>挫傷</a:t>
            </a:r>
            <a:endParaRPr lang="en-US" altLang="zh-TW" sz="2400" dirty="0" smtClean="0"/>
          </a:p>
          <a:p>
            <a:pPr lvl="1"/>
            <a:r>
              <a:rPr lang="zh-TW" altLang="en-US" sz="2400" dirty="0" smtClean="0"/>
              <a:t>若</a:t>
            </a:r>
            <a:r>
              <a:rPr lang="zh-TW" altLang="en-US" sz="2400" dirty="0" smtClean="0"/>
              <a:t>外力極大／速，</a:t>
            </a:r>
            <a:r>
              <a:rPr lang="zh-TW" altLang="en-US" sz="2400" dirty="0" smtClean="0"/>
              <a:t>可能肌腱斷裂、骨折</a:t>
            </a:r>
            <a:r>
              <a:rPr lang="zh-TW" altLang="en-US" sz="2400" dirty="0" smtClean="0"/>
              <a:t>。</a:t>
            </a:r>
          </a:p>
          <a:p>
            <a:r>
              <a:rPr lang="zh-TW" altLang="en-US" sz="2400" dirty="0" smtClean="0"/>
              <a:t>傷害處理</a:t>
            </a:r>
            <a:endParaRPr lang="en-US" altLang="zh-TW" sz="2400" dirty="0" smtClean="0"/>
          </a:p>
          <a:p>
            <a:pPr lvl="1"/>
            <a:r>
              <a:rPr lang="zh-TW" altLang="en-US" sz="2400" dirty="0" smtClean="0"/>
              <a:t>急性傷害</a:t>
            </a:r>
            <a:r>
              <a:rPr lang="zh-TW" altLang="en-US" sz="2400" dirty="0" smtClean="0"/>
              <a:t>管理</a:t>
            </a:r>
            <a:r>
              <a:rPr lang="en-US" altLang="zh-TW" sz="2400" dirty="0" smtClean="0"/>
              <a:t>(PRICE)</a:t>
            </a:r>
            <a:endParaRPr lang="en-US" altLang="zh-TW" sz="2400" dirty="0" smtClean="0"/>
          </a:p>
          <a:p>
            <a:pPr lvl="1"/>
            <a:r>
              <a:rPr lang="zh-TW" altLang="en-US" sz="2400" dirty="0" smtClean="0">
                <a:solidFill>
                  <a:srgbClr val="C00000"/>
                </a:solidFill>
              </a:rPr>
              <a:t>快速</a:t>
            </a:r>
            <a:r>
              <a:rPr lang="zh-TW" altLang="en-US" sz="2400" dirty="0">
                <a:solidFill>
                  <a:srgbClr val="C00000"/>
                </a:solidFill>
              </a:rPr>
              <a:t>、明顯</a:t>
            </a:r>
            <a:r>
              <a:rPr lang="zh-TW" altLang="en-US" sz="2400" dirty="0" smtClean="0">
                <a:solidFill>
                  <a:srgbClr val="C00000"/>
                </a:solidFill>
              </a:rPr>
              <a:t>腫脹</a:t>
            </a:r>
            <a:r>
              <a:rPr lang="zh-TW" altLang="en-US" sz="2400" dirty="0" smtClean="0"/>
              <a:t>時建議就醫 （排除骨折）</a:t>
            </a:r>
          </a:p>
          <a:p>
            <a:pPr eaLnBrk="1" hangingPunct="1"/>
            <a:r>
              <a:rPr lang="zh-TW" altLang="en-US" sz="2400" dirty="0" smtClean="0"/>
              <a:t>預防</a:t>
            </a:r>
            <a:endParaRPr lang="en-US" altLang="zh-TW" sz="2400" dirty="0" smtClean="0"/>
          </a:p>
          <a:p>
            <a:pPr lvl="1"/>
            <a:r>
              <a:rPr lang="zh-TW" altLang="en-US" sz="2000" dirty="0" smtClean="0"/>
              <a:t>足背加軟墊、硬質鞋舌（背）</a:t>
            </a:r>
          </a:p>
        </p:txBody>
      </p:sp>
      <p:pic>
        <p:nvPicPr>
          <p:cNvPr id="43015" name="Picture 7" descr="ãmetatarsal fracture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390" y="3140960"/>
            <a:ext cx="2750610" cy="371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/>
          <a:srcRect l="51789" t="2777" r="3784" b="1925"/>
          <a:stretch/>
        </p:blipFill>
        <p:spPr>
          <a:xfrm>
            <a:off x="6378002" y="0"/>
            <a:ext cx="2781385" cy="295275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3" r="31099" b="11429"/>
          <a:stretch>
            <a:fillRect/>
          </a:stretch>
        </p:blipFill>
        <p:spPr bwMode="auto">
          <a:xfrm>
            <a:off x="4174583" y="1113628"/>
            <a:ext cx="2238375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8406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42950" y="1731966"/>
            <a:ext cx="8229600" cy="564346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6" descr="https://i0.wp.com/ramracing.racebx.com/blog/wp-content/uploads/2011/05/foot-p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40576"/>
            <a:ext cx="4241785" cy="4428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turfto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974" y="640576"/>
            <a:ext cx="2220224" cy="383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http://www.podiatrytoday.com/files/imagecache/normal/orthojune3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8" t="2244" r="15264" b="24515"/>
          <a:stretch/>
        </p:blipFill>
        <p:spPr bwMode="auto">
          <a:xfrm>
            <a:off x="6568388" y="640576"/>
            <a:ext cx="2332725" cy="378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ãturf toeãçåçæå°çµæ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178" y="4510190"/>
            <a:ext cx="3228588" cy="206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395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投影片編號版面配置區 4"/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600" b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1pPr>
            <a:lvl2pPr marL="742950" indent="-285750">
              <a:defRPr kumimoji="1" sz="3600" b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2pPr>
            <a:lvl3pPr marL="1143000" indent="-228600">
              <a:defRPr kumimoji="1" sz="3600" b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3pPr>
            <a:lvl4pPr marL="1600200" indent="-228600">
              <a:defRPr kumimoji="1" sz="3600" b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4pPr>
            <a:lvl5pPr marL="2057400" indent="-228600">
              <a:defRPr kumimoji="1" sz="3600" b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9pPr>
          </a:lstStyle>
          <a:p>
            <a:fld id="{7E350B48-5F78-4820-B177-86795A230BB7}" type="slidenum">
              <a:rPr lang="ja-JP" altLang="en-US" sz="1000">
                <a:solidFill>
                  <a:schemeClr val="bg1"/>
                </a:solidFill>
                <a:latin typeface="Arial" panose="020B0604020202020204" pitchFamily="34" charset="0"/>
              </a:rPr>
              <a:pPr/>
              <a:t>12</a:t>
            </a:fld>
            <a:endParaRPr lang="en-US" altLang="ja-JP" sz="10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41"/>
            <a:ext cx="5805488" cy="564346"/>
          </a:xfrm>
        </p:spPr>
        <p:txBody>
          <a:bodyPr/>
          <a:lstStyle/>
          <a:p>
            <a:r>
              <a:rPr lang="zh-TW" altLang="en-US" dirty="0"/>
              <a:t>硬地</a:t>
            </a:r>
            <a:r>
              <a:rPr lang="zh-TW" altLang="en-US" dirty="0" smtClean="0"/>
              <a:t>趾</a:t>
            </a:r>
            <a:endParaRPr lang="en-US" altLang="zh-TW" dirty="0" smtClean="0"/>
          </a:p>
        </p:txBody>
      </p:sp>
      <p:pic>
        <p:nvPicPr>
          <p:cNvPr id="47109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09" t="703" r="33357" b="61925"/>
          <a:stretch/>
        </p:blipFill>
        <p:spPr bwMode="auto">
          <a:xfrm rot="16200000">
            <a:off x="3599926" y="3348194"/>
            <a:ext cx="2211641" cy="253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51" r="30544" b="63266"/>
          <a:stretch>
            <a:fillRect/>
          </a:stretch>
        </p:blipFill>
        <p:spPr bwMode="auto">
          <a:xfrm>
            <a:off x="538349" y="4081367"/>
            <a:ext cx="2881312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2" name="Picture 8" descr="ãmp joint foot capsuleãçåçæå°çµæ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715" y="5121164"/>
            <a:ext cx="2522036" cy="198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turfto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-62192"/>
            <a:ext cx="2220224" cy="383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08" r="31099" b="60008"/>
          <a:stretch/>
        </p:blipFill>
        <p:spPr bwMode="auto">
          <a:xfrm flipV="1">
            <a:off x="5981805" y="3800280"/>
            <a:ext cx="2537080" cy="2972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722027" y="838988"/>
            <a:ext cx="6192838" cy="33424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3200" b="0" i="0" u="none" strike="noStrike" kern="1200" cap="none" spc="0" baseline="0">
                <a:solidFill>
                  <a:srgbClr val="0000FF"/>
                </a:solidFill>
                <a:uFillTx/>
                <a:latin typeface="標楷體" pitchFamily="65"/>
                <a:ea typeface="標楷體" pitchFamily="65"/>
                <a:cs typeface="標楷體" pitchFamily="65"/>
              </a:defRPr>
            </a:lvl1pPr>
            <a:lvl2pPr marL="742950" marR="0" lvl="1" indent="-28575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zh-TW" sz="2800" b="0" i="0" u="none" strike="noStrike" kern="1200" cap="none" spc="0" baseline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dirty="0" smtClean="0"/>
              <a:t>過度伸展的外力</a:t>
            </a:r>
          </a:p>
          <a:p>
            <a:r>
              <a:rPr lang="zh-TW" altLang="en-US" sz="2800" dirty="0" smtClean="0"/>
              <a:t>第一</a:t>
            </a:r>
            <a:r>
              <a:rPr lang="en-US" altLang="zh-TW" sz="2800" dirty="0" smtClean="0"/>
              <a:t>MP</a:t>
            </a:r>
            <a:r>
              <a:rPr lang="zh-TW" altLang="en-US" sz="2800" dirty="0" smtClean="0"/>
              <a:t>關節蹠底關節囊韌帶的扭傷。</a:t>
            </a:r>
          </a:p>
          <a:p>
            <a:r>
              <a:rPr lang="zh-TW" altLang="en-US" sz="2800" dirty="0" smtClean="0"/>
              <a:t>其它傷害：</a:t>
            </a:r>
          </a:p>
          <a:p>
            <a:pPr lvl="1"/>
            <a:r>
              <a:rPr lang="zh-TW" altLang="en-US" dirty="0" smtClean="0"/>
              <a:t>屈姆肌拉傷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種子骨骨折或瘀傷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蹠骨頭骨折</a:t>
            </a:r>
          </a:p>
          <a:p>
            <a:endParaRPr lang="zh-TW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996411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634564"/>
            <a:ext cx="8229600" cy="564346"/>
          </a:xfrm>
        </p:spPr>
        <p:txBody>
          <a:bodyPr/>
          <a:lstStyle/>
          <a:p>
            <a:r>
              <a:rPr lang="zh-TW" altLang="en-US" dirty="0" smtClean="0"/>
              <a:t>給予適當保護與活動限制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維持基本活動功能</a:t>
            </a:r>
            <a:endParaRPr lang="zh-TW" altLang="en-US" dirty="0"/>
          </a:p>
        </p:txBody>
      </p:sp>
      <p:pic>
        <p:nvPicPr>
          <p:cNvPr id="4" name="大拇趾關節過度伸展貼紮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98090" y="1681297"/>
            <a:ext cx="6070060" cy="4552877"/>
          </a:xfrm>
        </p:spPr>
      </p:pic>
    </p:spTree>
    <p:extLst>
      <p:ext uri="{BB962C8B-B14F-4D97-AF65-F5344CB8AC3E}">
        <p14:creationId xmlns:p14="http://schemas.microsoft.com/office/powerpoint/2010/main" val="2802162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投影片編號版面配置區 4"/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600" b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1pPr>
            <a:lvl2pPr marL="742950" indent="-285750">
              <a:defRPr kumimoji="1" sz="3600" b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2pPr>
            <a:lvl3pPr marL="1143000" indent="-228600">
              <a:defRPr kumimoji="1" sz="3600" b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3pPr>
            <a:lvl4pPr marL="1600200" indent="-228600">
              <a:defRPr kumimoji="1" sz="3600" b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4pPr>
            <a:lvl5pPr marL="2057400" indent="-228600">
              <a:defRPr kumimoji="1" sz="3600" b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9pPr>
          </a:lstStyle>
          <a:p>
            <a:fld id="{55014367-255B-4B56-9B81-25CF28B20ABA}" type="slidenum">
              <a:rPr lang="ja-JP" altLang="en-US" sz="1000">
                <a:solidFill>
                  <a:schemeClr val="bg1"/>
                </a:solidFill>
                <a:latin typeface="Arial" panose="020B0604020202020204" pitchFamily="34" charset="0"/>
              </a:rPr>
              <a:pPr/>
              <a:t>14</a:t>
            </a:fld>
            <a:endParaRPr lang="en-US" altLang="ja-JP" sz="10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力量擠壓腳趾或足背</a:t>
            </a:r>
            <a:endParaRPr lang="en-US" altLang="zh-TW" dirty="0" smtClean="0"/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9557" y="1257791"/>
            <a:ext cx="3429000" cy="5230502"/>
          </a:xfrm>
        </p:spPr>
        <p:txBody>
          <a:bodyPr/>
          <a:lstStyle/>
          <a:p>
            <a:r>
              <a:rPr lang="zh-TW" altLang="en-US" sz="2800" dirty="0"/>
              <a:t>機轉：腳趾過度向下彎曲 </a:t>
            </a:r>
          </a:p>
          <a:p>
            <a:pPr eaLnBrk="1" hangingPunct="1"/>
            <a:r>
              <a:rPr lang="zh-TW" altLang="en-US" sz="2800" dirty="0" smtClean="0"/>
              <a:t>傷害：大腳趾關節足背關節囊扭傷</a:t>
            </a:r>
            <a:endParaRPr lang="en-US" altLang="zh-TW" sz="2800" dirty="0" smtClean="0"/>
          </a:p>
        </p:txBody>
      </p:sp>
      <p:pic>
        <p:nvPicPr>
          <p:cNvPr id="51205" name="Picture 6" descr="http://www.podiatrytoday.com/files/imagecache/normal/orthojune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6" t="2584" r="22118" b="23768"/>
          <a:stretch/>
        </p:blipFill>
        <p:spPr bwMode="auto">
          <a:xfrm>
            <a:off x="0" y="3496934"/>
            <a:ext cx="2095501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488426" y="1047750"/>
            <a:ext cx="4417450" cy="54628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3200" b="0" i="0" u="none" strike="noStrike" kern="1200" cap="none" spc="0" baseline="0">
                <a:solidFill>
                  <a:srgbClr val="0000FF"/>
                </a:solidFill>
                <a:uFillTx/>
                <a:latin typeface="標楷體" pitchFamily="65"/>
                <a:ea typeface="標楷體" pitchFamily="65"/>
                <a:cs typeface="標楷體" pitchFamily="65"/>
              </a:defRPr>
            </a:lvl1pPr>
            <a:lvl2pPr marL="742950" marR="0" lvl="1" indent="-28575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zh-TW" sz="2800" b="0" i="0" u="none" strike="noStrike" kern="1200" cap="none" spc="0" baseline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3538" indent="-363538">
              <a:lnSpc>
                <a:spcPct val="120000"/>
              </a:lnSpc>
            </a:pPr>
            <a:r>
              <a:rPr lang="zh-TW" altLang="en-US" sz="2800" dirty="0" smtClean="0">
                <a:solidFill>
                  <a:schemeClr val="tx1"/>
                </a:solidFill>
              </a:rPr>
              <a:t>過度背屈、蹠屈或旋前</a:t>
            </a:r>
          </a:p>
          <a:p>
            <a:pPr marL="363538" indent="-363538">
              <a:lnSpc>
                <a:spcPct val="120000"/>
              </a:lnSpc>
            </a:pPr>
            <a:r>
              <a:rPr lang="zh-TW" altLang="en-US" sz="2800" dirty="0" smtClean="0">
                <a:solidFill>
                  <a:schemeClr val="tx1"/>
                </a:solidFill>
              </a:rPr>
              <a:t>痛點、腫脹位置在足內側深層，垂直負重或站立負重時，會更痛。</a:t>
            </a:r>
            <a:endParaRPr lang="en-US" altLang="zh-TW" sz="2800" dirty="0" smtClean="0">
              <a:solidFill>
                <a:schemeClr val="tx1"/>
              </a:solidFill>
            </a:endParaRPr>
          </a:p>
          <a:p>
            <a:pPr marL="363538" indent="-363538">
              <a:lnSpc>
                <a:spcPct val="120000"/>
              </a:lnSpc>
            </a:pPr>
            <a:r>
              <a:rPr lang="zh-TW" altLang="en-US" sz="2800" dirty="0" smtClean="0">
                <a:solidFill>
                  <a:schemeClr val="tx1"/>
                </a:solidFill>
              </a:rPr>
              <a:t>中足</a:t>
            </a:r>
            <a:r>
              <a:rPr lang="zh-TW" altLang="en-US" sz="2800" dirty="0">
                <a:solidFill>
                  <a:schemeClr val="tx1"/>
                </a:solidFill>
              </a:rPr>
              <a:t>扭傷</a:t>
            </a:r>
            <a:endParaRPr lang="zh-TW" altLang="en-US" sz="2800" dirty="0" smtClean="0">
              <a:solidFill>
                <a:schemeClr val="tx1"/>
              </a:solidFill>
            </a:endParaRPr>
          </a:p>
        </p:txBody>
      </p:sp>
      <p:pic>
        <p:nvPicPr>
          <p:cNvPr id="7" name="Picture 8" descr="https://encrypted-tbn3.gstatic.com/images?q=tbn:ANd9GcRVw-lIVlpt4x3A4nQegrFwd9Omx62b-CWuKzwr6DkDM9k6C8z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164" y="4019551"/>
            <a:ext cx="2838449" cy="2838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http://www.mdguidelines.com/images/Illustrations/dis_foo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95"/>
          <a:stretch/>
        </p:blipFill>
        <p:spPr bwMode="auto">
          <a:xfrm>
            <a:off x="5241613" y="4019550"/>
            <a:ext cx="2082852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Tuberosity of fifth metatarsal diagra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66" b="16891"/>
          <a:stretch/>
        </p:blipFill>
        <p:spPr bwMode="auto">
          <a:xfrm rot="10800000">
            <a:off x="7443277" y="3752850"/>
            <a:ext cx="1671630" cy="3099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8827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投影片編號版面配置區 4"/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600" b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1pPr>
            <a:lvl2pPr marL="742950" indent="-285750">
              <a:defRPr kumimoji="1" sz="3600" b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2pPr>
            <a:lvl3pPr marL="1143000" indent="-228600">
              <a:defRPr kumimoji="1" sz="3600" b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3pPr>
            <a:lvl4pPr marL="1600200" indent="-228600">
              <a:defRPr kumimoji="1" sz="3600" b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4pPr>
            <a:lvl5pPr marL="2057400" indent="-228600">
              <a:defRPr kumimoji="1" sz="3600" b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9pPr>
          </a:lstStyle>
          <a:p>
            <a:fld id="{55014367-255B-4B56-9B81-25CF28B20ABA}" type="slidenum">
              <a:rPr lang="ja-JP" altLang="en-US" sz="1000">
                <a:solidFill>
                  <a:schemeClr val="bg1"/>
                </a:solidFill>
                <a:latin typeface="Arial" panose="020B0604020202020204" pitchFamily="34" charset="0"/>
              </a:rPr>
              <a:pPr/>
              <a:t>15</a:t>
            </a:fld>
            <a:endParaRPr lang="en-US" altLang="ja-JP" sz="10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力量擠壓足背</a:t>
            </a:r>
            <a:endParaRPr lang="en-US" altLang="zh-TW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45123" y="1047750"/>
            <a:ext cx="8360753" cy="54628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3200" b="0" i="0" u="none" strike="noStrike" kern="1200" cap="none" spc="0" baseline="0">
                <a:solidFill>
                  <a:srgbClr val="0000FF"/>
                </a:solidFill>
                <a:uFillTx/>
                <a:latin typeface="標楷體" pitchFamily="65"/>
                <a:ea typeface="標楷體" pitchFamily="65"/>
                <a:cs typeface="標楷體" pitchFamily="65"/>
              </a:defRPr>
            </a:lvl1pPr>
            <a:lvl2pPr marL="742950" marR="0" lvl="1" indent="-28575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zh-TW" sz="2800" b="0" i="0" u="none" strike="noStrike" kern="1200" cap="none" spc="0" baseline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3538" indent="-363538">
              <a:lnSpc>
                <a:spcPct val="120000"/>
              </a:lnSpc>
            </a:pPr>
            <a:r>
              <a:rPr lang="zh-TW" altLang="en-US" sz="2800" dirty="0" smtClean="0">
                <a:solidFill>
                  <a:schemeClr val="tx1"/>
                </a:solidFill>
              </a:rPr>
              <a:t>過度背屈、蹠屈或旋前</a:t>
            </a:r>
          </a:p>
          <a:p>
            <a:pPr marL="363538" indent="-363538">
              <a:lnSpc>
                <a:spcPct val="120000"/>
              </a:lnSpc>
            </a:pPr>
            <a:r>
              <a:rPr lang="zh-TW" altLang="en-US" sz="2800" dirty="0" smtClean="0">
                <a:solidFill>
                  <a:schemeClr val="tx1"/>
                </a:solidFill>
              </a:rPr>
              <a:t>痛點、腫脹位置在足內側深層，</a:t>
            </a:r>
            <a:endParaRPr lang="en-US" altLang="zh-TW" sz="2800" dirty="0" smtClean="0">
              <a:solidFill>
                <a:schemeClr val="tx1"/>
              </a:solidFill>
            </a:endParaRPr>
          </a:p>
          <a:p>
            <a:pPr marL="363538" indent="-363538">
              <a:lnSpc>
                <a:spcPct val="120000"/>
              </a:lnSpc>
            </a:pPr>
            <a:r>
              <a:rPr lang="zh-TW" altLang="en-US" sz="2800" dirty="0" smtClean="0">
                <a:solidFill>
                  <a:schemeClr val="tx1"/>
                </a:solidFill>
              </a:rPr>
              <a:t>垂直負重或站立負重時，會更痛。</a:t>
            </a:r>
            <a:endParaRPr lang="en-US" altLang="zh-TW" sz="2800" dirty="0" smtClean="0">
              <a:solidFill>
                <a:schemeClr val="tx1"/>
              </a:solidFill>
            </a:endParaRPr>
          </a:p>
          <a:p>
            <a:pPr marL="363538" indent="-363538">
              <a:lnSpc>
                <a:spcPct val="120000"/>
              </a:lnSpc>
            </a:pPr>
            <a:r>
              <a:rPr lang="zh-TW" altLang="en-US" sz="2800" dirty="0" smtClean="0">
                <a:solidFill>
                  <a:schemeClr val="tx1"/>
                </a:solidFill>
              </a:rPr>
              <a:t>中足</a:t>
            </a:r>
            <a:r>
              <a:rPr lang="zh-TW" altLang="en-US" sz="2800" dirty="0">
                <a:solidFill>
                  <a:schemeClr val="tx1"/>
                </a:solidFill>
              </a:rPr>
              <a:t>扭傷</a:t>
            </a:r>
            <a:endParaRPr lang="zh-TW" altLang="en-US" sz="2800" dirty="0" smtClean="0">
              <a:solidFill>
                <a:schemeClr val="tx1"/>
              </a:solidFill>
            </a:endParaRPr>
          </a:p>
        </p:txBody>
      </p:sp>
      <p:pic>
        <p:nvPicPr>
          <p:cNvPr id="7" name="Picture 8" descr="https://encrypted-tbn3.gstatic.com/images?q=tbn:ANd9GcRVw-lIVlpt4x3A4nQegrFwd9Omx62b-CWuKzwr6DkDM9k6C8z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831" y="3517901"/>
            <a:ext cx="2838449" cy="2838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http://www.mdguidelines.com/images/Illustrations/dis_foo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95"/>
          <a:stretch/>
        </p:blipFill>
        <p:spPr bwMode="auto">
          <a:xfrm>
            <a:off x="6751640" y="3517901"/>
            <a:ext cx="2082852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4" name="Picture 2" descr="ãmidfoot sprain mechanismãçåçæå°çµæ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12"/>
          <a:stretch/>
        </p:blipFill>
        <p:spPr bwMode="auto">
          <a:xfrm>
            <a:off x="237567" y="3517901"/>
            <a:ext cx="3132724" cy="285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1" descr="http://pic.pimg.tw/belongnews/5a0d85f9a290b4e98861c42713bc743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054" y="1047750"/>
            <a:ext cx="3180946" cy="1845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8072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投影片編號版面配置區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600" b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1pPr>
            <a:lvl2pPr marL="742950" indent="-285750">
              <a:defRPr kumimoji="1" sz="3600" b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2pPr>
            <a:lvl3pPr marL="1143000" indent="-228600">
              <a:defRPr kumimoji="1" sz="3600" b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3pPr>
            <a:lvl4pPr marL="1600200" indent="-228600">
              <a:defRPr kumimoji="1" sz="3600" b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4pPr>
            <a:lvl5pPr marL="2057400" indent="-228600">
              <a:defRPr kumimoji="1" sz="3600" b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9pPr>
          </a:lstStyle>
          <a:p>
            <a:fld id="{29C3C335-F961-4AE2-8DBD-6CB6E5896057}" type="slidenum">
              <a:rPr lang="ja-JP" altLang="en-US" sz="1000">
                <a:solidFill>
                  <a:schemeClr val="bg1"/>
                </a:solidFill>
                <a:latin typeface="Arial" panose="020B0604020202020204" pitchFamily="34" charset="0"/>
              </a:rPr>
              <a:pPr/>
              <a:t>16</a:t>
            </a:fld>
            <a:endParaRPr lang="en-US" altLang="ja-JP" sz="10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80053"/>
            <a:ext cx="4739235" cy="628650"/>
          </a:xfrm>
        </p:spPr>
        <p:txBody>
          <a:bodyPr/>
          <a:lstStyle/>
          <a:p>
            <a:pPr algn="l" eaLnBrk="1" hangingPunct="1"/>
            <a:r>
              <a:rPr lang="zh-TW" altLang="en-US" dirty="0" smtClean="0"/>
              <a:t>中足扭傷</a:t>
            </a:r>
            <a:endParaRPr lang="en-US" altLang="zh-TW" dirty="0" smtClean="0"/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02245" y="1188757"/>
            <a:ext cx="4876740" cy="5307292"/>
          </a:xfrm>
        </p:spPr>
        <p:txBody>
          <a:bodyPr/>
          <a:lstStyle/>
          <a:p>
            <a:pPr marL="363538" indent="-363538" eaLnBrk="1" hangingPunct="1">
              <a:lnSpc>
                <a:spcPct val="120000"/>
              </a:lnSpc>
            </a:pPr>
            <a:r>
              <a:rPr lang="zh-TW" altLang="en-US" sz="2800" dirty="0" smtClean="0">
                <a:solidFill>
                  <a:schemeClr val="tx1"/>
                </a:solidFill>
              </a:rPr>
              <a:t>急性期以繃帶固定、支撐足弓（護具、硬底靴）、減少負重，予以處理</a:t>
            </a:r>
            <a:endParaRPr lang="en-US" altLang="zh-TW" sz="2800" dirty="0" smtClean="0">
              <a:solidFill>
                <a:schemeClr val="tx1"/>
              </a:solidFill>
            </a:endParaRPr>
          </a:p>
          <a:p>
            <a:pPr marL="2535238" lvl="5" indent="-363538">
              <a:lnSpc>
                <a:spcPct val="120000"/>
              </a:lnSpc>
            </a:pPr>
            <a:endParaRPr lang="en-US" altLang="zh-TW" sz="1400" dirty="0">
              <a:solidFill>
                <a:schemeClr val="tx1"/>
              </a:solidFill>
            </a:endParaRPr>
          </a:p>
          <a:p>
            <a:pPr marL="363538" indent="-363538">
              <a:lnSpc>
                <a:spcPct val="120000"/>
              </a:lnSpc>
            </a:pPr>
            <a:r>
              <a:rPr lang="zh-TW" altLang="en-US" sz="2800" dirty="0" smtClean="0">
                <a:solidFill>
                  <a:schemeClr val="tx1"/>
                </a:solidFill>
              </a:rPr>
              <a:t>若無改善，請懷疑有中足關節撕除性骨折</a:t>
            </a:r>
            <a:r>
              <a:rPr lang="en-US" altLang="zh-TW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(avulsion </a:t>
            </a:r>
            <a:r>
              <a:rPr lang="en-US" altLang="zh-TW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fx</a:t>
            </a:r>
            <a:r>
              <a:rPr lang="en-US" altLang="zh-TW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r>
              <a:rPr lang="zh-TW" altLang="en-US" sz="2800" dirty="0" smtClean="0">
                <a:solidFill>
                  <a:schemeClr val="tx1"/>
                </a:solidFill>
              </a:rPr>
              <a:t>的可能性</a:t>
            </a:r>
            <a:endParaRPr lang="en-US" altLang="zh-TW" sz="2800" dirty="0" smtClean="0">
              <a:solidFill>
                <a:schemeClr val="tx1"/>
              </a:solidFill>
            </a:endParaRPr>
          </a:p>
        </p:txBody>
      </p:sp>
      <p:pic>
        <p:nvPicPr>
          <p:cNvPr id="8" name="Picture 2" descr="Subluxed Cuboid Syndrome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560" y="2323222"/>
            <a:ext cx="3718441" cy="316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aircast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05" t="41315" r="10217" b="9014"/>
          <a:stretch/>
        </p:blipFill>
        <p:spPr bwMode="auto">
          <a:xfrm>
            <a:off x="2909367" y="4504978"/>
            <a:ext cx="2516193" cy="227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1" descr="http://pic.pimg.tw/belongnews/5a0d85f9a290b4e98861c42713bc743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131" y="-1"/>
            <a:ext cx="395687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0924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投影片編號版面配置區 4"/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600" b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1pPr>
            <a:lvl2pPr marL="742950" indent="-285750">
              <a:defRPr kumimoji="1" sz="3600" b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2pPr>
            <a:lvl3pPr marL="1143000" indent="-228600">
              <a:defRPr kumimoji="1" sz="3600" b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3pPr>
            <a:lvl4pPr marL="1600200" indent="-228600">
              <a:defRPr kumimoji="1" sz="3600" b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4pPr>
            <a:lvl5pPr marL="2057400" indent="-228600">
              <a:defRPr kumimoji="1" sz="3600" b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9pPr>
          </a:lstStyle>
          <a:p>
            <a:fld id="{8ECB5F12-2618-4FFE-9873-CB8228EFEFFF}" type="slidenum">
              <a:rPr lang="ja-JP" altLang="en-US" sz="1000">
                <a:solidFill>
                  <a:schemeClr val="bg1"/>
                </a:solidFill>
                <a:latin typeface="Arial" panose="020B0604020202020204" pitchFamily="34" charset="0"/>
              </a:rPr>
              <a:pPr/>
              <a:t>17</a:t>
            </a:fld>
            <a:endParaRPr lang="en-US" altLang="ja-JP" sz="10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5479"/>
            <a:ext cx="8243888" cy="843221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大腳趾關節僵硬（滑液囊腫）</a:t>
            </a:r>
            <a:endParaRPr lang="en-US" altLang="zh-TW" b="0" dirty="0" smtClean="0">
              <a:solidFill>
                <a:srgbClr val="FF0000"/>
              </a:solidFill>
            </a:endParaRPr>
          </a:p>
        </p:txBody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808" y="1102806"/>
            <a:ext cx="5969977" cy="5111750"/>
          </a:xfrm>
        </p:spPr>
        <p:txBody>
          <a:bodyPr/>
          <a:lstStyle/>
          <a:p>
            <a:pPr marL="363538" indent="-363538" eaLnBrk="1" hangingPunct="1"/>
            <a:r>
              <a:rPr lang="zh-TW" altLang="en-US" sz="2800" dirty="0" smtClean="0"/>
              <a:t>大腳趾處之滑囊發炎、增厚、關節變大→腳趾變形（拇趾外翻）。</a:t>
            </a:r>
          </a:p>
          <a:p>
            <a:pPr marL="363538" indent="-363538" eaLnBrk="1" hangingPunct="1"/>
            <a:r>
              <a:rPr lang="zh-TW" altLang="en-US" sz="2800" dirty="0" smtClean="0"/>
              <a:t>原因複雜：先天</a:t>
            </a:r>
            <a:r>
              <a:rPr lang="zh-TW" altLang="en-US" sz="2800" dirty="0"/>
              <a:t>／</a:t>
            </a:r>
            <a:r>
              <a:rPr lang="zh-TW" altLang="en-US" sz="2800" dirty="0" smtClean="0"/>
              <a:t>遺傳，鞋窄、踮腳尖／推蹬動作不良。</a:t>
            </a:r>
            <a:endParaRPr lang="en-US" altLang="zh-TW" sz="2800" dirty="0" smtClean="0"/>
          </a:p>
          <a:p>
            <a:pPr marL="363538" indent="-363538" eaLnBrk="1" hangingPunct="1"/>
            <a:r>
              <a:rPr lang="zh-TW" altLang="en-US" sz="2800" dirty="0" smtClean="0"/>
              <a:t>足部較多旋前、作用於大腳趾內側</a:t>
            </a:r>
          </a:p>
        </p:txBody>
      </p:sp>
      <p:pic>
        <p:nvPicPr>
          <p:cNvPr id="69637" name="Picture 4" descr="http://fit-net.org.uk/wp-content/uploads/2014/07/bun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0" y="1102806"/>
            <a:ext cx="311150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http://www.eorthopod.com/sites/default/files/images/foot_bunion_anat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04" y="3710160"/>
            <a:ext cx="3659187" cy="3046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08" t="3592" r="31099" b="12074"/>
          <a:stretch/>
        </p:blipFill>
        <p:spPr bwMode="auto">
          <a:xfrm>
            <a:off x="6881662" y="3695194"/>
            <a:ext cx="2262338" cy="559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930010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1" r="9824"/>
          <a:stretch/>
        </p:blipFill>
        <p:spPr bwMode="auto">
          <a:xfrm>
            <a:off x="4448447" y="3710160"/>
            <a:ext cx="2344781" cy="3053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8861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投影片編號版面配置區 4"/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600" b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1pPr>
            <a:lvl2pPr marL="742950" indent="-285750">
              <a:defRPr kumimoji="1" sz="3600" b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2pPr>
            <a:lvl3pPr marL="1143000" indent="-228600">
              <a:defRPr kumimoji="1" sz="3600" b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3pPr>
            <a:lvl4pPr marL="1600200" indent="-228600">
              <a:defRPr kumimoji="1" sz="3600" b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4pPr>
            <a:lvl5pPr marL="2057400" indent="-228600">
              <a:defRPr kumimoji="1" sz="3600" b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9pPr>
          </a:lstStyle>
          <a:p>
            <a:fld id="{B7FE5A36-B39C-41BF-A99A-C79FA147467E}" type="slidenum">
              <a:rPr lang="ja-JP" altLang="en-US" sz="1000">
                <a:solidFill>
                  <a:schemeClr val="bg1"/>
                </a:solidFill>
                <a:latin typeface="Arial" panose="020B0604020202020204" pitchFamily="34" charset="0"/>
              </a:rPr>
              <a:pPr/>
              <a:t>18</a:t>
            </a:fld>
            <a:endParaRPr lang="en-US" altLang="ja-JP" sz="10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9875" name="Rectangle 2"/>
          <p:cNvSpPr>
            <a:spLocks noGrp="1" noChangeArrowheads="1"/>
          </p:cNvSpPr>
          <p:nvPr>
            <p:ph type="title"/>
          </p:nvPr>
        </p:nvSpPr>
        <p:spPr>
          <a:xfrm>
            <a:off x="87624" y="2919413"/>
            <a:ext cx="5233987" cy="62865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前足掌足底疼痛</a:t>
            </a:r>
            <a:endParaRPr lang="en-US" altLang="zh-TW" dirty="0" smtClean="0"/>
          </a:p>
        </p:txBody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373" y="3783013"/>
            <a:ext cx="6839995" cy="5113337"/>
          </a:xfrm>
        </p:spPr>
        <p:txBody>
          <a:bodyPr/>
          <a:lstStyle/>
          <a:p>
            <a:pPr marL="363538" indent="-363538" eaLnBrk="1" hangingPunct="1"/>
            <a:r>
              <a:rPr lang="zh-TW" altLang="en-US" sz="2800" dirty="0" smtClean="0"/>
              <a:t>第二及第三蹠骨頭下疼痛</a:t>
            </a:r>
          </a:p>
          <a:p>
            <a:pPr marL="363538" indent="-363538" eaLnBrk="1" hangingPunct="1"/>
            <a:r>
              <a:rPr lang="zh-TW" altLang="en-US" sz="2800" dirty="0" smtClean="0"/>
              <a:t>前足橫弓功能不良，負重                        分佈產生異常變化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厚繭</a:t>
            </a:r>
            <a:r>
              <a:rPr lang="en-US" altLang="zh-TW" sz="2800" dirty="0"/>
              <a:t>)</a:t>
            </a:r>
            <a:endParaRPr lang="en-US" altLang="zh-TW" sz="2800" dirty="0" smtClean="0"/>
          </a:p>
          <a:p>
            <a:pPr marL="363538" indent="-363538" eaLnBrk="1" hangingPunct="1"/>
            <a:r>
              <a:rPr lang="zh-TW" altLang="en-US" sz="2800" dirty="0" smtClean="0"/>
              <a:t>處理：使用橫弓保護墊</a:t>
            </a:r>
          </a:p>
        </p:txBody>
      </p:sp>
      <p:grpSp>
        <p:nvGrpSpPr>
          <p:cNvPr id="2" name="群組 1"/>
          <p:cNvGrpSpPr/>
          <p:nvPr/>
        </p:nvGrpSpPr>
        <p:grpSpPr>
          <a:xfrm>
            <a:off x="2528773" y="-220984"/>
            <a:ext cx="2255740" cy="3021637"/>
            <a:chOff x="-2327018" y="4401523"/>
            <a:chExt cx="3551900" cy="4481513"/>
          </a:xfrm>
        </p:grpSpPr>
        <p:pic>
          <p:nvPicPr>
            <p:cNvPr id="79877" name="Picture 4" descr="蹠骨疼痛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22" r="7956"/>
            <a:stretch>
              <a:fillRect/>
            </a:stretch>
          </p:blipFill>
          <p:spPr bwMode="auto">
            <a:xfrm>
              <a:off x="-2327018" y="4401523"/>
              <a:ext cx="3529013" cy="4481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878" name="Text Box 5"/>
            <p:cNvSpPr txBox="1">
              <a:spLocks noChangeArrowheads="1"/>
            </p:cNvSpPr>
            <p:nvPr/>
          </p:nvSpPr>
          <p:spPr bwMode="auto">
            <a:xfrm>
              <a:off x="-1914607" y="6140156"/>
              <a:ext cx="2936873" cy="502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3600" b="1">
                  <a:solidFill>
                    <a:schemeClr val="tx1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defRPr>
              </a:lvl1pPr>
              <a:lvl2pPr marL="742950" indent="-285750">
                <a:defRPr kumimoji="1" sz="3600" b="1">
                  <a:solidFill>
                    <a:schemeClr val="tx1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defRPr>
              </a:lvl2pPr>
              <a:lvl3pPr marL="1143000" indent="-228600">
                <a:defRPr kumimoji="1" sz="3600" b="1">
                  <a:solidFill>
                    <a:schemeClr val="tx1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defRPr>
              </a:lvl3pPr>
              <a:lvl4pPr marL="1600200" indent="-228600">
                <a:defRPr kumimoji="1" sz="3600" b="1">
                  <a:solidFill>
                    <a:schemeClr val="tx1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defRPr>
              </a:lvl4pPr>
              <a:lvl5pPr marL="2057400" indent="-228600">
                <a:defRPr kumimoji="1" sz="3600" b="1">
                  <a:solidFill>
                    <a:schemeClr val="tx1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 b="1">
                  <a:solidFill>
                    <a:schemeClr val="tx1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 b="1">
                  <a:solidFill>
                    <a:schemeClr val="tx1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 b="1">
                  <a:solidFill>
                    <a:schemeClr val="tx1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 b="1">
                  <a:solidFill>
                    <a:schemeClr val="tx1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defRPr>
              </a:lvl9pPr>
            </a:lstStyle>
            <a:p>
              <a:r>
                <a:rPr lang="en-US" altLang="zh-TW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2/6     </a:t>
              </a:r>
              <a:r>
                <a:rPr lang="en-US" altLang="zh-TW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altLang="zh-TW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3/6  </a:t>
              </a:r>
              <a:r>
                <a:rPr lang="en-US" altLang="zh-TW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altLang="zh-TW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1/6</a:t>
              </a:r>
            </a:p>
          </p:txBody>
        </p:sp>
        <p:sp>
          <p:nvSpPr>
            <p:cNvPr id="79879" name="Text Box 6"/>
            <p:cNvSpPr txBox="1">
              <a:spLocks noChangeArrowheads="1"/>
            </p:cNvSpPr>
            <p:nvPr/>
          </p:nvSpPr>
          <p:spPr bwMode="auto">
            <a:xfrm>
              <a:off x="-2050133" y="8304083"/>
              <a:ext cx="3275015" cy="502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3600" b="1">
                  <a:solidFill>
                    <a:schemeClr val="tx1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defRPr>
              </a:lvl1pPr>
              <a:lvl2pPr marL="742950" indent="-285750">
                <a:defRPr kumimoji="1" sz="3600" b="1">
                  <a:solidFill>
                    <a:schemeClr val="tx1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defRPr>
              </a:lvl2pPr>
              <a:lvl3pPr marL="1143000" indent="-228600">
                <a:defRPr kumimoji="1" sz="3600" b="1">
                  <a:solidFill>
                    <a:schemeClr val="tx1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defRPr>
              </a:lvl3pPr>
              <a:lvl4pPr marL="1600200" indent="-228600">
                <a:defRPr kumimoji="1" sz="3600" b="1">
                  <a:solidFill>
                    <a:schemeClr val="tx1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defRPr>
              </a:lvl4pPr>
              <a:lvl5pPr marL="2057400" indent="-228600">
                <a:defRPr kumimoji="1" sz="3600" b="1">
                  <a:solidFill>
                    <a:schemeClr val="tx1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 b="1">
                  <a:solidFill>
                    <a:schemeClr val="tx1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 b="1">
                  <a:solidFill>
                    <a:schemeClr val="tx1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 b="1">
                  <a:solidFill>
                    <a:schemeClr val="tx1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 b="1">
                  <a:solidFill>
                    <a:schemeClr val="tx1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defRPr>
              </a:lvl9pPr>
            </a:lstStyle>
            <a:p>
              <a:r>
                <a:rPr lang="en-US" altLang="zh-TW" sz="1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1/5    </a:t>
              </a:r>
              <a:r>
                <a:rPr lang="en-US" altLang="zh-TW" sz="16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altLang="zh-TW" sz="1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3/5     </a:t>
              </a:r>
              <a:r>
                <a:rPr lang="en-US" altLang="zh-TW" sz="16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1/5</a:t>
              </a:r>
              <a:endParaRPr lang="en-US" altLang="zh-TW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Picture 4" descr="Metatarsalgia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47" r="21953" b="3670"/>
          <a:stretch/>
        </p:blipFill>
        <p:spPr bwMode="auto">
          <a:xfrm>
            <a:off x="7019382" y="-117800"/>
            <a:ext cx="2124618" cy="474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https://encrypted-tbn3.gstatic.com/images?q=tbn:ANd9GcTq9rJYH_qxUzSYo2fjl-YhGyukc370BR6NBnmF0NlTlLkonRyFCQ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0" t="6452" r="18658" b="8742"/>
          <a:stretch/>
        </p:blipFill>
        <p:spPr bwMode="auto">
          <a:xfrm>
            <a:off x="5025257" y="3938576"/>
            <a:ext cx="2199636" cy="290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ãfoot callusãçåçæå°çµæ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736" y="126240"/>
            <a:ext cx="2184632" cy="268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mg-X26083529-000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7" t="12634" r="67619" b="64827"/>
          <a:stretch>
            <a:fillRect/>
          </a:stretch>
        </p:blipFill>
        <p:spPr bwMode="auto">
          <a:xfrm>
            <a:off x="0" y="0"/>
            <a:ext cx="2406432" cy="2800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1753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作用</a:t>
            </a:r>
            <a:r>
              <a:rPr lang="zh-TW" altLang="en-US" dirty="0"/>
              <a:t>力</a:t>
            </a:r>
            <a:r>
              <a:rPr lang="zh-TW" altLang="en-US" dirty="0" smtClean="0"/>
              <a:t>有跡可循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 descr="ãä¸è¯æ­¥æï¼éå­ç£¨æ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" y="838987"/>
            <a:ext cx="2724416" cy="500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ãä¸è¯æ­¥æï¼éå­ç£¨æãçåçæå°çµæ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8" t="19343" r="6531"/>
          <a:stretch/>
        </p:blipFill>
        <p:spPr bwMode="auto">
          <a:xfrm>
            <a:off x="3044456" y="871005"/>
            <a:ext cx="3895344" cy="189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ãä¸è¯æ­¥æï¼éå­ç£¨æãçåçæå°çµæ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84" t="20246" b="3890"/>
          <a:stretch/>
        </p:blipFill>
        <p:spPr bwMode="auto">
          <a:xfrm>
            <a:off x="7104640" y="853536"/>
            <a:ext cx="1863596" cy="191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i1.kknews.cc/SIG=2ni9g2u/40380001918622536548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8" r="13902"/>
          <a:stretch/>
        </p:blipFill>
        <p:spPr bwMode="auto">
          <a:xfrm>
            <a:off x="3040790" y="2781428"/>
            <a:ext cx="2578201" cy="238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群組 6"/>
          <p:cNvGrpSpPr/>
          <p:nvPr/>
        </p:nvGrpSpPr>
        <p:grpSpPr>
          <a:xfrm>
            <a:off x="5581100" y="2745994"/>
            <a:ext cx="1971492" cy="2399501"/>
            <a:chOff x="4859727" y="4399247"/>
            <a:chExt cx="1924873" cy="2458753"/>
          </a:xfrm>
        </p:grpSpPr>
        <p:pic>
          <p:nvPicPr>
            <p:cNvPr id="3088" name="Picture 16" descr="ãéé¢æºçãçåçæå°çµæ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9727" y="4399247"/>
              <a:ext cx="1924873" cy="2458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弧形 5"/>
            <p:cNvSpPr/>
            <p:nvPr/>
          </p:nvSpPr>
          <p:spPr>
            <a:xfrm>
              <a:off x="4983480" y="5797596"/>
              <a:ext cx="1490472" cy="786384"/>
            </a:xfrm>
            <a:prstGeom prst="arc">
              <a:avLst>
                <a:gd name="adj1" fmla="val 11611390"/>
                <a:gd name="adj2" fmla="val 0"/>
              </a:avLst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弧形 12"/>
            <p:cNvSpPr/>
            <p:nvPr/>
          </p:nvSpPr>
          <p:spPr>
            <a:xfrm rot="19516764">
              <a:off x="4886207" y="5797596"/>
              <a:ext cx="1490472" cy="786384"/>
            </a:xfrm>
            <a:prstGeom prst="arc">
              <a:avLst>
                <a:gd name="adj1" fmla="val 12911512"/>
                <a:gd name="adj2" fmla="val 20785778"/>
              </a:avLst>
            </a:prstGeom>
            <a:ln w="57150">
              <a:solidFill>
                <a:srgbClr val="FFFF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弧形 13"/>
            <p:cNvSpPr/>
            <p:nvPr/>
          </p:nvSpPr>
          <p:spPr>
            <a:xfrm rot="2035460">
              <a:off x="5004180" y="5551313"/>
              <a:ext cx="1490472" cy="786384"/>
            </a:xfrm>
            <a:prstGeom prst="arc">
              <a:avLst>
                <a:gd name="adj1" fmla="val 12730718"/>
                <a:gd name="adj2" fmla="val 0"/>
              </a:avLst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16" name="Picture 2" descr="ãfoot callusãçåçæå°çµæ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55825" y="4862790"/>
            <a:ext cx="2384942" cy="15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ãfoot callusãçåçæå°çµæ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922" y="5125315"/>
            <a:ext cx="2278377" cy="170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928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常見急性與慢性傷害</a:t>
            </a:r>
          </a:p>
        </p:txBody>
      </p:sp>
      <p:graphicFrame>
        <p:nvGraphicFramePr>
          <p:cNvPr id="3" name="內容版面配置區 2"/>
          <p:cNvGraphicFramePr>
            <a:graphicFrameLocks noGrp="1"/>
          </p:cNvGraphicFramePr>
          <p:nvPr>
            <p:ph sz="quarter" idx="4"/>
            <p:extLst/>
          </p:nvPr>
        </p:nvGraphicFramePr>
        <p:xfrm>
          <a:off x="354012" y="1050587"/>
          <a:ext cx="8447087" cy="5359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9941" name="投影片編號版面配置區 4"/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600" b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1pPr>
            <a:lvl2pPr marL="742950" indent="-285750">
              <a:defRPr kumimoji="1" sz="3600" b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2pPr>
            <a:lvl3pPr marL="1143000" indent="-228600">
              <a:defRPr kumimoji="1" sz="3600" b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3pPr>
            <a:lvl4pPr marL="1600200" indent="-228600">
              <a:defRPr kumimoji="1" sz="3600" b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4pPr>
            <a:lvl5pPr marL="2057400" indent="-228600">
              <a:defRPr kumimoji="1" sz="3600" b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9pPr>
          </a:lstStyle>
          <a:p>
            <a:fld id="{59BDF6DB-E0FD-4629-958A-142B5915E06E}" type="slidenum">
              <a:rPr lang="ja-JP" altLang="en-US" sz="1000">
                <a:solidFill>
                  <a:schemeClr val="bg1"/>
                </a:solidFill>
                <a:latin typeface="Arial" panose="020B0604020202020204" pitchFamily="34" charset="0"/>
              </a:rPr>
              <a:pPr/>
              <a:t>2</a:t>
            </a:fld>
            <a:endParaRPr lang="en-US" altLang="ja-JP" sz="10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5" name="Picture 2" descr="http://www.juranring.co.uk/wp-content/uploads/2011/01/phases-of-gait-cycle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47" t="29211" r="7914" b="16229"/>
          <a:stretch/>
        </p:blipFill>
        <p:spPr bwMode="auto">
          <a:xfrm>
            <a:off x="7267689" y="1131315"/>
            <a:ext cx="1476260" cy="1713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www.juranring.co.uk/wp-content/uploads/2011/01/phases-of-gait-cycle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2" t="29211" r="36362" b="16229"/>
          <a:stretch/>
        </p:blipFill>
        <p:spPr bwMode="auto">
          <a:xfrm>
            <a:off x="6334698" y="2947194"/>
            <a:ext cx="1314909" cy="1573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www.juranring.co.uk/wp-content/uploads/2011/01/phases-of-gait-cycle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9" t="29211" r="63876" b="16229"/>
          <a:stretch/>
        </p:blipFill>
        <p:spPr bwMode="auto">
          <a:xfrm>
            <a:off x="5188027" y="4782344"/>
            <a:ext cx="1759255" cy="1539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www.juranring.co.uk/wp-content/uploads/2011/01/phases-of-gait-cycle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2" t="29211" r="36362" b="16229"/>
          <a:stretch/>
        </p:blipFill>
        <p:spPr bwMode="auto">
          <a:xfrm>
            <a:off x="6991233" y="4787048"/>
            <a:ext cx="1271418" cy="152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1463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投影片編號版面配置區 4"/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600" b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1pPr>
            <a:lvl2pPr marL="742950" indent="-285750">
              <a:defRPr kumimoji="1" sz="3600" b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2pPr>
            <a:lvl3pPr marL="1143000" indent="-228600">
              <a:defRPr kumimoji="1" sz="3600" b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3pPr>
            <a:lvl4pPr marL="1600200" indent="-228600">
              <a:defRPr kumimoji="1" sz="3600" b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4pPr>
            <a:lvl5pPr marL="2057400" indent="-228600">
              <a:defRPr kumimoji="1" sz="3600" b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9pPr>
          </a:lstStyle>
          <a:p>
            <a:fld id="{CC16D8FE-49C0-4CA5-BD44-436C544504BE}" type="slidenum">
              <a:rPr lang="ja-JP" altLang="en-US" sz="1000" smtClean="0">
                <a:solidFill>
                  <a:schemeClr val="bg1"/>
                </a:solidFill>
                <a:latin typeface="Arial" panose="020B0604020202020204" pitchFamily="34" charset="0"/>
              </a:rPr>
              <a:pPr/>
              <a:t>20</a:t>
            </a:fld>
            <a:endParaRPr lang="en-US" altLang="ja-JP" sz="1000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zh-TW" altLang="en-US" dirty="0" smtClean="0"/>
              <a:t>足部</a:t>
            </a:r>
            <a:r>
              <a:rPr lang="zh-TW" altLang="en-US" dirty="0" smtClean="0"/>
              <a:t>傷害之預防</a:t>
            </a:r>
          </a:p>
        </p:txBody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37957"/>
            <a:ext cx="8159750" cy="5190617"/>
          </a:xfrm>
        </p:spPr>
        <p:txBody>
          <a:bodyPr/>
          <a:lstStyle/>
          <a:p>
            <a:pPr marL="363538" indent="-363538" eaLnBrk="1" hangingPunct="1">
              <a:lnSpc>
                <a:spcPct val="160000"/>
              </a:lnSpc>
            </a:pPr>
            <a:r>
              <a:rPr lang="zh-TW" altLang="en-US" sz="2800" dirty="0" smtClean="0">
                <a:solidFill>
                  <a:srgbClr val="3333FF"/>
                </a:solidFill>
              </a:rPr>
              <a:t>訓練</a:t>
            </a:r>
            <a:r>
              <a:rPr lang="zh-TW" altLang="en-US" sz="2800" dirty="0" smtClean="0">
                <a:solidFill>
                  <a:srgbClr val="3333FF"/>
                </a:solidFill>
              </a:rPr>
              <a:t>（良好的動作力學）</a:t>
            </a:r>
            <a:endParaRPr lang="en-US" altLang="zh-TW" sz="2800" dirty="0" smtClean="0">
              <a:solidFill>
                <a:srgbClr val="3333FF"/>
              </a:solidFill>
            </a:endParaRPr>
          </a:p>
          <a:p>
            <a:pPr marL="763588" lvl="1" indent="-363538"/>
            <a:r>
              <a:rPr lang="zh-TW" altLang="en-US" sz="2400" dirty="0" smtClean="0"/>
              <a:t>良好的動作模式、動態平衡</a:t>
            </a:r>
            <a:r>
              <a:rPr lang="zh-TW" altLang="en-US" sz="2400" dirty="0"/>
              <a:t>、控制能力</a:t>
            </a:r>
            <a:endParaRPr lang="en-US" altLang="zh-TW" sz="2400" dirty="0"/>
          </a:p>
          <a:p>
            <a:pPr marL="1163638" lvl="2" indent="-363538"/>
            <a:r>
              <a:rPr lang="zh-TW" altLang="en-US" dirty="0" smtClean="0">
                <a:solidFill>
                  <a:schemeClr val="tx1"/>
                </a:solidFill>
              </a:rPr>
              <a:t>良好</a:t>
            </a:r>
            <a:r>
              <a:rPr lang="zh-TW" altLang="en-US" dirty="0" smtClean="0">
                <a:solidFill>
                  <a:schemeClr val="tx1"/>
                </a:solidFill>
              </a:rPr>
              <a:t>的穩定度（軀幹、髖關節、膝關節、踝關節）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marL="1163638" lvl="2" indent="-363538"/>
            <a:r>
              <a:rPr lang="zh-TW" altLang="en-US" dirty="0" smtClean="0"/>
              <a:t>力量均衡（前／後、內／外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pPr marL="1163638" lvl="2" indent="-363538"/>
            <a:r>
              <a:rPr lang="zh-TW" altLang="en-US" dirty="0" smtClean="0"/>
              <a:t>落地</a:t>
            </a:r>
            <a:r>
              <a:rPr lang="zh-TW" altLang="en-US" dirty="0"/>
              <a:t>緩衝與推蹬之動作轉換協調性。</a:t>
            </a:r>
            <a:endParaRPr lang="en-US" altLang="zh-TW" dirty="0"/>
          </a:p>
          <a:p>
            <a:pPr marL="363538" indent="-363538" eaLnBrk="1" hangingPunct="1">
              <a:lnSpc>
                <a:spcPct val="160000"/>
              </a:lnSpc>
            </a:pPr>
            <a:r>
              <a:rPr lang="zh-TW" altLang="en-US" sz="2800" dirty="0" smtClean="0"/>
              <a:t>鞋</a:t>
            </a:r>
            <a:r>
              <a:rPr lang="zh-TW" altLang="en-US" sz="2800" dirty="0" smtClean="0"/>
              <a:t>器：適合該運動項目、寬度、長度</a:t>
            </a:r>
            <a:endParaRPr lang="en-US" altLang="zh-TW" sz="2800" dirty="0" smtClean="0"/>
          </a:p>
          <a:p>
            <a:pPr marL="763588" lvl="1" indent="-363538"/>
            <a:r>
              <a:rPr lang="zh-TW" altLang="en-US" sz="2400" dirty="0" smtClean="0"/>
              <a:t>鞋舌吸收足</a:t>
            </a:r>
            <a:r>
              <a:rPr lang="zh-TW" altLang="en-US" sz="2400" dirty="0"/>
              <a:t>背</a:t>
            </a:r>
            <a:r>
              <a:rPr lang="zh-TW" altLang="en-US" sz="2400" dirty="0" smtClean="0"/>
              <a:t>撞擊力</a:t>
            </a:r>
            <a:endParaRPr lang="en-US" altLang="zh-TW" sz="2400" dirty="0" smtClean="0"/>
          </a:p>
          <a:p>
            <a:pPr marL="763588" lvl="1" indent="-363538"/>
            <a:r>
              <a:rPr lang="zh-TW" altLang="en-US" sz="2400" dirty="0" smtClean="0"/>
              <a:t>適當活動功能</a:t>
            </a:r>
            <a:endParaRPr lang="en-US" altLang="zh-TW" sz="2400" dirty="0" smtClean="0"/>
          </a:p>
          <a:p>
            <a:pPr marL="763588" lvl="1" indent="-363538"/>
            <a:r>
              <a:rPr lang="zh-TW" altLang="en-US" sz="2400" dirty="0" smtClean="0"/>
              <a:t>適當吸震、支撐</a:t>
            </a:r>
            <a:endParaRPr lang="zh-TW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551715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下肢</a:t>
            </a:r>
            <a:r>
              <a:rPr lang="zh-TW" altLang="en-US" dirty="0" smtClean="0"/>
              <a:t>活動與</a:t>
            </a:r>
            <a:r>
              <a:rPr lang="zh-TW" altLang="en-US" dirty="0" smtClean="0"/>
              <a:t>穩定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5602" name="Picture 2" descr="ãgait cycle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59" y="975884"/>
            <a:ext cx="8686800" cy="322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ç¸éåç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04254"/>
            <a:ext cx="8686800" cy="219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ãgait cycleãçåçæå°çµæ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22" r="78631"/>
          <a:stretch/>
        </p:blipFill>
        <p:spPr bwMode="auto">
          <a:xfrm>
            <a:off x="1444148" y="909326"/>
            <a:ext cx="3509882" cy="552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ãgait cycleãçåçæå°çµæ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4" t="10618" r="58572"/>
          <a:stretch/>
        </p:blipFill>
        <p:spPr bwMode="auto">
          <a:xfrm>
            <a:off x="2088817" y="979666"/>
            <a:ext cx="3249662" cy="545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ãgait cycleãçåçæå°çµæ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17" t="9738" r="40415"/>
          <a:stretch/>
        </p:blipFill>
        <p:spPr bwMode="auto">
          <a:xfrm>
            <a:off x="3079894" y="923395"/>
            <a:ext cx="2770545" cy="5509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ãgait cycleãçåçæå°çµæ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28" t="10301" r="19976"/>
          <a:stretch/>
        </p:blipFill>
        <p:spPr bwMode="auto">
          <a:xfrm>
            <a:off x="4100167" y="965598"/>
            <a:ext cx="3103844" cy="547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ãgait cycleãçåçæå°çµæ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77" t="10070"/>
          <a:stretch/>
        </p:blipFill>
        <p:spPr bwMode="auto">
          <a:xfrm>
            <a:off x="4480469" y="951531"/>
            <a:ext cx="3485921" cy="548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54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投影片編號版面配置區 3"/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600" b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1pPr>
            <a:lvl2pPr marL="742950" indent="-285750">
              <a:defRPr kumimoji="1" sz="3600" b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2pPr>
            <a:lvl3pPr marL="1143000" indent="-228600">
              <a:defRPr kumimoji="1" sz="3600" b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3pPr>
            <a:lvl4pPr marL="1600200" indent="-228600">
              <a:defRPr kumimoji="1" sz="3600" b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4pPr>
            <a:lvl5pPr marL="2057400" indent="-228600">
              <a:defRPr kumimoji="1" sz="3600" b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9pPr>
          </a:lstStyle>
          <a:p>
            <a:fld id="{4AE3CADB-593B-4C41-B4F8-62D006EADA7D}" type="slidenum">
              <a:rPr lang="ja-JP" altLang="en-US" sz="1000">
                <a:solidFill>
                  <a:schemeClr val="bg1"/>
                </a:solidFill>
                <a:latin typeface="Arial" panose="020B0604020202020204" pitchFamily="34" charset="0"/>
              </a:rPr>
              <a:pPr/>
              <a:t>4</a:t>
            </a:fld>
            <a:endParaRPr lang="en-US" altLang="ja-JP" sz="10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3833" y="123721"/>
            <a:ext cx="4088167" cy="564346"/>
          </a:xfrm>
        </p:spPr>
        <p:txBody>
          <a:bodyPr/>
          <a:lstStyle/>
          <a:p>
            <a:r>
              <a:rPr lang="zh-TW" altLang="en-US" sz="2400" dirty="0" smtClean="0"/>
              <a:t>步態　支撐期</a:t>
            </a:r>
            <a:endParaRPr lang="zh-TW" altLang="en-US" sz="2400" dirty="0"/>
          </a:p>
        </p:txBody>
      </p:sp>
      <p:pic>
        <p:nvPicPr>
          <p:cNvPr id="6" name="Picture 2" descr="http://www.juranring.co.uk/wp-content/uploads/2011/01/phases-of-gait-cy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1" t="29211" r="3468" b="16229"/>
          <a:stretch>
            <a:fillRect/>
          </a:stretch>
        </p:blipFill>
        <p:spPr bwMode="auto">
          <a:xfrm>
            <a:off x="0" y="27651"/>
            <a:ext cx="9144000" cy="2583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群組 17"/>
          <p:cNvGrpSpPr/>
          <p:nvPr/>
        </p:nvGrpSpPr>
        <p:grpSpPr>
          <a:xfrm>
            <a:off x="244816" y="2707012"/>
            <a:ext cx="8654368" cy="4081270"/>
            <a:chOff x="188535" y="2333398"/>
            <a:chExt cx="8654368" cy="3761968"/>
          </a:xfrm>
        </p:grpSpPr>
        <p:sp>
          <p:nvSpPr>
            <p:cNvPr id="19" name="內容版面配置區 2"/>
            <p:cNvSpPr txBox="1">
              <a:spLocks/>
            </p:cNvSpPr>
            <p:nvPr/>
          </p:nvSpPr>
          <p:spPr>
            <a:xfrm>
              <a:off x="188535" y="2414536"/>
              <a:ext cx="2554665" cy="368083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lvl1pPr marL="342900" marR="0" lvl="0" indent="-342900" algn="l" defTabSz="914400" rtl="0" fontAlgn="auto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SzPct val="100000"/>
                <a:buFont typeface="Arial" pitchFamily="34"/>
                <a:buChar char="•"/>
                <a:tabLst/>
                <a:defRPr lang="zh-TW" sz="3200" b="0" i="0" u="none" strike="noStrike" kern="1200" cap="none" spc="0" baseline="0">
                  <a:solidFill>
                    <a:srgbClr val="0000FF"/>
                  </a:solidFill>
                  <a:uFillTx/>
                  <a:latin typeface="標楷體" pitchFamily="65"/>
                  <a:ea typeface="標楷體" pitchFamily="65"/>
                  <a:cs typeface="標楷體" pitchFamily="65"/>
                </a:defRPr>
              </a:lvl1pPr>
              <a:lvl2pPr marL="742950" marR="0" lvl="1" indent="-285750" algn="l" defTabSz="914400" rtl="0" fontAlgn="auto" hangingPunct="1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SzPct val="100000"/>
                <a:buFont typeface="Arial" pitchFamily="34"/>
                <a:buChar char="–"/>
                <a:tabLst/>
                <a:defRPr lang="zh-TW" sz="2800" b="0" i="0" u="none" strike="noStrike" kern="1200" cap="none" spc="0" baseline="0">
                  <a:solidFill>
                    <a:srgbClr val="000000"/>
                  </a:solidFill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2pPr>
              <a:lvl3pPr marL="1143000" marR="0" lvl="2" indent="-228600" algn="l" defTabSz="914400" rtl="0" fontAlgn="auto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SzPct val="100000"/>
                <a:buFont typeface="Arial" pitchFamily="34"/>
                <a:buChar char="•"/>
                <a:tabLst/>
                <a:defRPr lang="zh-TW" sz="2400" b="0" i="0" u="none" strike="noStrike" kern="1200" cap="none" spc="0" baseline="0">
                  <a:solidFill>
                    <a:srgbClr val="000000"/>
                  </a:solidFill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3pPr>
              <a:lvl4pPr marL="1600200" marR="0" lvl="3" indent="-228600" algn="l" defTabSz="914400" rtl="0" fontAlgn="auto" hangingPunct="1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SzPct val="100000"/>
                <a:buFont typeface="Arial" pitchFamily="34"/>
                <a:buChar char="–"/>
                <a:tabLst/>
                <a:defRPr lang="zh-TW" sz="2000" b="0" i="0" u="none" strike="noStrike" kern="1200" cap="none" spc="0" baseline="0">
                  <a:solidFill>
                    <a:srgbClr val="000000"/>
                  </a:solidFill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4pPr>
              <a:lvl5pPr marL="2057400" marR="0" lvl="4" indent="-228600" algn="l" defTabSz="914400" rtl="0" fontAlgn="auto" hangingPunct="1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SzPct val="100000"/>
                <a:buFont typeface="Arial" pitchFamily="34"/>
                <a:buChar char="»"/>
                <a:tabLst/>
                <a:defRPr lang="zh-TW" sz="2000" b="0" i="0" u="none" strike="noStrike" kern="1200" cap="none" spc="0" baseline="0">
                  <a:solidFill>
                    <a:srgbClr val="000000"/>
                  </a:solidFill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/>
                <a:buNone/>
              </a:pPr>
              <a:r>
                <a:rPr lang="zh-TW" altLang="en-US" sz="2800" dirty="0" smtClean="0"/>
                <a:t>腳跟著地期</a:t>
              </a:r>
              <a:endParaRPr lang="en-US" altLang="zh-TW" sz="2800" dirty="0" smtClean="0"/>
            </a:p>
            <a:p>
              <a:r>
                <a:rPr lang="zh-TW" altLang="en-US" sz="2800" dirty="0">
                  <a:solidFill>
                    <a:schemeClr val="tx1"/>
                  </a:solidFill>
                </a:rPr>
                <a:t>緩衝</a:t>
              </a:r>
              <a:endParaRPr lang="en-US" altLang="zh-TW" sz="2800" dirty="0">
                <a:solidFill>
                  <a:schemeClr val="tx1"/>
                </a:solidFill>
              </a:endParaRPr>
            </a:p>
            <a:p>
              <a:r>
                <a:rPr lang="zh-TW" altLang="en-US" sz="2800" dirty="0">
                  <a:solidFill>
                    <a:schemeClr val="tx1"/>
                  </a:solidFill>
                </a:rPr>
                <a:t>踝關節背屈、微內翻</a:t>
              </a:r>
              <a:r>
                <a:rPr lang="zh-TW" altLang="en-US" sz="2400" dirty="0">
                  <a:solidFill>
                    <a:schemeClr val="tx1"/>
                  </a:solidFill>
                </a:rPr>
                <a:t>（旋後）</a:t>
              </a:r>
              <a:endParaRPr lang="en-US" altLang="zh-TW" sz="2800" dirty="0">
                <a:solidFill>
                  <a:schemeClr val="tx1"/>
                </a:solidFill>
              </a:endParaRPr>
            </a:p>
            <a:p>
              <a:r>
                <a:rPr lang="zh-TW" altLang="en-US" sz="2800" dirty="0">
                  <a:solidFill>
                    <a:schemeClr val="tx1"/>
                  </a:solidFill>
                </a:rPr>
                <a:t>腳跟著地　中足與前足離</a:t>
              </a:r>
              <a:r>
                <a:rPr lang="zh-TW" altLang="en-US" sz="2800" dirty="0" smtClean="0">
                  <a:solidFill>
                    <a:schemeClr val="tx1"/>
                  </a:solidFill>
                </a:rPr>
                <a:t>地</a:t>
              </a:r>
              <a:endParaRPr lang="en-US" altLang="zh-TW" sz="2800" dirty="0">
                <a:solidFill>
                  <a:schemeClr val="tx1"/>
                </a:solidFill>
              </a:endParaRPr>
            </a:p>
          </p:txBody>
        </p:sp>
        <p:sp>
          <p:nvSpPr>
            <p:cNvPr id="20" name="內容版面配置區 2"/>
            <p:cNvSpPr txBox="1">
              <a:spLocks/>
            </p:cNvSpPr>
            <p:nvPr/>
          </p:nvSpPr>
          <p:spPr>
            <a:xfrm>
              <a:off x="2848353" y="2347701"/>
              <a:ext cx="2964618" cy="368083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lvl1pPr marL="342900" marR="0" lvl="0" indent="-342900" algn="l" defTabSz="914400" rtl="0" fontAlgn="auto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SzPct val="100000"/>
                <a:buFont typeface="Arial" pitchFamily="34"/>
                <a:buChar char="•"/>
                <a:tabLst/>
                <a:defRPr lang="zh-TW" sz="3200" b="0" i="0" u="none" strike="noStrike" kern="1200" cap="none" spc="0" baseline="0">
                  <a:solidFill>
                    <a:srgbClr val="0000FF"/>
                  </a:solidFill>
                  <a:uFillTx/>
                  <a:latin typeface="標楷體" pitchFamily="65"/>
                  <a:ea typeface="標楷體" pitchFamily="65"/>
                  <a:cs typeface="標楷體" pitchFamily="65"/>
                </a:defRPr>
              </a:lvl1pPr>
              <a:lvl2pPr marL="742950" marR="0" lvl="1" indent="-285750" algn="l" defTabSz="914400" rtl="0" fontAlgn="auto" hangingPunct="1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SzPct val="100000"/>
                <a:buFont typeface="Arial" pitchFamily="34"/>
                <a:buChar char="–"/>
                <a:tabLst/>
                <a:defRPr lang="zh-TW" sz="2800" b="0" i="0" u="none" strike="noStrike" kern="1200" cap="none" spc="0" baseline="0">
                  <a:solidFill>
                    <a:srgbClr val="000000"/>
                  </a:solidFill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2pPr>
              <a:lvl3pPr marL="1143000" marR="0" lvl="2" indent="-228600" algn="l" defTabSz="914400" rtl="0" fontAlgn="auto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SzPct val="100000"/>
                <a:buFont typeface="Arial" pitchFamily="34"/>
                <a:buChar char="•"/>
                <a:tabLst/>
                <a:defRPr lang="zh-TW" sz="2400" b="0" i="0" u="none" strike="noStrike" kern="1200" cap="none" spc="0" baseline="0">
                  <a:solidFill>
                    <a:srgbClr val="000000"/>
                  </a:solidFill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3pPr>
              <a:lvl4pPr marL="1600200" marR="0" lvl="3" indent="-228600" algn="l" defTabSz="914400" rtl="0" fontAlgn="auto" hangingPunct="1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SzPct val="100000"/>
                <a:buFont typeface="Arial" pitchFamily="34"/>
                <a:buChar char="–"/>
                <a:tabLst/>
                <a:defRPr lang="zh-TW" sz="2000" b="0" i="0" u="none" strike="noStrike" kern="1200" cap="none" spc="0" baseline="0">
                  <a:solidFill>
                    <a:srgbClr val="000000"/>
                  </a:solidFill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4pPr>
              <a:lvl5pPr marL="2057400" marR="0" lvl="4" indent="-228600" algn="l" defTabSz="914400" rtl="0" fontAlgn="auto" hangingPunct="1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SzPct val="100000"/>
                <a:buFont typeface="Arial" pitchFamily="34"/>
                <a:buChar char="»"/>
                <a:tabLst/>
                <a:defRPr lang="zh-TW" sz="2000" b="0" i="0" u="none" strike="noStrike" kern="1200" cap="none" spc="0" baseline="0">
                  <a:solidFill>
                    <a:srgbClr val="000000"/>
                  </a:solidFill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zh-TW" altLang="en-US" sz="2800" dirty="0" smtClean="0"/>
                <a:t>站立支撐</a:t>
              </a:r>
              <a:r>
                <a:rPr lang="zh-TW" altLang="en-US" sz="2800" dirty="0" smtClean="0"/>
                <a:t>期</a:t>
              </a:r>
              <a:endParaRPr lang="en-US" altLang="zh-TW" sz="2800" dirty="0" smtClean="0"/>
            </a:p>
            <a:p>
              <a:r>
                <a:rPr lang="zh-TW" altLang="en-US" sz="2800" dirty="0">
                  <a:solidFill>
                    <a:schemeClr val="tx1"/>
                  </a:solidFill>
                </a:rPr>
                <a:t>支撐</a:t>
              </a:r>
            </a:p>
            <a:p>
              <a:r>
                <a:rPr lang="zh-TW" altLang="en-US" sz="2800" dirty="0">
                  <a:solidFill>
                    <a:schemeClr val="tx1"/>
                  </a:solidFill>
                </a:rPr>
                <a:t>全腳掌最大面積支撐</a:t>
              </a:r>
              <a:r>
                <a:rPr lang="en-US" altLang="zh-TW" sz="2800" dirty="0">
                  <a:solidFill>
                    <a:schemeClr val="tx1"/>
                  </a:solidFill>
                </a:rPr>
                <a:t>—</a:t>
              </a:r>
              <a:r>
                <a:rPr lang="zh-TW" altLang="en-US" sz="2800" dirty="0">
                  <a:solidFill>
                    <a:schemeClr val="tx1"/>
                  </a:solidFill>
                </a:rPr>
                <a:t>穩定</a:t>
              </a:r>
            </a:p>
            <a:p>
              <a:r>
                <a:rPr lang="zh-TW" altLang="en-US" sz="2800" dirty="0">
                  <a:solidFill>
                    <a:schemeClr val="tx1"/>
                  </a:solidFill>
                </a:rPr>
                <a:t>內側縱弓略有懸空</a:t>
              </a:r>
              <a:r>
                <a:rPr lang="en-US" altLang="zh-TW" sz="2800" dirty="0">
                  <a:solidFill>
                    <a:schemeClr val="tx1"/>
                  </a:solidFill>
                </a:rPr>
                <a:t>--</a:t>
              </a:r>
              <a:r>
                <a:rPr lang="zh-TW" altLang="en-US" sz="2800" dirty="0">
                  <a:solidFill>
                    <a:schemeClr val="tx1"/>
                  </a:solidFill>
                </a:rPr>
                <a:t>彈性位能儲存</a:t>
              </a:r>
            </a:p>
            <a:p>
              <a:pPr marL="0" indent="0">
                <a:buNone/>
              </a:pPr>
              <a:endParaRPr lang="zh-TW" altLang="en-US" sz="2800" dirty="0" smtClean="0"/>
            </a:p>
          </p:txBody>
        </p:sp>
        <p:sp>
          <p:nvSpPr>
            <p:cNvPr id="21" name="內容版面配置區 2"/>
            <p:cNvSpPr txBox="1">
              <a:spLocks/>
            </p:cNvSpPr>
            <p:nvPr/>
          </p:nvSpPr>
          <p:spPr>
            <a:xfrm>
              <a:off x="5918124" y="2333398"/>
              <a:ext cx="2924779" cy="368083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>
              <a:lvl1pPr marL="342900" marR="0" lvl="0" indent="-342900" algn="l" defTabSz="914400" rtl="0" fontAlgn="auto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SzPct val="100000"/>
                <a:buFont typeface="Arial" pitchFamily="34"/>
                <a:buChar char="•"/>
                <a:tabLst/>
                <a:defRPr lang="zh-TW" sz="3200" b="0" i="0" u="none" strike="noStrike" kern="1200" cap="none" spc="0" baseline="0">
                  <a:solidFill>
                    <a:srgbClr val="0000FF"/>
                  </a:solidFill>
                  <a:uFillTx/>
                  <a:latin typeface="標楷體" pitchFamily="65"/>
                  <a:ea typeface="標楷體" pitchFamily="65"/>
                  <a:cs typeface="標楷體" pitchFamily="65"/>
                </a:defRPr>
              </a:lvl1pPr>
              <a:lvl2pPr marL="742950" marR="0" lvl="1" indent="-285750" algn="l" defTabSz="914400" rtl="0" fontAlgn="auto" hangingPunct="1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SzPct val="100000"/>
                <a:buFont typeface="Arial" pitchFamily="34"/>
                <a:buChar char="–"/>
                <a:tabLst/>
                <a:defRPr lang="zh-TW" sz="2800" b="0" i="0" u="none" strike="noStrike" kern="1200" cap="none" spc="0" baseline="0">
                  <a:solidFill>
                    <a:srgbClr val="000000"/>
                  </a:solidFill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2pPr>
              <a:lvl3pPr marL="1143000" marR="0" lvl="2" indent="-228600" algn="l" defTabSz="914400" rtl="0" fontAlgn="auto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SzPct val="100000"/>
                <a:buFont typeface="Arial" pitchFamily="34"/>
                <a:buChar char="•"/>
                <a:tabLst/>
                <a:defRPr lang="zh-TW" sz="2400" b="0" i="0" u="none" strike="noStrike" kern="1200" cap="none" spc="0" baseline="0">
                  <a:solidFill>
                    <a:srgbClr val="000000"/>
                  </a:solidFill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3pPr>
              <a:lvl4pPr marL="1600200" marR="0" lvl="3" indent="-228600" algn="l" defTabSz="914400" rtl="0" fontAlgn="auto" hangingPunct="1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SzPct val="100000"/>
                <a:buFont typeface="Arial" pitchFamily="34"/>
                <a:buChar char="–"/>
                <a:tabLst/>
                <a:defRPr lang="zh-TW" sz="2000" b="0" i="0" u="none" strike="noStrike" kern="1200" cap="none" spc="0" baseline="0">
                  <a:solidFill>
                    <a:srgbClr val="000000"/>
                  </a:solidFill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4pPr>
              <a:lvl5pPr marL="2057400" marR="0" lvl="4" indent="-228600" algn="l" defTabSz="914400" rtl="0" fontAlgn="auto" hangingPunct="1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SzPct val="100000"/>
                <a:buFont typeface="Arial" pitchFamily="34"/>
                <a:buChar char="»"/>
                <a:tabLst/>
                <a:defRPr lang="zh-TW" sz="2000" b="0" i="0" u="none" strike="noStrike" kern="1200" cap="none" spc="0" baseline="0">
                  <a:solidFill>
                    <a:srgbClr val="000000"/>
                  </a:solidFill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zh-TW" altLang="en-US" sz="2800" dirty="0" smtClean="0"/>
                <a:t>推蹬離地期</a:t>
              </a:r>
              <a:r>
                <a:rPr lang="en-US" altLang="zh-TW" sz="2800" dirty="0" smtClean="0"/>
                <a:t>-</a:t>
              </a:r>
              <a:r>
                <a:rPr lang="zh-TW" altLang="en-US" sz="2800" dirty="0" smtClean="0"/>
                <a:t>前</a:t>
              </a:r>
              <a:r>
                <a:rPr lang="zh-TW" altLang="en-US" sz="2800" dirty="0" smtClean="0"/>
                <a:t>足</a:t>
              </a:r>
              <a:endParaRPr lang="en-US" altLang="zh-TW" sz="2800" dirty="0" smtClean="0"/>
            </a:p>
            <a:p>
              <a:r>
                <a:rPr lang="zh-TW" altLang="en-US" sz="2800" dirty="0">
                  <a:solidFill>
                    <a:schemeClr val="tx1"/>
                  </a:solidFill>
                </a:rPr>
                <a:t>推蹬</a:t>
              </a:r>
            </a:p>
            <a:p>
              <a:r>
                <a:rPr lang="zh-TW" altLang="en-US" sz="2800" dirty="0">
                  <a:solidFill>
                    <a:schemeClr val="tx1"/>
                  </a:solidFill>
                </a:rPr>
                <a:t>踝關節蹠屈、微外翻（旋前）</a:t>
              </a:r>
              <a:endParaRPr lang="en-US" altLang="zh-TW" sz="2800" dirty="0">
                <a:solidFill>
                  <a:schemeClr val="tx1"/>
                </a:solidFill>
              </a:endParaRPr>
            </a:p>
            <a:p>
              <a:r>
                <a:rPr lang="zh-TW" altLang="en-US" sz="2800" dirty="0">
                  <a:solidFill>
                    <a:schemeClr val="tx1"/>
                  </a:solidFill>
                </a:rPr>
                <a:t>前足伸展　　　　　　　　　　後足與中足騰空</a:t>
              </a:r>
            </a:p>
            <a:p>
              <a:pPr marL="0" indent="0">
                <a:buNone/>
              </a:pPr>
              <a:endParaRPr lang="zh-TW" altLang="en-US" sz="2800" dirty="0" smtClean="0"/>
            </a:p>
          </p:txBody>
        </p:sp>
      </p:grpSp>
      <p:grpSp>
        <p:nvGrpSpPr>
          <p:cNvPr id="8" name="群組 7"/>
          <p:cNvGrpSpPr/>
          <p:nvPr/>
        </p:nvGrpSpPr>
        <p:grpSpPr>
          <a:xfrm flipV="1">
            <a:off x="3442589" y="3068026"/>
            <a:ext cx="2258822" cy="3758184"/>
            <a:chOff x="4718050" y="0"/>
            <a:chExt cx="2878138" cy="6858000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12" t="11769" r="30038"/>
            <a:stretch>
              <a:fillRect/>
            </a:stretch>
          </p:blipFill>
          <p:spPr bwMode="auto">
            <a:xfrm>
              <a:off x="4718050" y="0"/>
              <a:ext cx="2878138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Freeform 7"/>
            <p:cNvSpPr>
              <a:spLocks/>
            </p:cNvSpPr>
            <p:nvPr/>
          </p:nvSpPr>
          <p:spPr bwMode="auto">
            <a:xfrm rot="10800000">
              <a:off x="5755318" y="476250"/>
              <a:ext cx="924405" cy="5132859"/>
            </a:xfrm>
            <a:custGeom>
              <a:avLst/>
              <a:gdLst>
                <a:gd name="T0" fmla="*/ 2147483646 w 1043"/>
                <a:gd name="T1" fmla="*/ 2147483646 h 3810"/>
                <a:gd name="T2" fmla="*/ 2147483646 w 1043"/>
                <a:gd name="T3" fmla="*/ 2147483646 h 3810"/>
                <a:gd name="T4" fmla="*/ 2147483646 w 1043"/>
                <a:gd name="T5" fmla="*/ 2147483646 h 3810"/>
                <a:gd name="T6" fmla="*/ 2147483646 w 1043"/>
                <a:gd name="T7" fmla="*/ 0 h 38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3"/>
                <a:gd name="T13" fmla="*/ 0 h 3810"/>
                <a:gd name="T14" fmla="*/ 1043 w 1043"/>
                <a:gd name="T15" fmla="*/ 3810 h 38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3" h="3810">
                  <a:moveTo>
                    <a:pt x="91" y="3810"/>
                  </a:moveTo>
                  <a:cubicBezTo>
                    <a:pt x="45" y="3235"/>
                    <a:pt x="0" y="2661"/>
                    <a:pt x="136" y="2223"/>
                  </a:cubicBezTo>
                  <a:cubicBezTo>
                    <a:pt x="272" y="1785"/>
                    <a:pt x="771" y="1550"/>
                    <a:pt x="907" y="1180"/>
                  </a:cubicBezTo>
                  <a:cubicBezTo>
                    <a:pt x="1043" y="810"/>
                    <a:pt x="944" y="197"/>
                    <a:pt x="952" y="0"/>
                  </a:cubicBezTo>
                </a:path>
              </a:pathLst>
            </a:custGeom>
            <a:noFill/>
            <a:ln w="76200" cmpd="sng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1710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投影片編號版面配置區 3"/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600" b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1pPr>
            <a:lvl2pPr marL="742950" indent="-285750">
              <a:defRPr kumimoji="1" sz="3600" b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2pPr>
            <a:lvl3pPr marL="1143000" indent="-228600">
              <a:defRPr kumimoji="1" sz="3600" b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3pPr>
            <a:lvl4pPr marL="1600200" indent="-228600">
              <a:defRPr kumimoji="1" sz="3600" b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4pPr>
            <a:lvl5pPr marL="2057400" indent="-228600">
              <a:defRPr kumimoji="1" sz="3600" b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9pPr>
          </a:lstStyle>
          <a:p>
            <a:fld id="{4AE3CADB-593B-4C41-B4F8-62D006EADA7D}" type="slidenum">
              <a:rPr lang="ja-JP" altLang="en-US" sz="1000">
                <a:solidFill>
                  <a:schemeClr val="bg1"/>
                </a:solidFill>
                <a:latin typeface="Arial" panose="020B0604020202020204" pitchFamily="34" charset="0"/>
              </a:rPr>
              <a:pPr/>
              <a:t>5</a:t>
            </a:fld>
            <a:endParaRPr lang="en-US" altLang="ja-JP" sz="10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2" descr="http://www.juranring.co.uk/wp-content/uploads/2011/01/phases-of-gait-cycl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59" t="29211" r="3468" b="16229"/>
          <a:stretch/>
        </p:blipFill>
        <p:spPr bwMode="auto">
          <a:xfrm>
            <a:off x="3104833" y="-172"/>
            <a:ext cx="5738070" cy="2583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2216" y="4018830"/>
            <a:ext cx="2776756" cy="564346"/>
          </a:xfrm>
        </p:spPr>
        <p:txBody>
          <a:bodyPr/>
          <a:lstStyle/>
          <a:p>
            <a:r>
              <a:rPr lang="zh-TW" altLang="en-US" dirty="0" smtClean="0"/>
              <a:t>運動力學效益</a:t>
            </a:r>
            <a:endParaRPr lang="zh-TW" altLang="en-US" dirty="0"/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2734319" y="2643708"/>
            <a:ext cx="3453414" cy="368083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3200" b="0" i="0" u="none" strike="noStrike" kern="1200" cap="none" spc="0" baseline="0">
                <a:solidFill>
                  <a:srgbClr val="0000FF"/>
                </a:solidFill>
                <a:uFillTx/>
                <a:latin typeface="標楷體" pitchFamily="65"/>
                <a:ea typeface="標楷體" pitchFamily="65"/>
                <a:cs typeface="標楷體" pitchFamily="65"/>
              </a:defRPr>
            </a:lvl1pPr>
            <a:lvl2pPr marL="742950" marR="0" lvl="1" indent="-28575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zh-TW" sz="2800" b="0" i="0" u="none" strike="noStrike" kern="1200" cap="none" spc="0" baseline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2800" dirty="0" smtClean="0"/>
              <a:t>站立支撐期</a:t>
            </a:r>
          </a:p>
          <a:p>
            <a:r>
              <a:rPr lang="zh-TW" altLang="en-US" sz="2800" dirty="0" smtClean="0">
                <a:solidFill>
                  <a:schemeClr val="tx1"/>
                </a:solidFill>
              </a:rPr>
              <a:t>支撐、穩定、吸震</a:t>
            </a:r>
            <a:endParaRPr lang="zh-TW" altLang="en-US" sz="2800" dirty="0" smtClean="0">
              <a:solidFill>
                <a:schemeClr val="tx1"/>
              </a:solidFill>
            </a:endParaRPr>
          </a:p>
          <a:p>
            <a:r>
              <a:rPr lang="zh-TW" altLang="en-US" sz="2800" dirty="0" smtClean="0">
                <a:solidFill>
                  <a:schemeClr val="tx1"/>
                </a:solidFill>
              </a:rPr>
              <a:t>全腳掌最大面積支撐</a:t>
            </a:r>
            <a:r>
              <a:rPr lang="en-US" altLang="zh-TW" sz="2800" dirty="0" smtClean="0">
                <a:solidFill>
                  <a:schemeClr val="tx1"/>
                </a:solidFill>
              </a:rPr>
              <a:t>—</a:t>
            </a:r>
            <a:r>
              <a:rPr lang="zh-TW" altLang="en-US" sz="2800" dirty="0" smtClean="0">
                <a:solidFill>
                  <a:schemeClr val="tx1"/>
                </a:solidFill>
              </a:rPr>
              <a:t>穩定</a:t>
            </a:r>
          </a:p>
          <a:p>
            <a:r>
              <a:rPr lang="zh-TW" altLang="en-US" sz="2800" dirty="0" smtClean="0">
                <a:solidFill>
                  <a:schemeClr val="tx1"/>
                </a:solidFill>
              </a:rPr>
              <a:t>內側縱弓略有懸空</a:t>
            </a:r>
            <a:r>
              <a:rPr lang="en-US" altLang="zh-TW" sz="2800" dirty="0" smtClean="0">
                <a:solidFill>
                  <a:schemeClr val="tx1"/>
                </a:solidFill>
              </a:rPr>
              <a:t>--</a:t>
            </a:r>
            <a:r>
              <a:rPr lang="zh-TW" altLang="en-US" sz="2800" dirty="0" smtClean="0">
                <a:solidFill>
                  <a:schemeClr val="tx1"/>
                </a:solidFill>
              </a:rPr>
              <a:t>彈性位能儲存</a:t>
            </a:r>
          </a:p>
        </p:txBody>
      </p:sp>
      <p:sp>
        <p:nvSpPr>
          <p:cNvPr id="10" name="內容版面配置區 2"/>
          <p:cNvSpPr txBox="1">
            <a:spLocks/>
          </p:cNvSpPr>
          <p:nvPr/>
        </p:nvSpPr>
        <p:spPr>
          <a:xfrm>
            <a:off x="6178183" y="2629405"/>
            <a:ext cx="2924779" cy="368083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3200" b="0" i="0" u="none" strike="noStrike" kern="1200" cap="none" spc="0" baseline="0">
                <a:solidFill>
                  <a:srgbClr val="0000FF"/>
                </a:solidFill>
                <a:uFillTx/>
                <a:latin typeface="標楷體" pitchFamily="65"/>
                <a:ea typeface="標楷體" pitchFamily="65"/>
                <a:cs typeface="標楷體" pitchFamily="65"/>
              </a:defRPr>
            </a:lvl1pPr>
            <a:lvl2pPr marL="742950" marR="0" lvl="1" indent="-28575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zh-TW" sz="2800" b="0" i="0" u="none" strike="noStrike" kern="1200" cap="none" spc="0" baseline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2800" dirty="0" smtClean="0"/>
              <a:t>推蹬離地期</a:t>
            </a:r>
            <a:r>
              <a:rPr lang="en-US" altLang="zh-TW" sz="2800" dirty="0" smtClean="0"/>
              <a:t>-</a:t>
            </a:r>
            <a:r>
              <a:rPr lang="zh-TW" altLang="en-US" sz="2800" dirty="0" smtClean="0"/>
              <a:t>前足</a:t>
            </a:r>
          </a:p>
          <a:p>
            <a:r>
              <a:rPr lang="zh-TW" altLang="en-US" sz="2800" dirty="0" smtClean="0">
                <a:solidFill>
                  <a:schemeClr val="tx1"/>
                </a:solidFill>
              </a:rPr>
              <a:t>推蹬</a:t>
            </a:r>
          </a:p>
          <a:p>
            <a:r>
              <a:rPr lang="zh-TW" altLang="en-US" sz="2800" dirty="0" smtClean="0">
                <a:solidFill>
                  <a:schemeClr val="tx1"/>
                </a:solidFill>
              </a:rPr>
              <a:t>踝關節蹠屈、微外翻（旋前）</a:t>
            </a:r>
            <a:endParaRPr lang="en-US" altLang="zh-TW" sz="2800" dirty="0" smtClean="0">
              <a:solidFill>
                <a:schemeClr val="tx1"/>
              </a:solidFill>
            </a:endParaRPr>
          </a:p>
          <a:p>
            <a:r>
              <a:rPr lang="zh-TW" altLang="en-US" sz="2800" dirty="0" smtClean="0">
                <a:solidFill>
                  <a:schemeClr val="tx1"/>
                </a:solidFill>
              </a:rPr>
              <a:t>前足伸展　　　　　　　　　　後足與中足騰空</a:t>
            </a:r>
          </a:p>
          <a:p>
            <a:pPr lvl="1"/>
            <a:endParaRPr lang="zh-TW" altLang="en-US" sz="2400" dirty="0" smtClean="0"/>
          </a:p>
        </p:txBody>
      </p:sp>
      <p:pic>
        <p:nvPicPr>
          <p:cNvPr id="7" name="Picture 2" descr="ãè½å° è¶³é¨åä½åæãçåçæå°çµæ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54" b="662"/>
          <a:stretch/>
        </p:blipFill>
        <p:spPr bwMode="auto">
          <a:xfrm>
            <a:off x="691853" y="-172"/>
            <a:ext cx="5216577" cy="257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190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/>
          <p:cNvSpPr>
            <a:spLocks noGrp="1"/>
          </p:cNvSpPr>
          <p:nvPr>
            <p:ph type="title"/>
          </p:nvPr>
        </p:nvSpPr>
        <p:spPr>
          <a:xfrm>
            <a:off x="478714" y="165138"/>
            <a:ext cx="5470265" cy="564346"/>
          </a:xfrm>
        </p:spPr>
        <p:txBody>
          <a:bodyPr/>
          <a:lstStyle/>
          <a:p>
            <a:r>
              <a:rPr lang="zh-TW" altLang="en-US" dirty="0" smtClean="0"/>
              <a:t>足部</a:t>
            </a:r>
            <a:r>
              <a:rPr lang="zh-TW" altLang="en-US" dirty="0" smtClean="0"/>
              <a:t>結構</a:t>
            </a:r>
          </a:p>
        </p:txBody>
      </p:sp>
      <p:sp>
        <p:nvSpPr>
          <p:cNvPr id="9219" name="內容版面配置區 2"/>
          <p:cNvSpPr>
            <a:spLocks noGrp="1"/>
          </p:cNvSpPr>
          <p:nvPr>
            <p:ph idx="1"/>
          </p:nvPr>
        </p:nvSpPr>
        <p:spPr>
          <a:xfrm>
            <a:off x="188535" y="1187777"/>
            <a:ext cx="3789575" cy="5203596"/>
          </a:xfrm>
        </p:spPr>
        <p:txBody>
          <a:bodyPr/>
          <a:lstStyle/>
          <a:p>
            <a:r>
              <a:rPr lang="zh-TW" altLang="en-US" sz="2800" dirty="0" smtClean="0"/>
              <a:t>腳跟著地期</a:t>
            </a:r>
            <a:r>
              <a:rPr lang="en-US" altLang="zh-TW" sz="2800" dirty="0" smtClean="0"/>
              <a:t>-</a:t>
            </a:r>
            <a:r>
              <a:rPr lang="zh-TW" altLang="en-US" sz="2800" dirty="0" smtClean="0"/>
              <a:t>後足</a:t>
            </a:r>
            <a:endParaRPr lang="en-US" altLang="zh-TW" sz="2800" dirty="0" smtClean="0"/>
          </a:p>
          <a:p>
            <a:pPr lvl="1"/>
            <a:r>
              <a:rPr lang="zh-TW" altLang="en-US" sz="2400" dirty="0" smtClean="0"/>
              <a:t>跟骨、距骨</a:t>
            </a:r>
            <a:endParaRPr lang="en-US" altLang="zh-TW" sz="2400" dirty="0" smtClean="0"/>
          </a:p>
          <a:p>
            <a:pPr lvl="1"/>
            <a:r>
              <a:rPr lang="zh-TW" altLang="en-US" sz="2400" dirty="0" smtClean="0"/>
              <a:t>距下關節</a:t>
            </a:r>
            <a:endParaRPr lang="en-US" altLang="zh-TW" sz="2400" dirty="0" smtClean="0"/>
          </a:p>
          <a:p>
            <a:r>
              <a:rPr lang="zh-TW" altLang="en-US" sz="2800" dirty="0" smtClean="0"/>
              <a:t>站立支撐期</a:t>
            </a:r>
            <a:r>
              <a:rPr lang="en-US" altLang="zh-TW" sz="2800" dirty="0" smtClean="0"/>
              <a:t>-</a:t>
            </a:r>
            <a:r>
              <a:rPr lang="zh-TW" altLang="en-US" sz="2800" dirty="0" smtClean="0"/>
              <a:t>中足</a:t>
            </a:r>
            <a:endParaRPr lang="en-US" altLang="zh-TW" sz="2800" dirty="0" smtClean="0"/>
          </a:p>
          <a:p>
            <a:pPr lvl="1"/>
            <a:r>
              <a:rPr lang="zh-TW" altLang="en-US" sz="2400" dirty="0" smtClean="0"/>
              <a:t>舟</a:t>
            </a:r>
            <a:r>
              <a:rPr lang="zh-TW" altLang="en-US" sz="2400" dirty="0" smtClean="0"/>
              <a:t>狀骨、楔型骨*</a:t>
            </a:r>
            <a:r>
              <a:rPr lang="en-US" altLang="zh-TW" sz="2400" dirty="0" smtClean="0"/>
              <a:t>3</a:t>
            </a:r>
          </a:p>
          <a:p>
            <a:pPr lvl="1"/>
            <a:r>
              <a:rPr lang="zh-TW" altLang="en-US" sz="2400" dirty="0"/>
              <a:t>骰骨</a:t>
            </a:r>
            <a:endParaRPr lang="en-US" altLang="zh-TW" sz="2400" dirty="0" smtClean="0"/>
          </a:p>
          <a:p>
            <a:pPr lvl="1"/>
            <a:r>
              <a:rPr lang="zh-TW" altLang="en-US" sz="2400" dirty="0" smtClean="0"/>
              <a:t>中足關節、跗蹠關節</a:t>
            </a:r>
            <a:endParaRPr lang="en-US" altLang="zh-TW" sz="2400" dirty="0" smtClean="0"/>
          </a:p>
          <a:p>
            <a:r>
              <a:rPr lang="zh-TW" altLang="en-US" sz="2800" dirty="0" smtClean="0"/>
              <a:t>推</a:t>
            </a:r>
            <a:r>
              <a:rPr lang="zh-TW" altLang="en-US" sz="2800" dirty="0"/>
              <a:t>蹬</a:t>
            </a:r>
            <a:r>
              <a:rPr lang="zh-TW" altLang="en-US" sz="2800" dirty="0" smtClean="0"/>
              <a:t>離地期</a:t>
            </a:r>
            <a:r>
              <a:rPr lang="en-US" altLang="zh-TW" sz="2800" dirty="0" smtClean="0"/>
              <a:t>-</a:t>
            </a:r>
            <a:r>
              <a:rPr lang="zh-TW" altLang="en-US" sz="2800" dirty="0" smtClean="0"/>
              <a:t>前足</a:t>
            </a:r>
            <a:endParaRPr lang="en-US" altLang="zh-TW" sz="2800" dirty="0" smtClean="0"/>
          </a:p>
          <a:p>
            <a:pPr lvl="1"/>
            <a:r>
              <a:rPr lang="zh-TW" altLang="en-US" sz="2400" dirty="0"/>
              <a:t>蹠</a:t>
            </a:r>
            <a:r>
              <a:rPr lang="zh-TW" altLang="en-US" sz="2400" dirty="0" smtClean="0"/>
              <a:t>骨*</a:t>
            </a:r>
            <a:r>
              <a:rPr lang="en-US" altLang="zh-TW" sz="2400" dirty="0" smtClean="0"/>
              <a:t>5</a:t>
            </a:r>
            <a:r>
              <a:rPr lang="zh-TW" altLang="en-US" sz="2400" dirty="0" smtClean="0"/>
              <a:t>、趾骨</a:t>
            </a:r>
            <a:r>
              <a:rPr lang="zh-TW" altLang="en-US" sz="2400" dirty="0" smtClean="0"/>
              <a:t>*</a:t>
            </a:r>
            <a:r>
              <a:rPr lang="en-US" altLang="zh-TW" sz="2400" dirty="0" smtClean="0"/>
              <a:t>14</a:t>
            </a:r>
            <a:endParaRPr lang="en-US" altLang="zh-TW" sz="2400" dirty="0" smtClean="0"/>
          </a:p>
          <a:p>
            <a:pPr lvl="1"/>
            <a:r>
              <a:rPr lang="zh-TW" altLang="en-US" sz="2400" dirty="0" smtClean="0"/>
              <a:t>蹠趾關節、趾間關節（遠端、近端）</a:t>
            </a:r>
            <a:endParaRPr lang="en-US" altLang="zh-TW" sz="2400" dirty="0" smtClean="0"/>
          </a:p>
          <a:p>
            <a:pPr lvl="1"/>
            <a:endParaRPr lang="zh-TW" altLang="en-US" sz="2400" dirty="0" smtClean="0"/>
          </a:p>
        </p:txBody>
      </p:sp>
      <p:sp>
        <p:nvSpPr>
          <p:cNvPr id="9220" name="投影片編號版面配置區 3"/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600" b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1pPr>
            <a:lvl2pPr marL="742950" indent="-285750">
              <a:defRPr kumimoji="1" sz="3600" b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2pPr>
            <a:lvl3pPr marL="1143000" indent="-228600">
              <a:defRPr kumimoji="1" sz="3600" b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3pPr>
            <a:lvl4pPr marL="1600200" indent="-228600">
              <a:defRPr kumimoji="1" sz="3600" b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4pPr>
            <a:lvl5pPr marL="2057400" indent="-228600">
              <a:defRPr kumimoji="1" sz="3600" b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9pPr>
          </a:lstStyle>
          <a:p>
            <a:fld id="{4AE3CADB-593B-4C41-B4F8-62D006EADA7D}" type="slidenum">
              <a:rPr lang="ja-JP" altLang="en-US" sz="1000">
                <a:solidFill>
                  <a:schemeClr val="bg1"/>
                </a:solidFill>
                <a:latin typeface="Arial" panose="020B0604020202020204" pitchFamily="34" charset="0"/>
              </a:rPr>
              <a:pPr/>
              <a:t>6</a:t>
            </a:fld>
            <a:endParaRPr lang="en-US" altLang="ja-JP" sz="10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8" t="6625" r="10715" b="14107"/>
          <a:stretch>
            <a:fillRect/>
          </a:stretch>
        </p:blipFill>
        <p:spPr bwMode="auto">
          <a:xfrm flipH="1">
            <a:off x="3824054" y="2347274"/>
            <a:ext cx="5319946" cy="3963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www.juranring.co.uk/wp-content/uploads/2011/01/phases-of-gait-cyc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1" t="29211" r="3468" b="16229"/>
          <a:stretch>
            <a:fillRect/>
          </a:stretch>
        </p:blipFill>
        <p:spPr bwMode="auto">
          <a:xfrm>
            <a:off x="3824054" y="769548"/>
            <a:ext cx="5301005" cy="1497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317277" y="2038939"/>
            <a:ext cx="3241435" cy="431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8802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4190996" cy="741360"/>
          </a:xfrm>
        </p:spPr>
        <p:txBody>
          <a:bodyPr/>
          <a:lstStyle/>
          <a:p>
            <a:r>
              <a:rPr lang="zh-TW" altLang="en-US" dirty="0" smtClean="0"/>
              <a:t>足部構造</a:t>
            </a:r>
          </a:p>
        </p:txBody>
      </p:sp>
      <p:sp>
        <p:nvSpPr>
          <p:cNvPr id="15363" name="內容版面配置區 2"/>
          <p:cNvSpPr>
            <a:spLocks noGrp="1"/>
          </p:cNvSpPr>
          <p:nvPr>
            <p:ph sz="half" idx="1"/>
          </p:nvPr>
        </p:nvSpPr>
        <p:spPr>
          <a:xfrm>
            <a:off x="282804" y="1197204"/>
            <a:ext cx="2837468" cy="4928955"/>
          </a:xfrm>
        </p:spPr>
        <p:txBody>
          <a:bodyPr/>
          <a:lstStyle/>
          <a:p>
            <a:r>
              <a:rPr lang="zh-TW" altLang="en-US" dirty="0" smtClean="0"/>
              <a:t>縱向足弓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外側</a:t>
            </a:r>
            <a:endParaRPr lang="en-US" altLang="zh-TW" dirty="0" smtClean="0"/>
          </a:p>
          <a:p>
            <a:pPr marL="811213" lvl="2" indent="-274638"/>
            <a:r>
              <a:rPr lang="zh-TW" altLang="en-US" dirty="0" smtClean="0"/>
              <a:t>最高點－</a:t>
            </a:r>
            <a:r>
              <a:rPr lang="zh-TW" altLang="en-US" dirty="0"/>
              <a:t>舟</a:t>
            </a:r>
            <a:r>
              <a:rPr lang="zh-TW" altLang="en-US" dirty="0" smtClean="0"/>
              <a:t>狀</a:t>
            </a:r>
            <a:r>
              <a:rPr lang="zh-TW" altLang="en-US" dirty="0"/>
              <a:t>骨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內側</a:t>
            </a:r>
            <a:endParaRPr lang="en-US" altLang="zh-TW" dirty="0" smtClean="0"/>
          </a:p>
          <a:p>
            <a:pPr marL="811213" lvl="2"/>
            <a:r>
              <a:rPr lang="zh-TW" altLang="en-US" dirty="0"/>
              <a:t>最高點</a:t>
            </a:r>
            <a:r>
              <a:rPr lang="zh-TW" altLang="en-US" dirty="0" smtClean="0"/>
              <a:t>－骰骨</a:t>
            </a:r>
            <a:endParaRPr lang="en-US" altLang="zh-TW" dirty="0"/>
          </a:p>
          <a:p>
            <a:pPr marL="457200" lvl="1" indent="0">
              <a:buNone/>
            </a:pPr>
            <a:endParaRPr lang="en-US" altLang="zh-TW" dirty="0" smtClean="0"/>
          </a:p>
          <a:p>
            <a:r>
              <a:rPr lang="zh-TW" altLang="en-US" dirty="0" smtClean="0"/>
              <a:t>橫向足弓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前足橫弓</a:t>
            </a:r>
            <a:endParaRPr lang="en-US" altLang="zh-TW" dirty="0" smtClean="0"/>
          </a:p>
          <a:p>
            <a:pPr marL="811213" lvl="2"/>
            <a:r>
              <a:rPr lang="zh-TW" altLang="en-US" dirty="0" smtClean="0"/>
              <a:t>蹠骨之間淺弧形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中足橫弓</a:t>
            </a:r>
            <a:endParaRPr lang="en-US" altLang="zh-TW" dirty="0" smtClean="0"/>
          </a:p>
          <a:p>
            <a:pPr marL="811213" lvl="2"/>
            <a:r>
              <a:rPr lang="zh-TW" altLang="en-US" dirty="0" smtClean="0"/>
              <a:t>內高外</a:t>
            </a:r>
            <a:r>
              <a:rPr lang="zh-TW" altLang="en-US" dirty="0"/>
              <a:t>低</a:t>
            </a:r>
            <a:endParaRPr lang="zh-TW" altLang="en-US" dirty="0" smtClean="0"/>
          </a:p>
        </p:txBody>
      </p:sp>
      <p:sp>
        <p:nvSpPr>
          <p:cNvPr id="1536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15365" name="投影片編號版面配置區 4"/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600" b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1pPr>
            <a:lvl2pPr marL="742950" indent="-285750">
              <a:defRPr kumimoji="1" sz="3600" b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2pPr>
            <a:lvl3pPr marL="1143000" indent="-228600">
              <a:defRPr kumimoji="1" sz="3600" b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3pPr>
            <a:lvl4pPr marL="1600200" indent="-228600">
              <a:defRPr kumimoji="1" sz="3600" b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4pPr>
            <a:lvl5pPr marL="2057400" indent="-228600">
              <a:defRPr kumimoji="1" sz="3600" b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9pPr>
          </a:lstStyle>
          <a:p>
            <a:fld id="{44A42794-A1FA-4600-A95D-A77FAD977446}" type="slidenum">
              <a:rPr lang="ja-JP" altLang="en-US" sz="1000">
                <a:solidFill>
                  <a:schemeClr val="bg1"/>
                </a:solidFill>
                <a:latin typeface="Arial" panose="020B0604020202020204" pitchFamily="34" charset="0"/>
              </a:rPr>
              <a:pPr/>
              <a:t>7</a:t>
            </a:fld>
            <a:endParaRPr lang="en-US" altLang="ja-JP" sz="10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53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1" t="7817" r="16586" b="13821"/>
          <a:stretch>
            <a:fillRect/>
          </a:stretch>
        </p:blipFill>
        <p:spPr bwMode="auto">
          <a:xfrm>
            <a:off x="3781887" y="2947053"/>
            <a:ext cx="4793942" cy="380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8" t="6625" r="10715" b="14107"/>
          <a:stretch>
            <a:fillRect/>
          </a:stretch>
        </p:blipFill>
        <p:spPr bwMode="auto">
          <a:xfrm flipH="1">
            <a:off x="4759913" y="244213"/>
            <a:ext cx="3586579" cy="267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6325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常見急性與慢性傷害</a:t>
            </a:r>
          </a:p>
        </p:txBody>
      </p:sp>
      <p:graphicFrame>
        <p:nvGraphicFramePr>
          <p:cNvPr id="3" name="內容版面配置區 2"/>
          <p:cNvGraphicFramePr>
            <a:graphicFrameLocks noGrp="1"/>
          </p:cNvGraphicFramePr>
          <p:nvPr>
            <p:ph sz="quarter" idx="4"/>
            <p:extLst/>
          </p:nvPr>
        </p:nvGraphicFramePr>
        <p:xfrm>
          <a:off x="354012" y="1050587"/>
          <a:ext cx="8447087" cy="5359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9941" name="投影片編號版面配置區 4"/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600" b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1pPr>
            <a:lvl2pPr marL="742950" indent="-285750">
              <a:defRPr kumimoji="1" sz="3600" b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2pPr>
            <a:lvl3pPr marL="1143000" indent="-228600">
              <a:defRPr kumimoji="1" sz="3600" b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3pPr>
            <a:lvl4pPr marL="1600200" indent="-228600">
              <a:defRPr kumimoji="1" sz="3600" b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4pPr>
            <a:lvl5pPr marL="2057400" indent="-228600">
              <a:defRPr kumimoji="1" sz="3600" b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9pPr>
          </a:lstStyle>
          <a:p>
            <a:fld id="{59BDF6DB-E0FD-4629-958A-142B5915E06E}" type="slidenum">
              <a:rPr lang="ja-JP" altLang="en-US" sz="1000">
                <a:solidFill>
                  <a:schemeClr val="bg1"/>
                </a:solidFill>
                <a:latin typeface="Arial" panose="020B0604020202020204" pitchFamily="34" charset="0"/>
              </a:rPr>
              <a:pPr/>
              <a:t>8</a:t>
            </a:fld>
            <a:endParaRPr lang="en-US" altLang="ja-JP" sz="10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5" name="Picture 2" descr="http://www.juranring.co.uk/wp-content/uploads/2011/01/phases-of-gait-cycle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47" t="29211" r="7914" b="16229"/>
          <a:stretch/>
        </p:blipFill>
        <p:spPr bwMode="auto">
          <a:xfrm>
            <a:off x="7267689" y="1131315"/>
            <a:ext cx="1476260" cy="1713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www.juranring.co.uk/wp-content/uploads/2011/01/phases-of-gait-cycle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2" t="29211" r="36362" b="16229"/>
          <a:stretch/>
        </p:blipFill>
        <p:spPr bwMode="auto">
          <a:xfrm>
            <a:off x="6334698" y="2947194"/>
            <a:ext cx="1314909" cy="1573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www.juranring.co.uk/wp-content/uploads/2011/01/phases-of-gait-cycle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9" t="29211" r="63876" b="16229"/>
          <a:stretch/>
        </p:blipFill>
        <p:spPr bwMode="auto">
          <a:xfrm>
            <a:off x="5188027" y="4782344"/>
            <a:ext cx="1759255" cy="1539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www.juranring.co.uk/wp-content/uploads/2011/01/phases-of-gait-cycle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2" t="29211" r="36362" b="16229"/>
          <a:stretch/>
        </p:blipFill>
        <p:spPr bwMode="auto">
          <a:xfrm>
            <a:off x="6991233" y="4787048"/>
            <a:ext cx="1271418" cy="152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0058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投影片編號版面配置區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600" b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1pPr>
            <a:lvl2pPr marL="742950" indent="-285750">
              <a:defRPr kumimoji="1" sz="3600" b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2pPr>
            <a:lvl3pPr marL="1143000" indent="-228600">
              <a:defRPr kumimoji="1" sz="3600" b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3pPr>
            <a:lvl4pPr marL="1600200" indent="-228600">
              <a:defRPr kumimoji="1" sz="3600" b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4pPr>
            <a:lvl5pPr marL="2057400" indent="-228600">
              <a:defRPr kumimoji="1" sz="3600" b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9pPr>
          </a:lstStyle>
          <a:p>
            <a:fld id="{01BB1A95-7FCD-4E22-A03B-E10126788721}" type="slidenum">
              <a:rPr lang="ja-JP" altLang="en-US" sz="1000">
                <a:solidFill>
                  <a:schemeClr val="bg1"/>
                </a:solidFill>
                <a:latin typeface="Arial" panose="020B0604020202020204" pitchFamily="34" charset="0"/>
              </a:rPr>
              <a:pPr/>
              <a:t>9</a:t>
            </a:fld>
            <a:endParaRPr lang="en-US" altLang="ja-JP" sz="10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511175" y="173831"/>
            <a:ext cx="8064500" cy="62865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足跟撞挫傷</a:t>
            </a:r>
            <a:endParaRPr lang="en-US" altLang="zh-TW" dirty="0" smtClean="0"/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6226" y="602456"/>
            <a:ext cx="7210425" cy="5103813"/>
          </a:xfrm>
        </p:spPr>
        <p:txBody>
          <a:bodyPr/>
          <a:lstStyle/>
          <a:p>
            <a:pPr marL="361950" indent="-361950" eaLnBrk="1" hangingPunct="1">
              <a:spcBef>
                <a:spcPts val="0"/>
              </a:spcBef>
            </a:pPr>
            <a:r>
              <a:rPr lang="zh-TW" altLang="en-US" sz="3000" dirty="0" smtClean="0">
                <a:solidFill>
                  <a:srgbClr val="3333FF"/>
                </a:solidFill>
              </a:rPr>
              <a:t>原因</a:t>
            </a:r>
            <a:endParaRPr lang="en-US" altLang="zh-TW" sz="3000" dirty="0" smtClean="0">
              <a:solidFill>
                <a:srgbClr val="3333FF"/>
              </a:solidFill>
            </a:endParaRPr>
          </a:p>
          <a:p>
            <a:pPr marL="762000" lvl="1" indent="-361950">
              <a:spcBef>
                <a:spcPts val="0"/>
              </a:spcBef>
            </a:pPr>
            <a:r>
              <a:rPr lang="zh-TW" altLang="en-US" sz="2600" dirty="0" smtClean="0">
                <a:solidFill>
                  <a:schemeClr val="tx1"/>
                </a:solidFill>
              </a:rPr>
              <a:t>需要急停急速改變運動方向</a:t>
            </a:r>
            <a:r>
              <a:rPr lang="zh-TW" altLang="en-US" sz="2000" dirty="0" smtClean="0">
                <a:solidFill>
                  <a:schemeClr val="tx1"/>
                </a:solidFill>
              </a:rPr>
              <a:t>（特別是水平→垂直）者，如：籃球、跳遠、跳高</a:t>
            </a:r>
            <a:endParaRPr lang="zh-TW" altLang="en-US" sz="1050" dirty="0" smtClean="0">
              <a:solidFill>
                <a:schemeClr val="tx1"/>
              </a:solidFill>
            </a:endParaRPr>
          </a:p>
          <a:p>
            <a:pPr marL="762000" lvl="1" indent="-361950">
              <a:spcBef>
                <a:spcPts val="0"/>
              </a:spcBef>
            </a:pPr>
            <a:r>
              <a:rPr lang="zh-TW" altLang="en-US" sz="2600" dirty="0" smtClean="0">
                <a:solidFill>
                  <a:schemeClr val="tx1"/>
                </a:solidFill>
              </a:rPr>
              <a:t>體重較重、鞋子避震效果差、訓練量增加</a:t>
            </a:r>
          </a:p>
          <a:p>
            <a:pPr marL="762000" lvl="1" indent="-361950">
              <a:spcBef>
                <a:spcPts val="0"/>
              </a:spcBef>
            </a:pPr>
            <a:r>
              <a:rPr lang="zh-TW" altLang="en-US" sz="2600" dirty="0" smtClean="0">
                <a:solidFill>
                  <a:schemeClr val="tx1"/>
                </a:solidFill>
              </a:rPr>
              <a:t>足跟部無法承受過度</a:t>
            </a:r>
            <a:r>
              <a:rPr lang="zh-TW" altLang="en-US" sz="2600" dirty="0">
                <a:solidFill>
                  <a:schemeClr val="tx1"/>
                </a:solidFill>
              </a:rPr>
              <a:t>／</a:t>
            </a:r>
            <a:r>
              <a:rPr lang="zh-TW" altLang="en-US" sz="2600" dirty="0" smtClean="0">
                <a:solidFill>
                  <a:schemeClr val="tx1"/>
                </a:solidFill>
              </a:rPr>
              <a:t>突來／異常的衝擊</a:t>
            </a:r>
          </a:p>
          <a:p>
            <a:pPr marL="2146300" lvl="4" indent="-228600" eaLnBrk="1" hangingPunct="1">
              <a:spcBef>
                <a:spcPts val="0"/>
              </a:spcBef>
            </a:pPr>
            <a:endParaRPr lang="zh-TW" altLang="en-US" sz="1200" dirty="0" smtClean="0">
              <a:solidFill>
                <a:schemeClr val="tx1"/>
              </a:solidFill>
            </a:endParaRPr>
          </a:p>
          <a:p>
            <a:pPr marL="361950" indent="-361950" eaLnBrk="1" hangingPunct="1">
              <a:spcBef>
                <a:spcPts val="0"/>
              </a:spcBef>
            </a:pPr>
            <a:r>
              <a:rPr lang="zh-TW" altLang="en-US" sz="3000" dirty="0" smtClean="0">
                <a:solidFill>
                  <a:srgbClr val="3333FF"/>
                </a:solidFill>
              </a:rPr>
              <a:t>傷害</a:t>
            </a:r>
            <a:endParaRPr lang="en-US" altLang="zh-TW" sz="3000" dirty="0" smtClean="0">
              <a:solidFill>
                <a:srgbClr val="3333FF"/>
              </a:solidFill>
            </a:endParaRPr>
          </a:p>
          <a:p>
            <a:pPr marL="762000" lvl="1" indent="-361950">
              <a:spcBef>
                <a:spcPts val="0"/>
              </a:spcBef>
            </a:pPr>
            <a:r>
              <a:rPr lang="zh-TW" altLang="en-US" sz="2600" dirty="0" smtClean="0">
                <a:solidFill>
                  <a:schemeClr val="tx1"/>
                </a:solidFill>
              </a:rPr>
              <a:t>骨膜發炎。</a:t>
            </a:r>
            <a:endParaRPr lang="en-US" altLang="zh-TW" sz="2600" dirty="0" smtClean="0">
              <a:solidFill>
                <a:schemeClr val="tx1"/>
              </a:solidFill>
            </a:endParaRPr>
          </a:p>
          <a:p>
            <a:pPr marL="762000" lvl="1" indent="-361950">
              <a:spcBef>
                <a:spcPts val="0"/>
              </a:spcBef>
            </a:pPr>
            <a:r>
              <a:rPr lang="zh-TW" altLang="en-US" sz="2600" dirty="0" smtClean="0">
                <a:solidFill>
                  <a:schemeClr val="tx1"/>
                </a:solidFill>
              </a:rPr>
              <a:t>不敢踩地，以踮腳尖行走→下肢肌肉疲勞、前足關節受力增加</a:t>
            </a:r>
            <a:endParaRPr lang="en-US" altLang="zh-TW" sz="2600" dirty="0" smtClean="0">
              <a:solidFill>
                <a:schemeClr val="tx1"/>
              </a:solidFill>
            </a:endParaRPr>
          </a:p>
          <a:p>
            <a:pPr marL="363538" indent="-363538"/>
            <a:r>
              <a:rPr lang="zh-TW" altLang="en-US" sz="2800" dirty="0" smtClean="0"/>
              <a:t>處理</a:t>
            </a:r>
            <a:r>
              <a:rPr lang="en-US" altLang="zh-TW" sz="2800" dirty="0" smtClean="0"/>
              <a:t> </a:t>
            </a:r>
            <a:endParaRPr lang="en-US" altLang="zh-TW" sz="2800" dirty="0"/>
          </a:p>
          <a:p>
            <a:pPr marL="763588" lvl="1" indent="-363538"/>
            <a:r>
              <a:rPr lang="zh-TW" altLang="en-US" sz="2400" dirty="0" smtClean="0"/>
              <a:t>儘</a:t>
            </a:r>
            <a:r>
              <a:rPr lang="zh-TW" altLang="en-US" sz="2400" dirty="0"/>
              <a:t>可能在</a:t>
            </a:r>
            <a:r>
              <a:rPr lang="zh-TW" altLang="en-US" sz="2400" dirty="0" smtClean="0"/>
              <a:t>最初</a:t>
            </a:r>
            <a:r>
              <a:rPr lang="en-US" altLang="zh-TW" sz="2400" dirty="0" smtClean="0"/>
              <a:t>24</a:t>
            </a:r>
            <a:r>
              <a:rPr lang="zh-TW" altLang="en-US" sz="2400" dirty="0"/>
              <a:t>小時不以腳跟著地 </a:t>
            </a:r>
            <a:r>
              <a:rPr lang="en-US" altLang="zh-TW" sz="2400" dirty="0"/>
              <a:t>(</a:t>
            </a:r>
            <a:r>
              <a:rPr lang="zh-TW" altLang="en-US" sz="2400" dirty="0"/>
              <a:t>使用拐杖</a:t>
            </a:r>
            <a:r>
              <a:rPr lang="en-US" altLang="zh-TW" sz="2400" dirty="0" smtClean="0"/>
              <a:t>)</a:t>
            </a:r>
          </a:p>
          <a:p>
            <a:pPr marL="763588" lvl="1" indent="-363538"/>
            <a:r>
              <a:rPr lang="zh-TW" altLang="en-US" sz="2400" dirty="0" smtClean="0"/>
              <a:t>冰敷減輕疼痛感。</a:t>
            </a:r>
            <a:endParaRPr lang="zh-TW" altLang="en-US" sz="2400" dirty="0"/>
          </a:p>
          <a:p>
            <a:pPr marL="763588" lvl="1" indent="-363538"/>
            <a:r>
              <a:rPr lang="zh-TW" altLang="en-US" sz="2400" dirty="0"/>
              <a:t>症狀減輕後，使用護具保護 </a:t>
            </a:r>
            <a:r>
              <a:rPr lang="en-US" altLang="zh-TW" sz="2400" dirty="0"/>
              <a:t>heel cup</a:t>
            </a:r>
            <a:r>
              <a:rPr lang="zh-TW" altLang="en-US" sz="2400" dirty="0"/>
              <a:t>、</a:t>
            </a:r>
            <a:r>
              <a:rPr lang="en-US" altLang="zh-TW" sz="2400" dirty="0"/>
              <a:t>doughnut</a:t>
            </a:r>
            <a:r>
              <a:rPr lang="zh-TW" altLang="en-US" sz="2400" dirty="0" smtClean="0"/>
              <a:t>、</a:t>
            </a:r>
            <a:endParaRPr lang="en-US" altLang="zh-TW" sz="2400" dirty="0"/>
          </a:p>
          <a:p>
            <a:pPr marL="762000" lvl="1" indent="-361950">
              <a:spcBef>
                <a:spcPts val="0"/>
              </a:spcBef>
            </a:pPr>
            <a:endParaRPr lang="zh-TW" altLang="en-US" sz="2600" dirty="0" smtClean="0">
              <a:solidFill>
                <a:schemeClr val="tx1"/>
              </a:solidFill>
            </a:endParaRPr>
          </a:p>
        </p:txBody>
      </p:sp>
      <p:pic>
        <p:nvPicPr>
          <p:cNvPr id="44037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7" r="26610" b="10927"/>
          <a:stretch>
            <a:fillRect/>
          </a:stretch>
        </p:blipFill>
        <p:spPr>
          <a:xfrm>
            <a:off x="7559675" y="3532188"/>
            <a:ext cx="1584325" cy="3325812"/>
          </a:xfr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2" t="14961" r="30038"/>
          <a:stretch/>
        </p:blipFill>
        <p:spPr bwMode="auto">
          <a:xfrm flipV="1">
            <a:off x="7559675" y="-57150"/>
            <a:ext cx="1584325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http://1861.img.pp.sohu.com.cn/images/blog/2009/8/21/15/5/123e9956fabg2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425" y="1913977"/>
            <a:ext cx="2314575" cy="173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://www.juranring.co.uk/wp-content/uploads/2011/01/phases-of-gait-cycle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8" t="29211" r="36240" b="16229"/>
          <a:stretch/>
        </p:blipFill>
        <p:spPr bwMode="auto">
          <a:xfrm>
            <a:off x="3509122" y="2619547"/>
            <a:ext cx="2364878" cy="1069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2182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課程名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課程名稱</Template>
  <TotalTime>1058</TotalTime>
  <Words>1010</Words>
  <Application>Microsoft Office PowerPoint</Application>
  <PresentationFormat>如螢幕大小 (4:3)</PresentationFormat>
  <Paragraphs>170</Paragraphs>
  <Slides>20</Slides>
  <Notes>2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7" baseType="lpstr">
      <vt:lpstr>MS PGothic</vt:lpstr>
      <vt:lpstr>新細明體</vt:lpstr>
      <vt:lpstr>標楷體</vt:lpstr>
      <vt:lpstr>Arial</vt:lpstr>
      <vt:lpstr>Calibri</vt:lpstr>
      <vt:lpstr>Times New Roman</vt:lpstr>
      <vt:lpstr>課程名稱</vt:lpstr>
      <vt:lpstr>運動傷害與急救</vt:lpstr>
      <vt:lpstr>常見急性與慢性傷害</vt:lpstr>
      <vt:lpstr>下肢活動與穩定</vt:lpstr>
      <vt:lpstr>步態　支撐期</vt:lpstr>
      <vt:lpstr>運動力學效益</vt:lpstr>
      <vt:lpstr>足部結構</vt:lpstr>
      <vt:lpstr>足部構造</vt:lpstr>
      <vt:lpstr>常見急性與慢性傷害</vt:lpstr>
      <vt:lpstr>足跟撞挫傷</vt:lpstr>
      <vt:lpstr>足背撞挫傷</vt:lpstr>
      <vt:lpstr>PowerPoint 簡報</vt:lpstr>
      <vt:lpstr>硬地趾</vt:lpstr>
      <vt:lpstr>給予適當保護與活動限制 維持基本活動功能</vt:lpstr>
      <vt:lpstr>力量擠壓腳趾或足背</vt:lpstr>
      <vt:lpstr>力量擠壓足背</vt:lpstr>
      <vt:lpstr>中足扭傷</vt:lpstr>
      <vt:lpstr>大腳趾關節僵硬（滑液囊腫）</vt:lpstr>
      <vt:lpstr>前足掌足底疼痛</vt:lpstr>
      <vt:lpstr>作用力有跡可循</vt:lpstr>
      <vt:lpstr>足部傷害之預防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課程名稱</dc:title>
  <dc:creator>BPC</dc:creator>
  <cp:lastModifiedBy>Windows User</cp:lastModifiedBy>
  <cp:revision>99</cp:revision>
  <dcterms:created xsi:type="dcterms:W3CDTF">2017-11-07T02:54:43Z</dcterms:created>
  <dcterms:modified xsi:type="dcterms:W3CDTF">2018-08-02T09:52:32Z</dcterms:modified>
</cp:coreProperties>
</file>