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Shape 6"/>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88" name="Shape 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84" name="Shape 1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Shape 189"/>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90" name="Shape 1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96" name="Shape 1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Shape 138"/>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39" name="Shape 1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46" name="Shape 14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72" name="Shape 17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Shape 18"/>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Shape 19"/>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lvl="2"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lvl="3"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lvl="4"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 name="Shape 2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Shape 2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Shape 2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74" name="Shape 74"/>
        <p:cNvGrpSpPr/>
        <p:nvPr/>
      </p:nvGrpSpPr>
      <p:grpSpPr>
        <a:xfrm>
          <a:off x="0" y="0"/>
          <a:ext cx="0" cy="0"/>
          <a:chOff x="0" y="0"/>
          <a:chExt cx="0" cy="0"/>
        </a:xfrm>
      </p:grpSpPr>
      <p:sp>
        <p:nvSpPr>
          <p:cNvPr id="75" name="Shape 7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Shape 76"/>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7" name="Shape 7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0" name="Shape 80"/>
        <p:cNvGrpSpPr/>
        <p:nvPr/>
      </p:nvGrpSpPr>
      <p:grpSpPr>
        <a:xfrm>
          <a:off x="0" y="0"/>
          <a:ext cx="0" cy="0"/>
          <a:chOff x="0" y="0"/>
          <a:chExt cx="0" cy="0"/>
        </a:xfrm>
      </p:grpSpPr>
      <p:sp>
        <p:nvSpPr>
          <p:cNvPr id="81" name="Shape 81"/>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Shape 82"/>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83" name="Shape 8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Shape 8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Shape 8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Shape 2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Shape 25"/>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26" name="Shape 2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Shape 2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Shape 2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29" name="Shape 29"/>
        <p:cNvGrpSpPr/>
        <p:nvPr/>
      </p:nvGrpSpPr>
      <p:grpSpPr>
        <a:xfrm>
          <a:off x="0" y="0"/>
          <a:ext cx="0" cy="0"/>
          <a:chOff x="0" y="0"/>
          <a:chExt cx="0" cy="0"/>
        </a:xfrm>
      </p:grpSpPr>
      <p:sp>
        <p:nvSpPr>
          <p:cNvPr id="30" name="Shape 30"/>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Shape 31"/>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2" name="Shape 3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Shape 3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Shape 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35" name="Shape 35"/>
        <p:cNvGrpSpPr/>
        <p:nvPr/>
      </p:nvGrpSpPr>
      <p:grpSpPr>
        <a:xfrm>
          <a:off x="0" y="0"/>
          <a:ext cx="0" cy="0"/>
          <a:chOff x="0" y="0"/>
          <a:chExt cx="0" cy="0"/>
        </a:xfrm>
      </p:grpSpPr>
      <p:sp>
        <p:nvSpPr>
          <p:cNvPr id="36" name="Shape 3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Shape 37"/>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rgbClr val="0000FF"/>
              </a:buClr>
              <a:buSzPts val="2800"/>
              <a:buFont typeface="Arial"/>
              <a:buChar char="•"/>
              <a:defRPr b="0" i="0" sz="2800" u="none" cap="none" strike="noStrike">
                <a:solidFill>
                  <a:srgbClr val="0000FF"/>
                </a:solidFill>
                <a:latin typeface="Arial"/>
                <a:ea typeface="Arial"/>
                <a:cs typeface="Arial"/>
                <a:sym typeface="Arial"/>
              </a:defRPr>
            </a:lvl1pPr>
            <a:lvl2pPr indent="-381000" lvl="1" marL="9144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8" name="Shape 38"/>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rgbClr val="0000FF"/>
              </a:buClr>
              <a:buSzPts val="2800"/>
              <a:buFont typeface="Arial"/>
              <a:buChar char="•"/>
              <a:defRPr b="0" i="0" sz="2800" u="none" cap="none" strike="noStrike">
                <a:solidFill>
                  <a:srgbClr val="0000FF"/>
                </a:solidFill>
                <a:latin typeface="Arial"/>
                <a:ea typeface="Arial"/>
                <a:cs typeface="Arial"/>
                <a:sym typeface="Arial"/>
              </a:defRPr>
            </a:lvl1pPr>
            <a:lvl2pPr indent="-381000" lvl="1" marL="9144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2pPr>
            <a:lvl3pPr indent="-355600" lvl="2" marL="13716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3pPr>
            <a:lvl4pPr indent="-342900" lvl="3" marL="18288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4pPr>
            <a:lvl5pPr indent="-342900" lvl="4" marL="22860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39" name="Shape 3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42" name="Shape 42"/>
        <p:cNvGrpSpPr/>
        <p:nvPr/>
      </p:nvGrpSpPr>
      <p:grpSpPr>
        <a:xfrm>
          <a:off x="0" y="0"/>
          <a:ext cx="0" cy="0"/>
          <a:chOff x="0" y="0"/>
          <a:chExt cx="0" cy="0"/>
        </a:xfrm>
      </p:grpSpPr>
      <p:sp>
        <p:nvSpPr>
          <p:cNvPr id="43" name="Shape 4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 name="Shape 44"/>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rgbClr val="0000FF"/>
              </a:buClr>
              <a:buSzPts val="2400"/>
              <a:buFont typeface="Arial"/>
              <a:buNone/>
              <a:defRPr b="1" i="0" sz="2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5" name="Shape 45"/>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rgbClr val="0000FF"/>
              </a:buClr>
              <a:buSzPts val="2400"/>
              <a:buFont typeface="Arial"/>
              <a:buChar char="•"/>
              <a:defRPr b="0" i="0" sz="2400" u="none" cap="none" strike="noStrike">
                <a:solidFill>
                  <a:srgbClr val="0000FF"/>
                </a:solidFill>
                <a:latin typeface="Arial"/>
                <a:ea typeface="Arial"/>
                <a:cs typeface="Arial"/>
                <a:sym typeface="Arial"/>
              </a:defRPr>
            </a:lvl1pPr>
            <a:lvl2pPr indent="-355600" lvl="1" marL="9144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30200" lvl="3" marL="18288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4pPr>
            <a:lvl5pPr indent="-330200" lvl="4" marL="22860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6" name="Shape 46"/>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rgbClr val="0000FF"/>
              </a:buClr>
              <a:buSzPts val="2400"/>
              <a:buFont typeface="Arial"/>
              <a:buNone/>
              <a:defRPr b="1" i="0" sz="2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7" name="Shape 47"/>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rgbClr val="0000FF"/>
              </a:buClr>
              <a:buSzPts val="2400"/>
              <a:buFont typeface="Arial"/>
              <a:buChar char="•"/>
              <a:defRPr b="0" i="0" sz="2400" u="none" cap="none" strike="noStrike">
                <a:solidFill>
                  <a:srgbClr val="0000FF"/>
                </a:solidFill>
                <a:latin typeface="Arial"/>
                <a:ea typeface="Arial"/>
                <a:cs typeface="Arial"/>
                <a:sym typeface="Arial"/>
              </a:defRPr>
            </a:lvl1pPr>
            <a:lvl2pPr indent="-355600" lvl="1" marL="9144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2pPr>
            <a:lvl3pPr indent="-342900" lvl="2" marL="1371600" marR="0" rtl="0" algn="l">
              <a:lnSpc>
                <a:spcPct val="100000"/>
              </a:lnSpc>
              <a:spcBef>
                <a:spcPts val="400"/>
              </a:spcBef>
              <a:spcAft>
                <a:spcPts val="0"/>
              </a:spcAft>
              <a:buClr>
                <a:srgbClr val="000000"/>
              </a:buClr>
              <a:buSzPts val="1800"/>
              <a:buFont typeface="Arial"/>
              <a:buChar char="•"/>
              <a:defRPr b="0" i="0" sz="1800" u="none" cap="none" strike="noStrike">
                <a:solidFill>
                  <a:srgbClr val="000000"/>
                </a:solidFill>
                <a:latin typeface="Calibri"/>
                <a:ea typeface="Calibri"/>
                <a:cs typeface="Calibri"/>
                <a:sym typeface="Calibri"/>
              </a:defRPr>
            </a:lvl3pPr>
            <a:lvl4pPr indent="-330200" lvl="3" marL="18288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4pPr>
            <a:lvl5pPr indent="-330200" lvl="4" marL="2286000" marR="0" rtl="0" algn="l">
              <a:lnSpc>
                <a:spcPct val="100000"/>
              </a:lnSpc>
              <a:spcBef>
                <a:spcPts val="400"/>
              </a:spcBef>
              <a:spcAft>
                <a:spcPts val="0"/>
              </a:spcAft>
              <a:buClr>
                <a:srgbClr val="000000"/>
              </a:buClr>
              <a:buSzPts val="1600"/>
              <a:buFont typeface="Arial"/>
              <a:buChar char="»"/>
              <a:defRPr b="0" i="0" sz="16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48" name="Shape 4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Shape 4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Shape 5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51" name="Shape 51"/>
        <p:cNvGrpSpPr/>
        <p:nvPr/>
      </p:nvGrpSpPr>
      <p:grpSpPr>
        <a:xfrm>
          <a:off x="0" y="0"/>
          <a:ext cx="0" cy="0"/>
          <a:chOff x="0" y="0"/>
          <a:chExt cx="0" cy="0"/>
        </a:xfrm>
      </p:grpSpPr>
      <p:sp>
        <p:nvSpPr>
          <p:cNvPr id="52" name="Shape 5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3" name="Shape 5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56" name="Shape 56"/>
        <p:cNvGrpSpPr/>
        <p:nvPr/>
      </p:nvGrpSpPr>
      <p:grpSpPr>
        <a:xfrm>
          <a:off x="0" y="0"/>
          <a:ext cx="0" cy="0"/>
          <a:chOff x="0" y="0"/>
          <a:chExt cx="0" cy="0"/>
        </a:xfrm>
      </p:grpSpPr>
      <p:sp>
        <p:nvSpPr>
          <p:cNvPr id="57" name="Shape 5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Shape 5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0" name="Shape 60"/>
        <p:cNvGrpSpPr/>
        <p:nvPr/>
      </p:nvGrpSpPr>
      <p:grpSpPr>
        <a:xfrm>
          <a:off x="0" y="0"/>
          <a:ext cx="0" cy="0"/>
          <a:chOff x="0" y="0"/>
          <a:chExt cx="0" cy="0"/>
        </a:xfrm>
      </p:grpSpPr>
      <p:sp>
        <p:nvSpPr>
          <p:cNvPr id="61" name="Shape 61"/>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Shape 62"/>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63" name="Shape 63"/>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rgbClr val="0000FF"/>
              </a:buClr>
              <a:buSzPts val="1400"/>
              <a:buFont typeface="Arial"/>
              <a:buNone/>
              <a:defRPr b="0" i="0" sz="1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64" name="Shape 6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Shape 6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67" name="Shape 67"/>
        <p:cNvGrpSpPr/>
        <p:nvPr/>
      </p:nvGrpSpPr>
      <p:grpSpPr>
        <a:xfrm>
          <a:off x="0" y="0"/>
          <a:ext cx="0" cy="0"/>
          <a:chOff x="0" y="0"/>
          <a:chExt cx="0" cy="0"/>
        </a:xfrm>
      </p:grpSpPr>
      <p:sp>
        <p:nvSpPr>
          <p:cNvPr id="68" name="Shape 68"/>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 name="Shape 69"/>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rgbClr val="0000FF"/>
              </a:buClr>
              <a:buSzPts val="3200"/>
              <a:buFont typeface="Arial"/>
              <a:buNone/>
              <a:defRPr b="0" i="0" sz="3200" u="none" cap="none" strike="noStrike">
                <a:solidFill>
                  <a:srgbClr val="0000FF"/>
                </a:solidFill>
                <a:latin typeface="Arial"/>
                <a:ea typeface="Arial"/>
                <a:cs typeface="Arial"/>
                <a:sym typeface="Arial"/>
              </a:defRPr>
            </a:lvl1pPr>
            <a:lvl2pPr lvl="1"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lvl="2"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lvl="3"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lvl="4"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0" name="Shape 70"/>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rgbClr val="0000FF"/>
              </a:buClr>
              <a:buSzPts val="1400"/>
              <a:buFont typeface="Arial"/>
              <a:buNone/>
              <a:defRPr b="0" i="0" sz="14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1" name="Shape 7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gradFill>
          <a:gsLst>
            <a:gs pos="0">
              <a:srgbClr val="9AB5E4"/>
            </a:gs>
            <a:gs pos="100000">
              <a:srgbClr val="C2D1ED"/>
            </a:gs>
          </a:gsLst>
          <a:lin ang="5400000" scaled="0"/>
        </a:grad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0"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Shape 1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rgbClr val="0000FF"/>
              </a:buClr>
              <a:buSzPts val="3200"/>
              <a:buFont typeface="Arial"/>
              <a:buChar char="•"/>
              <a:defRPr b="0" i="0" sz="3200" u="none" cap="none" strike="noStrike">
                <a:solidFill>
                  <a:srgbClr val="0000FF"/>
                </a:solidFill>
                <a:latin typeface="Arial"/>
                <a:ea typeface="Arial"/>
                <a:cs typeface="Arial"/>
                <a:sym typeface="Arial"/>
              </a:defRPr>
            </a:lvl1pPr>
            <a:lvl2pPr indent="-406400" lvl="1" marL="914400" marR="0" rtl="0" algn="l">
              <a:lnSpc>
                <a:spcPct val="100000"/>
              </a:lnSpc>
              <a:spcBef>
                <a:spcPts val="700"/>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100000"/>
              </a:lnSpc>
              <a:spcBef>
                <a:spcPts val="600"/>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100000"/>
              </a:lnSpc>
              <a:spcBef>
                <a:spcPts val="500"/>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12" name="Shape 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Shape 15"/>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Shape 16"/>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Shape 90"/>
          <p:cNvSpPr txBox="1"/>
          <p:nvPr>
            <p:ph type="ctrTitle"/>
          </p:nvPr>
        </p:nvSpPr>
        <p:spPr>
          <a:xfrm>
            <a:off x="1259632" y="2060848"/>
            <a:ext cx="6422231" cy="1401367"/>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CH17跨文化溝通原則-2</a:t>
            </a:r>
            <a:br>
              <a:rPr b="0" i="0" lang="zh-TW" sz="4400" u="none" cap="none" strike="noStrike">
                <a:solidFill>
                  <a:srgbClr val="000000"/>
                </a:solidFill>
                <a:latin typeface="Arial"/>
                <a:ea typeface="Arial"/>
                <a:cs typeface="Arial"/>
                <a:sym typeface="Arial"/>
              </a:rPr>
            </a:br>
            <a:br>
              <a:rPr b="0" i="0" lang="zh-TW" sz="4400" u="none" cap="none" strike="noStrike">
                <a:solidFill>
                  <a:srgbClr val="000000"/>
                </a:solidFill>
                <a:latin typeface="Arial"/>
                <a:ea typeface="Arial"/>
                <a:cs typeface="Arial"/>
                <a:sym typeface="Arial"/>
              </a:rPr>
            </a:br>
            <a:r>
              <a:rPr b="0" i="0" lang="zh-TW" sz="4400" u="none" cap="none" strike="noStrike">
                <a:solidFill>
                  <a:srgbClr val="000000"/>
                </a:solidFill>
                <a:latin typeface="Arial"/>
                <a:ea typeface="Arial"/>
                <a:cs typeface="Arial"/>
                <a:sym typeface="Arial"/>
              </a:rPr>
              <a:t>馬鈺龍</a:t>
            </a:r>
            <a:endParaRPr b="0" i="0" sz="4400" u="none" cap="none" strike="noStrike">
              <a:solidFill>
                <a:srgbClr val="000000"/>
              </a:solidFill>
              <a:latin typeface="Arial"/>
              <a:ea typeface="Arial"/>
              <a:cs typeface="Arial"/>
              <a:sym typeface="Arial"/>
            </a:endParaRPr>
          </a:p>
        </p:txBody>
      </p:sp>
      <p:sp>
        <p:nvSpPr>
          <p:cNvPr id="91" name="Shape 91"/>
          <p:cNvSpPr txBox="1"/>
          <p:nvPr>
            <p:ph idx="1" type="subTitle"/>
          </p:nvPr>
        </p:nvSpPr>
        <p:spPr>
          <a:xfrm>
            <a:off x="1115616" y="3068960"/>
            <a:ext cx="6858000" cy="1655762"/>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898989"/>
              </a:buClr>
              <a:buSzPts val="2800"/>
              <a:buFont typeface="Arial"/>
              <a:buNone/>
            </a:pPr>
            <a:r>
              <a:t/>
            </a:r>
            <a:endParaRPr b="0" i="0" sz="2800" u="none" cap="none" strike="noStrike">
              <a:solidFill>
                <a:srgbClr val="898989"/>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5" name="Shape 185"/>
        <p:cNvGrpSpPr/>
        <p:nvPr/>
      </p:nvGrpSpPr>
      <p:grpSpPr>
        <a:xfrm>
          <a:off x="0" y="0"/>
          <a:ext cx="0" cy="0"/>
          <a:chOff x="0" y="0"/>
          <a:chExt cx="0" cy="0"/>
        </a:xfrm>
      </p:grpSpPr>
      <p:sp>
        <p:nvSpPr>
          <p:cNvPr id="186" name="Shape 18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87" name="Shape 18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強化跨文化溝通能力：</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個人在學習一種語言的時候並非只是學習該語言的字彙與文法結構，而是同時在學習該特定文化中人與人之間對談的表達方式。</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藉由多元語言學習，強化溝通能力。</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1" name="Shape 191"/>
        <p:cNvGrpSpPr/>
        <p:nvPr/>
      </p:nvGrpSpPr>
      <p:grpSpPr>
        <a:xfrm>
          <a:off x="0" y="0"/>
          <a:ext cx="0" cy="0"/>
          <a:chOff x="0" y="0"/>
          <a:chExt cx="0" cy="0"/>
        </a:xfrm>
      </p:grpSpPr>
      <p:sp>
        <p:nvSpPr>
          <p:cNvPr id="192" name="Shape 19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93" name="Shape 19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熟悉文化在不同國度與情境脈絡中之行為展現及跨文化溝通的應用：</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手勢、肢體語言等在不同文化體系所代表的不同意義。</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一般人認為的「ＯＫ」手勢，在法國有著「廢物」的意思。</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最常見代表開心的「YA」手勢如果在英國反著比，則會有「挑釁」的意味，</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Shape 19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99" name="Shape 199"/>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FF"/>
              </a:buClr>
              <a:buSzPts val="8000"/>
              <a:buFont typeface="Arial"/>
              <a:buNone/>
            </a:pPr>
            <a:r>
              <a:t/>
            </a:r>
            <a:endParaRPr b="0" i="0" sz="8000" u="none" cap="none" strike="noStrike">
              <a:solidFill>
                <a:srgbClr val="0000FF"/>
              </a:solidFill>
              <a:latin typeface="Arial"/>
              <a:ea typeface="Arial"/>
              <a:cs typeface="Arial"/>
              <a:sym typeface="Arial"/>
            </a:endParaRPr>
          </a:p>
          <a:p>
            <a:pPr indent="0" lvl="0" marL="0" marR="0" rtl="0" algn="ctr">
              <a:lnSpc>
                <a:spcPct val="100000"/>
              </a:lnSpc>
              <a:spcBef>
                <a:spcPts val="800"/>
              </a:spcBef>
              <a:spcAft>
                <a:spcPts val="0"/>
              </a:spcAft>
              <a:buClr>
                <a:srgbClr val="0000FF"/>
              </a:buClr>
              <a:buSzPts val="8000"/>
              <a:buFont typeface="Arial"/>
              <a:buNone/>
            </a:pPr>
            <a:r>
              <a:rPr b="0" i="0" lang="zh-TW" sz="8000" u="none" cap="none" strike="noStrike">
                <a:solidFill>
                  <a:srgbClr val="0000FF"/>
                </a:solidFill>
                <a:latin typeface="Arial"/>
                <a:ea typeface="Arial"/>
                <a:cs typeface="Arial"/>
                <a:sym typeface="Arial"/>
              </a:rPr>
              <a:t>謝謝</a:t>
            </a:r>
            <a:endParaRPr b="0" i="0" sz="8000" u="none" cap="none" strike="noStrike">
              <a:solidFill>
                <a:srgbClr val="0000FF"/>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Shape 9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前言</a:t>
            </a:r>
            <a:endParaRPr b="0" i="0" sz="4400" u="none" cap="none" strike="noStrike">
              <a:solidFill>
                <a:srgbClr val="000000"/>
              </a:solidFill>
              <a:latin typeface="Arial"/>
              <a:ea typeface="Arial"/>
              <a:cs typeface="Arial"/>
              <a:sym typeface="Arial"/>
            </a:endParaRPr>
          </a:p>
        </p:txBody>
      </p:sp>
      <p:sp>
        <p:nvSpPr>
          <p:cNvPr id="97" name="Shape 9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一、跨文化傳播的媒體話語權</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二、麥克魯漢的地球村觀念</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三、跨文化溝通原則</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a:p>
            <a:pPr indent="-139700" lvl="0" marL="342900" marR="0" rtl="0" algn="l">
              <a:lnSpc>
                <a:spcPct val="100000"/>
              </a:lnSpc>
              <a:spcBef>
                <a:spcPts val="800"/>
              </a:spcBef>
              <a:spcAft>
                <a:spcPts val="0"/>
              </a:spcAft>
              <a:buClr>
                <a:srgbClr val="0000FF"/>
              </a:buClr>
              <a:buSzPts val="3200"/>
              <a:buFont typeface="Arial"/>
              <a:buNone/>
            </a:pPr>
            <a:r>
              <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Shape 102"/>
          <p:cNvSpPr txBox="1"/>
          <p:nvPr>
            <p:ph type="title"/>
          </p:nvPr>
        </p:nvSpPr>
        <p:spPr>
          <a:xfrm>
            <a:off x="395536" y="476672"/>
            <a:ext cx="8064896" cy="116401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320"/>
              <a:buFont typeface="Ultra"/>
              <a:buNone/>
            </a:pPr>
            <a:r>
              <a:rPr b="0" i="0" lang="zh-TW" sz="4320" u="none" cap="none" strike="noStrike">
                <a:solidFill>
                  <a:srgbClr val="000000"/>
                </a:solidFill>
                <a:latin typeface="Ultra"/>
                <a:ea typeface="Ultra"/>
                <a:cs typeface="Ultra"/>
                <a:sym typeface="Ultra"/>
              </a:rPr>
              <a:t>一、跨文化傳播的媒體話語權</a:t>
            </a:r>
            <a:br>
              <a:rPr b="0" i="0" lang="zh-TW" sz="4320" u="none" cap="none" strike="noStrike">
                <a:solidFill>
                  <a:srgbClr val="000000"/>
                </a:solidFill>
                <a:latin typeface="Ultra"/>
                <a:ea typeface="Ultra"/>
                <a:cs typeface="Ultra"/>
                <a:sym typeface="Ultra"/>
              </a:rPr>
            </a:br>
            <a:endParaRPr b="0" i="0" sz="4320" u="none" cap="none" strike="noStrike">
              <a:solidFill>
                <a:srgbClr val="000000"/>
              </a:solidFill>
              <a:latin typeface="Ultra"/>
              <a:ea typeface="Ultra"/>
              <a:cs typeface="Ultra"/>
              <a:sym typeface="Ultra"/>
            </a:endParaRPr>
          </a:p>
        </p:txBody>
      </p:sp>
      <p:grpSp>
        <p:nvGrpSpPr>
          <p:cNvPr id="103" name="Shape 103"/>
          <p:cNvGrpSpPr/>
          <p:nvPr/>
        </p:nvGrpSpPr>
        <p:grpSpPr>
          <a:xfrm>
            <a:off x="3635828" y="1775022"/>
            <a:ext cx="4968686" cy="4788119"/>
            <a:chOff x="359972" y="2206"/>
            <a:chExt cx="4968686" cy="4788119"/>
          </a:xfrm>
        </p:grpSpPr>
        <p:sp>
          <p:nvSpPr>
            <p:cNvPr id="104" name="Shape 104"/>
            <p:cNvSpPr/>
            <p:nvPr/>
          </p:nvSpPr>
          <p:spPr>
            <a:xfrm>
              <a:off x="858677" y="595841"/>
              <a:ext cx="3971276" cy="3971276"/>
            </a:xfrm>
            <a:prstGeom prst="blockArc">
              <a:avLst>
                <a:gd fmla="val 11880000" name="adj1"/>
                <a:gd fmla="val 16200000" name="adj2"/>
                <a:gd fmla="val 4639" name="adj3"/>
              </a:avLst>
            </a:prstGeom>
            <a:gradFill>
              <a:gsLst>
                <a:gs pos="0">
                  <a:srgbClr val="5C417C"/>
                </a:gs>
                <a:gs pos="80000">
                  <a:srgbClr val="7955A4"/>
                </a:gs>
                <a:gs pos="100000">
                  <a:srgbClr val="7955A6"/>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5" name="Shape 105"/>
            <p:cNvSpPr/>
            <p:nvPr/>
          </p:nvSpPr>
          <p:spPr>
            <a:xfrm>
              <a:off x="858677" y="595841"/>
              <a:ext cx="3971276" cy="3971276"/>
            </a:xfrm>
            <a:prstGeom prst="blockArc">
              <a:avLst>
                <a:gd fmla="val 7560000" name="adj1"/>
                <a:gd fmla="val 11880000" name="adj2"/>
                <a:gd fmla="val 4639" name="adj3"/>
              </a:avLst>
            </a:prstGeom>
            <a:gradFill>
              <a:gsLst>
                <a:gs pos="0">
                  <a:srgbClr val="3E5582"/>
                </a:gs>
                <a:gs pos="80000">
                  <a:srgbClr val="5170AC"/>
                </a:gs>
                <a:gs pos="100000">
                  <a:srgbClr val="506FAF"/>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6" name="Shape 106"/>
            <p:cNvSpPr/>
            <p:nvPr/>
          </p:nvSpPr>
          <p:spPr>
            <a:xfrm>
              <a:off x="858677" y="595841"/>
              <a:ext cx="3971276" cy="3971276"/>
            </a:xfrm>
            <a:prstGeom prst="blockArc">
              <a:avLst>
                <a:gd fmla="val 3240000" name="adj1"/>
                <a:gd fmla="val 7560000" name="adj2"/>
                <a:gd fmla="val 4639" name="adj3"/>
              </a:avLst>
            </a:prstGeom>
            <a:gradFill>
              <a:gsLst>
                <a:gs pos="0">
                  <a:srgbClr val="3A897F"/>
                </a:gs>
                <a:gs pos="80000">
                  <a:srgbClr val="4DB3A8"/>
                </a:gs>
                <a:gs pos="100000">
                  <a:srgbClr val="4CB6AA"/>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7" name="Shape 107"/>
            <p:cNvSpPr/>
            <p:nvPr/>
          </p:nvSpPr>
          <p:spPr>
            <a:xfrm>
              <a:off x="858677" y="595841"/>
              <a:ext cx="3971276" cy="3971276"/>
            </a:xfrm>
            <a:prstGeom prst="blockArc">
              <a:avLst>
                <a:gd fmla="val 20520000" name="adj1"/>
                <a:gd fmla="val 3240000" name="adj2"/>
                <a:gd fmla="val 4639" name="adj3"/>
              </a:avLst>
            </a:prstGeom>
            <a:gradFill>
              <a:gsLst>
                <a:gs pos="0">
                  <a:srgbClr val="388D3F"/>
                </a:gs>
                <a:gs pos="80000">
                  <a:srgbClr val="49BB54"/>
                </a:gs>
                <a:gs pos="100000">
                  <a:srgbClr val="47BE53"/>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8" name="Shape 108"/>
            <p:cNvSpPr/>
            <p:nvPr/>
          </p:nvSpPr>
          <p:spPr>
            <a:xfrm>
              <a:off x="858677" y="595841"/>
              <a:ext cx="3971276" cy="3971276"/>
            </a:xfrm>
            <a:prstGeom prst="blockArc">
              <a:avLst>
                <a:gd fmla="val 16200000" name="adj1"/>
                <a:gd fmla="val 20520000" name="adj2"/>
                <a:gd fmla="val 4639" name="adj3"/>
              </a:avLst>
            </a:prstGeom>
            <a:gradFill>
              <a:gsLst>
                <a:gs pos="0">
                  <a:srgbClr val="759336"/>
                </a:gs>
                <a:gs pos="80000">
                  <a:srgbClr val="99C247"/>
                </a:gs>
                <a:gs pos="100000">
                  <a:srgbClr val="9BC545"/>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09" name="Shape 109"/>
            <p:cNvSpPr/>
            <p:nvPr/>
          </p:nvSpPr>
          <p:spPr>
            <a:xfrm>
              <a:off x="1930468" y="1667632"/>
              <a:ext cx="1827695" cy="1827695"/>
            </a:xfrm>
            <a:prstGeom prst="ellipse">
              <a:avLst/>
            </a:prstGeom>
            <a:gradFill>
              <a:gsLst>
                <a:gs pos="0">
                  <a:srgbClr val="982D2B"/>
                </a:gs>
                <a:gs pos="80000">
                  <a:srgbClr val="C83D39"/>
                </a:gs>
                <a:gs pos="100000">
                  <a:srgbClr val="CC3A36"/>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0" name="Shape 110"/>
            <p:cNvSpPr txBox="1"/>
            <p:nvPr/>
          </p:nvSpPr>
          <p:spPr>
            <a:xfrm>
              <a:off x="2198128" y="1935292"/>
              <a:ext cx="1292375" cy="1292375"/>
            </a:xfrm>
            <a:prstGeom prst="rect">
              <a:avLst/>
            </a:prstGeom>
            <a:noFill/>
            <a:ln>
              <a:noFill/>
            </a:ln>
          </p:spPr>
          <p:txBody>
            <a:bodyPr anchorCtr="0" anchor="ctr" bIns="41900" lIns="41900" spcFirstLastPara="1" rIns="41900" wrap="square" tIns="41900">
              <a:noAutofit/>
            </a:bodyPr>
            <a:lstStyle/>
            <a:p>
              <a:pPr indent="0" lvl="0" marL="0" marR="0" rtl="0" algn="ctr">
                <a:lnSpc>
                  <a:spcPct val="90000"/>
                </a:lnSpc>
                <a:spcBef>
                  <a:spcPts val="0"/>
                </a:spcBef>
                <a:spcAft>
                  <a:spcPts val="0"/>
                </a:spcAft>
                <a:buNone/>
              </a:pPr>
              <a:r>
                <a:rPr b="0" i="0" lang="zh-TW" sz="3300" u="none" cap="none" strike="noStrike">
                  <a:solidFill>
                    <a:schemeClr val="lt1"/>
                  </a:solidFill>
                  <a:latin typeface="Calibri"/>
                  <a:ea typeface="Calibri"/>
                  <a:cs typeface="Calibri"/>
                  <a:sym typeface="Calibri"/>
                </a:rPr>
                <a:t>賽事</a:t>
              </a:r>
              <a:endParaRPr b="0" i="0" sz="3300" u="none" cap="none" strike="noStrike">
                <a:solidFill>
                  <a:schemeClr val="lt1"/>
                </a:solidFill>
                <a:latin typeface="Calibri"/>
                <a:ea typeface="Calibri"/>
                <a:cs typeface="Calibri"/>
                <a:sym typeface="Calibri"/>
              </a:endParaRPr>
            </a:p>
            <a:p>
              <a:pPr indent="0" lvl="0" marL="0" marR="0" rtl="0" algn="ctr">
                <a:lnSpc>
                  <a:spcPct val="90000"/>
                </a:lnSpc>
                <a:spcBef>
                  <a:spcPts val="1155"/>
                </a:spcBef>
                <a:spcAft>
                  <a:spcPts val="0"/>
                </a:spcAft>
                <a:buNone/>
              </a:pPr>
              <a:r>
                <a:rPr b="0" i="0" lang="zh-TW" sz="3300" u="none" cap="none" strike="noStrike">
                  <a:solidFill>
                    <a:schemeClr val="lt1"/>
                  </a:solidFill>
                  <a:latin typeface="Calibri"/>
                  <a:ea typeface="Calibri"/>
                  <a:cs typeface="Calibri"/>
                  <a:sym typeface="Calibri"/>
                </a:rPr>
                <a:t>轉播</a:t>
              </a:r>
              <a:endParaRPr b="0" i="0" sz="3300" u="none" cap="none" strike="noStrike">
                <a:solidFill>
                  <a:schemeClr val="lt1"/>
                </a:solidFill>
                <a:latin typeface="Calibri"/>
                <a:ea typeface="Calibri"/>
                <a:cs typeface="Calibri"/>
                <a:sym typeface="Calibri"/>
              </a:endParaRPr>
            </a:p>
          </p:txBody>
        </p:sp>
        <p:sp>
          <p:nvSpPr>
            <p:cNvPr id="111" name="Shape 111"/>
            <p:cNvSpPr/>
            <p:nvPr/>
          </p:nvSpPr>
          <p:spPr>
            <a:xfrm>
              <a:off x="2204622" y="2206"/>
              <a:ext cx="1279386" cy="1279386"/>
            </a:xfrm>
            <a:prstGeom prst="ellipse">
              <a:avLst/>
            </a:prstGeom>
            <a:gradFill>
              <a:gsLst>
                <a:gs pos="0">
                  <a:srgbClr val="759336"/>
                </a:gs>
                <a:gs pos="80000">
                  <a:srgbClr val="99C247"/>
                </a:gs>
                <a:gs pos="100000">
                  <a:srgbClr val="9BC545"/>
                </a:gs>
              </a:gsLst>
              <a:lin ang="16200000" scaled="0"/>
            </a:gra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2" name="Shape 112"/>
            <p:cNvSpPr txBox="1"/>
            <p:nvPr/>
          </p:nvSpPr>
          <p:spPr>
            <a:xfrm>
              <a:off x="2391984" y="189568"/>
              <a:ext cx="904662" cy="904662"/>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zh-TW" sz="1600" u="none" cap="none" strike="noStrike">
                  <a:solidFill>
                    <a:schemeClr val="lt1"/>
                  </a:solidFill>
                  <a:latin typeface="Calibri"/>
                  <a:ea typeface="Calibri"/>
                  <a:cs typeface="Calibri"/>
                  <a:sym typeface="Calibri"/>
                </a:rPr>
                <a:t>臉書</a:t>
              </a:r>
              <a:endParaRPr b="0" i="0" sz="1600" u="none" cap="none" strike="noStrike">
                <a:solidFill>
                  <a:schemeClr val="lt1"/>
                </a:solidFill>
                <a:latin typeface="Calibri"/>
                <a:ea typeface="Calibri"/>
                <a:cs typeface="Calibri"/>
                <a:sym typeface="Calibri"/>
              </a:endParaRPr>
            </a:p>
          </p:txBody>
        </p:sp>
        <p:sp>
          <p:nvSpPr>
            <p:cNvPr id="113" name="Shape 113"/>
            <p:cNvSpPr/>
            <p:nvPr/>
          </p:nvSpPr>
          <p:spPr>
            <a:xfrm>
              <a:off x="4049272" y="1342423"/>
              <a:ext cx="1279386" cy="1279386"/>
            </a:xfrm>
            <a:prstGeom prst="ellipse">
              <a:avLst/>
            </a:prstGeom>
            <a:solidFill>
              <a:srgbClr val="00B05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4" name="Shape 114"/>
            <p:cNvSpPr txBox="1"/>
            <p:nvPr/>
          </p:nvSpPr>
          <p:spPr>
            <a:xfrm>
              <a:off x="4236634" y="1529785"/>
              <a:ext cx="904662" cy="904662"/>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zh-TW" sz="1600" u="none" cap="none" strike="noStrike">
                  <a:solidFill>
                    <a:schemeClr val="lt1"/>
                  </a:solidFill>
                  <a:latin typeface="Calibri"/>
                  <a:ea typeface="Calibri"/>
                  <a:cs typeface="Calibri"/>
                  <a:sym typeface="Calibri"/>
                </a:rPr>
                <a:t>LINE</a:t>
              </a:r>
              <a:endParaRPr/>
            </a:p>
            <a:p>
              <a:pPr indent="0" lvl="0" marL="0" marR="0" rtl="0" algn="ctr">
                <a:lnSpc>
                  <a:spcPct val="90000"/>
                </a:lnSpc>
                <a:spcBef>
                  <a:spcPts val="560"/>
                </a:spcBef>
                <a:spcAft>
                  <a:spcPts val="0"/>
                </a:spcAft>
                <a:buNone/>
              </a:pPr>
              <a:r>
                <a:rPr b="0" i="0" lang="zh-TW" sz="1600" u="none" cap="none" strike="noStrike">
                  <a:solidFill>
                    <a:schemeClr val="lt1"/>
                  </a:solidFill>
                  <a:latin typeface="Calibri"/>
                  <a:ea typeface="Calibri"/>
                  <a:cs typeface="Calibri"/>
                  <a:sym typeface="Calibri"/>
                </a:rPr>
                <a:t>+</a:t>
              </a:r>
              <a:endParaRPr/>
            </a:p>
            <a:p>
              <a:pPr indent="0" lvl="0" marL="0" marR="0" rtl="0" algn="ctr">
                <a:lnSpc>
                  <a:spcPct val="90000"/>
                </a:lnSpc>
                <a:spcBef>
                  <a:spcPts val="560"/>
                </a:spcBef>
                <a:spcAft>
                  <a:spcPts val="0"/>
                </a:spcAft>
                <a:buNone/>
              </a:pPr>
              <a:r>
                <a:rPr b="0" i="0" lang="zh-TW" sz="1600" u="none" cap="none" strike="noStrike">
                  <a:solidFill>
                    <a:schemeClr val="lt1"/>
                  </a:solidFill>
                  <a:latin typeface="Calibri"/>
                  <a:ea typeface="Calibri"/>
                  <a:cs typeface="Calibri"/>
                  <a:sym typeface="Calibri"/>
                </a:rPr>
                <a:t>Youtube</a:t>
              </a:r>
              <a:endParaRPr b="0" i="0" sz="1600" u="none" cap="none" strike="noStrike">
                <a:solidFill>
                  <a:schemeClr val="lt1"/>
                </a:solidFill>
                <a:latin typeface="Calibri"/>
                <a:ea typeface="Calibri"/>
                <a:cs typeface="Calibri"/>
                <a:sym typeface="Calibri"/>
              </a:endParaRPr>
            </a:p>
          </p:txBody>
        </p:sp>
        <p:sp>
          <p:nvSpPr>
            <p:cNvPr id="115" name="Shape 115"/>
            <p:cNvSpPr/>
            <p:nvPr/>
          </p:nvSpPr>
          <p:spPr>
            <a:xfrm>
              <a:off x="3344679" y="3510939"/>
              <a:ext cx="1279386" cy="1279386"/>
            </a:xfrm>
            <a:prstGeom prst="ellipse">
              <a:avLst/>
            </a:prstGeom>
            <a:solidFill>
              <a:srgbClr val="E36C09"/>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6" name="Shape 116"/>
            <p:cNvSpPr txBox="1"/>
            <p:nvPr/>
          </p:nvSpPr>
          <p:spPr>
            <a:xfrm>
              <a:off x="3532041" y="3698301"/>
              <a:ext cx="904662" cy="904662"/>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zh-TW" sz="1600" u="none" cap="none" strike="noStrike">
                  <a:solidFill>
                    <a:schemeClr val="lt1"/>
                  </a:solidFill>
                  <a:latin typeface="Calibri"/>
                  <a:ea typeface="Calibri"/>
                  <a:cs typeface="Calibri"/>
                  <a:sym typeface="Calibri"/>
                </a:rPr>
                <a:t>MOD</a:t>
              </a:r>
              <a:endParaRPr b="0" i="0" sz="1600" u="none" cap="none" strike="noStrike">
                <a:solidFill>
                  <a:schemeClr val="lt1"/>
                </a:solidFill>
                <a:latin typeface="Calibri"/>
                <a:ea typeface="Calibri"/>
                <a:cs typeface="Calibri"/>
                <a:sym typeface="Calibri"/>
              </a:endParaRPr>
            </a:p>
          </p:txBody>
        </p:sp>
        <p:sp>
          <p:nvSpPr>
            <p:cNvPr id="117" name="Shape 117"/>
            <p:cNvSpPr/>
            <p:nvPr/>
          </p:nvSpPr>
          <p:spPr>
            <a:xfrm>
              <a:off x="1064566" y="3510939"/>
              <a:ext cx="1279386" cy="1279386"/>
            </a:xfrm>
            <a:prstGeom prst="ellipse">
              <a:avLst/>
            </a:prstGeom>
            <a:solidFill>
              <a:srgbClr val="7030A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8" name="Shape 118"/>
            <p:cNvSpPr txBox="1"/>
            <p:nvPr/>
          </p:nvSpPr>
          <p:spPr>
            <a:xfrm>
              <a:off x="1251928" y="3698301"/>
              <a:ext cx="904662" cy="904662"/>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zh-TW" sz="1600" u="none" cap="none" strike="noStrike">
                  <a:solidFill>
                    <a:schemeClr val="lt1"/>
                  </a:solidFill>
                  <a:latin typeface="Calibri"/>
                  <a:ea typeface="Calibri"/>
                  <a:cs typeface="Calibri"/>
                  <a:sym typeface="Calibri"/>
                </a:rPr>
                <a:t>有線/無線電視台</a:t>
              </a:r>
              <a:endParaRPr b="0" i="0" sz="1600" u="none" cap="none" strike="noStrike">
                <a:solidFill>
                  <a:schemeClr val="lt1"/>
                </a:solidFill>
                <a:latin typeface="Calibri"/>
                <a:ea typeface="Calibri"/>
                <a:cs typeface="Calibri"/>
                <a:sym typeface="Calibri"/>
              </a:endParaRPr>
            </a:p>
          </p:txBody>
        </p:sp>
        <p:sp>
          <p:nvSpPr>
            <p:cNvPr id="119" name="Shape 119"/>
            <p:cNvSpPr/>
            <p:nvPr/>
          </p:nvSpPr>
          <p:spPr>
            <a:xfrm>
              <a:off x="359972" y="1342423"/>
              <a:ext cx="1279386" cy="1279386"/>
            </a:xfrm>
            <a:prstGeom prst="ellipse">
              <a:avLst/>
            </a:prstGeom>
            <a:solidFill>
              <a:srgbClr val="C00000"/>
            </a:solidFill>
            <a:ln>
              <a:noFill/>
            </a:ln>
            <a:effectLst>
              <a:outerShdw blurRad="40000" rotWithShape="0" dir="5400000" dist="23000">
                <a:srgbClr val="000000">
                  <a:alpha val="34901"/>
                </a:srgbClr>
              </a:outerShdw>
            </a:effectLst>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20" name="Shape 120"/>
            <p:cNvSpPr txBox="1"/>
            <p:nvPr/>
          </p:nvSpPr>
          <p:spPr>
            <a:xfrm>
              <a:off x="547334" y="1529785"/>
              <a:ext cx="904662" cy="904662"/>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zh-TW" sz="1600" u="none" cap="none" strike="noStrike">
                  <a:solidFill>
                    <a:schemeClr val="lt1"/>
                  </a:solidFill>
                  <a:latin typeface="Calibri"/>
                  <a:ea typeface="Calibri"/>
                  <a:cs typeface="Calibri"/>
                  <a:sym typeface="Calibri"/>
                </a:rPr>
                <a:t>入口/直播</a:t>
              </a:r>
              <a:endParaRPr b="0" i="0" sz="1600" u="none" cap="none" strike="noStrike">
                <a:solidFill>
                  <a:schemeClr val="lt1"/>
                </a:solidFill>
                <a:latin typeface="Calibri"/>
                <a:ea typeface="Calibri"/>
                <a:cs typeface="Calibri"/>
                <a:sym typeface="Calibri"/>
              </a:endParaRPr>
            </a:p>
            <a:p>
              <a:pPr indent="0" lvl="0" marL="0" marR="0" rtl="0" algn="ctr">
                <a:lnSpc>
                  <a:spcPct val="90000"/>
                </a:lnSpc>
                <a:spcBef>
                  <a:spcPts val="560"/>
                </a:spcBef>
                <a:spcAft>
                  <a:spcPts val="0"/>
                </a:spcAft>
                <a:buNone/>
              </a:pPr>
              <a:r>
                <a:rPr b="0" i="0" lang="zh-TW" sz="1600" u="none" cap="none" strike="noStrike">
                  <a:solidFill>
                    <a:schemeClr val="lt1"/>
                  </a:solidFill>
                  <a:latin typeface="Calibri"/>
                  <a:ea typeface="Calibri"/>
                  <a:cs typeface="Calibri"/>
                  <a:sym typeface="Calibri"/>
                </a:rPr>
                <a:t>網站</a:t>
              </a:r>
              <a:endParaRPr b="0" i="0" sz="1600" u="none" cap="none" strike="noStrike">
                <a:solidFill>
                  <a:schemeClr val="lt1"/>
                </a:solidFill>
                <a:latin typeface="Calibri"/>
                <a:ea typeface="Calibri"/>
                <a:cs typeface="Calibri"/>
                <a:sym typeface="Calibri"/>
              </a:endParaRPr>
            </a:p>
          </p:txBody>
        </p:sp>
      </p:grpSp>
      <p:pic>
        <p:nvPicPr>
          <p:cNvPr id="121" name="Shape 121"/>
          <p:cNvPicPr preferRelativeResize="0"/>
          <p:nvPr/>
        </p:nvPicPr>
        <p:blipFill rotWithShape="1">
          <a:blip r:embed="rId3">
            <a:alphaModFix/>
          </a:blip>
          <a:srcRect b="0" l="0" r="0" t="0"/>
          <a:stretch/>
        </p:blipFill>
        <p:spPr>
          <a:xfrm>
            <a:off x="179512" y="3068960"/>
            <a:ext cx="3378359" cy="3176786"/>
          </a:xfrm>
          <a:prstGeom prst="rect">
            <a:avLst/>
          </a:prstGeom>
          <a:noFill/>
          <a:ln>
            <a:noFill/>
          </a:ln>
        </p:spPr>
      </p:pic>
      <p:sp>
        <p:nvSpPr>
          <p:cNvPr id="122" name="Shape 122"/>
          <p:cNvSpPr txBox="1"/>
          <p:nvPr/>
        </p:nvSpPr>
        <p:spPr>
          <a:xfrm>
            <a:off x="395536" y="2093211"/>
            <a:ext cx="3139001" cy="5232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2800" u="none" cap="none" strike="noStrike">
                <a:solidFill>
                  <a:schemeClr val="dk1"/>
                </a:solidFill>
                <a:latin typeface="Calibri"/>
                <a:ea typeface="Calibri"/>
                <a:cs typeface="Calibri"/>
                <a:sym typeface="Calibri"/>
              </a:rPr>
              <a:t>戰國時代 群雄並起</a:t>
            </a:r>
            <a:endParaRPr sz="2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Shape 12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28" name="Shape 128"/>
          <p:cNvSpPr txBox="1"/>
          <p:nvPr>
            <p:ph idx="1" type="body"/>
          </p:nvPr>
        </p:nvSpPr>
        <p:spPr>
          <a:xfrm>
            <a:off x="457200" y="27464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媒體與奧運的結合是奧運跨文化傳播得以實現的一個重要途徑。電子媒體利用自身優勢，在奧運傳播的過程中逐步取得了話 語權，而奧運電視轉播在某種程度上也正是電視媒介話語權的執行過程。</a:t>
            </a:r>
            <a:endParaRPr b="0" i="0" sz="3200" u="none" cap="none" strike="noStrike">
              <a:solidFill>
                <a:srgbClr val="0000FF"/>
              </a:solidFill>
              <a:latin typeface="Arial"/>
              <a:ea typeface="Arial"/>
              <a:cs typeface="Arial"/>
              <a:sym typeface="Arial"/>
            </a:endParaRPr>
          </a:p>
        </p:txBody>
      </p:sp>
      <p:pic>
        <p:nvPicPr>
          <p:cNvPr id="129" name="Shape 129"/>
          <p:cNvPicPr preferRelativeResize="0"/>
          <p:nvPr/>
        </p:nvPicPr>
        <p:blipFill rotWithShape="1">
          <a:blip r:embed="rId3">
            <a:alphaModFix/>
          </a:blip>
          <a:srcRect b="0" l="0" r="0" t="0"/>
          <a:stretch/>
        </p:blipFill>
        <p:spPr>
          <a:xfrm>
            <a:off x="4407535" y="3083792"/>
            <a:ext cx="4736465" cy="3157644"/>
          </a:xfrm>
          <a:prstGeom prst="rect">
            <a:avLst/>
          </a:prstGeom>
          <a:noFill/>
          <a:ln>
            <a:noFill/>
          </a:ln>
        </p:spPr>
      </p:pic>
      <p:pic>
        <p:nvPicPr>
          <p:cNvPr id="130" name="Shape 130"/>
          <p:cNvPicPr preferRelativeResize="0"/>
          <p:nvPr/>
        </p:nvPicPr>
        <p:blipFill rotWithShape="1">
          <a:blip r:embed="rId4">
            <a:alphaModFix/>
          </a:blip>
          <a:srcRect b="0" l="0" r="0" t="0"/>
          <a:stretch/>
        </p:blipFill>
        <p:spPr>
          <a:xfrm>
            <a:off x="1763688" y="2939776"/>
            <a:ext cx="1867010" cy="330166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Shape 13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36" name="Shape 13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電子媒體為傳播奧運各種文化最有效的媒體之一，奧林匹克文化正是以奧運為載體，結合媒介向全球受眾進行傳播。</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主辦國也通過奧運會來傳播本土文化，尋求國際社會對本國文化的積極認同。</a:t>
            </a:r>
            <a:endParaRPr b="0" i="0" sz="3200" u="none" cap="none" strike="noStrike">
              <a:solidFill>
                <a:srgbClr val="0000FF"/>
              </a:solidFill>
              <a:latin typeface="Arial"/>
              <a:ea typeface="Arial"/>
              <a:cs typeface="Arial"/>
              <a:sym typeface="Arial"/>
            </a:endParaRPr>
          </a:p>
          <a:p>
            <a:pPr indent="-342900" lvl="0" marL="342900" marR="0" rtl="0" algn="l">
              <a:lnSpc>
                <a:spcPct val="100000"/>
              </a:lnSpc>
              <a:spcBef>
                <a:spcPts val="80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奧運傳播是一種跨文化傳播，其它國際競賽舞台亦然。（例如開幕典禮）</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Shape 14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二、麥克魯漢的地球村觀念</a:t>
            </a:r>
            <a:endParaRPr b="0" i="0" sz="4400" u="none" cap="none" strike="noStrike">
              <a:solidFill>
                <a:srgbClr val="000000"/>
              </a:solidFill>
              <a:latin typeface="Arial"/>
              <a:ea typeface="Arial"/>
              <a:cs typeface="Arial"/>
              <a:sym typeface="Arial"/>
            </a:endParaRPr>
          </a:p>
        </p:txBody>
      </p:sp>
      <p:sp>
        <p:nvSpPr>
          <p:cNvPr id="142" name="Shape 142"/>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麥克魯漢（Herbert Marshall McLuhan，1911-1980）─傳播科技縮短了時間與空間的距離，地球上分散的區域被聚合起來。</a:t>
            </a:r>
            <a:endParaRPr b="0" i="0" sz="3200" u="none" cap="none" strike="noStrike">
              <a:solidFill>
                <a:srgbClr val="0000FF"/>
              </a:solidFill>
              <a:latin typeface="Arial"/>
              <a:ea typeface="Arial"/>
              <a:cs typeface="Arial"/>
              <a:sym typeface="Arial"/>
            </a:endParaRPr>
          </a:p>
        </p:txBody>
      </p:sp>
      <p:pic>
        <p:nvPicPr>
          <p:cNvPr id="143" name="Shape 143"/>
          <p:cNvPicPr preferRelativeResize="0"/>
          <p:nvPr/>
        </p:nvPicPr>
        <p:blipFill rotWithShape="1">
          <a:blip r:embed="rId3">
            <a:alphaModFix/>
          </a:blip>
          <a:srcRect b="0" l="0" r="0" t="0"/>
          <a:stretch/>
        </p:blipFill>
        <p:spPr>
          <a:xfrm>
            <a:off x="2627784" y="3212976"/>
            <a:ext cx="3888432" cy="324833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Shape 14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pic>
        <p:nvPicPr>
          <p:cNvPr id="149" name="Shape 149"/>
          <p:cNvPicPr preferRelativeResize="0"/>
          <p:nvPr>
            <p:ph idx="1" type="body"/>
          </p:nvPr>
        </p:nvPicPr>
        <p:blipFill rotWithShape="1">
          <a:blip r:embed="rId3">
            <a:alphaModFix/>
          </a:blip>
          <a:srcRect b="0" l="0" r="0" t="0"/>
          <a:stretch/>
        </p:blipFill>
        <p:spPr>
          <a:xfrm>
            <a:off x="457200" y="1498556"/>
            <a:ext cx="2906662" cy="2088232"/>
          </a:xfrm>
          <a:prstGeom prst="rect">
            <a:avLst/>
          </a:prstGeom>
          <a:noFill/>
          <a:ln>
            <a:noFill/>
          </a:ln>
        </p:spPr>
      </p:pic>
      <p:grpSp>
        <p:nvGrpSpPr>
          <p:cNvPr id="150" name="Shape 150"/>
          <p:cNvGrpSpPr/>
          <p:nvPr/>
        </p:nvGrpSpPr>
        <p:grpSpPr>
          <a:xfrm>
            <a:off x="3743196" y="1400108"/>
            <a:ext cx="4018467" cy="4063127"/>
            <a:chOff x="1043404" y="436"/>
            <a:chExt cx="4018467" cy="4063127"/>
          </a:xfrm>
        </p:grpSpPr>
        <p:sp>
          <p:nvSpPr>
            <p:cNvPr id="151" name="Shape 151"/>
            <p:cNvSpPr/>
            <p:nvPr/>
          </p:nvSpPr>
          <p:spPr>
            <a:xfrm>
              <a:off x="2839447" y="494069"/>
              <a:ext cx="392180" cy="91440"/>
            </a:xfrm>
            <a:custGeom>
              <a:pathLst>
                <a:path extrusionOk="0" h="120000" w="120000">
                  <a:moveTo>
                    <a:pt x="0" y="60000"/>
                  </a:moveTo>
                  <a:lnTo>
                    <a:pt x="65232" y="60000"/>
                  </a:lnTo>
                  <a:lnTo>
                    <a:pt x="65232" y="86938"/>
                  </a:lnTo>
                  <a:lnTo>
                    <a:pt x="120000" y="86938"/>
                  </a:lnTo>
                </a:path>
              </a:pathLst>
            </a:custGeom>
            <a:noFill/>
            <a:ln cap="flat" cmpd="sng" w="9525">
              <a:solidFill>
                <a:schemeClr val="accent1"/>
              </a:solidFill>
              <a:prstDash val="solid"/>
              <a:round/>
              <a:headEnd len="sm" w="sm" type="none"/>
              <a:tailEnd len="med" w="med" type="stealth"/>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52" name="Shape 152"/>
            <p:cNvSpPr txBox="1"/>
            <p:nvPr/>
          </p:nvSpPr>
          <p:spPr>
            <a:xfrm>
              <a:off x="3024956" y="537722"/>
              <a:ext cx="21163" cy="413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53" name="Shape 153"/>
            <p:cNvSpPr/>
            <p:nvPr/>
          </p:nvSpPr>
          <p:spPr>
            <a:xfrm>
              <a:off x="1043404" y="436"/>
              <a:ext cx="1797843" cy="1078706"/>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54" name="Shape 154"/>
            <p:cNvSpPr txBox="1"/>
            <p:nvPr/>
          </p:nvSpPr>
          <p:spPr>
            <a:xfrm>
              <a:off x="1043404" y="436"/>
              <a:ext cx="1797843" cy="1078706"/>
            </a:xfrm>
            <a:prstGeom prst="rect">
              <a:avLst/>
            </a:prstGeom>
            <a:noFill/>
            <a:ln>
              <a:noFill/>
            </a:ln>
          </p:spPr>
          <p:txBody>
            <a:bodyPr anchorCtr="0" anchor="ctr" bIns="163575" lIns="163575" spcFirstLastPara="1" rIns="163575" wrap="square" tIns="163575">
              <a:noAutofit/>
            </a:bodyPr>
            <a:lstStyle/>
            <a:p>
              <a:pPr indent="0" lvl="0" marL="0" marR="0" rtl="0" algn="ctr">
                <a:lnSpc>
                  <a:spcPct val="90000"/>
                </a:lnSpc>
                <a:spcBef>
                  <a:spcPts val="0"/>
                </a:spcBef>
                <a:spcAft>
                  <a:spcPts val="0"/>
                </a:spcAft>
                <a:buNone/>
              </a:pPr>
              <a:r>
                <a:rPr lang="zh-TW" sz="2300">
                  <a:solidFill>
                    <a:schemeClr val="lt1"/>
                  </a:solidFill>
                  <a:latin typeface="Calibri"/>
                  <a:ea typeface="Calibri"/>
                  <a:cs typeface="Calibri"/>
                  <a:sym typeface="Calibri"/>
                </a:rPr>
                <a:t>網際網路</a:t>
              </a:r>
              <a:endParaRPr sz="2300">
                <a:solidFill>
                  <a:schemeClr val="lt1"/>
                </a:solidFill>
                <a:latin typeface="Calibri"/>
                <a:ea typeface="Calibri"/>
                <a:cs typeface="Calibri"/>
                <a:sym typeface="Calibri"/>
              </a:endParaRPr>
            </a:p>
          </p:txBody>
        </p:sp>
        <p:sp>
          <p:nvSpPr>
            <p:cNvPr id="155" name="Shape 155"/>
            <p:cNvSpPr/>
            <p:nvPr/>
          </p:nvSpPr>
          <p:spPr>
            <a:xfrm>
              <a:off x="1942326" y="1097870"/>
              <a:ext cx="2220624" cy="362376"/>
            </a:xfrm>
            <a:custGeom>
              <a:pathLst>
                <a:path extrusionOk="0" h="120000" w="120000">
                  <a:moveTo>
                    <a:pt x="120000" y="0"/>
                  </a:moveTo>
                  <a:lnTo>
                    <a:pt x="120000" y="65663"/>
                  </a:lnTo>
                  <a:lnTo>
                    <a:pt x="0" y="65663"/>
                  </a:lnTo>
                  <a:lnTo>
                    <a:pt x="0" y="120000"/>
                  </a:lnTo>
                </a:path>
              </a:pathLst>
            </a:custGeom>
            <a:noFill/>
            <a:ln cap="flat" cmpd="sng" w="9525">
              <a:solidFill>
                <a:schemeClr val="accent1"/>
              </a:solidFill>
              <a:prstDash val="solid"/>
              <a:round/>
              <a:headEnd len="sm" w="sm" type="none"/>
              <a:tailEnd len="med" w="med" type="stealth"/>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56" name="Shape 156"/>
            <p:cNvSpPr txBox="1"/>
            <p:nvPr/>
          </p:nvSpPr>
          <p:spPr>
            <a:xfrm>
              <a:off x="2996260" y="1276991"/>
              <a:ext cx="112756" cy="413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57" name="Shape 157"/>
            <p:cNvSpPr/>
            <p:nvPr/>
          </p:nvSpPr>
          <p:spPr>
            <a:xfrm>
              <a:off x="3264028" y="20964"/>
              <a:ext cx="1797843" cy="1078706"/>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58" name="Shape 158"/>
            <p:cNvSpPr txBox="1"/>
            <p:nvPr/>
          </p:nvSpPr>
          <p:spPr>
            <a:xfrm>
              <a:off x="3264028" y="20964"/>
              <a:ext cx="1797843" cy="1078706"/>
            </a:xfrm>
            <a:prstGeom prst="rect">
              <a:avLst/>
            </a:prstGeom>
            <a:noFill/>
            <a:ln>
              <a:noFill/>
            </a:ln>
          </p:spPr>
          <p:txBody>
            <a:bodyPr anchorCtr="0" anchor="ctr" bIns="163575" lIns="163575" spcFirstLastPara="1" rIns="163575" wrap="square" tIns="163575">
              <a:noAutofit/>
            </a:bodyPr>
            <a:lstStyle/>
            <a:p>
              <a:pPr indent="0" lvl="0" marL="0" marR="0" rtl="0" algn="ctr">
                <a:lnSpc>
                  <a:spcPct val="90000"/>
                </a:lnSpc>
                <a:spcBef>
                  <a:spcPts val="0"/>
                </a:spcBef>
                <a:spcAft>
                  <a:spcPts val="0"/>
                </a:spcAft>
                <a:buNone/>
              </a:pPr>
              <a:r>
                <a:rPr lang="zh-TW" sz="2300">
                  <a:solidFill>
                    <a:schemeClr val="lt1"/>
                  </a:solidFill>
                  <a:latin typeface="Calibri"/>
                  <a:ea typeface="Calibri"/>
                  <a:cs typeface="Calibri"/>
                  <a:sym typeface="Calibri"/>
                </a:rPr>
                <a:t>地球村</a:t>
              </a:r>
              <a:endParaRPr sz="2300">
                <a:solidFill>
                  <a:schemeClr val="lt1"/>
                </a:solidFill>
                <a:latin typeface="Calibri"/>
                <a:ea typeface="Calibri"/>
                <a:cs typeface="Calibri"/>
                <a:sym typeface="Calibri"/>
              </a:endParaRPr>
            </a:p>
          </p:txBody>
        </p:sp>
        <p:sp>
          <p:nvSpPr>
            <p:cNvPr id="159" name="Shape 159"/>
            <p:cNvSpPr/>
            <p:nvPr/>
          </p:nvSpPr>
          <p:spPr>
            <a:xfrm>
              <a:off x="2839447" y="1986280"/>
              <a:ext cx="382904" cy="91440"/>
            </a:xfrm>
            <a:custGeom>
              <a:pathLst>
                <a:path extrusionOk="0" h="120000" w="120000">
                  <a:moveTo>
                    <a:pt x="0" y="60000"/>
                  </a:moveTo>
                  <a:lnTo>
                    <a:pt x="120000" y="60000"/>
                  </a:lnTo>
                </a:path>
              </a:pathLst>
            </a:custGeom>
            <a:noFill/>
            <a:ln cap="flat" cmpd="sng" w="9525">
              <a:solidFill>
                <a:schemeClr val="accent1"/>
              </a:solidFill>
              <a:prstDash val="solid"/>
              <a:round/>
              <a:headEnd len="sm" w="sm" type="none"/>
              <a:tailEnd len="med" w="med" type="stealth"/>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0" name="Shape 160"/>
            <p:cNvSpPr txBox="1"/>
            <p:nvPr/>
          </p:nvSpPr>
          <p:spPr>
            <a:xfrm>
              <a:off x="3020562" y="2029932"/>
              <a:ext cx="20675" cy="413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61" name="Shape 161"/>
            <p:cNvSpPr/>
            <p:nvPr/>
          </p:nvSpPr>
          <p:spPr>
            <a:xfrm>
              <a:off x="1043404" y="1492646"/>
              <a:ext cx="1797843" cy="1078706"/>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2" name="Shape 162"/>
            <p:cNvSpPr txBox="1"/>
            <p:nvPr/>
          </p:nvSpPr>
          <p:spPr>
            <a:xfrm>
              <a:off x="1043404" y="1492646"/>
              <a:ext cx="1797843" cy="1078706"/>
            </a:xfrm>
            <a:prstGeom prst="rect">
              <a:avLst/>
            </a:prstGeom>
            <a:noFill/>
            <a:ln>
              <a:noFill/>
            </a:ln>
          </p:spPr>
          <p:txBody>
            <a:bodyPr anchorCtr="0" anchor="ctr" bIns="163575" lIns="163575" spcFirstLastPara="1" rIns="163575" wrap="square" tIns="163575">
              <a:noAutofit/>
            </a:bodyPr>
            <a:lstStyle/>
            <a:p>
              <a:pPr indent="0" lvl="0" marL="0" marR="0" rtl="0" algn="ctr">
                <a:lnSpc>
                  <a:spcPct val="90000"/>
                </a:lnSpc>
                <a:spcBef>
                  <a:spcPts val="0"/>
                </a:spcBef>
                <a:spcAft>
                  <a:spcPts val="0"/>
                </a:spcAft>
                <a:buNone/>
              </a:pPr>
              <a:r>
                <a:rPr lang="zh-TW" sz="2300">
                  <a:solidFill>
                    <a:schemeClr val="lt1"/>
                  </a:solidFill>
                  <a:latin typeface="Calibri"/>
                  <a:ea typeface="Calibri"/>
                  <a:cs typeface="Calibri"/>
                  <a:sym typeface="Calibri"/>
                </a:rPr>
                <a:t>在網路接受同一訊息</a:t>
              </a:r>
              <a:endParaRPr sz="2300">
                <a:solidFill>
                  <a:schemeClr val="lt1"/>
                </a:solidFill>
                <a:latin typeface="Calibri"/>
                <a:ea typeface="Calibri"/>
                <a:cs typeface="Calibri"/>
                <a:sym typeface="Calibri"/>
              </a:endParaRPr>
            </a:p>
          </p:txBody>
        </p:sp>
        <p:sp>
          <p:nvSpPr>
            <p:cNvPr id="163" name="Shape 163"/>
            <p:cNvSpPr/>
            <p:nvPr/>
          </p:nvSpPr>
          <p:spPr>
            <a:xfrm>
              <a:off x="1942326" y="2569553"/>
              <a:ext cx="2211347" cy="382904"/>
            </a:xfrm>
            <a:custGeom>
              <a:pathLst>
                <a:path extrusionOk="0" h="120000" w="120000">
                  <a:moveTo>
                    <a:pt x="120000" y="0"/>
                  </a:moveTo>
                  <a:lnTo>
                    <a:pt x="120000" y="65359"/>
                  </a:lnTo>
                  <a:lnTo>
                    <a:pt x="0" y="65359"/>
                  </a:lnTo>
                  <a:lnTo>
                    <a:pt x="0" y="120000"/>
                  </a:lnTo>
                </a:path>
              </a:pathLst>
            </a:custGeom>
            <a:noFill/>
            <a:ln cap="flat" cmpd="sng" w="9525">
              <a:solidFill>
                <a:schemeClr val="accent1"/>
              </a:solidFill>
              <a:prstDash val="solid"/>
              <a:round/>
              <a:headEnd len="sm" w="sm" type="none"/>
              <a:tailEnd len="med" w="med" type="stealth"/>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4" name="Shape 164"/>
            <p:cNvSpPr txBox="1"/>
            <p:nvPr/>
          </p:nvSpPr>
          <p:spPr>
            <a:xfrm>
              <a:off x="2991758" y="2758937"/>
              <a:ext cx="112483" cy="4135"/>
            </a:xfrm>
            <a:prstGeom prst="rect">
              <a:avLst/>
            </a:prstGeom>
            <a:noFill/>
            <a:ln>
              <a:noFill/>
            </a:ln>
          </p:spPr>
          <p:txBody>
            <a:bodyPr anchorCtr="0" anchor="ctr" bIns="0" lIns="12700" spcFirstLastPara="1" rIns="12700" wrap="square" tIns="0">
              <a:noAutofit/>
            </a:bodyPr>
            <a:lstStyle/>
            <a:p>
              <a:pPr indent="0" lvl="0" marL="0" marR="0" rtl="0" algn="ctr">
                <a:lnSpc>
                  <a:spcPct val="90000"/>
                </a:lnSpc>
                <a:spcBef>
                  <a:spcPts val="0"/>
                </a:spcBef>
                <a:spcAft>
                  <a:spcPts val="0"/>
                </a:spcAft>
                <a:buNone/>
              </a:pPr>
              <a:r>
                <a:t/>
              </a:r>
              <a:endParaRPr sz="500">
                <a:solidFill>
                  <a:schemeClr val="dk1"/>
                </a:solidFill>
                <a:latin typeface="Calibri"/>
                <a:ea typeface="Calibri"/>
                <a:cs typeface="Calibri"/>
                <a:sym typeface="Calibri"/>
              </a:endParaRPr>
            </a:p>
          </p:txBody>
        </p:sp>
        <p:sp>
          <p:nvSpPr>
            <p:cNvPr id="165" name="Shape 165"/>
            <p:cNvSpPr/>
            <p:nvPr/>
          </p:nvSpPr>
          <p:spPr>
            <a:xfrm>
              <a:off x="3254752" y="1492646"/>
              <a:ext cx="1797843" cy="1078706"/>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6" name="Shape 166"/>
            <p:cNvSpPr txBox="1"/>
            <p:nvPr/>
          </p:nvSpPr>
          <p:spPr>
            <a:xfrm>
              <a:off x="3254752" y="1492646"/>
              <a:ext cx="1797843" cy="1078706"/>
            </a:xfrm>
            <a:prstGeom prst="rect">
              <a:avLst/>
            </a:prstGeom>
            <a:noFill/>
            <a:ln>
              <a:noFill/>
            </a:ln>
          </p:spPr>
          <p:txBody>
            <a:bodyPr anchorCtr="0" anchor="ctr" bIns="163575" lIns="163575" spcFirstLastPara="1" rIns="163575" wrap="square" tIns="163575">
              <a:noAutofit/>
            </a:bodyPr>
            <a:lstStyle/>
            <a:p>
              <a:pPr indent="0" lvl="0" marL="0" marR="0" rtl="0" algn="ctr">
                <a:lnSpc>
                  <a:spcPct val="90000"/>
                </a:lnSpc>
                <a:spcBef>
                  <a:spcPts val="0"/>
                </a:spcBef>
                <a:spcAft>
                  <a:spcPts val="0"/>
                </a:spcAft>
                <a:buNone/>
              </a:pPr>
              <a:r>
                <a:rPr lang="zh-TW" sz="2300">
                  <a:solidFill>
                    <a:schemeClr val="lt1"/>
                  </a:solidFill>
                  <a:latin typeface="Calibri"/>
                  <a:ea typeface="Calibri"/>
                  <a:cs typeface="Calibri"/>
                  <a:sym typeface="Calibri"/>
                </a:rPr>
                <a:t>即時互動</a:t>
              </a:r>
              <a:endParaRPr sz="2300">
                <a:solidFill>
                  <a:schemeClr val="lt1"/>
                </a:solidFill>
                <a:latin typeface="Calibri"/>
                <a:ea typeface="Calibri"/>
                <a:cs typeface="Calibri"/>
                <a:sym typeface="Calibri"/>
              </a:endParaRPr>
            </a:p>
          </p:txBody>
        </p:sp>
        <p:sp>
          <p:nvSpPr>
            <p:cNvPr id="167" name="Shape 167"/>
            <p:cNvSpPr/>
            <p:nvPr/>
          </p:nvSpPr>
          <p:spPr>
            <a:xfrm>
              <a:off x="1043404" y="2984857"/>
              <a:ext cx="1797843" cy="1078706"/>
            </a:xfrm>
            <a:prstGeom prst="rect">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68" name="Shape 168"/>
            <p:cNvSpPr txBox="1"/>
            <p:nvPr/>
          </p:nvSpPr>
          <p:spPr>
            <a:xfrm>
              <a:off x="1043404" y="2984857"/>
              <a:ext cx="1797843" cy="1078706"/>
            </a:xfrm>
            <a:prstGeom prst="rect">
              <a:avLst/>
            </a:prstGeom>
            <a:noFill/>
            <a:ln>
              <a:noFill/>
            </a:ln>
          </p:spPr>
          <p:txBody>
            <a:bodyPr anchorCtr="0" anchor="ctr" bIns="163575" lIns="163575" spcFirstLastPara="1" rIns="163575" wrap="square" tIns="163575">
              <a:noAutofit/>
            </a:bodyPr>
            <a:lstStyle/>
            <a:p>
              <a:pPr indent="0" lvl="0" marL="0" marR="0" rtl="0" algn="ctr">
                <a:lnSpc>
                  <a:spcPct val="90000"/>
                </a:lnSpc>
                <a:spcBef>
                  <a:spcPts val="0"/>
                </a:spcBef>
                <a:spcAft>
                  <a:spcPts val="0"/>
                </a:spcAft>
                <a:buNone/>
              </a:pPr>
              <a:r>
                <a:rPr lang="zh-TW" sz="2300">
                  <a:solidFill>
                    <a:schemeClr val="lt1"/>
                  </a:solidFill>
                  <a:latin typeface="Calibri"/>
                  <a:ea typeface="Calibri"/>
                  <a:cs typeface="Calibri"/>
                  <a:sym typeface="Calibri"/>
                </a:rPr>
                <a:t>時間與空間停止</a:t>
              </a:r>
              <a:endParaRPr sz="2300">
                <a:solidFill>
                  <a:schemeClr val="lt1"/>
                </a:solidFill>
                <a:latin typeface="Calibri"/>
                <a:ea typeface="Calibri"/>
                <a:cs typeface="Calibri"/>
                <a:sym typeface="Calibri"/>
              </a:endParaRPr>
            </a:p>
          </p:txBody>
        </p:sp>
      </p:grpSp>
      <p:sp>
        <p:nvSpPr>
          <p:cNvPr id="169" name="Shape 169"/>
          <p:cNvSpPr txBox="1"/>
          <p:nvPr/>
        </p:nvSpPr>
        <p:spPr>
          <a:xfrm>
            <a:off x="740980" y="3899103"/>
            <a:ext cx="2339102"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400">
                <a:solidFill>
                  <a:schemeClr val="dk1"/>
                </a:solidFill>
                <a:latin typeface="Calibri"/>
                <a:ea typeface="Calibri"/>
                <a:cs typeface="Calibri"/>
                <a:sym typeface="Calibri"/>
              </a:rPr>
              <a:t>球迷在家中收看</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zh-TW" sz="2400">
                <a:solidFill>
                  <a:schemeClr val="dk1"/>
                </a:solidFill>
                <a:latin typeface="Calibri"/>
                <a:ea typeface="Calibri"/>
                <a:cs typeface="Calibri"/>
                <a:sym typeface="Calibri"/>
              </a:rPr>
              <a:t>世界杯足球賽</a:t>
            </a:r>
            <a:endParaRPr sz="24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Shape 174"/>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zh-TW" sz="4400" u="none" cap="none" strike="noStrike">
                <a:solidFill>
                  <a:srgbClr val="000000"/>
                </a:solidFill>
                <a:latin typeface="Arial"/>
                <a:ea typeface="Arial"/>
                <a:cs typeface="Arial"/>
                <a:sym typeface="Arial"/>
              </a:rPr>
              <a:t>三、跨文化溝通原則</a:t>
            </a:r>
            <a:endParaRPr b="0" i="0" sz="4400" u="none" cap="none" strike="noStrike">
              <a:solidFill>
                <a:srgbClr val="000000"/>
              </a:solidFill>
              <a:latin typeface="Arial"/>
              <a:ea typeface="Arial"/>
              <a:cs typeface="Arial"/>
              <a:sym typeface="Arial"/>
            </a:endParaRPr>
          </a:p>
        </p:txBody>
      </p:sp>
      <p:sp>
        <p:nvSpPr>
          <p:cNvPr id="175" name="Shape 175"/>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培養全球化的視野:</a:t>
            </a:r>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現代人跨文化交流機會大幅度提升。即便在台灣境內，都有很高的可能性能夠與異文化的友人相遇、交友、甚至結婚共組家庭。因此，跨文化之間的溝通、協調、及人際關係建立自然是現代人必要的能力之一。</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9" name="Shape 179"/>
        <p:cNvGrpSpPr/>
        <p:nvPr/>
      </p:nvGrpSpPr>
      <p:grpSpPr>
        <a:xfrm>
          <a:off x="0" y="0"/>
          <a:ext cx="0" cy="0"/>
          <a:chOff x="0" y="0"/>
          <a:chExt cx="0" cy="0"/>
        </a:xfrm>
      </p:grpSpPr>
      <p:sp>
        <p:nvSpPr>
          <p:cNvPr id="180" name="Shape 18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p:txBody>
      </p:sp>
      <p:sp>
        <p:nvSpPr>
          <p:cNvPr id="181" name="Shape 18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Arial"/>
              <a:buChar char="•"/>
            </a:pPr>
            <a:r>
              <a:rPr b="0" i="0" lang="zh-TW" sz="3200" u="none" cap="none" strike="noStrike">
                <a:solidFill>
                  <a:srgbClr val="0000FF"/>
                </a:solidFill>
                <a:latin typeface="Arial"/>
                <a:ea typeface="Arial"/>
                <a:cs typeface="Arial"/>
                <a:sym typeface="Arial"/>
              </a:rPr>
              <a:t>深入認識「個人文化身分認同」：</a:t>
            </a:r>
            <a:endParaRPr b="0" i="0" sz="3200" u="none" cap="none" strike="noStrike">
              <a:solidFill>
                <a:srgbClr val="0000FF"/>
              </a:solidFill>
              <a:latin typeface="Arial"/>
              <a:ea typeface="Arial"/>
              <a:cs typeface="Arial"/>
              <a:sym typeface="Arial"/>
            </a:endParaRPr>
          </a:p>
          <a:p>
            <a:pPr indent="0" lvl="0" marL="0" marR="0" rtl="0" algn="l">
              <a:lnSpc>
                <a:spcPct val="100000"/>
              </a:lnSpc>
              <a:spcBef>
                <a:spcPts val="800"/>
              </a:spcBef>
              <a:spcAft>
                <a:spcPts val="0"/>
              </a:spcAft>
              <a:buClr>
                <a:srgbClr val="0000FF"/>
              </a:buClr>
              <a:buSzPts val="3200"/>
              <a:buFont typeface="Arial"/>
              <a:buNone/>
            </a:pPr>
            <a:r>
              <a:rPr b="0" i="0" lang="zh-TW" sz="3200" u="none" cap="none" strike="noStrike">
                <a:solidFill>
                  <a:srgbClr val="0000FF"/>
                </a:solidFill>
                <a:latin typeface="Arial"/>
                <a:ea typeface="Arial"/>
                <a:cs typeface="Arial"/>
                <a:sym typeface="Arial"/>
              </a:rPr>
              <a:t>身份認同的概念非常複雜多元，就跨文化溝通而言，個人的身份認同讓我們更容易區別自己與他人在社會上所扮演的角色，同時提供了一套與他人溝通互動所應遵守的準則。</a:t>
            </a:r>
            <a:endParaRPr b="0" i="0" sz="3200" u="none" cap="none" strike="noStrike">
              <a:solidFill>
                <a:srgbClr val="0000FF"/>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