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403" r:id="rId3"/>
    <p:sldId id="406" r:id="rId4"/>
    <p:sldId id="407" r:id="rId5"/>
    <p:sldId id="352" r:id="rId6"/>
    <p:sldId id="408" r:id="rId7"/>
    <p:sldId id="367" r:id="rId8"/>
    <p:sldId id="334" r:id="rId9"/>
    <p:sldId id="335" r:id="rId10"/>
    <p:sldId id="347" r:id="rId11"/>
    <p:sldId id="348" r:id="rId12"/>
    <p:sldId id="350" r:id="rId13"/>
    <p:sldId id="351" r:id="rId14"/>
    <p:sldId id="409" r:id="rId15"/>
    <p:sldId id="411" r:id="rId16"/>
    <p:sldId id="412" r:id="rId17"/>
    <p:sldId id="356" r:id="rId18"/>
    <p:sldId id="357" r:id="rId19"/>
    <p:sldId id="358" r:id="rId20"/>
    <p:sldId id="359" r:id="rId21"/>
    <p:sldId id="366" r:id="rId22"/>
    <p:sldId id="369" r:id="rId23"/>
    <p:sldId id="372" r:id="rId24"/>
    <p:sldId id="373" r:id="rId25"/>
    <p:sldId id="374" r:id="rId26"/>
    <p:sldId id="402" r:id="rId27"/>
    <p:sldId id="377" r:id="rId28"/>
    <p:sldId id="413" r:id="rId29"/>
    <p:sldId id="378" r:id="rId3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32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81D91-B4A0-487B-8991-58BDA70554F7}" type="datetimeFigureOut">
              <a:rPr lang="zh-TW" altLang="en-US" smtClean="0"/>
              <a:t>2018/7/3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5C277-A6ED-45AD-8B4E-D1A54637A9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033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4E90A8-EB8D-453E-8613-27F67743D41B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3856EA-DCA5-4A35-B604-E1041943B65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7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5A5555-C76B-4112-AAAA-E6F68C9E236F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EEE3B6-8F58-4241-8B16-FE8934ABA5C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9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4C49F4-B0E2-4F16-8E0E-3AF303CF28DC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24923E-D779-4ADD-8C92-51369931B2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3713" y="188913"/>
            <a:ext cx="6608762" cy="863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51117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51117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64CAE-A295-455A-90AB-194CC793D89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804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4641"/>
            <a:ext cx="8229600" cy="5643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dirty="0"/>
              <a:t>按一下以編輯母片標題樣式</a:t>
            </a:r>
            <a:endParaRPr lang="en-US" dirty="0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838988"/>
            <a:ext cx="8229600" cy="5439264"/>
          </a:xfrm>
        </p:spPr>
        <p:txBody>
          <a:bodyPr/>
          <a:lstStyle>
            <a:lvl1pPr>
              <a:defRPr/>
            </a:lvl1pPr>
            <a:lvl2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>
              <a:defRPr/>
            </a:lvl5pPr>
          </a:lstStyle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CC522C-8A98-41EB-9A22-1CB2CB92C3C6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001879-122A-41BF-9C25-94802BE7ABD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531B54-BB9B-4875-A207-1D6ED0B8FA35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F2804E-95E7-4E04-A692-7BF35168A00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B05B3E-3CC3-4B82-A0D8-6AC23003BF6F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25DAAD-5587-4263-9D81-97CC173A1E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4A751C-6B43-4EB8-8F67-5BDDD91A7D36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8" name="頁尾版面配置區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F20985-5DEB-47B0-A6CC-E754A84A04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602DE7-EB97-42A4-A31B-AEA80A53AAAA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4" name="頁尾版面配置區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83C390-943C-4C11-9222-333F6E4CC1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156763-1A13-4EC5-8D54-5E644CEABAF3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3" name="頁尾版面配置區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6C4B2A-B94A-4600-AC47-9A82D8BC8DC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F89D2B-F5D6-4D48-B77E-1756C5408D5C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60D7A4-8D03-4354-9CB7-3541AE3B9F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3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/>
              <a:t>按一下圖示以新增圖片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CA8848-2920-4A25-9D13-4E297CEB81D1}" type="datetime1">
              <a:rPr lang="en-US"/>
              <a:pPr lvl="0"/>
              <a:t>7/3/2018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47CEDA-B140-4B21-AA84-B391A65AA9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AB5E4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741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zh-TW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168000"/>
            <a:ext cx="8229600" cy="4958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6E744CF0-60D5-4C27-B9C5-7C05AF2846C8}" type="slidenum">
              <a:t>‹#›</a:t>
            </a:fld>
            <a:endParaRPr lang="en-US"/>
          </a:p>
        </p:txBody>
      </p:sp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標楷體" pitchFamily="65"/>
          <a:ea typeface="標楷體" pitchFamily="65"/>
          <a:cs typeface="標楷體" pitchFamily="65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FF"/>
          </a:solidFill>
          <a:uFillTx/>
          <a:latin typeface="標楷體" pitchFamily="65"/>
          <a:ea typeface="標楷體" pitchFamily="65"/>
          <a:cs typeface="標楷體" pitchFamily="65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hyperlink" Target="1030124/The%20Proper%20Technique%20for%20the%20Seated%20Hamstring%20Stretch%203D%20Animation%20of%20Muscles%20in%20Motion.mp4" TargetMode="Externa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kknews.cc/zh-tw/health/92ylvq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peakorthopedics.com/content/chondromalacia-patell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981&#38450;&#35703;&#23416;\patella%20tral.MPG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video" Target="NULL" TargetMode="External"/><Relationship Id="rId7" Type="http://schemas.openxmlformats.org/officeDocument/2006/relationships/image" Target="../media/image10.png"/><Relationship Id="rId2" Type="http://schemas.openxmlformats.org/officeDocument/2006/relationships/video" Target="file:///H:\981&#38450;&#35703;&#23416;\patella%20tral.MPG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microsoft.com/office/2007/relationships/media" Target="../media/media3.mp4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737829" y="476667"/>
            <a:ext cx="7772400" cy="1470026"/>
          </a:xfrm>
        </p:spPr>
        <p:txBody>
          <a:bodyPr/>
          <a:lstStyle/>
          <a:p>
            <a:pPr lvl="0"/>
            <a:r>
              <a:rPr lang="zh-TW" altLang="en-US" dirty="0" smtClean="0"/>
              <a:t>運動傷害與</a:t>
            </a:r>
            <a:r>
              <a:rPr lang="zh-TW" altLang="en-US" dirty="0"/>
              <a:t>急救</a:t>
            </a:r>
            <a:endParaRPr lang="zh-TW" dirty="0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214292" y="4485715"/>
            <a:ext cx="6400800" cy="648071"/>
          </a:xfrm>
        </p:spPr>
        <p:txBody>
          <a:bodyPr/>
          <a:lstStyle/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國立體育大學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運動保健學系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陳雅</a:t>
            </a:r>
            <a:r>
              <a:rPr lang="zh-TW" altLang="en-US" sz="2800" dirty="0">
                <a:solidFill>
                  <a:schemeClr val="tx1"/>
                </a:solidFill>
              </a:rPr>
              <a:t>琳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副標題 2"/>
          <p:cNvSpPr txBox="1"/>
          <p:nvPr/>
        </p:nvSpPr>
        <p:spPr>
          <a:xfrm>
            <a:off x="1214292" y="2014489"/>
            <a:ext cx="6400800" cy="6480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3200" b="1" i="0" u="none" strike="noStrike" kern="1200" cap="none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下肢常見運動傷害之</a:t>
            </a:r>
            <a:endParaRPr lang="en-US" altLang="zh-TW" sz="3200" b="1" i="0" u="none" strike="noStrike" kern="1200" cap="none" spc="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標楷體" panose="03000509000000000000" pitchFamily="65" charset="-120"/>
              <a:ea typeface="標楷體" panose="03000509000000000000" pitchFamily="65" charset="-120"/>
              <a:cs typeface="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3200" b="1" i="0" u="none" strike="noStrike" kern="1200" cap="none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認識、預防與處理</a:t>
            </a:r>
            <a:endParaRPr lang="en-US" altLang="zh-TW" sz="3200" b="1" i="0" u="none" strike="noStrike" kern="1200" cap="none" spc="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標楷體" panose="03000509000000000000" pitchFamily="65" charset="-120"/>
              <a:ea typeface="標楷體" panose="03000509000000000000" pitchFamily="65" charset="-120"/>
              <a:cs typeface="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(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膝關節篇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)</a:t>
            </a:r>
            <a:endParaRPr lang="en-US" sz="3200" b="1" i="0" u="none" strike="noStrike" kern="1200" cap="none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標楷體" panose="03000509000000000000" pitchFamily="65" charset="-120"/>
              <a:ea typeface="標楷體" panose="03000509000000000000" pitchFamily="65" charset="-120"/>
              <a:cs typeface="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3B17A994-14E1-4F19-9035-CDA475A969EA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/>
              <a:t>10</a:t>
            </a:fld>
            <a:endParaRPr lang="en-US" altLang="zh-CN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膝前疼痛</a:t>
            </a: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3479" y="1052736"/>
            <a:ext cx="7198841" cy="58052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髕</a:t>
            </a:r>
            <a:r>
              <a:rPr lang="zh-TW" alt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腱</a:t>
            </a:r>
            <a:r>
              <a:rPr lang="zh-TW" altLang="en-US" sz="2800" dirty="0" smtClean="0">
                <a:latin typeface="Times New Roman" pitchFamily="18" charset="0"/>
                <a:cs typeface="Times New Roman" panose="02020603050405020304" pitchFamily="18" charset="0"/>
              </a:rPr>
              <a:t>炎</a:t>
            </a:r>
            <a:endParaRPr lang="en-US" altLang="zh-TW" sz="2800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altLang="zh-TW" sz="2400" dirty="0" smtClean="0">
                <a:latin typeface="Times New Roman" pitchFamily="18" charset="0"/>
                <a:cs typeface="Times New Roman" panose="02020603050405020304" pitchFamily="18" charset="0"/>
              </a:rPr>
              <a:t>jumper’s </a:t>
            </a:r>
            <a:r>
              <a:rPr lang="en-US" altLang="zh-TW" sz="2400" dirty="0" smtClean="0">
                <a:latin typeface="Times New Roman" pitchFamily="18" charset="0"/>
                <a:cs typeface="Times New Roman" panose="02020603050405020304" pitchFamily="18" charset="0"/>
              </a:rPr>
              <a:t>knee</a:t>
            </a:r>
            <a:r>
              <a:rPr lang="zh-TW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跳躍者膝</a:t>
            </a:r>
            <a:r>
              <a:rPr lang="en-US" altLang="zh-TW" sz="2400" dirty="0" smtClean="0">
                <a:latin typeface="Times New Roman" pitchFamily="18" charset="0"/>
                <a:cs typeface="Times New Roman" panose="02020603050405020304" pitchFamily="18" charset="0"/>
              </a:rPr>
              <a:t>, kicker’s </a:t>
            </a:r>
            <a:r>
              <a:rPr lang="en-US" altLang="zh-TW" sz="2400" dirty="0" smtClean="0">
                <a:latin typeface="Times New Roman" pitchFamily="18" charset="0"/>
                <a:cs typeface="Times New Roman" panose="02020603050405020304" pitchFamily="18" charset="0"/>
              </a:rPr>
              <a:t>knee</a:t>
            </a:r>
          </a:p>
          <a:p>
            <a:pPr lvl="1">
              <a:lnSpc>
                <a:spcPct val="80000"/>
              </a:lnSpc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過度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跑跳、屈伸的反覆離心膝伸直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活動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導致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細微損傷或髕腱之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退化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長期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發炎可能有鈣化強度變弱</a:t>
            </a:r>
          </a:p>
          <a:p>
            <a:pPr lvl="4" eaLnBrk="1" hangingPunct="1">
              <a:lnSpc>
                <a:spcPct val="80000"/>
              </a:lnSpc>
            </a:pPr>
            <a:endParaRPr lang="zh-TW" alt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800" dirty="0" smtClean="0">
                <a:latin typeface="Times New Roman" pitchFamily="18" charset="0"/>
                <a:cs typeface="Times New Roman" panose="02020603050405020304" pitchFamily="18" charset="0"/>
              </a:rPr>
              <a:t>Osgood-</a:t>
            </a:r>
            <a:r>
              <a:rPr lang="en-US" altLang="zh-TW" sz="2800" dirty="0" err="1" smtClean="0">
                <a:latin typeface="Times New Roman" pitchFamily="18" charset="0"/>
                <a:cs typeface="Times New Roman" panose="02020603050405020304" pitchFamily="18" charset="0"/>
              </a:rPr>
              <a:t>Schlatter</a:t>
            </a:r>
            <a:r>
              <a:rPr lang="en-US" altLang="zh-TW" sz="2800" dirty="0" smtClean="0">
                <a:latin typeface="Times New Roman" pitchFamily="18" charset="0"/>
                <a:cs typeface="Times New Roman" panose="02020603050405020304" pitchFamily="18" charset="0"/>
              </a:rPr>
              <a:t> disease(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奧氏症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脛骨粗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隆生長板骨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凸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炎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青少年</a:t>
            </a:r>
          </a:p>
          <a:p>
            <a:pPr lvl="4" eaLnBrk="1" hangingPunct="1">
              <a:lnSpc>
                <a:spcPct val="80000"/>
              </a:lnSpc>
            </a:pPr>
            <a:endParaRPr lang="zh-TW" alt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800" dirty="0" smtClean="0">
                <a:latin typeface="Times New Roman" pitchFamily="18" charset="0"/>
                <a:cs typeface="Times New Roman" panose="02020603050405020304" pitchFamily="18" charset="0"/>
              </a:rPr>
              <a:t>Sinding-Larsen-Johansson’ s disease</a:t>
            </a:r>
          </a:p>
          <a:p>
            <a:pPr lvl="1" eaLnBrk="1" hangingPunct="1">
              <a:lnSpc>
                <a:spcPct val="80000"/>
              </a:lnSpc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髕骨下緣</a:t>
            </a:r>
            <a:r>
              <a:rPr lang="zh-TW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生長板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受到髕腱過度拉扯引起疼痛、腫脹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8-13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歲 </a:t>
            </a: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6988472" y="0"/>
            <a:ext cx="2162175" cy="4105276"/>
            <a:chOff x="4398" y="-17"/>
            <a:chExt cx="1362" cy="2586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74" t="14087" r="25249"/>
            <a:stretch>
              <a:fillRect/>
            </a:stretch>
          </p:blipFill>
          <p:spPr bwMode="auto">
            <a:xfrm>
              <a:off x="4398" y="-17"/>
              <a:ext cx="1362" cy="2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5057" y="885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3200" dirty="0">
                  <a:latin typeface="Times New Roman" panose="02020603050405020304" pitchFamily="18" charset="0"/>
                  <a:ea typeface="新細明體" charset="-12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057" y="1389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3200" dirty="0">
                  <a:latin typeface="Times New Roman" panose="02020603050405020304" pitchFamily="18" charset="0"/>
                  <a:ea typeface="新細明體" charset="-12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4967" y="1662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3200" dirty="0">
                  <a:latin typeface="Times New Roman" panose="02020603050405020304" pitchFamily="18" charset="0"/>
                  <a:ea typeface="新細明體" charset="-12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812360" y="3186558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3897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2351ACA0-982D-4EE1-A846-68C5AF921227}" type="slidenum">
              <a:rPr lang="zh-CN" altLang="en-US" smtClean="0"/>
              <a:pPr eaLnBrk="1" hangingPunct="1"/>
              <a:t>11</a:t>
            </a:fld>
            <a:endParaRPr lang="en-US" altLang="zh-CN" smtClean="0"/>
          </a:p>
        </p:txBody>
      </p:sp>
      <p:graphicFrame>
        <p:nvGraphicFramePr>
          <p:cNvPr id="83971" name="Object 4"/>
          <p:cNvGraphicFramePr>
            <a:graphicFrameLocks noChangeAspect="1"/>
          </p:cNvGraphicFramePr>
          <p:nvPr>
            <p:extLst/>
          </p:nvPr>
        </p:nvGraphicFramePr>
        <p:xfrm>
          <a:off x="0" y="24000"/>
          <a:ext cx="4446195" cy="3116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7" name="PhotoImpact" r:id="rId3" imgW="3822222" imgH="2679365" progId="PI3.Image">
                  <p:embed/>
                </p:oleObj>
              </mc:Choice>
              <mc:Fallback>
                <p:oleObj name="PhotoImpact" r:id="rId3" imgW="3822222" imgH="2679365" progId="PI3.Image">
                  <p:embed/>
                  <p:pic>
                    <p:nvPicPr>
                      <p:cNvPr id="8397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000"/>
                        <a:ext cx="4446195" cy="31169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9"/>
          <a:stretch/>
        </p:blipFill>
        <p:spPr bwMode="auto">
          <a:xfrm>
            <a:off x="0" y="3652837"/>
            <a:ext cx="4860032" cy="270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19" name="Picture 19" descr="ãèéª¨ç²ééª¨éªºç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102492"/>
            <a:ext cx="4752975" cy="60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投影片編號版面配置區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E765607-38CB-4880-A3AD-BF0580CCEE16}" type="slidenum">
              <a:rPr lang="zh-CN" altLang="en-US"/>
              <a:pPr/>
              <a:t>12</a:t>
            </a:fld>
            <a:endParaRPr lang="en-US" altLang="zh-CN"/>
          </a:p>
        </p:txBody>
      </p:sp>
      <p:sp>
        <p:nvSpPr>
          <p:cNvPr id="555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800" dirty="0"/>
              <a:t>膝前肌腱</a:t>
            </a:r>
            <a:r>
              <a:rPr lang="zh-TW" altLang="en-US" sz="4800" dirty="0" smtClean="0"/>
              <a:t>炎、骨凸炎</a:t>
            </a:r>
            <a:endParaRPr lang="zh-TW" altLang="en-US" sz="4800" dirty="0"/>
          </a:p>
        </p:txBody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6769100" cy="5111750"/>
          </a:xfrm>
        </p:spPr>
        <p:txBody>
          <a:bodyPr/>
          <a:lstStyle/>
          <a:p>
            <a:pPr>
              <a:lnSpc>
                <a:spcPct val="170000"/>
              </a:lnSpc>
            </a:pPr>
            <a:r>
              <a:rPr lang="zh-TW" altLang="en-US" sz="2800"/>
              <a:t>下坡著地，必須用力收縮股四頭肌來控制膝部的穩定</a:t>
            </a:r>
            <a:r>
              <a:rPr lang="en-US" altLang="zh-TW" sz="2800">
                <a:latin typeface="標楷體"/>
              </a:rPr>
              <a:t>—</a:t>
            </a:r>
            <a:r>
              <a:rPr lang="zh-TW" altLang="en-US" sz="2800"/>
              <a:t>腳落在重心之前→煞車</a:t>
            </a:r>
          </a:p>
          <a:p>
            <a:pPr>
              <a:lnSpc>
                <a:spcPct val="170000"/>
              </a:lnSpc>
            </a:pPr>
            <a:r>
              <a:rPr lang="zh-TW" altLang="en-US" sz="2800"/>
              <a:t>反覆跳躍／落地（屈伸）動作</a:t>
            </a:r>
          </a:p>
          <a:p>
            <a:pPr>
              <a:lnSpc>
                <a:spcPct val="170000"/>
              </a:lnSpc>
            </a:pPr>
            <a:r>
              <a:rPr lang="zh-TW" altLang="en-US" sz="2800"/>
              <a:t>大腿肌力不足、大腿肌肉緊繃</a:t>
            </a:r>
            <a:endParaRPr lang="zh-TW" altLang="en-US"/>
          </a:p>
          <a:p>
            <a:pPr>
              <a:lnSpc>
                <a:spcPct val="170000"/>
              </a:lnSpc>
            </a:pPr>
            <a:r>
              <a:rPr lang="zh-TW" altLang="en-US" sz="2800"/>
              <a:t>上下樓梯登山或作半蹲動作等需要用力收縮大腿前肌，膝前痛更加明顯。</a:t>
            </a:r>
          </a:p>
        </p:txBody>
      </p:sp>
      <p:grpSp>
        <p:nvGrpSpPr>
          <p:cNvPr id="555016" name="Group 8"/>
          <p:cNvGrpSpPr>
            <a:grpSpLocks/>
          </p:cNvGrpSpPr>
          <p:nvPr/>
        </p:nvGrpSpPr>
        <p:grpSpPr bwMode="auto">
          <a:xfrm>
            <a:off x="6981825" y="-26988"/>
            <a:ext cx="2162175" cy="4105276"/>
            <a:chOff x="4398" y="-17"/>
            <a:chExt cx="1362" cy="2586"/>
          </a:xfrm>
        </p:grpSpPr>
        <p:pic>
          <p:nvPicPr>
            <p:cNvPr id="55501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74" t="14087" r="25249"/>
            <a:stretch>
              <a:fillRect/>
            </a:stretch>
          </p:blipFill>
          <p:spPr bwMode="auto">
            <a:xfrm>
              <a:off x="4398" y="-17"/>
              <a:ext cx="1362" cy="2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5013" name="Text Box 5"/>
            <p:cNvSpPr txBox="1">
              <a:spLocks noChangeArrowheads="1"/>
            </p:cNvSpPr>
            <p:nvPr/>
          </p:nvSpPr>
          <p:spPr bwMode="auto">
            <a:xfrm>
              <a:off x="5057" y="885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3200" dirty="0">
                  <a:ea typeface="新細明體" charset="-120"/>
                </a:rPr>
                <a:t>x</a:t>
              </a:r>
            </a:p>
          </p:txBody>
        </p:sp>
        <p:sp>
          <p:nvSpPr>
            <p:cNvPr id="555014" name="Text Box 6"/>
            <p:cNvSpPr txBox="1">
              <a:spLocks noChangeArrowheads="1"/>
            </p:cNvSpPr>
            <p:nvPr/>
          </p:nvSpPr>
          <p:spPr bwMode="auto">
            <a:xfrm>
              <a:off x="5057" y="1389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3200">
                  <a:ea typeface="新細明體" charset="-120"/>
                </a:rPr>
                <a:t>x</a:t>
              </a:r>
            </a:p>
          </p:txBody>
        </p:sp>
        <p:sp>
          <p:nvSpPr>
            <p:cNvPr id="555015" name="Text Box 7"/>
            <p:cNvSpPr txBox="1">
              <a:spLocks noChangeArrowheads="1"/>
            </p:cNvSpPr>
            <p:nvPr/>
          </p:nvSpPr>
          <p:spPr bwMode="auto">
            <a:xfrm>
              <a:off x="4967" y="1662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3200" dirty="0">
                  <a:ea typeface="新細明體" charset="-120"/>
                </a:rPr>
                <a:t>x</a:t>
              </a:r>
            </a:p>
          </p:txBody>
        </p:sp>
      </p:grpSp>
      <p:graphicFrame>
        <p:nvGraphicFramePr>
          <p:cNvPr id="555019" name="Object 11"/>
          <p:cNvGraphicFramePr>
            <a:graphicFrameLocks noChangeAspect="1"/>
          </p:cNvGraphicFramePr>
          <p:nvPr/>
        </p:nvGraphicFramePr>
        <p:xfrm>
          <a:off x="6875463" y="4365625"/>
          <a:ext cx="2268537" cy="222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1" name="PhotoImpact" r:id="rId4" imgW="3822222" imgH="2679365" progId="PI3.Image">
                  <p:embed/>
                </p:oleObj>
              </mc:Choice>
              <mc:Fallback>
                <p:oleObj name="PhotoImpact" r:id="rId4" imgW="3822222" imgH="2679365" progId="PI3.Image">
                  <p:embed/>
                  <p:pic>
                    <p:nvPicPr>
                      <p:cNvPr id="55501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8407"/>
                      <a:stretch>
                        <a:fillRect/>
                      </a:stretch>
                    </p:blipFill>
                    <p:spPr bwMode="auto">
                      <a:xfrm>
                        <a:off x="6875463" y="4365625"/>
                        <a:ext cx="2268537" cy="222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834313" y="3186558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3200" dirty="0">
                <a:ea typeface="新細明體" charset="-12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304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6553204" y="6195837"/>
            <a:ext cx="2133596" cy="3651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0FE46DCF-CC0B-46D2-AD2B-C880063B8FE1}" type="slidenum">
              <a:rPr lang="zh-CN" altLang="en-US" smtClean="0"/>
              <a:pPr eaLnBrk="1" hangingPunct="1"/>
              <a:t>13</a:t>
            </a:fld>
            <a:endParaRPr lang="en-US" altLang="zh-CN" smtClean="0"/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chemeClr val="tx1"/>
                </a:solidFill>
              </a:rPr>
              <a:t>膝前疼痛～處理</a:t>
            </a:r>
          </a:p>
        </p:txBody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354" y="1099038"/>
            <a:ext cx="8862646" cy="5179213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腓腸肌／比目魚肌、股四頭肌、腿後肌柔軟度</a:t>
            </a:r>
          </a:p>
          <a:p>
            <a:pPr eaLnBrk="1" hangingPunct="1"/>
            <a:r>
              <a:rPr lang="zh-TW" altLang="en-US" dirty="0" smtClean="0"/>
              <a:t>股四頭肌離心訓練，強調減速運動</a:t>
            </a:r>
          </a:p>
          <a:p>
            <a:pPr eaLnBrk="1" hangingPunct="1"/>
            <a:endParaRPr lang="en-US" altLang="zh-TW" dirty="0" smtClean="0"/>
          </a:p>
        </p:txBody>
      </p:sp>
      <p:pic>
        <p:nvPicPr>
          <p:cNvPr id="5" name="Picture 5" descr="2007-10-15 下午 09-55-06_0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14227" r="40335" b="55617"/>
          <a:stretch>
            <a:fillRect/>
          </a:stretch>
        </p:blipFill>
        <p:spPr bwMode="auto">
          <a:xfrm>
            <a:off x="4118996" y="3923844"/>
            <a:ext cx="3097226" cy="29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199" y="3930387"/>
            <a:ext cx="2197189" cy="29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eileen\Desktop\重要的參考書籍資料\NASM Essentials of Corrective Exercise Training\nasm-cha11-13\278-2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t="65246" r="76994" b="14044"/>
          <a:stretch/>
        </p:blipFill>
        <p:spPr bwMode="auto">
          <a:xfrm>
            <a:off x="36497" y="3930387"/>
            <a:ext cx="2074901" cy="248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eileen\Desktop\重要的參考書籍資料\NASM Essentials of Corrective Exercise Training\nasm-cha11-13\278-2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9" t="65348" r="61299" b="13835"/>
          <a:stretch/>
        </p:blipFill>
        <p:spPr bwMode="auto">
          <a:xfrm>
            <a:off x="2233702" y="3916052"/>
            <a:ext cx="1762990" cy="250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2007-10-15 下午 09-49-46_0067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9" t="12773" r="24911" b="61786"/>
          <a:stretch>
            <a:fillRect/>
          </a:stretch>
        </p:blipFill>
        <p:spPr>
          <a:xfrm>
            <a:off x="7450233" y="2367738"/>
            <a:ext cx="1693767" cy="1548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255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5BE38C3B-BE3C-4D57-93AB-1A8AB9658326}" type="slidenum">
              <a:rPr lang="zh-CN" altLang="en-US" smtClean="0"/>
              <a:pPr eaLnBrk="1" hangingPunct="1"/>
              <a:t>14</a:t>
            </a:fld>
            <a:endParaRPr lang="en-US" altLang="zh-CN" smtClean="0"/>
          </a:p>
        </p:txBody>
      </p:sp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>
          <a:xfrm>
            <a:off x="791308" y="188913"/>
            <a:ext cx="7581167" cy="8636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膝前深層疼痛</a:t>
            </a:r>
            <a:r>
              <a:rPr lang="en-US" altLang="zh-TW" dirty="0" smtClean="0"/>
              <a:t>--</a:t>
            </a:r>
            <a:r>
              <a:rPr lang="zh-TW" altLang="en-US" dirty="0" smtClean="0"/>
              <a:t>關節面損傷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8408" y="1341438"/>
            <a:ext cx="4050567" cy="511175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zh-TW" sz="2800" dirty="0" smtClean="0"/>
              <a:t>   </a:t>
            </a:r>
            <a:r>
              <a:rPr lang="zh-TW" altLang="en-US" sz="2800" dirty="0" smtClean="0"/>
              <a:t>髕骨</a:t>
            </a:r>
            <a:r>
              <a:rPr lang="zh-TW" altLang="en-US" sz="2800" dirty="0" smtClean="0"/>
              <a:t>股骨壓力症候群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zh-TW" altLang="en-US" sz="2800" dirty="0" smtClean="0"/>
              <a:t>   </a:t>
            </a:r>
            <a:r>
              <a:rPr lang="zh-TW" altLang="en-US" sz="2800" dirty="0" smtClean="0"/>
              <a:t>髕骨</a:t>
            </a:r>
            <a:r>
              <a:rPr lang="zh-TW" altLang="en-US" sz="2800" dirty="0" smtClean="0"/>
              <a:t>骨軟骨軟化症</a:t>
            </a:r>
          </a:p>
          <a:p>
            <a:pPr eaLnBrk="1" hangingPunct="1">
              <a:lnSpc>
                <a:spcPct val="130000"/>
              </a:lnSpc>
            </a:pPr>
            <a:endParaRPr lang="en-US" altLang="zh-TW" sz="2800" dirty="0" smtClean="0"/>
          </a:p>
        </p:txBody>
      </p:sp>
      <p:graphicFrame>
        <p:nvGraphicFramePr>
          <p:cNvPr id="101381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56519357"/>
              </p:ext>
            </p:extLst>
          </p:nvPr>
        </p:nvGraphicFramePr>
        <p:xfrm>
          <a:off x="4368800" y="1322393"/>
          <a:ext cx="4775200" cy="539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5" name="PhotoImpact" r:id="rId3" imgW="2476190" imgH="2800000" progId="PI3.Image">
                  <p:embed/>
                </p:oleObj>
              </mc:Choice>
              <mc:Fallback>
                <p:oleObj name="PhotoImpact" r:id="rId3" imgW="2476190" imgH="2800000" progId="PI3.Image">
                  <p:embed/>
                  <p:pic>
                    <p:nvPicPr>
                      <p:cNvPr id="10138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800" y="1322393"/>
                        <a:ext cx="4775200" cy="539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cause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7" y="2667001"/>
            <a:ext cx="3786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43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5A27FE0C-6120-48D5-8D07-233F6216CA61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/>
              <a:t>15</a:t>
            </a:fld>
            <a:endParaRPr lang="en-US" altLang="zh-CN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>
          <a:xfrm>
            <a:off x="712177" y="548680"/>
            <a:ext cx="7886699" cy="863600"/>
          </a:xfrm>
        </p:spPr>
        <p:txBody>
          <a:bodyPr/>
          <a:lstStyle/>
          <a:p>
            <a:pPr eaLnBrk="1" hangingPunct="1"/>
            <a:r>
              <a:rPr lang="zh-TW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髕骨股骨</a:t>
            </a:r>
            <a:r>
              <a:rPr lang="zh-TW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壓力</a:t>
            </a:r>
            <a:r>
              <a:rPr lang="zh-TW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／</a:t>
            </a:r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疼痛</a:t>
            </a:r>
            <a:r>
              <a:rPr lang="zh-TW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症候群</a:t>
            </a:r>
            <a:r>
              <a:rPr lang="zh-TW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TW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patellofemoral </a:t>
            </a:r>
            <a:r>
              <a:rPr lang="en-US" altLang="zh-TW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stress</a:t>
            </a:r>
            <a:r>
              <a:rPr lang="zh-TW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TW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pain syndrome</a:t>
            </a:r>
            <a:endParaRPr lang="en-US" altLang="zh-TW" sz="3600" dirty="0" smtClean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431" y="1753076"/>
            <a:ext cx="9117622" cy="4968404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髕骨不穩定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髕骨內下表面形狀不良、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髕骨股骨（滑車）溝過窄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髕腱長度與寬度因素、髕骨浮動（太高）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解剖排列不良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股骨前傾或脛骨外轉、足過度旋前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膝外翻或膝反曲、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angle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增加</a:t>
            </a:r>
          </a:p>
        </p:txBody>
      </p:sp>
      <p:pic>
        <p:nvPicPr>
          <p:cNvPr id="6" name="Picture 5" descr="cause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869" y="4111869"/>
            <a:ext cx="2746131" cy="274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7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99398672-1EFA-41D0-A0D4-B669D9BBF387}" type="slidenum">
              <a:rPr lang="zh-CN" altLang="en-US" smtClean="0"/>
              <a:pPr eaLnBrk="1" hangingPunct="1"/>
              <a:t>16</a:t>
            </a:fld>
            <a:endParaRPr lang="en-US" altLang="zh-CN" smtClean="0"/>
          </a:p>
        </p:txBody>
      </p:sp>
      <p:sp>
        <p:nvSpPr>
          <p:cNvPr id="105475" name="Rectangle 2"/>
          <p:cNvSpPr>
            <a:spLocks noGrp="1" noChangeArrowheads="1"/>
          </p:cNvSpPr>
          <p:nvPr>
            <p:ph type="title"/>
          </p:nvPr>
        </p:nvSpPr>
        <p:spPr>
          <a:xfrm>
            <a:off x="720968" y="305916"/>
            <a:ext cx="6235200" cy="8636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髕骨股骨壓力症候群</a:t>
            </a:r>
            <a:endParaRPr lang="zh-TW" altLang="en-US" dirty="0" smtClean="0">
              <a:solidFill>
                <a:schemeClr val="hlink"/>
              </a:solidFill>
            </a:endParaRPr>
          </a:p>
        </p:txBody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44824"/>
            <a:ext cx="8640763" cy="4608364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力量不均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sz="2400" dirty="0"/>
              <a:t>股</a:t>
            </a:r>
            <a:r>
              <a:rPr lang="zh-TW" altLang="en-US" sz="2400" dirty="0" smtClean="0"/>
              <a:t>內側</a:t>
            </a:r>
            <a:r>
              <a:rPr lang="zh-TW" altLang="en-US" sz="2400" dirty="0"/>
              <a:t>肌</a:t>
            </a:r>
            <a:r>
              <a:rPr lang="zh-TW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不足</a:t>
            </a:r>
            <a:r>
              <a:rPr lang="zh-TW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傷害後肌肉萎縮</a:t>
            </a:r>
          </a:p>
          <a:p>
            <a:pPr lvl="1" eaLnBrk="1" hangingPunct="1">
              <a:lnSpc>
                <a:spcPct val="120000"/>
              </a:lnSpc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外側支持帶、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band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、腿後肌太緊</a:t>
            </a:r>
          </a:p>
          <a:p>
            <a:pPr eaLnBrk="1" hangingPunct="1">
              <a:lnSpc>
                <a:spcPct val="150000"/>
              </a:lnSpc>
            </a:pP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477" name="Picture 4" descr="patella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51288"/>
            <a:ext cx="3240088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5" descr="patella-normal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951288"/>
            <a:ext cx="3097213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VMO做用途"/>
          <p:cNvPicPr>
            <a:picLocks noChangeAspect="1" noChangeArrowheads="1"/>
          </p:cNvPicPr>
          <p:nvPr/>
        </p:nvPicPr>
        <p:blipFill>
          <a:blip r:embed="rId4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168" y="0"/>
            <a:ext cx="2187831" cy="241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30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AE6EF5A6-A75D-4248-A541-237577E01435}" type="slidenum">
              <a:rPr lang="zh-CN" altLang="en-US" smtClean="0"/>
              <a:pPr eaLnBrk="1" hangingPunct="1"/>
              <a:t>17</a:t>
            </a:fld>
            <a:endParaRPr lang="en-US" altLang="zh-CN" smtClean="0"/>
          </a:p>
        </p:txBody>
      </p:sp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angle</a:t>
            </a:r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91513" cy="540067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zh-TW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ASIS – patella</a:t>
            </a:r>
            <a:r>
              <a:rPr lang="zh-TW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中心點的連線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zh-TW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Patella</a:t>
            </a:r>
            <a:r>
              <a:rPr lang="zh-TW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中心點與脛骨粗隆的連線</a:t>
            </a:r>
          </a:p>
          <a:p>
            <a:pPr eaLnBrk="1" hangingPunct="1">
              <a:lnSpc>
                <a:spcPct val="120000"/>
              </a:lnSpc>
            </a:pPr>
            <a:endParaRPr lang="en-US" altLang="zh-TW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7" name="AutoShape 4"/>
          <p:cNvSpPr>
            <a:spLocks/>
          </p:cNvSpPr>
          <p:nvPr/>
        </p:nvSpPr>
        <p:spPr bwMode="auto">
          <a:xfrm>
            <a:off x="6084888" y="1557338"/>
            <a:ext cx="503237" cy="647700"/>
          </a:xfrm>
          <a:prstGeom prst="rightBrace">
            <a:avLst>
              <a:gd name="adj1" fmla="val 1072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6588125" y="1628775"/>
            <a:ext cx="2016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r>
              <a:rPr lang="zh-TW" altLang="en-US" sz="280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兩線夾角</a:t>
            </a:r>
          </a:p>
        </p:txBody>
      </p:sp>
      <p:graphicFrame>
        <p:nvGraphicFramePr>
          <p:cNvPr id="95239" name="Object 6"/>
          <p:cNvGraphicFramePr>
            <a:graphicFrameLocks noChangeAspect="1"/>
          </p:cNvGraphicFramePr>
          <p:nvPr>
            <p:extLst/>
          </p:nvPr>
        </p:nvGraphicFramePr>
        <p:xfrm>
          <a:off x="0" y="2420938"/>
          <a:ext cx="2243137" cy="443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9" name="PhotoImpact" r:id="rId3" imgW="2387302" imgH="4723810" progId="PI3.Image">
                  <p:embed/>
                </p:oleObj>
              </mc:Choice>
              <mc:Fallback>
                <p:oleObj name="PhotoImpact" r:id="rId3" imgW="2387302" imgH="4723810" progId="PI3.Image">
                  <p:embed/>
                  <p:pic>
                    <p:nvPicPr>
                      <p:cNvPr id="9523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20938"/>
                        <a:ext cx="2243137" cy="443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5240" name="Picture 7" descr="~AUT0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0938"/>
            <a:ext cx="3178175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9" name="Picture 17" descr="http://1.bp.blogspot.com/-htE2FOFrvqY/Uls6uNIkHgI/AAAAAAAACI8/bimATGC-Hb4/s1600/child_knee_jumpers_causes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19" y="2420938"/>
            <a:ext cx="3549650" cy="44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68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C41DA0C4-664C-4BD4-8CC7-0A5DC89C8A74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/>
              <a:t>18</a:t>
            </a:fld>
            <a:endParaRPr lang="en-US" altLang="zh-CN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angle</a:t>
            </a:r>
          </a:p>
        </p:txBody>
      </p:sp>
      <p:sp>
        <p:nvSpPr>
          <p:cNvPr id="993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052513"/>
            <a:ext cx="8770083" cy="5400675"/>
          </a:xfrm>
        </p:spPr>
        <p:txBody>
          <a:bodyPr/>
          <a:lstStyle/>
          <a:p>
            <a:pPr eaLnBrk="1" hangingPunct="1"/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正常角度介於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13∘-18∘</a:t>
            </a:r>
          </a:p>
          <a:p>
            <a:pPr eaLnBrk="1" hangingPunct="1"/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＜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13∘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或 ＞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18∘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都易有髕骨傷害或退化</a:t>
            </a:r>
          </a:p>
          <a:p>
            <a:pPr lvl="1" eaLnBrk="1" hangingPunct="1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angle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增加時，外側髕骨股骨的接觸壓力也隨之增加，會造成髕骨脫位</a:t>
            </a:r>
          </a:p>
          <a:p>
            <a:pPr lvl="1" eaLnBrk="1" hangingPunct="1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angle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減少時，內側髕骨股骨壓力增加</a:t>
            </a:r>
          </a:p>
        </p:txBody>
      </p:sp>
      <p:pic>
        <p:nvPicPr>
          <p:cNvPr id="63490" name="Picture 2" descr="ãèå§ç¿» èå¤ç¿»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76" y="3621991"/>
            <a:ext cx="4783015" cy="323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接點 2"/>
          <p:cNvCxnSpPr/>
          <p:nvPr/>
        </p:nvCxnSpPr>
        <p:spPr>
          <a:xfrm flipH="1">
            <a:off x="7297616" y="3930162"/>
            <a:ext cx="332273" cy="195189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7297616" y="4792569"/>
            <a:ext cx="383194" cy="174634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H="1">
            <a:off x="4167554" y="4141177"/>
            <a:ext cx="86459" cy="231201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H="1">
            <a:off x="4009293" y="3930162"/>
            <a:ext cx="413238" cy="252302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H="1">
            <a:off x="5903487" y="4792569"/>
            <a:ext cx="166136" cy="192891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5915111" y="3621991"/>
            <a:ext cx="119982" cy="204317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40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E106B42B-57A9-4ADF-9B15-C1F956D3A89A}" type="slidenum">
              <a:rPr lang="zh-CN" altLang="en-US" smtClean="0"/>
              <a:pPr eaLnBrk="1" hangingPunct="1"/>
              <a:t>19</a:t>
            </a:fld>
            <a:endParaRPr lang="en-US" altLang="zh-CN" smtClean="0"/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6046"/>
            <a:ext cx="2422525" cy="4604464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endParaRPr lang="zh-TW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309" name="Picture 5" descr="VMO做用途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4288"/>
            <a:ext cx="6264275" cy="690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課程目標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95374"/>
            <a:ext cx="8491728" cy="5182877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</a:rPr>
              <a:t>1.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</a:rPr>
              <a:t>認識膝關節結構特性及受力</a:t>
            </a:r>
            <a:endParaRPr lang="en-US" altLang="zh-TW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</a:rPr>
              <a:t>2.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</a:rPr>
              <a:t>認識脛骨股骨關節常見急性與慢性傷害：</a:t>
            </a:r>
            <a:endParaRPr lang="en-US" altLang="zh-TW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</a:rPr>
              <a:t>2-1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</a:rPr>
              <a:t>怎麼發生的？</a:t>
            </a:r>
            <a:endParaRPr lang="en-US" altLang="zh-TW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</a:rPr>
              <a:t>2-2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</a:rPr>
              <a:t> 可能受到甚麼傷害？</a:t>
            </a:r>
            <a:endParaRPr lang="en-US" altLang="zh-TW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</a:rPr>
              <a:t>2-3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</a:rPr>
              <a:t> 傷害處理時應注意事項</a:t>
            </a:r>
            <a:endParaRPr lang="en-US" altLang="zh-TW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dirty="0" smtClean="0">
                <a:solidFill>
                  <a:srgbClr val="3333FF"/>
                </a:solidFill>
              </a:rPr>
              <a:t>3.</a:t>
            </a:r>
            <a:r>
              <a:rPr lang="zh-TW" altLang="en-US" dirty="0" smtClean="0">
                <a:solidFill>
                  <a:srgbClr val="3333FF"/>
                </a:solidFill>
              </a:rPr>
              <a:t>認識髕骨</a:t>
            </a:r>
            <a:r>
              <a:rPr lang="zh-TW" altLang="en-US" dirty="0">
                <a:solidFill>
                  <a:srgbClr val="3333FF"/>
                </a:solidFill>
              </a:rPr>
              <a:t>股骨關節</a:t>
            </a:r>
            <a:r>
              <a:rPr lang="zh-TW" altLang="en-US" dirty="0" smtClean="0">
                <a:solidFill>
                  <a:srgbClr val="3333FF"/>
                </a:solidFill>
              </a:rPr>
              <a:t>常見慢性傷害</a:t>
            </a:r>
            <a:endParaRPr lang="en-US" altLang="zh-TW" dirty="0" smtClean="0">
              <a:solidFill>
                <a:srgbClr val="3333FF"/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3333FF"/>
                </a:solidFill>
              </a:rPr>
              <a:t>　</a:t>
            </a:r>
            <a:r>
              <a:rPr lang="en-US" altLang="zh-TW" dirty="0" smtClean="0">
                <a:solidFill>
                  <a:srgbClr val="3333FF"/>
                </a:solidFill>
              </a:rPr>
              <a:t>3-1</a:t>
            </a:r>
            <a:r>
              <a:rPr lang="zh-TW" altLang="en-US" dirty="0" smtClean="0">
                <a:solidFill>
                  <a:srgbClr val="3333FF"/>
                </a:solidFill>
              </a:rPr>
              <a:t> 為什麼會發生</a:t>
            </a:r>
            <a:endParaRPr lang="en-US" altLang="zh-TW" dirty="0" smtClean="0">
              <a:solidFill>
                <a:srgbClr val="3333FF"/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3333FF"/>
                </a:solidFill>
              </a:rPr>
              <a:t> </a:t>
            </a:r>
            <a:r>
              <a:rPr lang="zh-TW" altLang="en-US" dirty="0" smtClean="0">
                <a:solidFill>
                  <a:srgbClr val="3333FF"/>
                </a:solidFill>
              </a:rPr>
              <a:t> </a:t>
            </a:r>
            <a:r>
              <a:rPr lang="en-US" altLang="zh-TW" dirty="0" smtClean="0">
                <a:solidFill>
                  <a:srgbClr val="3333FF"/>
                </a:solidFill>
              </a:rPr>
              <a:t>3-2</a:t>
            </a:r>
            <a:r>
              <a:rPr lang="zh-TW" altLang="en-US" dirty="0" smtClean="0">
                <a:solidFill>
                  <a:srgbClr val="3333FF"/>
                </a:solidFill>
              </a:rPr>
              <a:t> 如何處理與預防</a:t>
            </a:r>
            <a:endParaRPr lang="zh-TW" altLang="en-US" dirty="0">
              <a:solidFill>
                <a:srgbClr val="3333FF"/>
              </a:solidFill>
            </a:endParaRPr>
          </a:p>
        </p:txBody>
      </p:sp>
      <p:sp>
        <p:nvSpPr>
          <p:cNvPr id="4" name="圓角矩形圖說文字 3"/>
          <p:cNvSpPr/>
          <p:nvPr/>
        </p:nvSpPr>
        <p:spPr>
          <a:xfrm>
            <a:off x="6710172" y="2895325"/>
            <a:ext cx="2324100" cy="3505201"/>
          </a:xfrm>
          <a:prstGeom prst="wedgeRoundRectCallout">
            <a:avLst>
              <a:gd name="adj1" fmla="val -47187"/>
              <a:gd name="adj2" fmla="val -66841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別扮演醫師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但要學習明確告訴醫師相關傷害資訊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幫助醫師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幫助自己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及早找到問題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獲得適當處理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14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髕骨軌跡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股四頭肌拉力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決定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2562" y="1450730"/>
            <a:ext cx="8598876" cy="4827521"/>
          </a:xfrm>
        </p:spPr>
        <p:txBody>
          <a:bodyPr/>
          <a:lstStyle/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股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四頭肌在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屈膝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度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時，四個頭的合力最大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股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內側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肌作用於在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屈膝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0-15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度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時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（最後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度），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股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外側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肌作用於屈膝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90-15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度時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股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肌作用於屈膝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150-90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度時</a:t>
            </a:r>
            <a:b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://kknews.cc/zh-tw/health/92ylvq.html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C5B83AE-2706-47B6-A101-B935167BD74B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20</a:t>
            </a:fld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VMO做用途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56" y="2664069"/>
            <a:ext cx="3313182" cy="365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6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47C7C79D-E00D-44F0-B425-8534BD036690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/>
              <a:t>21</a:t>
            </a:fld>
            <a:endParaRPr lang="en-US" altLang="zh-CN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876925"/>
            <a:ext cx="8229600" cy="9810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http://www.peakorthopedics.com/content/chondromalacia-patella</a:t>
            </a:r>
            <a:r>
              <a:rPr lang="en-US" altLang="zh-TW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7525" name="Picture 5" descr="cause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7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7" descr="cause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443038"/>
            <a:ext cx="3786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74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D84F92DD-BE3E-4147-B0DC-C932AAB096DE}" type="slidenum">
              <a:rPr lang="zh-CN" altLang="en-US" smtClean="0"/>
              <a:pPr eaLnBrk="1" hangingPunct="1"/>
              <a:t>22</a:t>
            </a:fld>
            <a:endParaRPr lang="en-US" altLang="zh-CN" smtClean="0"/>
          </a:p>
        </p:txBody>
      </p:sp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06501" name="Picture 6" descr="caus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961" y="196542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8" descr="anatomy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61" y="2200153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40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8D0F4F14-64EC-4F2D-9DC8-0AE997919213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/>
              <a:t>23</a:t>
            </a:fld>
            <a:endParaRPr lang="en-US" altLang="zh-CN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54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髕骨軟骨軟化症</a:t>
            </a:r>
            <a:br>
              <a:rPr lang="zh-TW" alt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Chondromalacia patella</a:t>
            </a:r>
          </a:p>
        </p:txBody>
      </p:sp>
      <p:sp>
        <p:nvSpPr>
          <p:cNvPr id="108548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zh-TW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定義：髕骨的透明軟骨退化</a:t>
            </a:r>
          </a:p>
          <a:p>
            <a:pPr eaLnBrk="1" hangingPunct="1">
              <a:lnSpc>
                <a:spcPct val="140000"/>
              </a:lnSpc>
            </a:pPr>
            <a:r>
              <a:rPr lang="zh-TW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原因：</a:t>
            </a:r>
          </a:p>
          <a:p>
            <a:pPr lvl="1" eaLnBrk="1" hangingPunct="1">
              <a:lnSpc>
                <a:spcPct val="140000"/>
              </a:lnSpc>
            </a:pPr>
            <a:r>
              <a:rPr lang="zh-TW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過多的壓迫力量施加於髕骨下表面</a:t>
            </a:r>
          </a:p>
          <a:p>
            <a:pPr lvl="1" eaLnBrk="1" hangingPunct="1">
              <a:lnSpc>
                <a:spcPct val="140000"/>
              </a:lnSpc>
            </a:pPr>
            <a:r>
              <a:rPr lang="zh-TW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不正常的剪力導致關節表面受損害</a:t>
            </a:r>
          </a:p>
          <a:p>
            <a:pPr lvl="1" eaLnBrk="1" hangingPunct="1">
              <a:lnSpc>
                <a:spcPct val="140000"/>
              </a:lnSpc>
            </a:pPr>
            <a:r>
              <a:rPr lang="zh-TW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軟骨沒有血管供應，也沒有神經末梢，         不是膝前疼痛的元兇</a:t>
            </a:r>
          </a:p>
        </p:txBody>
      </p:sp>
      <p:graphicFrame>
        <p:nvGraphicFramePr>
          <p:cNvPr id="108549" name="Object 6"/>
          <p:cNvGraphicFramePr>
            <a:graphicFrameLocks noChangeAspect="1"/>
          </p:cNvGraphicFramePr>
          <p:nvPr>
            <p:extLst/>
          </p:nvPr>
        </p:nvGraphicFramePr>
        <p:xfrm>
          <a:off x="7380288" y="1341438"/>
          <a:ext cx="1524000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9" name="PhotoImpact" r:id="rId3" imgW="3504762" imgH="3819048" progId="PI3.Image">
                  <p:embed/>
                </p:oleObj>
              </mc:Choice>
              <mc:Fallback>
                <p:oleObj name="PhotoImpact" r:id="rId3" imgW="3504762" imgH="3819048" progId="PI3.Image">
                  <p:embed/>
                  <p:pic>
                    <p:nvPicPr>
                      <p:cNvPr id="10854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754" r="75783" b="25856"/>
                      <a:stretch>
                        <a:fillRect/>
                      </a:stretch>
                    </p:blipFill>
                    <p:spPr bwMode="auto">
                      <a:xfrm>
                        <a:off x="7380288" y="1341438"/>
                        <a:ext cx="1524000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743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452E6395-96C7-4A5D-A3C5-D007EE8D1538}" type="slidenum">
              <a:rPr lang="zh-CN" altLang="en-US" smtClean="0"/>
              <a:pPr eaLnBrk="1" hangingPunct="1"/>
              <a:t>24</a:t>
            </a:fld>
            <a:endParaRPr lang="en-US" altLang="zh-CN" smtClean="0"/>
          </a:p>
        </p:txBody>
      </p:sp>
      <p:sp>
        <p:nvSpPr>
          <p:cNvPr id="1095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髕骨軟骨軟化症</a:t>
            </a:r>
          </a:p>
        </p:txBody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941888"/>
            <a:ext cx="9144000" cy="10795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sz="2400" smtClean="0"/>
              <a:t>軟骨變軟           軟骨出現裂縫       軟骨的裂縫變細          軟骨逐漸</a:t>
            </a:r>
          </a:p>
          <a:p>
            <a:pPr eaLnBrk="1" hangingPunct="1">
              <a:buFontTx/>
              <a:buNone/>
            </a:pPr>
            <a:r>
              <a:rPr lang="zh-TW" altLang="en-US" sz="2400" smtClean="0"/>
              <a:t> 或長水泡                                          （類纖維化）         剝離、剝落</a:t>
            </a:r>
          </a:p>
        </p:txBody>
      </p:sp>
      <p:graphicFrame>
        <p:nvGraphicFramePr>
          <p:cNvPr id="109573" name="Object 4"/>
          <p:cNvGraphicFramePr>
            <a:graphicFrameLocks noChangeAspect="1"/>
          </p:cNvGraphicFramePr>
          <p:nvPr/>
        </p:nvGraphicFramePr>
        <p:xfrm>
          <a:off x="0" y="1557338"/>
          <a:ext cx="2087563" cy="321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8" name="PhotoImpact" r:id="rId3" imgW="3504762" imgH="3819048" progId="PI3.Image">
                  <p:embed/>
                </p:oleObj>
              </mc:Choice>
              <mc:Fallback>
                <p:oleObj name="PhotoImpact" r:id="rId3" imgW="3504762" imgH="3819048" progId="PI3.Image">
                  <p:embed/>
                  <p:pic>
                    <p:nvPicPr>
                      <p:cNvPr id="10957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352" r="41473" b="53148"/>
                      <a:stretch>
                        <a:fillRect/>
                      </a:stretch>
                    </p:blipFill>
                    <p:spPr bwMode="auto">
                      <a:xfrm>
                        <a:off x="0" y="1557338"/>
                        <a:ext cx="2087563" cy="321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4" name="Object 5"/>
          <p:cNvGraphicFramePr>
            <a:graphicFrameLocks noChangeAspect="1"/>
          </p:cNvGraphicFramePr>
          <p:nvPr/>
        </p:nvGraphicFramePr>
        <p:xfrm>
          <a:off x="2195513" y="1557338"/>
          <a:ext cx="2249487" cy="328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9" name="PhotoImpact" r:id="rId5" imgW="3504762" imgH="3819048" progId="PI3.Image">
                  <p:embed/>
                </p:oleObj>
              </mc:Choice>
              <mc:Fallback>
                <p:oleObj name="PhotoImpact" r:id="rId5" imgW="3504762" imgH="3819048" progId="PI3.Image">
                  <p:embed/>
                  <p:pic>
                    <p:nvPicPr>
                      <p:cNvPr id="10957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253" b="52107"/>
                      <a:stretch>
                        <a:fillRect/>
                      </a:stretch>
                    </p:blipFill>
                    <p:spPr bwMode="auto">
                      <a:xfrm>
                        <a:off x="2195513" y="1557338"/>
                        <a:ext cx="2249487" cy="328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5" name="Object 6"/>
          <p:cNvGraphicFramePr>
            <a:graphicFrameLocks noChangeAspect="1"/>
          </p:cNvGraphicFramePr>
          <p:nvPr/>
        </p:nvGraphicFramePr>
        <p:xfrm>
          <a:off x="4500563" y="1584325"/>
          <a:ext cx="2232025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0" name="PhotoImpact" r:id="rId6" imgW="3504762" imgH="3819048" progId="PI3.Image">
                  <p:embed/>
                </p:oleObj>
              </mc:Choice>
              <mc:Fallback>
                <p:oleObj name="PhotoImpact" r:id="rId6" imgW="3504762" imgH="3819048" progId="PI3.Image">
                  <p:embed/>
                  <p:pic>
                    <p:nvPicPr>
                      <p:cNvPr id="10957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058" t="51042" r="41473"/>
                      <a:stretch>
                        <a:fillRect/>
                      </a:stretch>
                    </p:blipFill>
                    <p:spPr bwMode="auto">
                      <a:xfrm>
                        <a:off x="4500563" y="1584325"/>
                        <a:ext cx="2232025" cy="335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6" name="Object 7"/>
          <p:cNvGraphicFramePr>
            <a:graphicFrameLocks noChangeAspect="1"/>
          </p:cNvGraphicFramePr>
          <p:nvPr/>
        </p:nvGraphicFramePr>
        <p:xfrm>
          <a:off x="6983413" y="1512888"/>
          <a:ext cx="2160587" cy="335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1" name="PhotoImpact" r:id="rId7" imgW="3504762" imgH="3819048" progId="PI3.Image">
                  <p:embed/>
                </p:oleObj>
              </mc:Choice>
              <mc:Fallback>
                <p:oleObj name="PhotoImpact" r:id="rId7" imgW="3504762" imgH="3819048" progId="PI3.Image">
                  <p:embed/>
                  <p:pic>
                    <p:nvPicPr>
                      <p:cNvPr id="10957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2816" t="51042" r="2850"/>
                      <a:stretch>
                        <a:fillRect/>
                      </a:stretch>
                    </p:blipFill>
                    <p:spPr bwMode="auto">
                      <a:xfrm>
                        <a:off x="6983413" y="1512888"/>
                        <a:ext cx="2160587" cy="335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558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4A4C8C15-3E81-4165-8708-A836E0B7F4C9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/>
              <a:t>25</a:t>
            </a:fld>
            <a:endParaRPr lang="en-US" altLang="zh-CN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5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髕骨軌跡向外偏移</a:t>
            </a:r>
          </a:p>
        </p:txBody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686800" cy="5111750"/>
          </a:xfrm>
        </p:spPr>
        <p:txBody>
          <a:bodyPr/>
          <a:lstStyle/>
          <a:p>
            <a:pPr eaLnBrk="1" hangingPunct="1"/>
            <a:r>
              <a:rPr lang="zh-TW" alt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外側支持帶緊繃、</a:t>
            </a:r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band</a:t>
            </a:r>
            <a:r>
              <a:rPr lang="zh-TW" alt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太緊</a:t>
            </a:r>
            <a:endParaRPr lang="en-US" altLang="zh-TW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腓腸肌、腿後肌緊繃   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VMO</a:t>
            </a:r>
            <a:r>
              <a:rPr lang="zh-TW" alt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無力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、髖內收肌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無力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臀中肌無力</a:t>
            </a:r>
            <a:endParaRPr lang="en-US" altLang="zh-TW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zh-TW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4E7C3B40-84A7-44FE-AEB0-D05D27E2ECA4}" type="slidenum">
              <a:rPr lang="zh-CN" altLang="en-US" smtClean="0"/>
              <a:pPr eaLnBrk="1" hangingPunct="1"/>
              <a:t>26</a:t>
            </a:fld>
            <a:endParaRPr lang="en-US" altLang="zh-CN" smtClean="0"/>
          </a:p>
        </p:txBody>
      </p:sp>
      <p:sp>
        <p:nvSpPr>
          <p:cNvPr id="9421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chemeClr val="hlink"/>
                </a:solidFill>
              </a:rPr>
              <a:t>慢性傷害常見原因</a:t>
            </a:r>
          </a:p>
        </p:txBody>
      </p:sp>
      <p:sp>
        <p:nvSpPr>
          <p:cNvPr id="9421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92175" y="1341438"/>
            <a:ext cx="7794625" cy="5111750"/>
          </a:xfrm>
        </p:spPr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zh-TW" altLang="en-US" dirty="0" smtClean="0"/>
              <a:t>反覆跳躍落地緩衝、急停減速</a:t>
            </a:r>
          </a:p>
          <a:p>
            <a:pPr lvl="1" eaLnBrk="1" hangingPunct="1">
              <a:lnSpc>
                <a:spcPct val="170000"/>
              </a:lnSpc>
            </a:pPr>
            <a:r>
              <a:rPr lang="zh-TW" altLang="en-US" sz="3200" dirty="0" smtClean="0"/>
              <a:t>股四頭肌離心肌力不足</a:t>
            </a:r>
          </a:p>
          <a:p>
            <a:pPr eaLnBrk="1" hangingPunct="1">
              <a:lnSpc>
                <a:spcPct val="170000"/>
              </a:lnSpc>
            </a:pPr>
            <a:r>
              <a:rPr lang="zh-TW" altLang="en-US" dirty="0" smtClean="0"/>
              <a:t>外</a:t>
            </a:r>
            <a:r>
              <a:rPr lang="zh-TW" altLang="en-US" dirty="0" smtClean="0"/>
              <a:t>側肌肉緊繃、</a:t>
            </a:r>
            <a:r>
              <a:rPr lang="zh-TW" altLang="en-US" dirty="0" smtClean="0"/>
              <a:t>內側肌力不足</a:t>
            </a:r>
          </a:p>
          <a:p>
            <a:pPr eaLnBrk="1" hangingPunct="1">
              <a:lnSpc>
                <a:spcPct val="170000"/>
              </a:lnSpc>
            </a:pPr>
            <a:r>
              <a:rPr lang="zh-TW" altLang="en-US" dirty="0" smtClean="0"/>
              <a:t>下肢後側肌肉柔軟度不佳</a:t>
            </a:r>
          </a:p>
          <a:p>
            <a:pPr eaLnBrk="1" hangingPunct="1">
              <a:lnSpc>
                <a:spcPct val="170000"/>
              </a:lnSpc>
            </a:pPr>
            <a:r>
              <a:rPr lang="zh-TW" altLang="en-US" dirty="0" smtClean="0"/>
              <a:t>下肢結構排列不良</a:t>
            </a:r>
          </a:p>
        </p:txBody>
      </p:sp>
    </p:spTree>
    <p:extLst>
      <p:ext uri="{BB962C8B-B14F-4D97-AF65-F5344CB8AC3E}">
        <p14:creationId xmlns:p14="http://schemas.microsoft.com/office/powerpoint/2010/main" val="138668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790E775B-F60B-47E1-8F87-77F06E4BABBC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/>
              <a:t>27</a:t>
            </a:fld>
            <a:endParaRPr lang="en-US" altLang="zh-CN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6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慢性傷害之預防</a:t>
            </a:r>
          </a:p>
        </p:txBody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497887" cy="511175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defRPr/>
            </a:pPr>
            <a:r>
              <a:rPr lang="zh-TW" altLang="en-US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跳躍落地緩衝、急停減速；股四頭肌離心肌力不足</a:t>
            </a:r>
            <a:endParaRPr lang="en-US" altLang="zh-TW" sz="2800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2788" indent="-712788" eaLnBrk="1" hangingPunct="1">
              <a:lnSpc>
                <a:spcPct val="130000"/>
              </a:lnSpc>
              <a:buFontTx/>
              <a:buNone/>
              <a:defRPr/>
            </a:pPr>
            <a:r>
              <a:rPr lang="zh-TW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→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closed kinetic chain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：訓練股四頭肌、背屈肌群離心肌力訓練，強調向上、向下階段的減速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2788" indent="-712788" eaLnBrk="1" hangingPunct="1">
              <a:lnSpc>
                <a:spcPct val="130000"/>
              </a:lnSpc>
              <a:buFontTx/>
              <a:buNone/>
              <a:defRPr/>
            </a:pPr>
            <a:r>
              <a:rPr lang="zh-TW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→增加下肢柔軟度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與肌肉控制能力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zh-TW" altLang="en-US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下肢後側肌肉柔軟度不佳</a:t>
            </a:r>
          </a:p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zh-TW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→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增加下肢柔軟度與肌肉控制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能力</a:t>
            </a:r>
            <a:endParaRPr lang="zh-TW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29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E:\運動治療100\BOOK-Bodybuilding Anatomy\Bodybuilding Anatomy(13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133316" cy="688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運動治療100\BOOK-Bodybuilding Anatomy\Bodybuilding Anatomy(14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822" y="1052736"/>
            <a:ext cx="3992178" cy="577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3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6818B3D7-DB99-4EDD-B6BE-A3C6D3C00B71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/>
              <a:t>29</a:t>
            </a:fld>
            <a:endParaRPr lang="en-US" altLang="zh-CN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41"/>
            <a:ext cx="4994031" cy="564346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chemeClr val="hlink"/>
                </a:solidFill>
              </a:rPr>
              <a:t>慢性傷害之預防</a:t>
            </a:r>
          </a:p>
        </p:txBody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055077"/>
            <a:ext cx="8291512" cy="5398111"/>
          </a:xfrm>
        </p:spPr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zh-TW" altLang="en-US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外側支持帶太緊、內側肌力不足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zh-TW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TW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→外側略作放鬆</a:t>
            </a:r>
            <a:endParaRPr lang="en-US" altLang="zh-TW" sz="2800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→強化股內側肌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70000"/>
              </a:lnSpc>
            </a:pPr>
            <a:r>
              <a:rPr lang="zh-TW" altLang="en-US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下肢結構排列不良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zh-TW" alt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→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調整膝活動時髕骨位置與移動路徑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穿戴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cutout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的護膝</a:t>
            </a:r>
          </a:p>
        </p:txBody>
      </p:sp>
      <p:pic>
        <p:nvPicPr>
          <p:cNvPr id="114693" name="Picture 5" descr="ANd9GcRQs9ub1rVtSOQh4HqYGv8d_mGwyZ-urtN3vh1gYZtwcfrC3Pie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8" r="21497"/>
          <a:stretch>
            <a:fillRect/>
          </a:stretch>
        </p:blipFill>
        <p:spPr bwMode="auto">
          <a:xfrm>
            <a:off x="6838950" y="3905250"/>
            <a:ext cx="23050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cpmc.org/images/learning/hip_saq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15" y="2129204"/>
            <a:ext cx="4818185" cy="176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 descr="Terminal knee exten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86457"/>
            <a:ext cx="28575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6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2130571C-A523-42C1-94E3-FE9392797097}" type="slidenum">
              <a:rPr lang="zh-CN" altLang="en-US" smtClean="0"/>
              <a:pPr eaLnBrk="1" hangingPunct="1"/>
              <a:t>3</a:t>
            </a:fld>
            <a:endParaRPr lang="en-US" altLang="zh-CN" smtClean="0"/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260350"/>
            <a:ext cx="5020617" cy="1008063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chemeClr val="hlink"/>
                </a:solidFill>
              </a:rPr>
              <a:t>慢性的膝前疼痛</a:t>
            </a:r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4352" y="1758462"/>
            <a:ext cx="4943353" cy="3829538"/>
          </a:xfrm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lang="zh-TW" altLang="en-US" sz="2800" dirty="0">
                <a:solidFill>
                  <a:schemeClr val="tx1"/>
                </a:solidFill>
              </a:rPr>
              <a:t>髕腱</a:t>
            </a:r>
            <a:r>
              <a:rPr lang="zh-TW" altLang="en-US" sz="2800" dirty="0" smtClean="0">
                <a:solidFill>
                  <a:schemeClr val="tx1"/>
                </a:solidFill>
              </a:rPr>
              <a:t>炎</a:t>
            </a:r>
            <a:r>
              <a:rPr lang="zh-TW" altLang="en-US" sz="2400" dirty="0" smtClean="0">
                <a:solidFill>
                  <a:schemeClr val="tx1"/>
                </a:solidFill>
              </a:rPr>
              <a:t>（</a:t>
            </a:r>
            <a:r>
              <a:rPr lang="zh-TW" altLang="en-US" sz="2800" dirty="0" smtClean="0">
                <a:solidFill>
                  <a:schemeClr val="tx1"/>
                </a:solidFill>
              </a:rPr>
              <a:t>跳躍膝</a:t>
            </a:r>
            <a:r>
              <a:rPr lang="zh-TW" altLang="en-US" sz="2800" dirty="0">
                <a:solidFill>
                  <a:schemeClr val="tx1"/>
                </a:solidFill>
              </a:rPr>
              <a:t>）</a:t>
            </a:r>
            <a:endParaRPr lang="zh-TW" altLang="en-US" sz="2800" dirty="0" smtClean="0">
              <a:solidFill>
                <a:schemeClr val="tx1"/>
              </a:solidFill>
            </a:endParaRPr>
          </a:p>
          <a:p>
            <a:pPr algn="l" eaLnBrk="1" hangingPunct="1">
              <a:lnSpc>
                <a:spcPct val="130000"/>
              </a:lnSpc>
            </a:pPr>
            <a:r>
              <a:rPr lang="zh-TW" altLang="en-US" sz="2800" dirty="0" smtClean="0">
                <a:solidFill>
                  <a:schemeClr val="tx1"/>
                </a:solidFill>
              </a:rPr>
              <a:t>髕骨股骨壓力症候群</a:t>
            </a:r>
          </a:p>
          <a:p>
            <a:pPr algn="l" eaLnBrk="1" hangingPunct="1">
              <a:lnSpc>
                <a:spcPct val="130000"/>
              </a:lnSpc>
            </a:pPr>
            <a:r>
              <a:rPr lang="zh-TW" altLang="en-US" sz="2800" dirty="0" smtClean="0">
                <a:solidFill>
                  <a:schemeClr val="tx1"/>
                </a:solidFill>
              </a:rPr>
              <a:t>髕骨軟骨軟化</a:t>
            </a:r>
            <a:endParaRPr lang="en-US" altLang="zh-TW" sz="2800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「compression force, tibiofemoral joint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8"/>
          <a:stretch/>
        </p:blipFill>
        <p:spPr bwMode="auto">
          <a:xfrm>
            <a:off x="6459281" y="3397254"/>
            <a:ext cx="2724912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「compression force, tibiofemoral joint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705" y="-109536"/>
            <a:ext cx="619125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3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287" y="3533263"/>
            <a:ext cx="2186514" cy="318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乘號 1"/>
          <p:cNvSpPr/>
          <p:nvPr/>
        </p:nvSpPr>
        <p:spPr>
          <a:xfrm>
            <a:off x="5064369" y="4310742"/>
            <a:ext cx="304936" cy="25120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乘號 8"/>
          <p:cNvSpPr/>
          <p:nvPr/>
        </p:nvSpPr>
        <p:spPr>
          <a:xfrm>
            <a:off x="5327959" y="4907319"/>
            <a:ext cx="304936" cy="25120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乘號 9"/>
          <p:cNvSpPr/>
          <p:nvPr/>
        </p:nvSpPr>
        <p:spPr>
          <a:xfrm>
            <a:off x="5023023" y="5032924"/>
            <a:ext cx="304936" cy="25120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乘號 10"/>
          <p:cNvSpPr/>
          <p:nvPr/>
        </p:nvSpPr>
        <p:spPr>
          <a:xfrm>
            <a:off x="5040855" y="5393021"/>
            <a:ext cx="304936" cy="25120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乘號 11"/>
          <p:cNvSpPr/>
          <p:nvPr/>
        </p:nvSpPr>
        <p:spPr>
          <a:xfrm>
            <a:off x="5048076" y="5780968"/>
            <a:ext cx="304936" cy="25120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4803358" y="4447073"/>
            <a:ext cx="779929" cy="74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445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3FAB2D33-4B5C-4100-8AD1-D148F71C1311}" type="slidenum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707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41"/>
            <a:ext cx="4449763" cy="564346"/>
          </a:xfrm>
        </p:spPr>
        <p:txBody>
          <a:bodyPr/>
          <a:lstStyle/>
          <a:p>
            <a:pPr algn="l"/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髕骨股骨關節</a:t>
            </a:r>
          </a:p>
        </p:txBody>
      </p:sp>
      <p:sp>
        <p:nvSpPr>
          <p:cNvPr id="387089" name="Rectangle 17"/>
          <p:cNvSpPr>
            <a:spLocks noChangeArrowheads="1"/>
          </p:cNvSpPr>
          <p:nvPr/>
        </p:nvSpPr>
        <p:spPr bwMode="auto">
          <a:xfrm>
            <a:off x="85724" y="1133474"/>
            <a:ext cx="52863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髕骨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連結股四頭肌與髕腱股四頭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肌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肌腱的延伸                         （遠離關節），增加力臂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→較省力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→發揮更大效益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atella tr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8962" y="39688"/>
            <a:ext cx="3475037" cy="3475037"/>
          </a:xfrm>
          <a:prstGeom prst="rect">
            <a:avLst/>
          </a:prstGeom>
        </p:spPr>
      </p:pic>
      <p:pic>
        <p:nvPicPr>
          <p:cNvPr id="4" name="patella glidi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5474" y="3419474"/>
            <a:ext cx="3438525" cy="3438525"/>
          </a:xfrm>
          <a:prstGeom prst="rect">
            <a:avLst/>
          </a:prstGeom>
        </p:spPr>
      </p:pic>
      <p:pic>
        <p:nvPicPr>
          <p:cNvPr id="10" name="Picture 23" descr="ç¸éåç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192" y="3350698"/>
            <a:ext cx="2186514" cy="318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3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3FAB2D33-4B5C-4100-8AD1-D148F71C1311}" type="slidenum"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707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41"/>
            <a:ext cx="4449763" cy="564346"/>
          </a:xfrm>
        </p:spPr>
        <p:txBody>
          <a:bodyPr/>
          <a:lstStyle/>
          <a:p>
            <a:pPr algn="l"/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髕骨股骨關節</a:t>
            </a:r>
          </a:p>
        </p:txBody>
      </p:sp>
      <p:pic>
        <p:nvPicPr>
          <p:cNvPr id="387080" name="patella tral.MPG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0"/>
            <a:ext cx="4211637" cy="421163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708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8"/>
          <a:stretch>
            <a:fillRect/>
          </a:stretch>
        </p:blipFill>
        <p:spPr bwMode="auto">
          <a:xfrm>
            <a:off x="4881779" y="3516313"/>
            <a:ext cx="457200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7089" name="Rectangle 17"/>
          <p:cNvSpPr>
            <a:spLocks noChangeArrowheads="1"/>
          </p:cNvSpPr>
          <p:nvPr/>
        </p:nvSpPr>
        <p:spPr bwMode="auto">
          <a:xfrm>
            <a:off x="12700" y="1313491"/>
            <a:ext cx="4906963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>
              <a:lnSpc>
                <a:spcPct val="130000"/>
              </a:lnSpc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壓迫力正常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走路步態，髕骨股骨關節約承受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體重的壓迫</a:t>
            </a:r>
          </a:p>
          <a:p>
            <a:pPr>
              <a:lnSpc>
                <a:spcPct val="130000"/>
              </a:lnSpc>
            </a:pP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登階及半蹲運動時，增加為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7~8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倍體重</a:t>
            </a:r>
          </a:p>
          <a:p>
            <a:pPr>
              <a:lnSpc>
                <a:spcPct val="130000"/>
              </a:lnSpc>
            </a:pPr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cdnimg.erun360.com/Utility/Uploads/31/2C/20160519210554401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81" y="3570403"/>
            <a:ext cx="6581670" cy="34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3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7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87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08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708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46654127-00B3-41F3-A2D4-C2DEF01BF971}" type="slidenum">
              <a:rPr lang="zh-CN" altLang="en-US" smtClean="0"/>
              <a:pPr eaLnBrk="1" hangingPunct="1"/>
              <a:t>6</a:t>
            </a:fld>
            <a:endParaRPr lang="en-US" altLang="zh-CN" smtClean="0"/>
          </a:p>
        </p:txBody>
      </p:sp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2043317"/>
              </p:ext>
            </p:extLst>
          </p:nvPr>
        </p:nvGraphicFramePr>
        <p:xfrm>
          <a:off x="1255631" y="2991595"/>
          <a:ext cx="3452769" cy="3101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8" name="PhotoImpact" r:id="rId6" imgW="3873016" imgH="3479365" progId="PI3.Image">
                  <p:embed/>
                </p:oleObj>
              </mc:Choice>
              <mc:Fallback>
                <p:oleObj name="PhotoImpact" r:id="rId6" imgW="3873016" imgH="3479365" progId="PI3.Image">
                  <p:embed/>
                  <p:pic>
                    <p:nvPicPr>
                      <p:cNvPr id="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5631" y="2991595"/>
                        <a:ext cx="3452769" cy="31014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5191" name="Picture 23" descr="ç¸éåç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65" y="2991595"/>
            <a:ext cx="2349081" cy="342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tella tral.MPG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vide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63007" cy="296300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atellar Mobilisatio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8221" end="3090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21369" y="-13726"/>
            <a:ext cx="5342792" cy="300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C5B83AE-2706-47B6-A101-B935167BD74B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  <p:pic>
        <p:nvPicPr>
          <p:cNvPr id="142338" name="Picture 2" descr="「膝關節外側半月板 韌帶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7085"/>
            <a:ext cx="6426729" cy="408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ãpatellar dislocation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29" y="917086"/>
            <a:ext cx="2727669" cy="45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3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7B20FAC9-E49E-488C-8385-EB008212B14E}" type="slidenum">
              <a:rPr lang="zh-CN" altLang="en-US" smtClean="0"/>
              <a:pPr eaLnBrk="1" hangingPunct="1"/>
              <a:t>8</a:t>
            </a:fld>
            <a:endParaRPr lang="en-US" altLang="zh-CN" smtClean="0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757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8" t="14087" r="21049"/>
          <a:stretch>
            <a:fillRect/>
          </a:stretch>
        </p:blipFill>
        <p:spPr bwMode="auto">
          <a:xfrm>
            <a:off x="0" y="404813"/>
            <a:ext cx="3313113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4" descr="patella disloc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t="66003" r="50941" b="10059"/>
          <a:stretch>
            <a:fillRect/>
          </a:stretch>
        </p:blipFill>
        <p:spPr bwMode="auto">
          <a:xfrm>
            <a:off x="4046435" y="3713162"/>
            <a:ext cx="3773488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578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427492"/>
              </p:ext>
            </p:extLst>
          </p:nvPr>
        </p:nvGraphicFramePr>
        <p:xfrm>
          <a:off x="4145755" y="0"/>
          <a:ext cx="3149600" cy="374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1" name="PhotoImpact" r:id="rId5" imgW="3523810" imgH="4190476" progId="PI3.Image">
                  <p:embed/>
                </p:oleObj>
              </mc:Choice>
              <mc:Fallback>
                <p:oleObj name="PhotoImpact" r:id="rId5" imgW="3523810" imgH="4190476" progId="PI3.Image">
                  <p:embed/>
                  <p:pic>
                    <p:nvPicPr>
                      <p:cNvPr id="7578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5755" y="0"/>
                        <a:ext cx="3149600" cy="374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6" descr="ãpatellar dislocationãçåçæå°çµæ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035" y="3744913"/>
            <a:ext cx="1857475" cy="31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1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編號版面配置區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028EF957-B2D1-4E8A-82E9-1584D5758A9D}" type="slidenum">
              <a:rPr lang="zh-CN" altLang="en-US" smtClean="0"/>
              <a:pPr eaLnBrk="1" hangingPunct="1"/>
              <a:t>9</a:t>
            </a:fld>
            <a:endParaRPr lang="en-US" altLang="zh-CN" smtClean="0"/>
          </a:p>
        </p:txBody>
      </p:sp>
      <p:graphicFrame>
        <p:nvGraphicFramePr>
          <p:cNvPr id="76803" name="Object 2"/>
          <p:cNvGraphicFramePr>
            <a:graphicFrameLocks noChangeAspect="1"/>
          </p:cNvGraphicFramePr>
          <p:nvPr/>
        </p:nvGraphicFramePr>
        <p:xfrm>
          <a:off x="323850" y="349250"/>
          <a:ext cx="8820150" cy="611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3" name="PhotoImpact" r:id="rId3" imgW="3571429" imgH="2476190" progId="PI3.Image">
                  <p:embed/>
                </p:oleObj>
              </mc:Choice>
              <mc:Fallback>
                <p:oleObj name="PhotoImpact" r:id="rId3" imgW="3571429" imgH="2476190" progId="PI3.Image">
                  <p:embed/>
                  <p:pic>
                    <p:nvPicPr>
                      <p:cNvPr id="7680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49250"/>
                        <a:ext cx="8820150" cy="611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94517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課程名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課程名稱</Template>
  <TotalTime>408</TotalTime>
  <Words>840</Words>
  <Application>Microsoft Office PowerPoint</Application>
  <PresentationFormat>如螢幕大小 (4:3)</PresentationFormat>
  <Paragraphs>158</Paragraphs>
  <Slides>29</Slides>
  <Notes>0</Notes>
  <HiddenSlides>0</HiddenSlides>
  <MMClips>5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7" baseType="lpstr">
      <vt:lpstr>SimSun</vt:lpstr>
      <vt:lpstr>新細明體</vt:lpstr>
      <vt:lpstr>標楷體</vt:lpstr>
      <vt:lpstr>Arial</vt:lpstr>
      <vt:lpstr>Calibri</vt:lpstr>
      <vt:lpstr>Times New Roman</vt:lpstr>
      <vt:lpstr>課程名稱</vt:lpstr>
      <vt:lpstr>PhotoImpact</vt:lpstr>
      <vt:lpstr>運動傷害與急救</vt:lpstr>
      <vt:lpstr>課程目標</vt:lpstr>
      <vt:lpstr>慢性的膝前疼痛</vt:lpstr>
      <vt:lpstr>髕骨股骨關節</vt:lpstr>
      <vt:lpstr>髕骨股骨關節</vt:lpstr>
      <vt:lpstr>PowerPoint 簡報</vt:lpstr>
      <vt:lpstr>PowerPoint 簡報</vt:lpstr>
      <vt:lpstr>PowerPoint 簡報</vt:lpstr>
      <vt:lpstr>PowerPoint 簡報</vt:lpstr>
      <vt:lpstr>膝前疼痛</vt:lpstr>
      <vt:lpstr>PowerPoint 簡報</vt:lpstr>
      <vt:lpstr>膝前肌腱炎、骨凸炎</vt:lpstr>
      <vt:lpstr>膝前疼痛～處理</vt:lpstr>
      <vt:lpstr>膝前深層疼痛--關節面損傷</vt:lpstr>
      <vt:lpstr>髕骨股骨壓力／疼痛症候群 patellofemoral stress / pain syndrome</vt:lpstr>
      <vt:lpstr>髕骨股骨壓力症候群</vt:lpstr>
      <vt:lpstr>Q angle</vt:lpstr>
      <vt:lpstr>Q angle</vt:lpstr>
      <vt:lpstr>PowerPoint 簡報</vt:lpstr>
      <vt:lpstr>髕骨軌跡--股四頭肌拉力決定</vt:lpstr>
      <vt:lpstr>PowerPoint 簡報</vt:lpstr>
      <vt:lpstr>PowerPoint 簡報</vt:lpstr>
      <vt:lpstr>髕骨軟骨軟化症 Chondromalacia patella</vt:lpstr>
      <vt:lpstr>髕骨軟骨軟化症</vt:lpstr>
      <vt:lpstr>髕骨軌跡向外偏移</vt:lpstr>
      <vt:lpstr>慢性傷害常見原因</vt:lpstr>
      <vt:lpstr>慢性傷害之預防</vt:lpstr>
      <vt:lpstr>PowerPoint 簡報</vt:lpstr>
      <vt:lpstr>慢性傷害之預防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課程名稱</dc:title>
  <dc:creator>BPC</dc:creator>
  <cp:lastModifiedBy>Windows User</cp:lastModifiedBy>
  <cp:revision>53</cp:revision>
  <dcterms:created xsi:type="dcterms:W3CDTF">2017-11-07T02:54:43Z</dcterms:created>
  <dcterms:modified xsi:type="dcterms:W3CDTF">2018-07-03T15:23:42Z</dcterms:modified>
</cp:coreProperties>
</file>