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9" r:id="rId3"/>
    <p:sldId id="276" r:id="rId4"/>
    <p:sldId id="277" r:id="rId5"/>
    <p:sldId id="257" r:id="rId6"/>
    <p:sldId id="259" r:id="rId7"/>
    <p:sldId id="266" r:id="rId8"/>
    <p:sldId id="280" r:id="rId9"/>
    <p:sldId id="279" r:id="rId10"/>
    <p:sldId id="288" r:id="rId11"/>
    <p:sldId id="291" r:id="rId12"/>
    <p:sldId id="281" r:id="rId13"/>
    <p:sldId id="282" r:id="rId14"/>
    <p:sldId id="284" r:id="rId15"/>
    <p:sldId id="283" r:id="rId16"/>
    <p:sldId id="278" r:id="rId17"/>
    <p:sldId id="322" r:id="rId18"/>
    <p:sldId id="323" r:id="rId19"/>
    <p:sldId id="261" r:id="rId20"/>
    <p:sldId id="292" r:id="rId21"/>
    <p:sldId id="268" r:id="rId22"/>
    <p:sldId id="313" r:id="rId23"/>
    <p:sldId id="316" r:id="rId24"/>
    <p:sldId id="269" r:id="rId25"/>
    <p:sldId id="318" r:id="rId26"/>
    <p:sldId id="314" r:id="rId27"/>
    <p:sldId id="319" r:id="rId28"/>
    <p:sldId id="317" r:id="rId29"/>
    <p:sldId id="320" r:id="rId30"/>
    <p:sldId id="297" r:id="rId31"/>
    <p:sldId id="308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7" r:id="rId41"/>
    <p:sldId id="306" r:id="rId42"/>
    <p:sldId id="309" r:id="rId43"/>
    <p:sldId id="321" r:id="rId44"/>
    <p:sldId id="270" r:id="rId45"/>
    <p:sldId id="271" r:id="rId46"/>
    <p:sldId id="272" r:id="rId47"/>
    <p:sldId id="273" r:id="rId48"/>
    <p:sldId id="274" r:id="rId49"/>
    <p:sldId id="265" r:id="rId50"/>
    <p:sldId id="290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6" autoAdjust="0"/>
  </p:normalViewPr>
  <p:slideViewPr>
    <p:cSldViewPr>
      <p:cViewPr varScale="1">
        <p:scale>
          <a:sx n="93" d="100"/>
          <a:sy n="93" d="100"/>
        </p:scale>
        <p:origin x="-11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41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98AA8-8639-4941-A5A0-32A195547D18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F220D-B6A7-4687-800F-057A02CE5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http://jctennisblog.pixnet.net/blog/post/21879733-%E3%80%90%E5%96%AE%E6%89%8B%E5%8F%8D%E6%8B%8D%E3%80%91%E3%80%902%E3%80%91%E5%8B%95%E5%8A%9B%E9%8F%88%E5%9C%A8%E5%8F%8D%E6%8B%8D%E4%B8%8A%E7%9A%84%E6%87%89%E7%94%A8%28%E4%B8%80%29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220D-B6A7-4687-800F-057A02CE522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220D-B6A7-4687-800F-057A02CE522C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內側副韌帶分為前斜束、後斜束及橫束，其張力也有所不同；當手肘屈曲時，後斜束較緊；當手肘完全伸展時，前斜束會變得緊繃。通常舉重選手做挺舉下蹲出肘和抓舉支撐槓鈴這兩個動作時，手腕極度被伸展、屈腕肌被牽引、尺骨向外側移動，在加上槓鈴後掛，造成肘關節過度伸展、外翻，而導致此處傷害更加嚴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220D-B6A7-4687-800F-057A02CE522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韌帶就是把骨連接著骨的膠原纖維和彈力纖維，防止關節向側移位的叫副韌帶。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手肘關節位置有尺骨內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外側副韌帶，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是外側，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medial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是內側。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220D-B6A7-4687-800F-057A02CE522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220D-B6A7-4687-800F-057A02CE522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220D-B6A7-4687-800F-057A02CE522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https://www.google.com.tw/search?q=elbow+injury&amp;espv=2&amp;biw=1024&amp;bih=422&amp;source=lnms&amp;tbm=isch&amp;sa=X&amp;ved=0ahUKEwji7uzo7u_PAhXRNpQKHWg4DM4Q_AUIBigB#imgrc=x1Azt4qSMl1NKM%3A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919B-6842-4C5F-AE2E-2CF89C7DDA2A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rtl="0"/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內側副韌帶由三條韌帶組成：前斜韌帶、後束韌帶、橫束韌帶。前束韌帶是最強壯的，分為前束和後束，主要是在屈曲到伸直的過程中，克制和穩定手肘向外翻的力。產生外翻的力，常在棒球、壘球、橄欖球的投擲、網球的發球，及排球的扣球。投擲的過程中，分為六個階段：準備期、跨步期、揮臂準備期、手臂加速期、手臂減速期、投擲緩衝期。外翻應力，由多種因素的組合產生。肘部只能屈曲或伸直，沒有發生顯著旋轉。因此，當肩在加速度過程中，內部旋轉時，彎曲的前臂被拉動向前。在這個位置上，肘的側面承受擠壓的力和內側承受分散的力。因此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MCL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是明顯的風險，從這些重複的力量傷害。尺側屈腕肌和屈指淺肌是能抵消外翻壓力的肌肉。因此，肌肉動態穩定對手肘內側是必備的，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b="1" dirty="0" smtClean="0"/>
              <a:t>簡介：</a:t>
            </a:r>
            <a:endParaRPr lang="zh-TW" altLang="en-US" dirty="0" smtClean="0"/>
          </a:p>
          <a:p>
            <a:pPr rtl="0"/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        手肘內側副韌帶位於手肘內側，主要是由尺側側韌帶及橫韌帶構成，提供肘關節穩定的軟組織。造成韌帶損傷的原因包括：外力撞擊、意外事故或手肘反覆外翻。而手肘內側副韌帶扭傷，常見於投擲運動員、棒壘球或網球項目，如：投擲標槍、棒壘球傳球的動作。通常是 反覆的肘外翻壓力 ，使手肘內側韌帶承受過大的張力，引起內側副韌帶扭傷。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b="1" dirty="0" smtClean="0"/>
              <a:t>成因：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        肘關節主要 由尺骨鷹嘴突及肱骨滑車等骨骼結構組成，周圍的韌帶、軟骨和關節囊等軟組織扮演維持關節穩定，使關節活動流暢的角色，肌肉則是提供手肘動態活動穩定的作用。當</a:t>
            </a:r>
            <a:r>
              <a:rPr lang="zh-TW" altLang="en-US" b="1" u="sng" dirty="0" smtClean="0"/>
              <a:t>手肘外翻的力量超出內側副韌帶延展的極限時</a:t>
            </a:r>
            <a:r>
              <a:rPr lang="zh-TW" altLang="en-US" dirty="0" smtClean="0"/>
              <a:t>，就會造成韌帶扭傷。手肘韌帶是維持關節穩定的組織，當韌帶扭傷時，手肘的功能性就會受到影響。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  <a:p>
            <a:pPr rtl="0"/>
            <a:r>
              <a:rPr lang="zh-TW" altLang="en-US" b="1" dirty="0" smtClean="0"/>
              <a:t>症狀：</a:t>
            </a:r>
            <a:endParaRPr lang="zh-TW" altLang="en-US" dirty="0" smtClean="0"/>
          </a:p>
          <a:p>
            <a:pPr rtl="0"/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  <a:p>
            <a:pPr rtl="0"/>
            <a:r>
              <a:rPr lang="zh-TW" altLang="en-US" dirty="0" smtClean="0"/>
              <a:t>●   觸壓韌帶周圍時有緊繃和疼痛感</a:t>
            </a:r>
          </a:p>
          <a:p>
            <a:pPr rtl="0"/>
            <a:r>
              <a:rPr lang="zh-TW" altLang="en-US" dirty="0" smtClean="0"/>
              <a:t>●   手關節活動時有不穩定感</a:t>
            </a:r>
            <a:r>
              <a:rPr lang="en-US" altLang="zh-TW" dirty="0" smtClean="0"/>
              <a:t>(</a:t>
            </a:r>
            <a:r>
              <a:rPr lang="zh-TW" altLang="en-US" dirty="0" smtClean="0"/>
              <a:t>手肘伸直、彎曲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rtl="0"/>
            <a:r>
              <a:rPr lang="zh-TW" altLang="en-US" dirty="0" smtClean="0"/>
              <a:t>●   手肘內側腫脹和瘀青可能會增加疼痛感</a:t>
            </a:r>
          </a:p>
          <a:p>
            <a:pPr rtl="0"/>
            <a:r>
              <a:rPr lang="zh-TW" altLang="en-US" dirty="0" smtClean="0"/>
              <a:t>●   手肘抗阻力彎曲出現疼痛感</a:t>
            </a:r>
          </a:p>
          <a:p>
            <a:pPr rtl="0"/>
            <a:r>
              <a:rPr lang="zh-TW" altLang="en-US" b="1" dirty="0" smtClean="0"/>
              <a:t>如何處理：</a:t>
            </a:r>
            <a:endParaRPr lang="zh-TW" altLang="en-US" dirty="0" smtClean="0"/>
          </a:p>
          <a:p>
            <a:pPr rtl="0"/>
            <a:r>
              <a:rPr lang="zh-TW" altLang="en-US" dirty="0" smtClean="0"/>
              <a:t>●   適當的休息是必要的，可以避免韌帶承受過多的壓力，再次受傷。</a:t>
            </a:r>
          </a:p>
          <a:p>
            <a:pPr rtl="0"/>
            <a:r>
              <a:rPr lang="zh-TW" altLang="en-US" dirty="0" smtClean="0"/>
              <a:t>●   冰敷，用來降低疼痛和發炎反應。</a:t>
            </a:r>
          </a:p>
          <a:p>
            <a:pPr rtl="0"/>
            <a:r>
              <a:rPr lang="zh-TW" altLang="en-US" dirty="0" smtClean="0"/>
              <a:t>●   伸展、按摩的技術，放鬆緊繃的肌肉。</a:t>
            </a:r>
          </a:p>
          <a:p>
            <a:pPr rtl="0"/>
            <a:r>
              <a:rPr lang="zh-TW" altLang="en-US" dirty="0" smtClean="0"/>
              <a:t>●   穿帶肘關節的護具，維持身體溫度及支撐保護的效用。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220D-B6A7-4687-800F-057A02CE522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34BA-002F-46F3-AA83-26B591BF5FB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679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919B-6842-4C5F-AE2E-2CF89C7DDA2A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5A38A22-6427-414D-B996-03B2D9ED0CA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9F9D71-4CF7-412E-8F44-1B1792FB6F9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8ED420-51B6-4F50-8BC9-438513FD22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J77OeROKe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UCL/&#24433;&#29255;/&#31227;&#21205;&#22806;&#32763;&#28204;&#35430;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baseball-almanac.com/players/pics/tommy_john_autograph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zh.wikipedia.org/w/index.php?title=A.J._Burnett&amp;action=edit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s://www.youtube.com/watch?v=J6NohEE_n6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hyperlink" Target="&#25235;&#31859;.mp4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&#30007;/Kneading.m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751201.pixnet.net/blog/post/5084451-%E9%AB%98%E7%88%BE%E5%A4%AB%E7%90%83%E8%82%98(golfer-elbow)" TargetMode="External"/><Relationship Id="rId2" Type="http://schemas.openxmlformats.org/officeDocument/2006/relationships/hyperlink" Target="http://jctennisblog.pixnet.net/blog/post/21879733-%E3%80%90%E5%96%AE%E6%89%8B%E5%8F%8D%E6%8B%8D%E3%80%91%E3%80%902%E3%80%91%E5%8B%95%E5%8A%9B%E9%8F%88%E5%9C%A8%E5%8F%8D%E6%8B%8D%E4%B8%8A%E7%9A%84%E6%87%89%E7%94%A8(%E4%B8%80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肘關節之運動傷害防護與處置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ãèéç¯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3024336" cy="30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內側橈骨側副韌帶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http://11tv0q1vf1o3aiatba417i10tk.wpengine.netdna-cdn.com/wp-content/uploads/2012/04/ucl-reconstruction-anatomy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6469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前斜束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04248" y="48691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後斜束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020272" y="63093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橫束</a:t>
            </a:r>
            <a:endParaRPr lang="zh-TW" altLang="en-US" dirty="0"/>
          </a:p>
        </p:txBody>
      </p:sp>
      <p:pic>
        <p:nvPicPr>
          <p:cNvPr id="8" name="Picture 2" descr="「elbow injury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1728192" cy="2167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肘外側韌帶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èå¤å´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912768" cy="497719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436096" y="234888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橈骨環狀韌帶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44208" y="357301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附属副韧带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55976" y="648866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外側尺骨側副韌帶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15616" y="49411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外側橈骨副韌帶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前臂肌肉</a:t>
            </a:r>
            <a:r>
              <a:rPr lang="en-US" altLang="zh-TW" dirty="0" smtClean="0"/>
              <a:t>(</a:t>
            </a:r>
            <a:r>
              <a:rPr lang="zh-TW" altLang="en-US" dirty="0" smtClean="0"/>
              <a:t>屈肌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ãè èè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前臂肌肉</a:t>
            </a:r>
            <a:r>
              <a:rPr lang="en-US" altLang="zh-TW" dirty="0" smtClean="0"/>
              <a:t>(</a:t>
            </a:r>
            <a:r>
              <a:rPr lang="zh-TW" altLang="en-US" dirty="0" smtClean="0"/>
              <a:t>伸肌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472608" cy="454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0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56784" cy="4633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3010" name="AutoShape 2" descr="ãè ç¥ç¶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3012" name="Picture 4" descr="ãè ç¥ç¶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960440" cy="277822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95536" y="6165304"/>
            <a:ext cx="395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https://kknews.cc/health/xrgo6m8.html</a:t>
            </a:r>
            <a:endParaRPr lang="zh-TW" altLang="en-US" dirty="0"/>
          </a:p>
        </p:txBody>
      </p:sp>
      <p:pic>
        <p:nvPicPr>
          <p:cNvPr id="43014" name="Picture 6" descr="ãè ç¥ç¶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3840426" cy="2880320"/>
          </a:xfrm>
          <a:prstGeom prst="rect">
            <a:avLst/>
          </a:prstGeom>
          <a:noFill/>
        </p:spPr>
      </p:pic>
      <p:pic>
        <p:nvPicPr>
          <p:cNvPr id="10" name="Picture 2" descr="ãè ç¥ç¶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1693101" cy="1493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功能性解剖學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正常屈曲伸展從</a:t>
            </a:r>
            <a:r>
              <a:rPr lang="en-US" altLang="zh-TW" dirty="0" smtClean="0"/>
              <a:t>0~146</a:t>
            </a:r>
            <a:r>
              <a:rPr lang="zh-TW" altLang="en-US" dirty="0" smtClean="0"/>
              <a:t>度</a:t>
            </a:r>
            <a:endParaRPr lang="en-US" altLang="zh-TW" dirty="0" smtClean="0"/>
          </a:p>
          <a:p>
            <a:r>
              <a:rPr lang="zh-TW" altLang="en-US" dirty="0" smtClean="0"/>
              <a:t>具有約</a:t>
            </a:r>
            <a:r>
              <a:rPr lang="en-US" altLang="zh-TW" dirty="0" smtClean="0"/>
              <a:t>75</a:t>
            </a:r>
            <a:r>
              <a:rPr lang="zh-TW" altLang="en-US" dirty="0" smtClean="0"/>
              <a:t>度的內旋和外旋活動度</a:t>
            </a:r>
            <a:endParaRPr lang="en-US" altLang="zh-TW" dirty="0" smtClean="0"/>
          </a:p>
          <a:p>
            <a:r>
              <a:rPr lang="zh-TW" altLang="en-US" dirty="0" smtClean="0"/>
              <a:t>屈曲的力量在屈曲角度超過</a:t>
            </a:r>
            <a:r>
              <a:rPr lang="en-US" altLang="zh-TW" dirty="0" smtClean="0"/>
              <a:t>30</a:t>
            </a:r>
            <a:r>
              <a:rPr lang="zh-TW" altLang="en-US" dirty="0" smtClean="0"/>
              <a:t>會急速喪失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8914" name="Picture 2" descr="肱二頭肌 的圖片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2808312" cy="2988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表體特點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WGChang\Desktop\20180609_154650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877" t="19529" b="54135"/>
          <a:stretch>
            <a:fillRect/>
          </a:stretch>
        </p:blipFill>
        <p:spPr bwMode="auto">
          <a:xfrm>
            <a:off x="323528" y="2060848"/>
            <a:ext cx="831037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表體特點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WGChang\Desktop\20180609_154650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9450" t="47859" r="5501" b="16912"/>
          <a:stretch>
            <a:fillRect/>
          </a:stretch>
        </p:blipFill>
        <p:spPr bwMode="auto">
          <a:xfrm>
            <a:off x="1331640" y="1628800"/>
            <a:ext cx="6552728" cy="482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傷害介紹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www.youtube.com/watch?v=kJ77OeROKeo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肘關節是連結上臂與前臂最主要的關節，其屈伸動作讓整個上肢運動產生莫大的活動性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橈骨與尺骨連結的構造設計，也讓前臂得以內旋和外旋，進而產生可以應付運動或日常生活表現之需求。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肱骨外上髁炎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60350"/>
            <a:ext cx="8637588" cy="1008063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網球肘</a:t>
            </a:r>
            <a:endParaRPr lang="zh-TW" altLang="en-US" sz="60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0179" name="內容版面配置區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50180" name="Picture 2" descr="C:\Documents and Settings\Doctor\My Documents\My Pictures\tennis elb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84313"/>
            <a:ext cx="5864225" cy="509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0F07-3922-4941-8A89-80B9390DF34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TW" altLang="en-US" dirty="0" smtClean="0"/>
              <a:t>網球肘好發在肱骨外上髁處肌腱骨頭連接區域，與工作上常需要以前臂進行旋轉、敲打或推拉有關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也出現在經常性重複工作步驟的人，如家庭主婦切菜、拖地或持鍋炒菜，因也常發生在</a:t>
            </a:r>
            <a:r>
              <a:rPr lang="en-US" altLang="zh-TW" dirty="0" smtClean="0"/>
              <a:t>40</a:t>
            </a:r>
            <a:r>
              <a:rPr lang="zh-TW" altLang="en-US" dirty="0" smtClean="0"/>
              <a:t>歲婦女，亦有人稱四十肘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好發運動項目如網球、羽球與高爾夫球</a:t>
            </a: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肱骨內上髁炎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高爾夫球肘</a:t>
            </a:r>
            <a:endParaRPr lang="zh-TW" altLang="en-US" sz="54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1204" name="Picture 4" descr="C:\Documents and Settings\Doctor\My Documents\My Pictures\golf el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8045450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BB956-FA4B-4ECB-9092-3A1D344226A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高爾夫球肘好發在肱骨外內上髁處肌腱骨頭連接區域，與手腕屈肌使用過度力量或重複性過多有關，因此不一定只有打高爾夫球的人才會發生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好發年齡在壯年、中老年間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好發運動項目如標槍、高爾夫球、網球等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網球肘與高爾夫球肘的處置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急性期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PRICE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肌肉放鬆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休息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慢性期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球類運動者要降低訓練量，並特別重視訓練前的熱身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可穿戴適當的護具</a:t>
            </a: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預防與保健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肌肉保持彈性很重要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伸展、按摩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訓練前熱身增加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肌力訓練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伸腕肌與屈腕肌皆須強化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部分隨著動作技巧進步自然不容易發生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另一種發生在內上髁的傷害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少棒肘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74304" cy="4572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16ys</a:t>
            </a:r>
            <a:r>
              <a:rPr lang="zh-TW" altLang="en-US" dirty="0" smtClean="0"/>
              <a:t>以下，尤其是投手</a:t>
            </a:r>
            <a:endParaRPr lang="en-US" altLang="zh-TW" dirty="0" smtClean="0"/>
          </a:p>
          <a:p>
            <a:r>
              <a:rPr lang="zh-TW" altLang="en-US" dirty="0" smtClean="0"/>
              <a:t>手肘內側未癒合成熟生長板的重複性損傷</a:t>
            </a:r>
            <a:endParaRPr lang="en-US" altLang="zh-TW" dirty="0" smtClean="0"/>
          </a:p>
          <a:p>
            <a:r>
              <a:rPr lang="en-US" altLang="zh-TW" dirty="0" smtClean="0"/>
              <a:t>X</a:t>
            </a:r>
            <a:r>
              <a:rPr lang="zh-TW" altLang="en-US" dirty="0" smtClean="0"/>
              <a:t>光檢查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肘內側生長板有分離現象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骨折裂痕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游離骨的出現</a:t>
            </a:r>
            <a:endParaRPr lang="en-US" altLang="zh-TW" dirty="0" smtClean="0"/>
          </a:p>
          <a:p>
            <a:r>
              <a:rPr lang="zh-TW" altLang="en-US" dirty="0" smtClean="0"/>
              <a:t>處置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休息、調整運動量及復健治療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避免變化球的使用</a:t>
            </a:r>
            <a:endParaRPr lang="zh-TW" altLang="en-US" dirty="0"/>
          </a:p>
        </p:txBody>
      </p:sp>
      <p:pic>
        <p:nvPicPr>
          <p:cNvPr id="321538" name="Picture 2" descr="「elbow injury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485637" cy="4461617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51520" y="6488668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http://cgmhblogger.blogspot.tw/2015/01/blog-post.html</a:t>
            </a:r>
            <a:endParaRPr lang="zh-TW" altLang="en-US" dirty="0"/>
          </a:p>
        </p:txBody>
      </p:sp>
      <p:pic>
        <p:nvPicPr>
          <p:cNvPr id="321540" name="Picture 4" descr="「少棒肘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4509120"/>
            <a:ext cx="2376264" cy="1740613"/>
          </a:xfrm>
          <a:prstGeom prst="rect">
            <a:avLst/>
          </a:prstGeom>
          <a:noFill/>
        </p:spPr>
      </p:pic>
      <p:sp>
        <p:nvSpPr>
          <p:cNvPr id="9" name="橢圓 8"/>
          <p:cNvSpPr/>
          <p:nvPr/>
        </p:nvSpPr>
        <p:spPr>
          <a:xfrm>
            <a:off x="6372200" y="24928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內側副韌帶扭傷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 descr="ãèéå¸¶æ·è£ Tommy john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b="53298"/>
          <a:stretch>
            <a:fillRect/>
          </a:stretch>
        </p:blipFill>
        <p:spPr bwMode="auto">
          <a:xfrm>
            <a:off x="2195736" y="3933056"/>
            <a:ext cx="5616624" cy="222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肘關節在運動中的應用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ãæç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2750347" cy="1812479"/>
          </a:xfrm>
          <a:prstGeom prst="rect">
            <a:avLst/>
          </a:prstGeom>
          <a:noFill/>
        </p:spPr>
      </p:pic>
      <p:pic>
        <p:nvPicPr>
          <p:cNvPr id="32772" name="Picture 4" descr="ãç¶²ç è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218723" cy="2414042"/>
          </a:xfrm>
          <a:prstGeom prst="rect">
            <a:avLst/>
          </a:prstGeom>
          <a:noFill/>
        </p:spPr>
      </p:pic>
      <p:pic>
        <p:nvPicPr>
          <p:cNvPr id="32776" name="Picture 8" descr="ãåæ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2664296" cy="2332853"/>
          </a:xfrm>
          <a:prstGeom prst="rect">
            <a:avLst/>
          </a:prstGeom>
          <a:noFill/>
        </p:spPr>
      </p:pic>
      <p:pic>
        <p:nvPicPr>
          <p:cNvPr id="32778" name="Picture 10" descr="ãè¸æ¨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351962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527-B862-4382-BE33-C77C3C0D8848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傷害機轉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259263" cy="4411662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投手長期投球下，在肘內側造成反覆性的外翻壓力。尤其在投球運動的</a:t>
            </a:r>
            <a:r>
              <a:rPr lang="zh-TW" altLang="en-US" sz="2800" u="sng">
                <a:ea typeface="標楷體" pitchFamily="65" charset="-120"/>
              </a:rPr>
              <a:t>加速期</a:t>
            </a:r>
            <a:r>
              <a:rPr lang="zh-TW" altLang="en-US" sz="2800">
                <a:ea typeface="標楷體" pitchFamily="65" charset="-120"/>
              </a:rPr>
              <a:t>時，特別會對內側側韌帶的</a:t>
            </a:r>
            <a:r>
              <a:rPr lang="zh-TW" altLang="en-US" sz="2800">
                <a:solidFill>
                  <a:srgbClr val="FF3300"/>
                </a:solidFill>
                <a:ea typeface="標楷體" pitchFamily="65" charset="-120"/>
              </a:rPr>
              <a:t>前束</a:t>
            </a:r>
            <a:r>
              <a:rPr lang="zh-TW" altLang="en-US" sz="2800">
                <a:ea typeface="標楷體" pitchFamily="65" charset="-120"/>
              </a:rPr>
              <a:t>造成極大的扭力，而造成傷害的發生。</a:t>
            </a:r>
          </a:p>
          <a:p>
            <a:r>
              <a:rPr lang="zh-TW" altLang="en-US" sz="2800">
                <a:ea typeface="標楷體" pitchFamily="65" charset="-120"/>
              </a:rPr>
              <a:t>傷到同時，常常伴隨尺神經的傷害。</a:t>
            </a:r>
          </a:p>
        </p:txBody>
      </p:sp>
      <p:pic>
        <p:nvPicPr>
          <p:cNvPr id="80900" name="Picture 4" descr="asmipitcher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66975"/>
            <a:ext cx="4038600" cy="291465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三</a:t>
            </a:r>
            <a:r>
              <a:rPr lang="zh-TW" altLang="zh-TW" dirty="0" smtClean="0"/>
              <a:t>、</a:t>
            </a:r>
            <a:r>
              <a:rPr lang="zh-TW" altLang="zh-TW" dirty="0"/>
              <a:t>檢查</a:t>
            </a:r>
            <a:r>
              <a:rPr lang="zh-TW" altLang="zh-TW" dirty="0" smtClean="0"/>
              <a:t>方法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zh-TW" dirty="0"/>
              <a:t>肘外翻測試</a:t>
            </a:r>
            <a:r>
              <a:rPr lang="en-US" altLang="zh-TW" dirty="0"/>
              <a:t>(Valgus test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zh-TW" dirty="0"/>
              <a:t>移動外翻壓力測試</a:t>
            </a:r>
            <a:r>
              <a:rPr lang="en-US" altLang="zh-TW" dirty="0"/>
              <a:t>(Moving Valgus Stress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zh-TW" altLang="en-US" sz="1600" dirty="0" smtClean="0"/>
              <a:t> </a:t>
            </a:r>
            <a:r>
              <a:rPr lang="en-US" altLang="zh-TW" dirty="0" smtClean="0"/>
              <a:t>Test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http://eorthopod.com/sites/default/files/images/elbow_ucl_injury_diagnosis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91874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springerimages.com/img/Images/Springer/PUB=Humana_Press_Inc-New_York/JOU=12178/VOL=2008.1/ISU=3-4/ART=2008_9026/MediaObjects/MEDIUM_12178_2008_9026_Fig3_HTML.jpg">
            <a:hlinkClick r:id="rId4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582" y="2852936"/>
            <a:ext cx="378787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3275856" y="65160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/>
              <a:t>(O’Driscoll , Lawton &amp; Smith, 2005</a:t>
            </a:r>
            <a:r>
              <a:rPr lang="zh-TW" altLang="en-US" dirty="0"/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王百川、蕭宏裕，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251520" y="6318511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l"/>
            <a:fld id="{73DA0BB7-265A-403C-9275-D587AB510EDC}" type="slidenum">
              <a:rPr lang="zh-TW" altLang="en-US" sz="1600">
                <a:solidFill>
                  <a:schemeClr val="tx1"/>
                </a:solidFill>
              </a:rPr>
              <a:pPr algn="l"/>
              <a:t>31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6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CDC-2208-4DE7-9F3A-3EDC290E3AB4}" type="slidenum">
              <a:rPr lang="en-US" altLang="zh-TW"/>
              <a:pPr/>
              <a:t>32</a:t>
            </a:fld>
            <a:endParaRPr lang="en-US" altLang="zh-TW"/>
          </a:p>
        </p:txBody>
      </p:sp>
      <p:pic>
        <p:nvPicPr>
          <p:cNvPr id="81923" name="Picture 3" descr="ei_01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60350"/>
            <a:ext cx="6842125" cy="6207125"/>
          </a:xfrm>
          <a:noFill/>
          <a:ln/>
        </p:spPr>
      </p:pic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3851275" y="5876925"/>
            <a:ext cx="1728788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ABB-A9AE-439F-9070-40BF28A4E75E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Tommy John Surgery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569325" cy="4525963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醫界稱為尺骨附屬韌帶重建術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>
                <a:ea typeface="標楷體" pitchFamily="65" charset="-120"/>
              </a:rPr>
              <a:t>Ulnar</a:t>
            </a:r>
            <a:r>
              <a:rPr lang="en-US" altLang="zh-TW" dirty="0">
                <a:ea typeface="標楷體" pitchFamily="65" charset="-120"/>
              </a:rPr>
              <a:t> Collateral Ligament Reconstruction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然後在肱骨與尺骨上鑽兩個洞，肌腱以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字型的方式固定在骨頭上，將韌帶縫進去成新的肌腱，作為尺側側韌帶的重建。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近年來接受手術後康復的機率約為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85%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90%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8FB-6FB2-4B5F-9C5E-49699D44A4D3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可替代之組織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1626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異側手的掌長肌肌腱</a:t>
            </a:r>
          </a:p>
          <a:p>
            <a:pPr>
              <a:buClr>
                <a:schemeClr val="tx1"/>
              </a:buClr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腿後肌肌腱</a:t>
            </a:r>
          </a:p>
          <a:p>
            <a:pPr>
              <a:buClr>
                <a:schemeClr val="tx1"/>
              </a:buClr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膝蓋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髕腱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腳的肌腱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跟腱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C494-6296-4C6B-BE3C-87CC2A793015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手術名稱之由來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259263" cy="4411662"/>
          </a:xfrm>
        </p:spPr>
        <p:txBody>
          <a:bodyPr/>
          <a:lstStyle/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手術的俗稱源自於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1974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年，第一個嘗試的投手</a:t>
            </a:r>
            <a:r>
              <a:rPr lang="en-US" altLang="zh-TW" sz="2600">
                <a:ea typeface="Batang" pitchFamily="18" charset="-127"/>
              </a:rPr>
              <a:t>Tommy John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現為小聯盟投手教練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) </a:t>
            </a:r>
          </a:p>
          <a:p>
            <a:r>
              <a:rPr lang="zh-TW" altLang="zh-TW" sz="2600">
                <a:ea typeface="Batang" pitchFamily="18" charset="-127"/>
              </a:rPr>
              <a:t>Dr. Jobe</a:t>
            </a:r>
            <a:r>
              <a:rPr lang="zh-TW" sz="2600">
                <a:latin typeface="標楷體" pitchFamily="65" charset="-120"/>
                <a:ea typeface="標楷體" pitchFamily="65" charset="-120"/>
              </a:rPr>
              <a:t>從他大腿移植了一條韌帶過去縫成新的肌腱。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84996" name="Picture 4" descr="Tommy John Autograph on a 1981 Fleer (#81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56188" y="1700213"/>
            <a:ext cx="326072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D342-A2F5-4343-8292-AAA8FAB4502D}" type="slidenum">
              <a:rPr lang="en-US" altLang="zh-TW"/>
              <a:pPr/>
              <a:t>36</a:t>
            </a:fld>
            <a:endParaRPr lang="en-US" altLang="zh-TW"/>
          </a:p>
        </p:txBody>
      </p:sp>
      <p:pic>
        <p:nvPicPr>
          <p:cNvPr id="86018" name="Picture 2" descr="tj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7558087" cy="5237163"/>
          </a:xfrm>
          <a:noFill/>
          <a:ln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900" b="1">
                <a:solidFill>
                  <a:schemeClr val="tx2"/>
                </a:solidFill>
                <a:ea typeface="標楷體" pitchFamily="65" charset="-120"/>
              </a:rPr>
              <a:t>手術方法簡介 </a:t>
            </a:r>
            <a:r>
              <a:rPr lang="en-US" altLang="zh-TW" sz="3900" b="1">
                <a:solidFill>
                  <a:schemeClr val="tx2"/>
                </a:solidFill>
                <a:ea typeface="標楷體" pitchFamily="65" charset="-120"/>
              </a:rPr>
              <a:t>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9CBA-65A1-473C-B67D-1D9279FC634F}" type="slidenum">
              <a:rPr lang="en-US" altLang="zh-TW"/>
              <a:pPr/>
              <a:t>37</a:t>
            </a:fld>
            <a:endParaRPr lang="en-US" altLang="zh-TW"/>
          </a:p>
        </p:txBody>
      </p:sp>
      <p:pic>
        <p:nvPicPr>
          <p:cNvPr id="87042" name="Picture 2" descr="tj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7558087" cy="5275263"/>
          </a:xfrm>
          <a:noFill/>
          <a:ln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900" b="1">
                <a:solidFill>
                  <a:schemeClr val="tx2"/>
                </a:solidFill>
                <a:ea typeface="標楷體" pitchFamily="65" charset="-120"/>
              </a:rPr>
              <a:t>手術方法簡介 </a:t>
            </a:r>
            <a:r>
              <a:rPr lang="en-US" altLang="zh-TW" sz="3900" b="1">
                <a:solidFill>
                  <a:schemeClr val="tx2"/>
                </a:solidFill>
                <a:ea typeface="標楷體" pitchFamily="65" charset="-120"/>
              </a:rPr>
              <a:t>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33-AD35-4D58-A091-FA090DD23F8F}" type="slidenum">
              <a:rPr lang="en-US" altLang="zh-TW"/>
              <a:pPr/>
              <a:t>38</a:t>
            </a:fld>
            <a:endParaRPr lang="en-US" altLang="zh-TW"/>
          </a:p>
        </p:txBody>
      </p:sp>
      <p:pic>
        <p:nvPicPr>
          <p:cNvPr id="88066" name="Picture 2" descr="tj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7558087" cy="5259388"/>
          </a:xfrm>
          <a:noFill/>
          <a:ln/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900" b="1">
                <a:solidFill>
                  <a:schemeClr val="tx2"/>
                </a:solidFill>
                <a:ea typeface="標楷體" pitchFamily="65" charset="-120"/>
              </a:rPr>
              <a:t>手術方法簡介 </a:t>
            </a:r>
            <a:r>
              <a:rPr lang="en-US" altLang="zh-TW" sz="3900" b="1">
                <a:solidFill>
                  <a:schemeClr val="tx2"/>
                </a:solidFill>
                <a:ea typeface="標楷體" pitchFamily="65" charset="-120"/>
              </a:rPr>
              <a:t>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536-4EA3-401A-8045-CE6745ECB0BB}" type="slidenum">
              <a:rPr lang="en-US" altLang="zh-TW"/>
              <a:pPr/>
              <a:t>39</a:t>
            </a:fld>
            <a:endParaRPr lang="en-US" altLang="zh-TW"/>
          </a:p>
        </p:txBody>
      </p:sp>
      <p:pic>
        <p:nvPicPr>
          <p:cNvPr id="89090" name="Picture 2" descr="tj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7558087" cy="5121275"/>
          </a:xfrm>
          <a:noFill/>
          <a:ln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900" b="1">
                <a:solidFill>
                  <a:schemeClr val="tx2"/>
                </a:solidFill>
                <a:ea typeface="標楷體" pitchFamily="65" charset="-120"/>
              </a:rPr>
              <a:t>手術方法簡介 </a:t>
            </a:r>
            <a:r>
              <a:rPr lang="en-US" altLang="zh-TW" sz="3900" b="1">
                <a:solidFill>
                  <a:schemeClr val="tx2"/>
                </a:solidFill>
                <a:ea typeface="標楷體" pitchFamily="65" charset="-120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Elbow Joint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相對有較高的穩定度→傷害的機會相對地減少。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肘關節兩側皆有韌帶穩定。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屬於車軸關節，僅屈曲和伸展之活動度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前臂可透過骨頭間的旋轉而產生內旋與外旋手掌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Picture 2" descr="ãèéå¸¶æ·è£ Tommy john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7128792" cy="6033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5E1-3689-4EA8-AE39-D2AC094C2AE6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435100"/>
          </a:xfrm>
        </p:spPr>
        <p:txBody>
          <a:bodyPr/>
          <a:lstStyle/>
          <a:p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曾接受</a:t>
            </a:r>
            <a:r>
              <a:rPr lang="en-US" altLang="zh-TW" sz="3400">
                <a:ea typeface="Batang" pitchFamily="18" charset="-127"/>
              </a:rPr>
              <a:t>Tommy John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韌帶重建手術的投手名單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6838"/>
            <a:ext cx="3035300" cy="3887787"/>
          </a:xfrm>
        </p:spPr>
        <p:txBody>
          <a:bodyPr/>
          <a:lstStyle/>
          <a:p>
            <a:r>
              <a:rPr lang="en-US" altLang="zh-TW">
                <a:ea typeface="Batang" pitchFamily="18" charset="-127"/>
              </a:rPr>
              <a:t>Tommy John</a:t>
            </a:r>
            <a:endParaRPr lang="en-US" altLang="zh-TW">
              <a:ea typeface="Batang" pitchFamily="18" charset="-127"/>
              <a:hlinkClick r:id="rId2" tooltip="A.J. Burnett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中込伸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黃平洋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曹錦輝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郭泓志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次）</a:t>
            </a:r>
          </a:p>
        </p:txBody>
      </p:sp>
      <p:pic>
        <p:nvPicPr>
          <p:cNvPr id="90116" name="Picture 4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1484313"/>
            <a:ext cx="2376487" cy="1774825"/>
          </a:xfrm>
          <a:noFill/>
          <a:ln w="12700">
            <a:solidFill>
              <a:schemeClr val="tx1"/>
            </a:solidFill>
          </a:ln>
        </p:spPr>
      </p:pic>
      <p:pic>
        <p:nvPicPr>
          <p:cNvPr id="90117" name="Picture 5" descr="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16688" y="1484313"/>
            <a:ext cx="1946275" cy="2593975"/>
          </a:xfrm>
          <a:noFill/>
          <a:ln w="12700">
            <a:solidFill>
              <a:schemeClr val="tx1"/>
            </a:solidFill>
          </a:ln>
        </p:spPr>
      </p:pic>
      <p:pic>
        <p:nvPicPr>
          <p:cNvPr id="90118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573463"/>
            <a:ext cx="2365375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9" name="Picture 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292600"/>
            <a:ext cx="2160588" cy="203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l"/>
            <a:fld id="{73DA0BB7-265A-403C-9275-D587AB510EDC}" type="slidenum">
              <a:rPr lang="zh-TW" altLang="en-US" sz="1600">
                <a:solidFill>
                  <a:schemeClr val="tx1"/>
                </a:solidFill>
              </a:rPr>
              <a:pPr algn="l"/>
              <a:t>42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36812"/>
            <a:ext cx="2376264" cy="3384376"/>
          </a:xfrm>
          <a:prstGeom prst="rect">
            <a:avLst/>
          </a:prstGeom>
        </p:spPr>
      </p:pic>
      <p:pic>
        <p:nvPicPr>
          <p:cNvPr id="7" name="圖片 6" descr="抓米">
            <a:hlinkClick r:id="rId4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42123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772816"/>
            <a:ext cx="2376264" cy="3312368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預防</a:t>
            </a:r>
            <a:r>
              <a:rPr lang="en-US" altLang="zh-TW" dirty="0" smtClean="0"/>
              <a:t>-</a:t>
            </a:r>
            <a:r>
              <a:rPr lang="zh-TW" altLang="zh-TW" dirty="0" smtClean="0"/>
              <a:t>神經</a:t>
            </a:r>
            <a:r>
              <a:rPr lang="zh-TW" altLang="zh-TW" dirty="0"/>
              <a:t>肌肉訓練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31640" y="530120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7"/>
              </a:rPr>
              <a:t>https://www.youtube.com/watch?v=J6NohEE_n6s</a:t>
            </a:r>
            <a:r>
              <a:rPr lang="zh-TW" altLang="en-US" dirty="0" smtClean="0"/>
              <a:t> </a:t>
            </a:r>
            <a:r>
              <a:rPr lang="en-US" altLang="zh-TW" dirty="0" smtClean="0"/>
              <a:t>8:48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074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預防與保健方式介紹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日常保養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zh-TW" altLang="en-US" sz="32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避免前臂用力揮臂與急停的動作 。</a:t>
            </a:r>
          </a:p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endParaRPr lang="en-US" altLang="zh-TW" sz="320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zh-TW" altLang="en-US" sz="32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減少手腕過度重複性的動作，或者安排不同類型的訓練內容輪替。</a:t>
            </a:r>
          </a:p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endParaRPr lang="en-US" altLang="zh-TW" sz="320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zh-TW" altLang="en-US" sz="32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必要時使用護具讓受傷部位休息。</a:t>
            </a:r>
          </a:p>
        </p:txBody>
      </p:sp>
      <p:pic>
        <p:nvPicPr>
          <p:cNvPr id="52228" name="Picture 1" descr="軟式肘關節保護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221163"/>
            <a:ext cx="167163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00FE4-C7D0-46BE-BB0A-B7187D41A3E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肌力強化</a:t>
            </a:r>
          </a:p>
        </p:txBody>
      </p:sp>
      <p:sp>
        <p:nvSpPr>
          <p:cNvPr id="62467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8" y="2133600"/>
            <a:ext cx="2276475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33600"/>
            <a:ext cx="1987550" cy="329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2133600"/>
            <a:ext cx="2276475" cy="329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2133600"/>
            <a:ext cx="2341563" cy="328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9DE65-D07D-45C7-8E6B-56ED66E00303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肌肉按摩</a:t>
            </a:r>
          </a:p>
        </p:txBody>
      </p:sp>
      <p:sp>
        <p:nvSpPr>
          <p:cNvPr id="63491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" name="Picture 2" descr="C:\Users\anatomy\Pictures\2010-6-5\DSC0067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492375"/>
            <a:ext cx="3887787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565400"/>
            <a:ext cx="3740150" cy="280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7D6DE-79CC-45AD-BDCF-C7D2399828BA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肌肉伸展</a:t>
            </a:r>
          </a:p>
        </p:txBody>
      </p:sp>
      <p:sp>
        <p:nvSpPr>
          <p:cNvPr id="64515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5300" name="Picture 2" descr="C:\Users\W.G. Chang\Desktop\Images\20091227(051).jpg"/>
          <p:cNvPicPr>
            <a:picLocks noChangeAspect="1" noChangeArrowheads="1"/>
          </p:cNvPicPr>
          <p:nvPr/>
        </p:nvPicPr>
        <p:blipFill>
          <a:blip r:embed="rId2" cstate="print"/>
          <a:srcRect l="31250" r="20313"/>
          <a:stretch>
            <a:fillRect/>
          </a:stretch>
        </p:blipFill>
        <p:spPr bwMode="auto">
          <a:xfrm>
            <a:off x="5940425" y="1773238"/>
            <a:ext cx="2479675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1" name="Picture 2" descr="C:\Users\W.G. Chang\Desktop\Images\20091227(055).jpg"/>
          <p:cNvPicPr>
            <a:picLocks noChangeAspect="1" noChangeArrowheads="1"/>
          </p:cNvPicPr>
          <p:nvPr/>
        </p:nvPicPr>
        <p:blipFill>
          <a:blip r:embed="rId3" cstate="print"/>
          <a:srcRect l="29825" t="2339" r="28070" b="-584"/>
          <a:stretch>
            <a:fillRect/>
          </a:stretch>
        </p:blipFill>
        <p:spPr bwMode="auto">
          <a:xfrm>
            <a:off x="468313" y="1773238"/>
            <a:ext cx="2438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3" descr="C:\Users\W.G. Chang\Desktop\Images\20091227(054).jpg"/>
          <p:cNvPicPr>
            <a:picLocks noChangeAspect="1" noChangeArrowheads="1"/>
          </p:cNvPicPr>
          <p:nvPr/>
        </p:nvPicPr>
        <p:blipFill>
          <a:blip r:embed="rId4" cstate="print"/>
          <a:srcRect l="31580" t="7018" r="28070" b="1755"/>
          <a:stretch>
            <a:fillRect/>
          </a:stretch>
        </p:blipFill>
        <p:spPr bwMode="auto">
          <a:xfrm>
            <a:off x="3203575" y="1773238"/>
            <a:ext cx="2514600" cy="426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8CAF8-0BF4-49DE-8074-4039F27011AE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運動貼紮</a:t>
            </a:r>
          </a:p>
        </p:txBody>
      </p:sp>
      <p:sp>
        <p:nvSpPr>
          <p:cNvPr id="65539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6324" name="Picture 5" descr="slacking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3683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9476-CD90-49B1-BCB4-99CA5948358A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肘部在運動功能上十分重要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協助運動員揮拍協調產生內旋與外旋的動作，進而有效發揮正手拍與反手拍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肘關節大幅度的屈伸也有效發揮手臂延伸範圍，在棒球的接球或排球的救球、攔網皆是重要關鍵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使用量過大可能致使負荷累積於肘部骨頭或肌肉肌腱處，應適時的保健與強化，減少傷害發生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解剖</a:t>
            </a:r>
            <a:endParaRPr lang="en-US" altLang="zh-TW" dirty="0" smtClean="0"/>
          </a:p>
          <a:p>
            <a:r>
              <a:rPr lang="zh-TW" altLang="en-US" dirty="0" smtClean="0"/>
              <a:t>常見運動傷害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介紹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處置方式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預防與保健方式</a:t>
            </a:r>
            <a:endParaRPr lang="en-US" altLang="zh-TW" dirty="0" smtClean="0"/>
          </a:p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hlinkClick r:id="rId2"/>
              </a:rPr>
              <a:t>http://jctennisblog.pixnet.net/blog/post/21879733-%E3%80%90%E5%96%AE%E6%89%8B%E5%8F%8D%E6%8B%8D%E3%80%91%E3%80%902%E3%80%91%E5%8B%95%E5%8A%9B%E9%8F%88%E5%9C%A8%E5%8F%8D%E6%8B%8D%E4%B8%8A%E7%9A%84%E6%87%89%E7%94%A8%28%E4%B8%80%29</a:t>
            </a:r>
            <a:r>
              <a:rPr lang="zh-TW" altLang="en-US" dirty="0" smtClean="0"/>
              <a:t> </a:t>
            </a:r>
          </a:p>
          <a:p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http://chris751201.pixnet.net/blog/post/5084451-%E9%AB%98%E7%88%BE%E5%A4%AB%E7%90%83%E8%82%98%28golfer-elbow%29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解剖介紹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肘部骨性結構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由肱骨、橈骨與尺骨所組成</a:t>
            </a:r>
            <a:endParaRPr lang="en-US" altLang="zh-TW" dirty="0" smtClean="0"/>
          </a:p>
          <a:p>
            <a:r>
              <a:rPr lang="zh-TW" altLang="en-US" dirty="0" smtClean="0"/>
              <a:t>內側的尺骨有一骨突</a:t>
            </a:r>
            <a:r>
              <a:rPr lang="en-US" altLang="zh-TW" dirty="0" smtClean="0"/>
              <a:t>-</a:t>
            </a:r>
            <a:r>
              <a:rPr lang="zh-TW" altLang="en-US" dirty="0" smtClean="0"/>
              <a:t>鷹嘴圖</a:t>
            </a:r>
            <a:endParaRPr lang="en-US" altLang="zh-TW" dirty="0" smtClean="0"/>
          </a:p>
          <a:p>
            <a:r>
              <a:rPr lang="zh-TW" altLang="en-US" dirty="0" smtClean="0"/>
              <a:t>主要活動在屈曲和伸展</a:t>
            </a:r>
            <a:endParaRPr lang="en-US" altLang="zh-TW" dirty="0" smtClean="0"/>
          </a:p>
          <a:p>
            <a:r>
              <a:rPr lang="zh-TW" altLang="en-US" dirty="0" smtClean="0"/>
              <a:t>內表面有一突起</a:t>
            </a:r>
            <a:r>
              <a:rPr lang="en-US" altLang="zh-TW" dirty="0" smtClean="0"/>
              <a:t>-</a:t>
            </a:r>
            <a:r>
              <a:rPr lang="zh-TW" altLang="en-US" dirty="0" smtClean="0"/>
              <a:t>內上髁</a:t>
            </a:r>
            <a:endParaRPr lang="en-US" altLang="zh-TW" dirty="0" smtClean="0"/>
          </a:p>
          <a:p>
            <a:r>
              <a:rPr lang="zh-TW" altLang="en-US" dirty="0" smtClean="0"/>
              <a:t>外表面有一突起</a:t>
            </a:r>
            <a:r>
              <a:rPr lang="en-US" altLang="zh-TW" dirty="0" smtClean="0"/>
              <a:t>-</a:t>
            </a:r>
            <a:r>
              <a:rPr lang="zh-TW" altLang="en-US" dirty="0" smtClean="0"/>
              <a:t>外上髁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5DD45-61EF-4473-B9E1-885C301EA0B3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48131" name="Picture 5" descr="C:\Documents and Settings\Doctor\My Documents\My Pictures\scoi-elbow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56992"/>
            <a:ext cx="2952328" cy="294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關節排列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提物角</a:t>
            </a:r>
            <a:r>
              <a:rPr lang="en-US" altLang="zh-TW" dirty="0" smtClean="0"/>
              <a:t>-</a:t>
            </a:r>
            <a:r>
              <a:rPr lang="zh-TW" altLang="en-US" dirty="0" smtClean="0"/>
              <a:t>上臂與前臂長軸所形成的角度，約</a:t>
            </a:r>
            <a:r>
              <a:rPr lang="en-US" altLang="zh-TW" dirty="0" smtClean="0"/>
              <a:t>10</a:t>
            </a:r>
            <a:r>
              <a:rPr lang="zh-TW" altLang="en-US" dirty="0" smtClean="0"/>
              <a:t>度。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6868" name="Picture 4" descr="提物角 的圖片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4342748" cy="280831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87016" y="63813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http://clgpfkzs.cool.blog.163.com/blog/static/3212565620132155732491/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上臂肌肉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屈肌</a:t>
            </a:r>
            <a:r>
              <a:rPr lang="en-US" altLang="zh-TW" dirty="0" smtClean="0"/>
              <a:t>-</a:t>
            </a:r>
            <a:r>
              <a:rPr lang="zh-TW" altLang="en-US" dirty="0" smtClean="0"/>
              <a:t>肱二頭肌</a:t>
            </a:r>
            <a:endParaRPr lang="en-US" altLang="zh-TW" dirty="0" smtClean="0"/>
          </a:p>
          <a:p>
            <a:r>
              <a:rPr lang="zh-TW" altLang="en-US" dirty="0" smtClean="0"/>
              <a:t>伸肌</a:t>
            </a:r>
            <a:r>
              <a:rPr lang="en-US" altLang="zh-TW" dirty="0" smtClean="0"/>
              <a:t>-</a:t>
            </a:r>
            <a:r>
              <a:rPr lang="zh-TW" altLang="en-US" dirty="0" smtClean="0"/>
              <a:t>肱三頭肌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 descr="肱二頭肌 的圖片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2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1468</Words>
  <Application>Microsoft Office PowerPoint</Application>
  <PresentationFormat>如螢幕大小 (4:3)</PresentationFormat>
  <Paragraphs>204</Paragraphs>
  <Slides>50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Office 佈景主題</vt:lpstr>
      <vt:lpstr>肘關節之運動傷害防護與處置</vt:lpstr>
      <vt:lpstr>前言</vt:lpstr>
      <vt:lpstr>肘關節在運動中的應用</vt:lpstr>
      <vt:lpstr>Elbow Joint</vt:lpstr>
      <vt:lpstr>大綱</vt:lpstr>
      <vt:lpstr>解剖介紹</vt:lpstr>
      <vt:lpstr>肘部骨性結構</vt:lpstr>
      <vt:lpstr>關節排列</vt:lpstr>
      <vt:lpstr>上臂肌肉</vt:lpstr>
      <vt:lpstr>內側橈骨側副韌帶</vt:lpstr>
      <vt:lpstr>肘外側韌帶</vt:lpstr>
      <vt:lpstr>前臂肌肉(屈肌)</vt:lpstr>
      <vt:lpstr>前臂肌肉(伸肌)</vt:lpstr>
      <vt:lpstr>神經</vt:lpstr>
      <vt:lpstr>神經</vt:lpstr>
      <vt:lpstr>功能性解剖學</vt:lpstr>
      <vt:lpstr>表體特點</vt:lpstr>
      <vt:lpstr>表體特點</vt:lpstr>
      <vt:lpstr>傷害介紹</vt:lpstr>
      <vt:lpstr>肱骨外上髁炎</vt:lpstr>
      <vt:lpstr>網球肘</vt:lpstr>
      <vt:lpstr>介紹</vt:lpstr>
      <vt:lpstr>肱骨內上髁炎</vt:lpstr>
      <vt:lpstr>高爾夫球肘</vt:lpstr>
      <vt:lpstr>介紹</vt:lpstr>
      <vt:lpstr>網球肘與高爾夫球肘的處置</vt:lpstr>
      <vt:lpstr>預防與保健</vt:lpstr>
      <vt:lpstr>另一種發生在內上髁的傷害 少棒肘</vt:lpstr>
      <vt:lpstr>內側副韌帶扭傷</vt:lpstr>
      <vt:lpstr>傷害機轉</vt:lpstr>
      <vt:lpstr>投影片 31</vt:lpstr>
      <vt:lpstr>投影片 32</vt:lpstr>
      <vt:lpstr>Tommy John Surgery</vt:lpstr>
      <vt:lpstr>可替代之組織</vt:lpstr>
      <vt:lpstr>手術名稱之由來</vt:lpstr>
      <vt:lpstr>投影片 36</vt:lpstr>
      <vt:lpstr>投影片 37</vt:lpstr>
      <vt:lpstr>投影片 38</vt:lpstr>
      <vt:lpstr>投影片 39</vt:lpstr>
      <vt:lpstr>投影片 40</vt:lpstr>
      <vt:lpstr>曾接受Tommy John韌帶重建手術的投手名單</vt:lpstr>
      <vt:lpstr>預防-神經肌肉訓練</vt:lpstr>
      <vt:lpstr>預防與保健方式介紹</vt:lpstr>
      <vt:lpstr>日常保養</vt:lpstr>
      <vt:lpstr>肌力強化</vt:lpstr>
      <vt:lpstr>肌肉按摩</vt:lpstr>
      <vt:lpstr>肌肉伸展</vt:lpstr>
      <vt:lpstr>運動貼紮</vt:lpstr>
      <vt:lpstr>結語</vt:lpstr>
      <vt:lpstr>資料來源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WGChang</dc:creator>
  <cp:lastModifiedBy>WGChang</cp:lastModifiedBy>
  <cp:revision>42</cp:revision>
  <dcterms:created xsi:type="dcterms:W3CDTF">2018-04-14T05:19:52Z</dcterms:created>
  <dcterms:modified xsi:type="dcterms:W3CDTF">2018-06-18T04:36:00Z</dcterms:modified>
</cp:coreProperties>
</file>