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79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3"/>
  </p:normalViewPr>
  <p:slideViewPr>
    <p:cSldViewPr snapToGrid="0" snapToObjects="1">
      <p:cViewPr>
        <p:scale>
          <a:sx n="117" d="100"/>
          <a:sy n="117" d="100"/>
        </p:scale>
        <p:origin x="-1464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1B262-C101-A547-A3EC-F24FD5882134}" type="datetimeFigureOut">
              <a:rPr kumimoji="1" lang="zh-TW" altLang="en-US" smtClean="0"/>
              <a:t>2018/10/2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9D75CF-6F71-4041-A4C0-E31DC2E4FEC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62743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D75CF-6F71-4041-A4C0-E31DC2E4FECA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23610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9F5430FE-92AB-2243-9F77-DD896B2F5BA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="" xmlns:a16="http://schemas.microsoft.com/office/drawing/2014/main" id="{7EDDC21B-8869-074E-8270-78ABC8073BB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FE8D4BE0-26B4-4247-BBE3-13B20754DBE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D2FDC7-E7E2-CC49-B4C6-B47C67403114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EDDC804C-4913-2A45-970F-3139535AFBB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162D3E42-43EA-5542-9866-0B97131C3D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0C868F-B4F1-7342-B31F-E3E75257ED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4785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1A3F718-D18D-E74D-AF8A-FA76377DEEC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87A69B85-B82A-5C44-B02A-D347179DEF28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7CDBDE9A-6DA4-6748-AEFB-94195D12D77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F868AD-D8BD-0C47-BBB0-598B73D0600C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625C30BC-70D5-B943-931D-FDA26D48BA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E86092B9-257F-D74E-8A2B-DCB9017A33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560AF3-8B71-D249-B88A-FB45D406FED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266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="" xmlns:a16="http://schemas.microsoft.com/office/drawing/2014/main" id="{96FD3FEB-44D0-B741-BD81-E2BCEAED4542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81CA8074-CCC1-F740-9A11-DD8E43F257F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7E63BA14-1A66-A544-A13F-D29126AC46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736B42-917F-4B42-97CB-20ADF610B5A4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7535234D-5880-CC4F-B5E1-DFD19F3C601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7810D510-BFCE-4046-B70B-146ED84D1C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DAA72B-7DCD-A547-AB56-50FF7CB20F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26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D8170D9-2673-4A4C-8845-36666A3F0D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494B6671-F775-8341-81D2-28C1B330953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8F102F14-851D-9840-A553-76766FB7799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8D8A3F-7F18-944C-BD84-20CED7861548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3B3F4329-3DF8-534B-B2AB-05AFC8B473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71640E16-9ED2-8D43-B1DB-F18EDEEF5A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9A7CB9-BAD7-6A46-867A-F0A64506320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2528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480802D-6576-D64D-8046-22BDD3C0C9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80F4DEC7-9847-6E41-A197-1A24DDD5C0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02947B46-A3BB-6640-BE4D-E784A346E89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C4CA0D-B094-8447-9097-B33F3505D7B3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A990D150-CE32-4A4A-896C-8FB438213D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CF984F3B-C4E9-F546-A46A-FE1F48F526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9DA6D3-854A-B841-9AEF-2F5E45D1615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6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5E27C5B-16AB-424E-8FAE-1DDBB8B604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01AEDFA-8E02-5C41-8A81-DA55F00B44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7053C61B-279D-9D43-A459-B2B8378F565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11AAABFD-8478-2D43-9ADB-D82CA255753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93B137-E5A1-1446-985C-6BD657C2B69B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4AC844F7-F5AF-6C47-90BA-379200A32D4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68B187EB-A364-4043-9115-99D493C0D8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8FA28C-4952-874E-BCF3-E0886037CC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05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549BD3E-4B98-BB4A-93C9-EB9E249C930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0DC98546-D63E-7A43-B2A0-F4CFABDDDD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4724DB3F-DD2E-C541-836D-C3719866296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50EA5711-FA85-AC4F-B211-330B85A8FD9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="" xmlns:a16="http://schemas.microsoft.com/office/drawing/2014/main" id="{8089477B-9427-6745-8AA9-07D2E91AF6DC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="" xmlns:a16="http://schemas.microsoft.com/office/drawing/2014/main" id="{C209130E-3991-6B42-946B-8CDA137F636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B792C1-C8EC-0043-BAA9-257099D8F339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="" xmlns:a16="http://schemas.microsoft.com/office/drawing/2014/main" id="{75B0E542-C163-F04B-9010-AC202A30A9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="" xmlns:a16="http://schemas.microsoft.com/office/drawing/2014/main" id="{3A19DFE6-0625-2A45-9858-DD238C536E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F5CF9B-40FB-134F-9C0A-5681E6C3E8D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585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187A020-2B4E-4244-A53A-E50396E94C5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E65B9D75-C4A1-AB46-B916-A8A96EFA4D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EE5D7B-DFDE-5749-AD40-9080B5E4A513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0914CB69-B913-074E-9D68-BEDE7866AA3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22A03CD2-6CFC-564C-95CB-6E50E2286A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D13948-2737-FC4E-A019-265803295B9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10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="" xmlns:a16="http://schemas.microsoft.com/office/drawing/2014/main" id="{07C52FEC-168F-7A4C-996B-4BF22699C85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9E6E9D-95F8-6742-BCD2-89E688C89DAD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="" xmlns:a16="http://schemas.microsoft.com/office/drawing/2014/main" id="{31DABDDF-407F-FC4F-B4C3-2FF1D40D714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E35E55E8-96E4-CF4F-84C3-A161F7B33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B13E7F-3281-5849-9B52-D7F4D177866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95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C0FD861-DAB8-9846-A245-69E312FF7B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FDAF293E-C4F9-A74E-AF9D-12794257D3B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8B9C400A-445C-844A-833C-1E631A7133C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39E2DB39-C416-D24A-BF5C-CF2C0B7BDB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BA577-6578-2848-B781-6D85479886FF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0B18C818-E6D6-4143-A03C-FEB4074AE4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6C735A37-A0C7-604E-A792-7BFCE21496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920CB0-1BBE-C64F-A603-F20582F27D6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352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4918525-37C3-9B4D-AEB8-363BC7CA41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="" xmlns:a16="http://schemas.microsoft.com/office/drawing/2014/main" id="{53523BC3-FC9C-464D-9623-2A008F70F0EE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1071F0CF-3D95-3141-A04B-5F16E0FF26E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4C332F08-2DCE-9144-BA08-92E4DB22BC3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126336-7EBF-B54F-98C6-1B481D0C3A37}" type="datetime1">
              <a:rPr lang="en-US"/>
              <a:pPr lvl="0"/>
              <a:t>10/2/2018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E26B52F7-9D25-BA40-8B91-E774B58730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0B49D2F8-0032-EF44-AC11-4C57E918B87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6B2D2C-B1E6-1544-AAD6-24C8F7F36E8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8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="" xmlns:a16="http://schemas.microsoft.com/office/drawing/2014/main" id="{3ECF10F5-388A-044B-ABF8-D647E63098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64B5B144-B395-2247-8DBC-B7EEB00253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FB6B3691-60F1-EB49-A1AB-FD36D0C1BDF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799E342F-EA1D-FE49-91B0-6563B65709C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3CD2395F-9C53-124A-A9D2-E9E31A5FFF8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8338B350-F7D5-D84D-A7C7-DD38D4CDB4D1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F28A2B30-6B69-C247-9B14-FCEA1B235DD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7BF9CD98-00C1-784C-AE49-5133725B6996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05CA5C2-108D-0845-AFBD-5A881C68EDF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CN" altLang="en-US" dirty="0"/>
              <a:t>運動訓練學</a:t>
            </a:r>
            <a:endParaRPr lang="zh-TW" dirty="0"/>
          </a:p>
        </p:txBody>
      </p:sp>
      <p:sp>
        <p:nvSpPr>
          <p:cNvPr id="3" name="副標題 2">
            <a:extLst>
              <a:ext uri="{FF2B5EF4-FFF2-40B4-BE49-F238E27FC236}">
                <a16:creationId xmlns="" xmlns:a16="http://schemas.microsoft.com/office/drawing/2014/main" id="{B2284485-6D9A-B14A-BEEC-075D51EDAC0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李恆儒</a:t>
            </a:r>
            <a:endParaRPr lang="en-US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="" xmlns:a16="http://schemas.microsoft.com/office/drawing/2014/main" id="{5F3A6109-74DE-4846-888C-484F10A649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5E392BB4-2C8D-6B4B-8545-657C3E1436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="" xmlns:a16="http://schemas.microsoft.com/office/drawing/2014/main" id="{2299577A-3256-694C-ADB8-11B34CD0C064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rm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CN" altLang="en-US" sz="3200" dirty="0">
                <a:solidFill>
                  <a:schemeClr val="bg1">
                    <a:lumMod val="50000"/>
                  </a:schemeClr>
                </a:solidFill>
              </a:rPr>
              <a:t>速度與敏捷度訓練</a:t>
            </a:r>
            <a:r>
              <a:rPr lang="en-US" sz="3200" b="0" i="0" u="none" strike="noStrike" kern="1200" cap="none" spc="0" baseline="0" smtClean="0">
                <a:solidFill>
                  <a:schemeClr val="bg1">
                    <a:lumMod val="50000"/>
                  </a:schemeClr>
                </a:solidFill>
                <a:uFillTx/>
                <a:latin typeface="Calibri"/>
                <a:ea typeface="新細明體"/>
                <a:cs typeface=""/>
              </a:rPr>
              <a:t>02</a:t>
            </a:r>
            <a:endParaRPr lang="en-US" sz="3200" b="0" i="0" u="none" strike="noStrike" kern="1200" cap="none" spc="0" baseline="0" dirty="0">
              <a:solidFill>
                <a:schemeClr val="bg1">
                  <a:lumMod val="50000"/>
                </a:schemeClr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E393FBF-41B7-6644-8D08-A3BDDCB6C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93A49269-B4B5-2D46-A0A4-6E882E6BCC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訓練目標</a:t>
            </a:r>
            <a:endParaRPr lang="en-US" altLang="zh-TW" dirty="0"/>
          </a:p>
          <a:p>
            <a:pPr lvl="1"/>
            <a:r>
              <a:rPr lang="zh-TW" altLang="en-US" dirty="0"/>
              <a:t>為達到提高步頻的目的，盡可能縮短地面支撐期</a:t>
            </a:r>
            <a:endParaRPr lang="en-US" altLang="zh-TW" dirty="0"/>
          </a:p>
          <a:p>
            <a:pPr lvl="1"/>
            <a:r>
              <a:rPr lang="zh-TW" altLang="en-US" dirty="0"/>
              <a:t>高水準的爆發力才能執行，這樣的體能特質需要透過同時進行適當的速度，以及肌力訓練才能夠達成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56977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D6FFBC3-7EC6-344A-8ACE-DF4DAED68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FE98AD96-24B0-B04A-9C55-60B6D817D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TW" altLang="en-US" dirty="0"/>
              <a:t>為提高每一步的衡量，強調發展伸展－收縮循環機制</a:t>
            </a:r>
            <a:endParaRPr lang="en-US" altLang="zh-TW" dirty="0"/>
          </a:p>
          <a:p>
            <a:r>
              <a:rPr lang="zh-TW" altLang="en-US" dirty="0"/>
              <a:t>能進行良好衝刺表現的選手，特別能夠在最高速度階段，透過短暫的支撐期使用伸展－收縮循環機制</a:t>
            </a:r>
            <a:endParaRPr lang="en-US" altLang="zh-TW" dirty="0"/>
          </a:p>
          <a:p>
            <a:r>
              <a:rPr lang="zh-TW" altLang="en-US" dirty="0">
                <a:solidFill>
                  <a:srgbClr val="FF0000"/>
                </a:solidFill>
              </a:rPr>
              <a:t>舉重動作以及舉重相關衍生動作</a:t>
            </a:r>
            <a:r>
              <a:rPr lang="zh-TW" altLang="en-US" dirty="0"/>
              <a:t>，是可達到伸展－收縮循環過負荷訓練原則關鍵動作</a:t>
            </a:r>
            <a:endParaRPr lang="en-US" altLang="zh-TW" dirty="0"/>
          </a:p>
          <a:p>
            <a:r>
              <a:rPr lang="zh-TW" altLang="en-US" dirty="0"/>
              <a:t>尤其當運動員希望在衝刺中產生更大力量時，須優先考量這些訓練動作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49982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ABE95F5F-36AF-054F-A6E3-3CC364207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敏捷性表現與改變方向能力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48B522B3-BF8C-3449-8282-04A4E688CA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圖片 1">
            <a:extLst>
              <a:ext uri="{FF2B5EF4-FFF2-40B4-BE49-F238E27FC236}">
                <a16:creationId xmlns="" xmlns:a16="http://schemas.microsoft.com/office/drawing/2014/main" id="{5C7C2BA1-AC6B-0441-B89E-00AC9872F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35" y="1600200"/>
            <a:ext cx="7357730" cy="290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3992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8F11050-7754-D747-A2F2-C8D83B197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928358D2-DA36-B242-8E73-3C6B8C577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改變方向能力</a:t>
            </a:r>
            <a:endParaRPr lang="en-US" altLang="zh-TW" dirty="0"/>
          </a:p>
          <a:p>
            <a:pPr lvl="1"/>
            <a:r>
              <a:rPr lang="zh-TW" altLang="en-US" dirty="0"/>
              <a:t>依所選擇改變方向測驗的特性不同，在針對結果解釋運動員改變方向能力上便會不同，也無法真正瞭解這項特質</a:t>
            </a:r>
          </a:p>
          <a:p>
            <a:r>
              <a:rPr lang="zh-TW" altLang="en-US" dirty="0"/>
              <a:t>真正決定運動員改變方向能力的因素，是減速、調整身體（軀幹）面對，或是部分面對新方向，隨之爆發式再加速的能力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50646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32DC2303-DB86-684C-BB32-B94626365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496ABA10-A14C-E44A-A6DD-E3F8FFA7F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知覺－認知能力</a:t>
            </a:r>
            <a:endParaRPr lang="en-US" altLang="zh-TW" dirty="0"/>
          </a:p>
          <a:p>
            <a:pPr lvl="1"/>
            <a:r>
              <a:rPr lang="zh-TW" altLang="en-US" dirty="0"/>
              <a:t>在知覺－認知能力中包含幾個部分：視覺掃描、預測、動作模式辨認、比賽的知識經驗、決策時間與正確性、反應時間等</a:t>
            </a:r>
            <a:endParaRPr lang="en-US" altLang="zh-TW" dirty="0"/>
          </a:p>
          <a:p>
            <a:pPr lvl="1"/>
            <a:r>
              <a:rPr lang="zh-TW" altLang="en-US" dirty="0"/>
              <a:t>許多層面都是運動專項的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79775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68723BA-3990-EC4A-B247-0400D7548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E4A102A3-BD64-AA4C-B6F6-271F710B3B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技術指導原則</a:t>
            </a:r>
            <a:endParaRPr lang="en-US" altLang="zh-TW" dirty="0"/>
          </a:p>
          <a:p>
            <a:pPr lvl="1"/>
            <a:r>
              <a:rPr lang="en-US" altLang="zh-TW" dirty="0"/>
              <a:t>1.</a:t>
            </a:r>
            <a:r>
              <a:rPr lang="zh-TW" altLang="en-US" dirty="0"/>
              <a:t>視覺焦點</a:t>
            </a:r>
            <a:endParaRPr lang="en-US" altLang="zh-TW" dirty="0"/>
          </a:p>
          <a:p>
            <a:pPr lvl="1"/>
            <a:r>
              <a:rPr lang="en-US" altLang="zh-TW" dirty="0"/>
              <a:t>2.</a:t>
            </a:r>
            <a:r>
              <a:rPr lang="zh-TW" altLang="en-US" dirty="0"/>
              <a:t>減速與再加速期的身體姿勢</a:t>
            </a:r>
            <a:endParaRPr lang="en-US" altLang="zh-TW" dirty="0"/>
          </a:p>
          <a:p>
            <a:pPr lvl="1"/>
            <a:r>
              <a:rPr lang="en-US" altLang="zh-TW" dirty="0"/>
              <a:t>3.</a:t>
            </a:r>
            <a:r>
              <a:rPr lang="zh-TW" altLang="en-US" dirty="0"/>
              <a:t>腿部動作</a:t>
            </a:r>
            <a:endParaRPr lang="en-US" altLang="zh-TW" dirty="0"/>
          </a:p>
          <a:p>
            <a:pPr lvl="1"/>
            <a:r>
              <a:rPr lang="en-US" altLang="zh-TW" dirty="0"/>
              <a:t>4.</a:t>
            </a:r>
            <a:r>
              <a:rPr lang="zh-TW" altLang="en-US" dirty="0"/>
              <a:t>手部動作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68578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FA2D2E4-1825-E94B-AF6E-DEF79824C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28F6DE2-EF16-074D-A3BF-95F4F2CA0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訓練原則</a:t>
            </a:r>
            <a:endParaRPr lang="en-US" altLang="zh-TW" dirty="0"/>
          </a:p>
          <a:p>
            <a:pPr lvl="1"/>
            <a:r>
              <a:rPr lang="zh-TW" altLang="en-US" dirty="0"/>
              <a:t>敏捷性訓練的三個重要目標為：增加不同情境下的認知－知覺能力、有效並快速的制動，以及往新目標或方向再次加速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68049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林正常等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鄭景峰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(2013)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。高強度間歇訓練與運動員有氧能力。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中華體育季刊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27(3)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203-211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Kovacs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M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S.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(2007).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Tennis physiology: training the competitive athlete.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Med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37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(3)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189-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98. 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Sharkey, B. J., &amp; 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Gaskill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S. E. (2006). 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 physiology for coaches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Champaign, IL, Human Kinetics.</a:t>
            </a:r>
            <a:endParaRPr lang="zh-TW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5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AE8DDEA7-5CE2-4D49-BF1B-5D9E3454C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跑步速率 </a:t>
            </a:r>
            <a:r>
              <a:rPr lang="en-US" altLang="zh-TW" dirty="0"/>
              <a:t>Running Speed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E25F6293-1685-474C-9773-9780CE1836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衝刺（</a:t>
            </a:r>
            <a:r>
              <a:rPr lang="en-US" altLang="zh-TW" dirty="0"/>
              <a:t>sprinting</a:t>
            </a:r>
            <a:r>
              <a:rPr lang="zh-TW" altLang="en-US" dirty="0"/>
              <a:t>）是由一系列騰空期和支撐期所組成，這個過程又稱為步態，組成衝刺步態的方式，是在短距離、時間的情況下，將運動員身體，以最大加速或最大速度的方式接觸地面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24019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12326C0-ADA8-2241-A606-3FAF970AB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62DA90E8-0F8C-2646-BDB4-C5B038A55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優秀的短跑選手在最大速度階段，可達到</a:t>
            </a:r>
            <a:r>
              <a:rPr lang="en-US" altLang="zh-TW" dirty="0"/>
              <a:t>2.70</a:t>
            </a:r>
            <a:r>
              <a:rPr lang="zh-TW" altLang="en-US" dirty="0"/>
              <a:t>公尺的步幅，而初階短跑選手的步幅為</a:t>
            </a:r>
            <a:r>
              <a:rPr lang="en-US" altLang="zh-TW" dirty="0"/>
              <a:t>2.56</a:t>
            </a:r>
            <a:r>
              <a:rPr lang="zh-TW" altLang="en-US" dirty="0"/>
              <a:t>公尺</a:t>
            </a:r>
            <a:endParaRPr lang="en-US" altLang="zh-TW" dirty="0"/>
          </a:p>
          <a:p>
            <a:r>
              <a:rPr lang="zh-TW" altLang="en-US" dirty="0"/>
              <a:t>優秀的男性短距離跑者，可展現每秒</a:t>
            </a:r>
            <a:r>
              <a:rPr lang="en-US" altLang="zh-TW" dirty="0"/>
              <a:t>4.63</a:t>
            </a:r>
            <a:r>
              <a:rPr lang="zh-TW" altLang="en-US" dirty="0"/>
              <a:t>步的步頻，相較於初階短距離跑者的每秒</a:t>
            </a:r>
            <a:r>
              <a:rPr lang="en-US" altLang="zh-TW" dirty="0"/>
              <a:t>4.43</a:t>
            </a:r>
            <a:r>
              <a:rPr lang="zh-TW" altLang="en-US" dirty="0"/>
              <a:t>步，有更高的步頻表現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770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2449A64-03BA-F143-88B3-9EE87FEC1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DD62F70B-EAD7-ED43-B493-AEFBEA54B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圖片 1">
            <a:extLst>
              <a:ext uri="{FF2B5EF4-FFF2-40B4-BE49-F238E27FC236}">
                <a16:creationId xmlns="" xmlns:a16="http://schemas.microsoft.com/office/drawing/2014/main" id="{3A7D33F7-5321-D040-9367-490BB48A5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22" y="1321868"/>
            <a:ext cx="7568647" cy="4886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4301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BEFBE3D-E61B-3849-8061-AF5A65647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E6BB3F17-3118-814F-BCD3-A90D4A554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圖片 1">
            <a:extLst>
              <a:ext uri="{FF2B5EF4-FFF2-40B4-BE49-F238E27FC236}">
                <a16:creationId xmlns="" xmlns:a16="http://schemas.microsoft.com/office/drawing/2014/main" id="{897AB9B2-944A-244E-A562-F4A962AEA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138" y="535911"/>
            <a:ext cx="3602001" cy="5694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777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6BF5352-3955-794E-B3C2-EFCC656F8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971097C3-B5F9-1044-96E9-78B9D05E0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圖片 1">
            <a:extLst>
              <a:ext uri="{FF2B5EF4-FFF2-40B4-BE49-F238E27FC236}">
                <a16:creationId xmlns="" xmlns:a16="http://schemas.microsoft.com/office/drawing/2014/main" id="{B5D9B6DB-6955-F648-A6C2-B803C495F1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60" y="1600200"/>
            <a:ext cx="8272130" cy="3277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6448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1BC214D-FC72-3548-BA0E-534CF1D16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衝刺技術指引</a:t>
            </a:r>
            <a:endParaRPr lang="en-US" altLang="zh-TW" dirty="0"/>
          </a:p>
          <a:p>
            <a:pPr lvl="1"/>
            <a:r>
              <a:rPr lang="zh-TW" altLang="en-US" dirty="0"/>
              <a:t>直線衝刺可由幾個次階段所組成，包含起跑、加速及最高速度等階段。</a:t>
            </a:r>
            <a:endParaRPr lang="en-US" altLang="zh-TW" dirty="0"/>
          </a:p>
          <a:p>
            <a:pPr lvl="1"/>
            <a:r>
              <a:rPr lang="zh-TW" altLang="en-US" dirty="0"/>
              <a:t>各階段的衝刺技術是截然不同的，技術的執行是透過一序列的騰空期和站立期組成，並且仰賴運動員盡全力以最快速度移動下肢來達成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09116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1">
            <a:extLst>
              <a:ext uri="{FF2B5EF4-FFF2-40B4-BE49-F238E27FC236}">
                <a16:creationId xmlns="" xmlns:a16="http://schemas.microsoft.com/office/drawing/2014/main" id="{98F076AB-FDF7-8C41-BB83-6735FB32C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944" y="2472451"/>
            <a:ext cx="8070112" cy="2950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4224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DF65B42-19A8-344D-A4B3-DDE347FBF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圖片 1">
            <a:extLst>
              <a:ext uri="{FF2B5EF4-FFF2-40B4-BE49-F238E27FC236}">
                <a16:creationId xmlns="" xmlns:a16="http://schemas.microsoft.com/office/drawing/2014/main" id="{6FC07F73-CA21-1644-AEBB-9210B94566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80554"/>
            <a:ext cx="8229600" cy="2965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9005117"/>
      </p:ext>
    </p:extLst>
  </p:cSld>
  <p:clrMapOvr>
    <a:masterClrMapping/>
  </p:clrMapOvr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193</TotalTime>
  <Words>587</Words>
  <Application>Microsoft Office PowerPoint</Application>
  <PresentationFormat>如螢幕大小 (4:3)</PresentationFormat>
  <Paragraphs>42</Paragraphs>
  <Slides>17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課程名稱</vt:lpstr>
      <vt:lpstr>運動訓練學</vt:lpstr>
      <vt:lpstr>跑步速率 Running Speed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敏捷性表現與改變方向能力</vt:lpstr>
      <vt:lpstr>PowerPoint 簡報</vt:lpstr>
      <vt:lpstr>PowerPoint 簡報</vt:lpstr>
      <vt:lpstr>PowerPoint 簡報</vt:lpstr>
      <vt:lpstr>PowerPoint 簡報</vt:lpstr>
      <vt:lpstr>參考文獻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BIGMAMA</cp:lastModifiedBy>
  <cp:revision>19</cp:revision>
  <dcterms:created xsi:type="dcterms:W3CDTF">2017-11-07T02:54:43Z</dcterms:created>
  <dcterms:modified xsi:type="dcterms:W3CDTF">2018-10-01T17:23:20Z</dcterms:modified>
</cp:coreProperties>
</file>