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338" r:id="rId6"/>
    <p:sldId id="303" r:id="rId7"/>
    <p:sldId id="304" r:id="rId8"/>
    <p:sldId id="328" r:id="rId9"/>
    <p:sldId id="306" r:id="rId10"/>
    <p:sldId id="279" r:id="rId11"/>
    <p:sldId id="308" r:id="rId12"/>
    <p:sldId id="310" r:id="rId13"/>
    <p:sldId id="311" r:id="rId14"/>
    <p:sldId id="336" r:id="rId15"/>
    <p:sldId id="337" r:id="rId16"/>
    <p:sldId id="334" r:id="rId17"/>
    <p:sldId id="339" r:id="rId18"/>
    <p:sldId id="264" r:id="rId19"/>
    <p:sldId id="317" r:id="rId20"/>
    <p:sldId id="318" r:id="rId21"/>
    <p:sldId id="320" r:id="rId22"/>
    <p:sldId id="340" r:id="rId23"/>
    <p:sldId id="341" r:id="rId24"/>
    <p:sldId id="316" r:id="rId25"/>
    <p:sldId id="285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127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7F9E37-BFC4-4932-AE2E-D5A16DF18971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4735E3-C2C6-4131-9071-66E7CB42A45F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7277E9-FDB8-4C94-933F-7E120B06E0DB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53188"/>
            <a:ext cx="2133600" cy="40481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2011.02.18</a:t>
            </a:r>
            <a:r>
              <a:rPr kumimoji="0" lang="zh-TW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更新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453188"/>
            <a:ext cx="2133600" cy="40481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36A4D-CCCD-4D95-AE4C-78AFFA1BEB6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326" name="Line 6"/>
          <p:cNvSpPr>
            <a:spLocks noChangeShapeType="1"/>
          </p:cNvSpPr>
          <p:nvPr userDrawn="1"/>
        </p:nvSpPr>
        <p:spPr bwMode="auto">
          <a:xfrm>
            <a:off x="4356100" y="4437063"/>
            <a:ext cx="2376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913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240394-493A-482E-8638-5B40CD71242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86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9A49F-831D-41D8-9FD0-12FD187562E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57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112AB-2E99-4C72-9F54-1ED79B5CE4D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7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5B31D-EAA3-4A0A-B9C8-4B4DACE50F2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9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58C953-9EBB-4A60-A378-0CF19645ED3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38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C09A4E-1F1A-406D-B7EE-54526AB8282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178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AF0EB6-4D68-4609-857A-8E192D8835A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52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6302A4-809C-4B78-AEE1-538ACE7FE3DF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791B8-042A-4FE5-99B7-088669484B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472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A4BDA8-FC56-4936-956E-C7C130860D9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063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021A4D-E4E2-4127-8320-FA5B40A435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8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53188"/>
            <a:ext cx="2133600" cy="40481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2011.02.18</a:t>
            </a:r>
            <a:r>
              <a:rPr kumimoji="0" lang="zh-TW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更新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453188"/>
            <a:ext cx="2133600" cy="40481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36A4D-CCCD-4D95-AE4C-78AFFA1BEB6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326" name="Line 6"/>
          <p:cNvSpPr>
            <a:spLocks noChangeShapeType="1"/>
          </p:cNvSpPr>
          <p:nvPr userDrawn="1"/>
        </p:nvSpPr>
        <p:spPr bwMode="auto">
          <a:xfrm>
            <a:off x="4356100" y="4437063"/>
            <a:ext cx="2376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24598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240394-493A-482E-8638-5B40CD71242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79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9A49F-831D-41D8-9FD0-12FD187562E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385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112AB-2E99-4C72-9F54-1ED79B5CE4D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983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5B31D-EAA3-4A0A-B9C8-4B4DACE50F2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193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58C953-9EBB-4A60-A378-0CF19645ED3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156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C09A4E-1F1A-406D-B7EE-54526AB8282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0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54010A-69A2-453C-B970-F31B61FE0B97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AF0EB6-4D68-4609-857A-8E192D8835A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520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791B8-042A-4FE5-99B7-088669484B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68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A4BDA8-FC56-4936-956E-C7C130860D9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137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021A4D-E4E2-4127-8320-FA5B40A435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601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F9E37-BFC4-4932-AE2E-D5A16DF18971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45E90-1DB4-4B82-8E8A-CD2FCFC11F9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164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302A4-809C-4B78-AEE1-538ACE7FE3D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0395-D23A-44D3-82C0-4590073AED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9482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4010A-69A2-453C-B970-F31B61FE0B9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12FB0-2E0B-4C7D-89B7-C016A647C2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4601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7D63C-113F-4143-AF97-5A6A748FA55D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74A30-8353-4862-B702-976BAC0E8F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771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E306D-C01A-4CC3-8837-C48E8C87B1B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D0521-1776-48F2-8FB8-C1E263F51F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957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8CB1A-A07A-4B43-83A0-A8E07EA398D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A85B7-C58A-4350-BFB6-40B5FB091D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71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7D63C-113F-4143-AF97-5A6A748FA55D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CB87-B56A-43D8-A16D-E7982FF73CF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86742-364C-42B1-8E4A-2F680DEA739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56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5889F-CC49-4950-A2F5-43F1D94B1C2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C8CB1-943C-4FEC-AE98-0A0E426A14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515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13BD4-9237-498C-96EB-6FD6DC6A2E4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B9646-D5C1-49A7-8BC7-64424560F6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057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735E3-C2C6-4131-9071-66E7CB42A45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8F1439-EE78-46AE-A120-2F9912D311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5286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277E9-FDB8-4C94-933F-7E120B06E0D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64F07-8D40-46C5-AC8C-31230415A5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4303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E306D-C01A-4CC3-8837-C48E8C87B1BA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38CB1A-A07A-4B43-83A0-A8E07EA398DB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7DCB87-B56A-43D8-A16D-E7982FF73CF2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5889F-CC49-4950-A2F5-43F1D94B1C24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13BD4-9237-498C-96EB-6FD6DC6A2E4B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52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88125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65E50E-4B72-486A-A7B0-5B4E2E7416C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83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52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88125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65E50E-4B72-486A-A7B0-5B4E2E7416C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52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4949E-7836-4454-A5D1-8B546E1F9C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新細明體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新細明體"/>
            </a:endParaRPr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4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59863" y="2459703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預測與解釋</a:t>
            </a:r>
            <a:r>
              <a:rPr lang="en-US" altLang="zh-TW" dirty="0" smtClean="0"/>
              <a:t>-</a:t>
            </a:r>
            <a:r>
              <a:rPr lang="zh-TW" altLang="en-US" dirty="0" smtClean="0"/>
              <a:t>迴</a:t>
            </a:r>
            <a:r>
              <a:rPr lang="zh-TW" altLang="en-US" smtClean="0"/>
              <a:t>歸分析二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97692" y="3971874"/>
            <a:ext cx="6400800" cy="648071"/>
          </a:xfrm>
        </p:spPr>
        <p:txBody>
          <a:bodyPr/>
          <a:lstStyle/>
          <a:p>
            <a:pPr lvl="0"/>
            <a:r>
              <a:rPr lang="zh-TW" altLang="en-US" smtClean="0"/>
              <a:t>林文斌</a:t>
            </a:r>
            <a:endParaRPr 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圖可以加上趨勢線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0023" t="25516" r="21959" b="26139"/>
          <a:stretch/>
        </p:blipFill>
        <p:spPr>
          <a:xfrm>
            <a:off x="249809" y="1217320"/>
            <a:ext cx="2983585" cy="20530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46289" t="27568" r="32577" b="48048"/>
          <a:stretch/>
        </p:blipFill>
        <p:spPr>
          <a:xfrm>
            <a:off x="3337089" y="1217320"/>
            <a:ext cx="3864989" cy="24132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62062" t="36117" r="25979" b="39691"/>
          <a:stretch/>
        </p:blipFill>
        <p:spPr>
          <a:xfrm>
            <a:off x="7305773" y="1217320"/>
            <a:ext cx="1776954" cy="202205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l="81340" t="21954" r="1134" b="6224"/>
          <a:stretch/>
        </p:blipFill>
        <p:spPr>
          <a:xfrm>
            <a:off x="7305773" y="3270397"/>
            <a:ext cx="1776954" cy="355390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/>
          <a:srcRect l="40825" t="26806" r="23402" b="28043"/>
          <a:stretch/>
        </p:blipFill>
        <p:spPr>
          <a:xfrm>
            <a:off x="1741601" y="3254166"/>
            <a:ext cx="5227164" cy="357013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202078" y="2620652"/>
            <a:ext cx="1880649" cy="3205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7852528" y="2950590"/>
            <a:ext cx="9427" cy="9898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305773" y="3930977"/>
            <a:ext cx="1776954" cy="1536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305773" y="6485641"/>
            <a:ext cx="1776954" cy="338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 flipH="1" flipV="1">
            <a:off x="4694548" y="4326903"/>
            <a:ext cx="2611225" cy="22907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619893" y="3789575"/>
            <a:ext cx="1696825" cy="509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2507530" y="1866507"/>
            <a:ext cx="2394408" cy="9332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5081047" y="2762054"/>
            <a:ext cx="2121031" cy="659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954436" y="2113961"/>
            <a:ext cx="294750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選擇要繪製趨勢線的數列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316718" y="1895123"/>
            <a:ext cx="233156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滑鼠右鍵叫出功能表，選擇加上趨勢線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381136" y="5653428"/>
            <a:ext cx="370159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根據研究設計選擇適當的迴歸預測線及呈現方式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8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例題六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FIFA 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數據 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(~2017.07.01)</a:t>
            </a:r>
            <a:endParaRPr lang="zh-TW" altLang="en-US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967"/>
            <a:ext cx="9144000" cy="461154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967"/>
            <a:ext cx="9144000" cy="46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0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75" y="345599"/>
            <a:ext cx="6189585" cy="178851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" y="292105"/>
            <a:ext cx="2878699" cy="6595964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00089" y="360955"/>
            <a:ext cx="362721" cy="414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stCxn id="9" idx="3"/>
          </p:cNvCxnSpPr>
          <p:nvPr/>
        </p:nvCxnSpPr>
        <p:spPr>
          <a:xfrm>
            <a:off x="3362810" y="568345"/>
            <a:ext cx="5288840" cy="2073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723036" y="550689"/>
            <a:ext cx="403195" cy="321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3238270" y="898816"/>
            <a:ext cx="5659313" cy="10636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2960579" y="846140"/>
            <a:ext cx="207690" cy="7238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3428224" y="59758"/>
            <a:ext cx="28712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點選功能表列中的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5847893" y="775946"/>
            <a:ext cx="194796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資料分析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10" y="1727780"/>
            <a:ext cx="4023709" cy="214902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119671" y="3099351"/>
            <a:ext cx="895546" cy="2600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6007230" y="2215956"/>
            <a:ext cx="2360915" cy="9832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5607777" y="2162955"/>
            <a:ext cx="14863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迴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歸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77" y="2773247"/>
            <a:ext cx="4176122" cy="405419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188506" y="304364"/>
            <a:ext cx="709933" cy="6553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1514432" y="292104"/>
            <a:ext cx="668892" cy="6565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>
          <a:xfrm>
            <a:off x="2960579" y="2532287"/>
            <a:ext cx="3703826" cy="11824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1514432" y="2773247"/>
            <a:ext cx="5149973" cy="686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039103" y="5821148"/>
            <a:ext cx="2800018" cy="2639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8264964" y="3135283"/>
            <a:ext cx="715116" cy="2644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49" name="直線單箭頭接點 48"/>
          <p:cNvCxnSpPr/>
          <p:nvPr/>
        </p:nvCxnSpPr>
        <p:spPr>
          <a:xfrm flipV="1">
            <a:off x="7583860" y="3399714"/>
            <a:ext cx="659906" cy="23902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文字方塊 55"/>
          <p:cNvSpPr txBox="1"/>
          <p:nvPr/>
        </p:nvSpPr>
        <p:spPr>
          <a:xfrm>
            <a:off x="6276914" y="4509656"/>
            <a:ext cx="276530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選擇資料輸入範圍，勾選殘差、樣本迴歸線圖、常態機率圖等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" y="3681560"/>
            <a:ext cx="4628567" cy="3189321"/>
          </a:xfrm>
          <a:prstGeom prst="rect">
            <a:avLst/>
          </a:prstGeom>
        </p:spPr>
      </p:pic>
      <p:sp>
        <p:nvSpPr>
          <p:cNvPr id="57" name="文字方塊 56"/>
          <p:cNvSpPr txBox="1"/>
          <p:nvPr/>
        </p:nvSpPr>
        <p:spPr>
          <a:xfrm>
            <a:off x="1863262" y="3319670"/>
            <a:ext cx="276530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產生報表與迴歸線圖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51" name="直線單箭頭接點 50"/>
          <p:cNvCxnSpPr>
            <a:stCxn id="39" idx="1"/>
            <a:endCxn id="57" idx="3"/>
          </p:cNvCxnSpPr>
          <p:nvPr/>
        </p:nvCxnSpPr>
        <p:spPr>
          <a:xfrm flipH="1">
            <a:off x="4628567" y="3267499"/>
            <a:ext cx="3636397" cy="2368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圖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49" y="3815942"/>
            <a:ext cx="3665538" cy="208806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40" y="4574744"/>
            <a:ext cx="1365714" cy="159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9372" y="4394060"/>
            <a:ext cx="1365714" cy="159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62909" y="5357091"/>
            <a:ext cx="443346" cy="728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723696" y="5357090"/>
            <a:ext cx="475853" cy="728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2257252" y="6262321"/>
            <a:ext cx="475853" cy="5651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5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41" grpId="0" animBg="1"/>
      <p:bldP spid="42" grpId="0" animBg="1"/>
      <p:bldP spid="16" grpId="0" animBg="1"/>
      <p:bldP spid="43" grpId="0" animBg="1"/>
      <p:bldP spid="23" grpId="0" animBg="1"/>
      <p:bldP spid="38" grpId="0" animBg="1"/>
      <p:bldP spid="35" grpId="0" animBg="1"/>
      <p:bldP spid="39" grpId="0" animBg="1"/>
      <p:bldP spid="56" grpId="0" animBg="1"/>
      <p:bldP spid="57" grpId="0" animBg="1"/>
      <p:bldP spid="4" grpId="0" animBg="1"/>
      <p:bldP spid="32" grpId="0" animBg="1"/>
      <p:bldP spid="5" grpId="0" animBg="1"/>
      <p:bldP spid="7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期刊論文案例分享一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552142"/>
            <a:ext cx="8229600" cy="4525959"/>
          </a:xfrm>
        </p:spPr>
        <p:txBody>
          <a:bodyPr/>
          <a:lstStyle/>
          <a:p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張曉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昀、鄭世忠、吳婉鈴、張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碧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峰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(2016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。比較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有無肩內轉角度缺損投手之肩關節活動度及肩部穩定性的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差異。</a:t>
            </a:r>
            <a:r>
              <a:rPr lang="zh-TW" altLang="en-US" sz="28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體育學報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28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303-315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doi:10.3966/102472972016094903005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zh-TW" altLang="en-US" sz="2800" dirty="0">
                <a:solidFill>
                  <a:schemeClr val="bg2">
                    <a:lumMod val="10000"/>
                  </a:schemeClr>
                </a:solidFill>
              </a:rPr>
            </a:br>
            <a:endParaRPr lang="zh-TW" alt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18" y="1588610"/>
            <a:ext cx="7952509" cy="396244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17" y="1588610"/>
            <a:ext cx="7952509" cy="46089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036006" y="3651531"/>
            <a:ext cx="1487055" cy="221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61892" y="4710545"/>
            <a:ext cx="6977207" cy="774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1" y="1580330"/>
            <a:ext cx="3897748" cy="450626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8991" y="1568709"/>
            <a:ext cx="3897749" cy="460899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81885" y="2161309"/>
            <a:ext cx="3805387" cy="1616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39671" y="4120263"/>
            <a:ext cx="3897749" cy="1932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661" y="1570483"/>
            <a:ext cx="7946660" cy="452595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0815" y="1580115"/>
            <a:ext cx="3888290" cy="18243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885" y="1538241"/>
            <a:ext cx="4048930" cy="463945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174" y="5587522"/>
            <a:ext cx="3966825" cy="55668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05935" y="2738599"/>
            <a:ext cx="3705154" cy="63480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5930" y="3404126"/>
            <a:ext cx="3899234" cy="304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期刊論文案例分享二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552142"/>
            <a:ext cx="8229600" cy="4525959"/>
          </a:xfrm>
        </p:spPr>
        <p:txBody>
          <a:bodyPr/>
          <a:lstStyle/>
          <a:p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莊欣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耘、季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力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康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(2017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。正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念與高爾夫推桿表現之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關係。</a:t>
            </a:r>
            <a:r>
              <a:rPr lang="zh-TW" altLang="en-US" sz="28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運動</a:t>
            </a:r>
            <a:r>
              <a:rPr lang="zh-TW" altLang="en-US" sz="2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教練</a:t>
            </a:r>
            <a:r>
              <a:rPr lang="zh-TW" altLang="en-US" sz="28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科學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28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55-66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doi:10.6194/SCS.2017.45.06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zh-TW" altLang="en-US" sz="2800" dirty="0">
                <a:solidFill>
                  <a:schemeClr val="bg2">
                    <a:lumMod val="10000"/>
                  </a:schemeClr>
                </a:solidFill>
              </a:rPr>
            </a:br>
            <a:endParaRPr lang="zh-TW" alt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46" y="1484890"/>
            <a:ext cx="7897089" cy="466046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853382" y="4507345"/>
            <a:ext cx="785091" cy="184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108364" y="4886036"/>
            <a:ext cx="7102763" cy="4341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108363" y="3703365"/>
            <a:ext cx="7102763" cy="637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582" y="1490480"/>
            <a:ext cx="3925453" cy="458762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46" y="1490480"/>
            <a:ext cx="3971636" cy="4494684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692727" y="2530764"/>
            <a:ext cx="3713018" cy="345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4599709" y="1552142"/>
            <a:ext cx="3740727" cy="793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033819" y="5800436"/>
            <a:ext cx="2678546" cy="277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827" y="1544232"/>
            <a:ext cx="3814155" cy="4502594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692727" y="3149600"/>
            <a:ext cx="3611422" cy="2835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4982" y="1541752"/>
            <a:ext cx="4027053" cy="4603598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470863" y="3491345"/>
            <a:ext cx="3869573" cy="26540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073" y="1552142"/>
            <a:ext cx="3777672" cy="447949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692727" y="4137891"/>
            <a:ext cx="3537528" cy="461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8" y="1517374"/>
            <a:ext cx="4008579" cy="4627976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151418" y="2142836"/>
            <a:ext cx="535709" cy="387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3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4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重點摘述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簡單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線性迴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歸應用須知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估計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意義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000" lvl="1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當用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值來估計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時，根據的是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變數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和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Y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之間的關係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，而不是因為函數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關係，所以同樣的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值可能對應許多不同的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000" lvl="1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例如最低溫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同樣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的日子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，暖暖包銷售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金額仍然不盡相同。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當代入 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=10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來估計</a:t>
            </a:r>
            <a:r>
              <a:rPr lang="en-US" altLang="zh-TW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所得結果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，其實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是溫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度時、暖暖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平均的銷售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金額。</a:t>
            </a:r>
          </a:p>
          <a:p>
            <a:pPr marL="457200" lvl="1" indent="0">
              <a:buNone/>
            </a:pPr>
            <a:endParaRPr lang="en-US" altLang="zh-TW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28507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重點摘述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簡單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線性迴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歸應用須知</a:t>
                </a: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TW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2. </a:t>
                </a:r>
                <a:r>
                  <a:rPr lang="zh-TW" altLang="en-US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估計</a:t>
                </a:r>
                <a:r>
                  <a:rPr lang="zh-TW" altLang="en-US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的準確</a:t>
                </a:r>
                <a:r>
                  <a:rPr lang="zh-TW" altLang="en-US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程度</a:t>
                </a:r>
                <a:endPara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720000" lvl="1" indent="0">
                  <a:buNone/>
                </a:pPr>
                <a:r>
                  <a:rPr lang="zh-TW" altLang="en-US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用平均數來估計準不準呢</a:t>
                </a:r>
                <a:r>
                  <a:rPr lang="zh-TW" altLang="en-US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？此與數據</a:t>
                </a:r>
                <a:r>
                  <a:rPr lang="zh-TW" altLang="en-US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的散布情況有密切關係，簡單線性迴歸模型裡面的</a:t>
                </a:r>
                <a14:m>
                  <m:oMath xmlns:m="http://schemas.openxmlformats.org/officeDocument/2006/math">
                    <m:r>
                      <a:rPr lang="zh-TW" alt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 pitchFamily="65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/>
                            <a:ea typeface="標楷體" pitchFamily="65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的變異數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) </a:t>
                </a:r>
                <a:r>
                  <a:rPr lang="zh-TW" altLang="en-US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即包含這個</a:t>
                </a:r>
                <a:r>
                  <a:rPr lang="zh-TW" altLang="en-US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訊息</a:t>
                </a:r>
                <a:r>
                  <a:rPr lang="zh-TW" altLang="en-US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14:m>
                  <m:oMath xmlns:m="http://schemas.openxmlformats.org/officeDocument/2006/math">
                    <m:r>
                      <a:rPr lang="zh-TW" alt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 pitchFamily="65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值</a:t>
                </a:r>
                <a:r>
                  <a:rPr lang="zh-TW" altLang="en-US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較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大</a:t>
                </a:r>
                <a:r>
                  <a:rPr lang="zh-TW" altLang="en-US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代表數據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散布比較廣</a:t>
                </a:r>
                <a:r>
                  <a:rPr lang="zh-TW" altLang="en-US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，用平均數當作估計可能不太</a:t>
                </a:r>
                <a:r>
                  <a:rPr lang="zh-TW" altLang="en-US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準、反之</a:t>
                </a:r>
                <a:r>
                  <a:rPr lang="zh-TW" altLang="en-US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則比較準。</a:t>
                </a:r>
              </a:p>
              <a:p>
                <a:pPr marL="457200" lvl="1" indent="0">
                  <a:buNone/>
                </a:pPr>
                <a:endParaRPr lang="en-US" altLang="zh-TW" strike="sngStrike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重點摘述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簡單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線性迴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歸應用須知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估計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適用範圍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000" lvl="1" indent="0">
              <a:buNone/>
            </a:pP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假設我們找到了最小平方迴歸直線，也發現數據多半距離直線不遠，這樣是否可以放心代入</a:t>
            </a:r>
            <a:r>
              <a:rPr lang="en-US" altLang="zh-TW" sz="2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去估計</a:t>
            </a:r>
            <a:r>
              <a:rPr lang="en-US" altLang="zh-TW" sz="2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 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呢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？此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還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須注意一件事，就是</a:t>
            </a:r>
            <a:r>
              <a:rPr lang="zh-TW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所代入的</a:t>
            </a:r>
            <a:r>
              <a:rPr lang="en-US" altLang="zh-TW" sz="2600" i="1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</a:t>
            </a:r>
            <a:r>
              <a:rPr lang="zh-TW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應該不可超出決定迴歸直線的數據點之</a:t>
            </a:r>
            <a:r>
              <a:rPr lang="en-US" altLang="zh-TW" sz="2600" i="1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</a:t>
            </a:r>
            <a:r>
              <a:rPr lang="zh-TW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值範圍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，否則即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有可能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得到離譜的結論。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決定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000" lvl="1" indent="0">
              <a:buNone/>
            </a:pP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兩個變數當中，應該要令哪一個當作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，哪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一個當作</a:t>
            </a: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呢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？這點很容易決定，把我們</a:t>
            </a:r>
            <a:r>
              <a:rPr lang="zh-TW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想要預測的變數當作</a:t>
            </a:r>
            <a:r>
              <a:rPr lang="en-US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Y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另一個當作</a:t>
            </a:r>
            <a:r>
              <a:rPr lang="en-US" altLang="zh-TW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</a:t>
            </a:r>
            <a:r>
              <a: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行了。</a:t>
            </a:r>
            <a:endParaRPr lang="en-US" altLang="zh-TW" sz="2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重點摘述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17073"/>
            <a:ext cx="8229600" cy="4525959"/>
          </a:xfrm>
        </p:spPr>
        <p:txBody>
          <a:bodyPr/>
          <a:lstStyle/>
          <a:p>
            <a:pPr lvl="0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簡單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線性迴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歸應用須知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合適的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模型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000" lvl="1" indent="0">
              <a:buNone/>
            </a:pPr>
            <a:r>
              <a:rPr lang="zh-TW" altLang="en-US" sz="25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直線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，是考慮</a:t>
            </a:r>
            <a:r>
              <a:rPr lang="zh-TW" altLang="en-US" sz="2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兩個變數間關聯時最常用的模型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，簡單</a:t>
            </a:r>
            <a:r>
              <a:rPr lang="zh-TW" altLang="en-US" sz="2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好用，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但卻不能</a:t>
            </a:r>
            <a:r>
              <a:rPr lang="zh-TW" altLang="en-US" sz="2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因為好用就隨便用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，例如用</a:t>
            </a:r>
            <a:r>
              <a:rPr lang="en-US" altLang="zh-TW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估計</a:t>
            </a:r>
            <a:r>
              <a:rPr lang="en-US" altLang="zh-TW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zh-TW" altLang="en-US" sz="2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、不管是否合適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都當成配</a:t>
            </a:r>
            <a:r>
              <a:rPr lang="zh-TW" altLang="en-US" sz="2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適直線模型。當</a:t>
            </a:r>
            <a:r>
              <a:rPr lang="en-US" altLang="zh-TW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之間</a:t>
            </a:r>
            <a:r>
              <a:rPr lang="zh-TW" altLang="en-US" sz="2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並沒有直線關聯時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，如此做</a:t>
            </a:r>
            <a:r>
              <a:rPr lang="zh-TW" altLang="en-US" sz="2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的結果可能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極不理想，在沒有軟體協助做</a:t>
            </a:r>
            <a:r>
              <a:rPr lang="zh-TW" altLang="en-US" sz="2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計算時，更必須加倍小心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5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000" lvl="1" indent="0">
              <a:buNone/>
            </a:pP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</a:t>
            </a:r>
            <a:r>
              <a:rPr lang="zh-TW" altLang="en-US" sz="2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起碼應該先畫</a:t>
            </a:r>
            <a:r>
              <a:rPr lang="zh-TW" altLang="en-US" sz="25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散布圖</a:t>
            </a:r>
            <a:r>
              <a:rPr lang="zh-TW" altLang="en-US" sz="2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，看看圖形是否呈現帶狀。如果點的散布並不接近一條直線，反而出現曲線形狀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，那麼就</a:t>
            </a:r>
            <a:r>
              <a:rPr lang="zh-TW" altLang="en-US" sz="2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應該找合適的曲線去描述模型，而不是找迴歸直線；除了直線形式外，存在各式各樣的模型可用在其他形式的關聯。</a:t>
            </a:r>
          </a:p>
          <a:p>
            <a:pPr marL="457200" lvl="1" indent="0">
              <a:buNone/>
            </a:pP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zh-TW" altLang="en-US" dirty="0"/>
          </a:p>
          <a:p>
            <a:pPr marL="457200" lvl="1" indent="0">
              <a:buNone/>
            </a:pPr>
            <a:endParaRPr lang="en-US" altLang="zh-TW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30867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重點摘</a:t>
            </a:r>
            <a:r>
              <a:rPr lang="zh-TW" altLang="en-US" dirty="0" smtClean="0"/>
              <a:t>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49218"/>
            <a:ext cx="8229600" cy="4525959"/>
          </a:xfrm>
        </p:spPr>
        <p:txBody>
          <a:bodyPr/>
          <a:lstStyle/>
          <a:p>
            <a:pPr lvl="0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最小平方法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型態資料</a:t>
            </a:r>
            <a:endParaRPr lang="en-US" altLang="zh-TW" strike="sngStrike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迴歸分析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zh-TW" dirty="0">
                <a:latin typeface="Times New Roman"/>
                <a:ea typeface="標楷體"/>
              </a:rPr>
              <a:t>自變數</a:t>
            </a:r>
            <a:r>
              <a:rPr kumimoji="1" lang="en-US" altLang="zh-TW" dirty="0">
                <a:latin typeface="Times New Roman"/>
                <a:ea typeface="標楷體"/>
              </a:rPr>
              <a:t> </a:t>
            </a:r>
            <a:r>
              <a:rPr kumimoji="1" lang="en-US" altLang="zh-TW" i="1" dirty="0">
                <a:latin typeface="Times New Roman"/>
                <a:ea typeface="標楷體"/>
              </a:rPr>
              <a:t>X</a:t>
            </a:r>
            <a:r>
              <a:rPr kumimoji="1" lang="zh-TW" altLang="en-US" i="1" dirty="0">
                <a:latin typeface="Times New Roman"/>
                <a:ea typeface="標楷體"/>
              </a:rPr>
              <a:t>、</a:t>
            </a:r>
            <a:r>
              <a:rPr kumimoji="1" lang="zh-TW" altLang="en-US" dirty="0">
                <a:latin typeface="Times New Roman"/>
                <a:ea typeface="標楷體"/>
              </a:rPr>
              <a:t>依</a:t>
            </a:r>
            <a:r>
              <a:rPr kumimoji="1" lang="zh-TW" altLang="zh-TW" dirty="0">
                <a:latin typeface="Times New Roman"/>
                <a:ea typeface="標楷體"/>
              </a:rPr>
              <a:t>變數</a:t>
            </a:r>
            <a:r>
              <a:rPr kumimoji="1" lang="en-US" altLang="zh-TW" dirty="0">
                <a:latin typeface="Times New Roman"/>
                <a:ea typeface="標楷體"/>
              </a:rPr>
              <a:t> </a:t>
            </a:r>
            <a:r>
              <a:rPr kumimoji="1" lang="en-US" altLang="zh-TW" i="1" dirty="0">
                <a:latin typeface="Times New Roman"/>
                <a:ea typeface="標楷體"/>
              </a:rPr>
              <a:t>Y</a:t>
            </a:r>
          </a:p>
          <a:p>
            <a:pPr lvl="1"/>
            <a:r>
              <a:rPr kumimoji="1" lang="zh-TW" altLang="en-US" dirty="0">
                <a:latin typeface="Times New Roman"/>
                <a:ea typeface="標楷體"/>
              </a:rPr>
              <a:t>自變數與依變數都為連續型態的資料</a:t>
            </a:r>
          </a:p>
          <a:p>
            <a:pPr lvl="1"/>
            <a:r>
              <a:rPr kumimoji="1" lang="zh-TW" altLang="en-US" dirty="0">
                <a:latin typeface="Times New Roman"/>
                <a:ea typeface="標楷體"/>
              </a:rPr>
              <a:t>簡單迴歸、二元迴歸、多元迴歸、多變量迴歸、線性迴歸、非線性迴歸</a:t>
            </a:r>
            <a:endParaRPr kumimoji="1" lang="en-US" altLang="zh-TW" dirty="0">
              <a:latin typeface="Times New Roman"/>
              <a:ea typeface="標楷體"/>
            </a:endParaRPr>
          </a:p>
          <a:p>
            <a:pPr lvl="1"/>
            <a:r>
              <a:rPr kumimoji="1" lang="zh-TW" altLang="en-US" dirty="0">
                <a:latin typeface="Times New Roman"/>
                <a:ea typeface="標楷體"/>
              </a:rPr>
              <a:t>與其他不同研究方法的搭配</a:t>
            </a:r>
            <a:r>
              <a:rPr kumimoji="1" lang="zh-TW" altLang="en-US" dirty="0" smtClean="0">
                <a:latin typeface="Times New Roman"/>
                <a:ea typeface="標楷體"/>
              </a:rPr>
              <a:t>運用</a:t>
            </a:r>
            <a:endParaRPr kumimoji="1" lang="zh-TW" altLang="en-US" dirty="0"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27613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前情提要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49218"/>
            <a:ext cx="8229600" cy="4525959"/>
          </a:xfrm>
        </p:spPr>
        <p:txBody>
          <a:bodyPr/>
          <a:lstStyle/>
          <a:p>
            <a:pPr lvl="0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最小平方法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連續變數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一般線性迴歸、階層線性迴歸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trike="sngStrike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迴歸分析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zh-TW" dirty="0" smtClean="0">
                <a:latin typeface="Times New Roman"/>
                <a:ea typeface="標楷體"/>
              </a:rPr>
              <a:t>自變數</a:t>
            </a:r>
            <a:r>
              <a:rPr kumimoji="1" lang="en-US" altLang="zh-TW" dirty="0" smtClean="0">
                <a:latin typeface="Times New Roman"/>
                <a:ea typeface="標楷體"/>
              </a:rPr>
              <a:t> </a:t>
            </a:r>
            <a:r>
              <a:rPr kumimoji="1" lang="en-US" altLang="zh-TW" i="1" dirty="0" smtClean="0">
                <a:latin typeface="Times New Roman"/>
                <a:ea typeface="標楷體"/>
              </a:rPr>
              <a:t>X</a:t>
            </a:r>
            <a:r>
              <a:rPr kumimoji="1" lang="zh-TW" altLang="en-US" i="1" dirty="0" smtClean="0">
                <a:latin typeface="Times New Roman"/>
                <a:ea typeface="標楷體"/>
              </a:rPr>
              <a:t>、</a:t>
            </a:r>
            <a:r>
              <a:rPr kumimoji="1" lang="zh-TW" altLang="en-US" dirty="0">
                <a:latin typeface="Times New Roman"/>
                <a:ea typeface="標楷體"/>
              </a:rPr>
              <a:t>依</a:t>
            </a:r>
            <a:r>
              <a:rPr kumimoji="1" lang="zh-TW" altLang="zh-TW" dirty="0">
                <a:latin typeface="Times New Roman"/>
                <a:ea typeface="標楷體"/>
              </a:rPr>
              <a:t>變數</a:t>
            </a:r>
            <a:r>
              <a:rPr kumimoji="1" lang="en-US" altLang="zh-TW" dirty="0">
                <a:latin typeface="Times New Roman"/>
                <a:ea typeface="標楷體"/>
              </a:rPr>
              <a:t> </a:t>
            </a:r>
            <a:r>
              <a:rPr kumimoji="1" lang="en-US" altLang="zh-TW" i="1" dirty="0" smtClean="0">
                <a:latin typeface="Times New Roman"/>
                <a:ea typeface="標楷體"/>
              </a:rPr>
              <a:t>Y</a:t>
            </a:r>
            <a:endParaRPr kumimoji="1" lang="zh-TW" altLang="zh-TW" i="1" dirty="0" smtClean="0">
              <a:latin typeface="Times New Roman"/>
              <a:ea typeface="標楷體"/>
            </a:endParaRPr>
          </a:p>
          <a:p>
            <a:pPr lvl="1"/>
            <a:r>
              <a:rPr kumimoji="1" lang="zh-TW" altLang="en-US" dirty="0" smtClean="0">
                <a:latin typeface="Times New Roman"/>
                <a:ea typeface="標楷體"/>
              </a:rPr>
              <a:t>簡單迴</a:t>
            </a:r>
            <a:r>
              <a:rPr kumimoji="1" lang="zh-TW" altLang="en-US" dirty="0">
                <a:latin typeface="Times New Roman"/>
                <a:ea typeface="標楷體"/>
              </a:rPr>
              <a:t>歸、二元迴歸</a:t>
            </a:r>
            <a:r>
              <a:rPr kumimoji="1" lang="zh-TW" altLang="en-US" dirty="0" smtClean="0">
                <a:latin typeface="Times New Roman"/>
                <a:ea typeface="標楷體"/>
              </a:rPr>
              <a:t>、多元</a:t>
            </a:r>
            <a:r>
              <a:rPr kumimoji="1" lang="zh-TW" altLang="en-US" dirty="0">
                <a:latin typeface="Times New Roman"/>
                <a:ea typeface="標楷體"/>
              </a:rPr>
              <a:t>迴歸</a:t>
            </a:r>
            <a:r>
              <a:rPr kumimoji="1" lang="zh-TW" altLang="en-US" dirty="0" smtClean="0">
                <a:latin typeface="Times New Roman"/>
                <a:ea typeface="標楷體"/>
              </a:rPr>
              <a:t>、多變量迴歸、線性迴歸、非線性迴歸</a:t>
            </a:r>
            <a:endParaRPr kumimoji="1" lang="en-US" altLang="zh-TW" dirty="0" smtClean="0">
              <a:latin typeface="Times New Roman"/>
              <a:ea typeface="標楷體"/>
            </a:endParaRPr>
          </a:p>
          <a:p>
            <a:pPr lvl="0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簡單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線性迴歸模型配適度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整體性的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衡量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dirty="0">
                <a:latin typeface="Times New Roman"/>
                <a:ea typeface="標楷體"/>
              </a:rPr>
              <a:t>判定係數 </a:t>
            </a:r>
            <a:r>
              <a:rPr kumimoji="1" lang="en-US" altLang="zh-TW" i="1" dirty="0" smtClean="0">
                <a:latin typeface="Times New Roman"/>
                <a:ea typeface="標楷體"/>
              </a:rPr>
              <a:t>R</a:t>
            </a:r>
            <a:r>
              <a:rPr kumimoji="1" lang="en-US" altLang="zh-TW" baseline="30000" dirty="0" smtClean="0">
                <a:latin typeface="Times New Roman"/>
                <a:ea typeface="標楷體"/>
              </a:rPr>
              <a:t>2</a:t>
            </a:r>
            <a:r>
              <a:rPr kumimoji="1" lang="zh-TW" altLang="en-US" baseline="30000" dirty="0" smtClean="0">
                <a:latin typeface="Times New Roman"/>
                <a:ea typeface="標楷體"/>
              </a:rPr>
              <a:t>、</a:t>
            </a:r>
            <a:r>
              <a:rPr kumimoji="1" lang="en-US" altLang="zh-TW" dirty="0">
                <a:solidFill>
                  <a:schemeClr val="tx1"/>
                </a:solidFill>
                <a:latin typeface="Times New Roman"/>
                <a:ea typeface="標楷體"/>
              </a:rPr>
              <a:t>F</a:t>
            </a:r>
            <a:r>
              <a:rPr kumimoji="1" lang="zh-TW" altLang="en-US" dirty="0" smtClean="0">
                <a:solidFill>
                  <a:schemeClr val="tx1"/>
                </a:solidFill>
                <a:latin typeface="Times New Roman"/>
                <a:ea typeface="標楷體"/>
              </a:rPr>
              <a:t>檢定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solidFill>
                  <a:srgbClr val="FF0000"/>
                </a:solidFill>
                <a:latin typeface="Times New Roman"/>
                <a:ea typeface="標楷體"/>
              </a:rPr>
              <a:t>個別變數衡量 </a:t>
            </a:r>
            <a:r>
              <a:rPr kumimoji="1" lang="en-US" altLang="zh-TW" dirty="0" smtClean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kumimoji="1" lang="zh-TW" altLang="en-US" dirty="0">
                <a:solidFill>
                  <a:srgbClr val="FF0000"/>
                </a:solidFill>
                <a:latin typeface="Times New Roman"/>
                <a:ea typeface="標楷體"/>
              </a:rPr>
              <a:t>自變數對依變數的配適情況，個別變數的衡量採用</a:t>
            </a:r>
            <a:r>
              <a:rPr kumimoji="1" lang="en-US" altLang="zh-TW" i="1" dirty="0">
                <a:solidFill>
                  <a:srgbClr val="FF0000"/>
                </a:solidFill>
                <a:latin typeface="Times New Roman"/>
                <a:ea typeface="標楷體"/>
              </a:rPr>
              <a:t>t</a:t>
            </a:r>
            <a:r>
              <a:rPr kumimoji="1" lang="zh-TW" altLang="en-US" dirty="0">
                <a:solidFill>
                  <a:srgbClr val="FF0000"/>
                </a:solidFill>
                <a:latin typeface="Times New Roman"/>
                <a:ea typeface="標楷體"/>
              </a:rPr>
              <a:t>檢定來檢定斜率</a:t>
            </a:r>
            <a:r>
              <a:rPr kumimoji="1" lang="zh-TW" altLang="en-US" dirty="0" smtClean="0">
                <a:solidFill>
                  <a:srgbClr val="FF0000"/>
                </a:solidFill>
                <a:latin typeface="Times New Roman"/>
                <a:ea typeface="標楷體"/>
              </a:rPr>
              <a:t>項</a:t>
            </a:r>
            <a:r>
              <a:rPr kumimoji="1" lang="en-US" altLang="zh-TW" dirty="0" smtClean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endParaRPr kumimoji="1" lang="zh-TW" altLang="en-US" dirty="0">
              <a:solidFill>
                <a:srgbClr val="FF0000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6915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重點摘</a:t>
            </a:r>
            <a:r>
              <a:rPr lang="zh-TW" altLang="en-US" dirty="0" smtClean="0"/>
              <a:t>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49218"/>
            <a:ext cx="8229600" cy="4525959"/>
          </a:xfrm>
        </p:spPr>
        <p:txBody>
          <a:bodyPr/>
          <a:lstStyle/>
          <a:p>
            <a:pPr lvl="0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簡單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線性迴歸模型配適度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整體性的衡量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dirty="0">
                <a:latin typeface="Times New Roman"/>
                <a:ea typeface="標楷體"/>
              </a:rPr>
              <a:t>判定係數 </a:t>
            </a:r>
            <a:r>
              <a:rPr kumimoji="1" lang="en-US" altLang="zh-TW" i="1" dirty="0">
                <a:latin typeface="Times New Roman"/>
                <a:ea typeface="標楷體"/>
              </a:rPr>
              <a:t>R</a:t>
            </a:r>
            <a:r>
              <a:rPr kumimoji="1" lang="en-US" altLang="zh-TW" baseline="30000" dirty="0">
                <a:latin typeface="Times New Roman"/>
                <a:ea typeface="標楷體"/>
              </a:rPr>
              <a:t>2</a:t>
            </a:r>
            <a:r>
              <a:rPr kumimoji="1" lang="zh-TW" altLang="en-US" baseline="30000" dirty="0">
                <a:latin typeface="Times New Roman"/>
                <a:ea typeface="標楷體"/>
              </a:rPr>
              <a:t>、</a:t>
            </a:r>
            <a:r>
              <a:rPr kumimoji="1" lang="en-US" altLang="zh-TW" dirty="0">
                <a:solidFill>
                  <a:schemeClr val="tx1"/>
                </a:solidFill>
                <a:latin typeface="Times New Roman"/>
                <a:ea typeface="標楷體"/>
              </a:rPr>
              <a:t>F</a:t>
            </a:r>
            <a:r>
              <a:rPr kumimoji="1" lang="zh-TW" altLang="en-US" dirty="0">
                <a:solidFill>
                  <a:schemeClr val="tx1"/>
                </a:solidFill>
                <a:latin typeface="Times New Roman"/>
                <a:ea typeface="標楷體"/>
              </a:rPr>
              <a:t>檢定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個別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變數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衡量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自變數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對依變數的配適情況，個別變數的衡量採用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檢定來檢定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斜率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kumimoji="1" lang="en-US" altLang="zh-TW" dirty="0">
              <a:solidFill>
                <a:schemeClr val="tx1"/>
              </a:solidFill>
              <a:latin typeface="Times New Roman"/>
              <a:ea typeface="標楷體"/>
              <a:cs typeface="Times New Roman" panose="02020603050405020304" pitchFamily="18" charset="0"/>
            </a:endParaRPr>
          </a:p>
          <a:p>
            <a:pPr lvl="0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變數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一般線性迴歸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、多元迴歸、階層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線性迴歸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…)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預測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解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釋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重點摘述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進階運用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中介效果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調節效果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二階交互作用、三階交互作用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其他不同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方法的搭配運用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不同計算軟體運用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Excel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SPSS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Eviews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endParaRPr lang="en-US" altLang="zh-TW" strike="sngStrike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謝</a:t>
            </a:r>
            <a:r>
              <a:rPr lang="zh-TW" altLang="en-US" dirty="0" smtClean="0"/>
              <a:t>謝聆聽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988489" y="5940475"/>
            <a:ext cx="7155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本簡報感謝國立臺灣師範大學「高等教育深耕計畫」以及教育部支持。</a:t>
            </a:r>
          </a:p>
        </p:txBody>
      </p:sp>
    </p:spTree>
    <p:extLst>
      <p:ext uri="{BB962C8B-B14F-4D97-AF65-F5344CB8AC3E}">
        <p14:creationId xmlns:p14="http://schemas.microsoft.com/office/powerpoint/2010/main" val="34910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個別</a:t>
            </a:r>
            <a:r>
              <a:rPr lang="zh-TW" altLang="en-US" dirty="0"/>
              <a:t>變數衡量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當</a:t>
            </a:r>
            <a:r>
              <a:rPr kumimoji="1" lang="en-US" altLang="zh-TW" dirty="0">
                <a:latin typeface="Times New Roman"/>
                <a:ea typeface="標楷體"/>
                <a:cs typeface="+mn-cs"/>
              </a:rPr>
              <a:t>F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檢定顯著時（結論為拒絕虛無假設），那麼必須再針對個別變數進行衡量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個別變數的衡量就是檢定每個變數前面的係數是否等於</a:t>
            </a:r>
            <a:r>
              <a:rPr kumimoji="1" lang="en-US" altLang="zh-TW" dirty="0">
                <a:latin typeface="Times New Roman"/>
                <a:ea typeface="標楷體"/>
                <a:cs typeface="+mn-cs"/>
              </a:rPr>
              <a:t>0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簡單線性迴歸只有一個自變數，因此</a:t>
            </a:r>
            <a:r>
              <a:rPr kumimoji="1" lang="en-US" altLang="zh-TW" dirty="0">
                <a:latin typeface="Times New Roman"/>
                <a:ea typeface="標楷體"/>
                <a:cs typeface="+mn-cs"/>
              </a:rPr>
              <a:t>F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檢定的結果和個別變數檢定結果相同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endParaRPr kumimoji="1" lang="zh-TW" altLang="en-US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zh-TW" dirty="0">
              <a:latin typeface="Times New Roman"/>
              <a:ea typeface="標楷體"/>
              <a:cs typeface="+mn-cs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1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兩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個假設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檢定的步驟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步驟</a:t>
            </a:r>
            <a:r>
              <a:rPr kumimoji="1" lang="en-US" altLang="zh-TW" dirty="0">
                <a:latin typeface="Times New Roman"/>
                <a:ea typeface="標楷體"/>
                <a:cs typeface="+mn-cs"/>
              </a:rPr>
              <a:t>1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：查表，查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步驟</a:t>
            </a:r>
            <a:r>
              <a:rPr kumimoji="1" lang="en-US" altLang="zh-TW" dirty="0">
                <a:latin typeface="Times New Roman"/>
                <a:ea typeface="標楷體"/>
                <a:cs typeface="+mn-cs"/>
              </a:rPr>
              <a:t>2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：計算檢定統計</a:t>
            </a: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量</a:t>
            </a:r>
            <a:endParaRPr kumimoji="1" lang="en-US" altLang="zh-TW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endParaRPr kumimoji="1" lang="en-US" altLang="zh-TW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步驟</a:t>
            </a:r>
            <a:r>
              <a:rPr kumimoji="1" lang="en-US" altLang="zh-TW" dirty="0">
                <a:latin typeface="Times New Roman"/>
                <a:ea typeface="標楷體"/>
                <a:cs typeface="+mn-cs"/>
              </a:rPr>
              <a:t>3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：比大小</a:t>
            </a: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SzTx/>
              <a:buNone/>
            </a:pP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    如果             ，那麼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結論為拒絕虛無假設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endParaRPr kumimoji="1" lang="zh-TW" altLang="en-US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endParaRPr kumimoji="1" lang="zh-TW" altLang="en-US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zh-TW" dirty="0">
              <a:latin typeface="Times New Roman"/>
              <a:ea typeface="標楷體"/>
              <a:cs typeface="+mn-cs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55613"/>
              </p:ext>
            </p:extLst>
          </p:nvPr>
        </p:nvGraphicFramePr>
        <p:xfrm>
          <a:off x="3017838" y="1427956"/>
          <a:ext cx="12239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4" name="Equation" r:id="rId5" imgW="748975" imgH="482391" progId="">
                  <p:embed/>
                </p:oleObj>
              </mc:Choice>
              <mc:Fallback>
                <p:oleObj name="Equation" r:id="rId5" imgW="748975" imgH="482391" progId="">
                  <p:embed/>
                  <p:pic>
                    <p:nvPicPr>
                      <p:cNvPr id="1126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1427956"/>
                        <a:ext cx="1223962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8651"/>
              </p:ext>
            </p:extLst>
          </p:nvPr>
        </p:nvGraphicFramePr>
        <p:xfrm>
          <a:off x="4075546" y="2694385"/>
          <a:ext cx="6477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" name="Equation" r:id="rId7" imgW="330057" imgH="342751" progId="">
                  <p:embed/>
                </p:oleObj>
              </mc:Choice>
              <mc:Fallback>
                <p:oleObj name="Equation" r:id="rId7" imgW="330057" imgH="342751" progId="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546" y="2694385"/>
                        <a:ext cx="64770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0246"/>
              </p:ext>
            </p:extLst>
          </p:nvPr>
        </p:nvGraphicFramePr>
        <p:xfrm>
          <a:off x="5224607" y="3530745"/>
          <a:ext cx="1970088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6" name="Equation" r:id="rId9" imgW="1167893" imgH="723586" progId="">
                  <p:embed/>
                </p:oleObj>
              </mc:Choice>
              <mc:Fallback>
                <p:oleObj name="Equation" r:id="rId9" imgW="1167893" imgH="723586" progId="">
                  <p:embed/>
                  <p:pic>
                    <p:nvPicPr>
                      <p:cNvPr id="11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607" y="3530745"/>
                        <a:ext cx="1970088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904493"/>
              </p:ext>
            </p:extLst>
          </p:nvPr>
        </p:nvGraphicFramePr>
        <p:xfrm>
          <a:off x="2149346" y="5241924"/>
          <a:ext cx="1043983" cy="61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7" name="Equation" r:id="rId11" imgW="634725" imgH="368140" progId="">
                  <p:embed/>
                </p:oleObj>
              </mc:Choice>
              <mc:Fallback>
                <p:oleObj name="Equation" r:id="rId11" imgW="634725" imgH="368140" progId="">
                  <p:embed/>
                  <p:pic>
                    <p:nvPicPr>
                      <p:cNvPr id="1126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346" y="5241924"/>
                        <a:ext cx="1043983" cy="6139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60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例題四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9949"/>
                <a:ext cx="8511309" cy="4525959"/>
              </a:xfrm>
            </p:spPr>
            <p:txBody>
              <a:bodyPr/>
              <a:lstStyle/>
              <a:p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承例題一，樣本</a:t>
                </a:r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迴歸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=2.786</m:t>
                    </m:r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−0.179</m:t>
                    </m:r>
                  </m:oMath>
                </a14:m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使用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顯著</a:t>
                </a:r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水準</a:t>
                </a:r>
                <a:r>
                  <a:rPr lang="en-US" altLang="zh-TW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0.05</a:t>
                </a:r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的條件下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，檢定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28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TW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8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zh-TW" altLang="en-US" sz="28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lang="en-US" altLang="zh-TW" sz="28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altLang="zh-TW" sz="280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altLang="zh-TW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8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zh-TW" altLang="en-US" sz="28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lang="zh-TW" altLang="en-US" sz="28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2800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TW" altLang="en-US" sz="28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800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9949"/>
                <a:ext cx="8511309" cy="4525959"/>
              </a:xfrm>
              <a:blipFill>
                <a:blip r:embed="rId2"/>
                <a:stretch>
                  <a:fillRect l="-1289" t="-12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800"/>
            <a:ext cx="9142047" cy="401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迴歸模型的基本假設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個別</a:t>
                </a:r>
                <a:r>
                  <a:rPr lang="zh-TW" altLang="en-US" dirty="0"/>
                  <a:t>變數衡量</a:t>
                </a: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Wingdings" panose="05000000000000000000" pitchFamily="2" charset="2"/>
                  <a:buChar char="p"/>
                </a:pPr>
                <a:r>
                  <a:rPr kumimoji="1" lang="zh-TW" altLang="en-US" dirty="0" smtClean="0">
                    <a:latin typeface="Times New Roman"/>
                    <a:ea typeface="標楷體"/>
                    <a:cs typeface="+mn-cs"/>
                  </a:rPr>
                  <a:t>誤差</a:t>
                </a:r>
                <a:r>
                  <a:rPr kumimoji="1" lang="zh-TW" altLang="en-US" dirty="0">
                    <a:latin typeface="Times New Roman"/>
                    <a:ea typeface="標楷體"/>
                    <a:cs typeface="+mn-cs"/>
                  </a:rPr>
                  <a:t>有下列三個</a:t>
                </a:r>
                <a:r>
                  <a:rPr kumimoji="1" lang="zh-TW" altLang="en-US" dirty="0" smtClean="0">
                    <a:latin typeface="Times New Roman"/>
                    <a:ea typeface="標楷體"/>
                    <a:cs typeface="+mn-cs"/>
                  </a:rPr>
                  <a:t>假設</a:t>
                </a:r>
                <a:endParaRPr kumimoji="1" lang="en-US" altLang="zh-TW" dirty="0" smtClean="0">
                  <a:latin typeface="Times New Roman"/>
                  <a:ea typeface="標楷體"/>
                  <a:cs typeface="+mn-cs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–"/>
                </a:pPr>
                <a:r>
                  <a:rPr kumimoji="1" lang="zh-TW" altLang="zh-TW" dirty="0">
                    <a:latin typeface="Times New Roman"/>
                    <a:ea typeface="標楷體"/>
                    <a:cs typeface="+mn-cs"/>
                  </a:rPr>
                  <a:t>對於每一個相同的</a:t>
                </a:r>
                <a:r>
                  <a:rPr kumimoji="1" lang="en-US" altLang="zh-TW" i="1" dirty="0">
                    <a:latin typeface="Times New Roman"/>
                    <a:ea typeface="標楷體"/>
                    <a:cs typeface="+mn-cs"/>
                  </a:rPr>
                  <a:t>x</a:t>
                </a:r>
                <a:r>
                  <a:rPr kumimoji="1" lang="zh-TW" altLang="zh-TW" dirty="0">
                    <a:latin typeface="Times New Roman"/>
                    <a:ea typeface="標楷體"/>
                    <a:cs typeface="+mn-cs"/>
                  </a:rPr>
                  <a:t>值</a:t>
                </a:r>
                <a:r>
                  <a:rPr kumimoji="1" lang="zh-TW" altLang="zh-TW" dirty="0" smtClean="0">
                    <a:latin typeface="Times New Roman"/>
                    <a:ea typeface="標楷體"/>
                    <a:cs typeface="+mn-cs"/>
                  </a:rPr>
                  <a:t>，</a:t>
                </a:r>
                <a14:m>
                  <m:oMath xmlns:m="http://schemas.openxmlformats.org/officeDocument/2006/math">
                    <m:r>
                      <a:rPr kumimoji="1" lang="zh-TW" altLang="en-US" i="1" smtClean="0">
                        <a:latin typeface="Cambria Math" panose="02040503050406030204" pitchFamily="18" charset="0"/>
                        <a:ea typeface="標楷體"/>
                        <a:cs typeface="+mn-cs"/>
                      </a:rPr>
                      <m:t>𝜀</m:t>
                    </m:r>
                  </m:oMath>
                </a14:m>
                <a:r>
                  <a:rPr kumimoji="1" lang="zh-TW" altLang="zh-TW" dirty="0">
                    <a:latin typeface="Times New Roman"/>
                    <a:ea typeface="標楷體"/>
                    <a:cs typeface="+mn-cs"/>
                  </a:rPr>
                  <a:t>的平均數等於</a:t>
                </a:r>
                <a:r>
                  <a:rPr kumimoji="1" lang="en-US" altLang="zh-TW" dirty="0">
                    <a:latin typeface="Times New Roman"/>
                    <a:ea typeface="標楷體"/>
                    <a:cs typeface="+mn-cs"/>
                  </a:rPr>
                  <a:t>0</a:t>
                </a:r>
                <a:endParaRPr kumimoji="1" lang="zh-TW" altLang="zh-TW" dirty="0">
                  <a:latin typeface="Times New Roman"/>
                  <a:ea typeface="標楷體"/>
                  <a:cs typeface="+mn-cs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–"/>
                </a:pPr>
                <a:r>
                  <a:rPr kumimoji="1" lang="zh-TW" altLang="zh-TW" dirty="0">
                    <a:latin typeface="Times New Roman"/>
                    <a:ea typeface="標楷體"/>
                    <a:cs typeface="+mn-cs"/>
                  </a:rPr>
                  <a:t>對於每一個不同的</a:t>
                </a:r>
                <a:r>
                  <a:rPr kumimoji="1" lang="en-US" altLang="zh-TW" i="1" dirty="0">
                    <a:latin typeface="Times New Roman"/>
                    <a:ea typeface="標楷體"/>
                    <a:cs typeface="+mn-cs"/>
                  </a:rPr>
                  <a:t>x</a:t>
                </a:r>
                <a:r>
                  <a:rPr kumimoji="1" lang="zh-TW" altLang="zh-TW" dirty="0">
                    <a:latin typeface="Times New Roman"/>
                    <a:ea typeface="標楷體"/>
                    <a:cs typeface="+mn-cs"/>
                  </a:rPr>
                  <a:t>值</a:t>
                </a:r>
                <a:r>
                  <a:rPr kumimoji="1" lang="zh-TW" altLang="zh-TW" dirty="0" smtClean="0">
                    <a:latin typeface="Times New Roman"/>
                    <a:ea typeface="標楷體"/>
                    <a:cs typeface="+mn-cs"/>
                  </a:rPr>
                  <a:t>，</a:t>
                </a:r>
                <a14:m>
                  <m:oMath xmlns:m="http://schemas.openxmlformats.org/officeDocument/2006/math">
                    <m:r>
                      <a:rPr kumimoji="1" lang="zh-TW" altLang="en-US" i="1">
                        <a:latin typeface="Cambria Math" panose="02040503050406030204" pitchFamily="18" charset="0"/>
                        <a:ea typeface="標楷體"/>
                      </a:rPr>
                      <m:t>𝜀</m:t>
                    </m:r>
                  </m:oMath>
                </a14:m>
                <a:r>
                  <a:rPr kumimoji="1" lang="zh-TW" altLang="zh-TW" dirty="0">
                    <a:latin typeface="Times New Roman"/>
                    <a:ea typeface="標楷體"/>
                    <a:cs typeface="+mn-cs"/>
                  </a:rPr>
                  <a:t>服從常態分配且變異數</a:t>
                </a:r>
                <a:r>
                  <a:rPr kumimoji="1" lang="zh-TW" altLang="zh-TW" dirty="0" smtClean="0">
                    <a:latin typeface="Times New Roman"/>
                    <a:ea typeface="標楷體"/>
                    <a:cs typeface="+mn-cs"/>
                  </a:rPr>
                  <a:t>相等</a:t>
                </a:r>
                <a:endParaRPr kumimoji="1" lang="zh-TW" altLang="zh-TW" sz="1000" dirty="0">
                  <a:latin typeface="Times New Roman" panose="02020603050405020304" pitchFamily="18" charset="0"/>
                  <a:ea typeface="標楷體"/>
                  <a:cs typeface="Times New Roman" panose="02020603050405020304" pitchFamily="18" charset="0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–"/>
                </a:pPr>
                <a14:m>
                  <m:oMath xmlns:m="http://schemas.openxmlformats.org/officeDocument/2006/math">
                    <m:r>
                      <a:rPr kumimoji="1" lang="zh-TW" altLang="en-US" i="1">
                        <a:latin typeface="Cambria Math" panose="02040503050406030204" pitchFamily="18" charset="0"/>
                        <a:ea typeface="標楷體"/>
                      </a:rPr>
                      <m:t>𝜀</m:t>
                    </m:r>
                  </m:oMath>
                </a14:m>
                <a:r>
                  <a:rPr kumimoji="1" lang="zh-TW" altLang="zh-TW" dirty="0">
                    <a:latin typeface="Times New Roman"/>
                    <a:ea typeface="標楷體"/>
                    <a:cs typeface="+mn-cs"/>
                  </a:rPr>
                  <a:t>不會受</a:t>
                </a:r>
                <a:r>
                  <a:rPr kumimoji="1" lang="en-US" altLang="zh-TW" i="1" dirty="0">
                    <a:latin typeface="Times New Roman"/>
                    <a:ea typeface="標楷體"/>
                    <a:cs typeface="+mn-cs"/>
                  </a:rPr>
                  <a:t>x</a:t>
                </a:r>
                <a:r>
                  <a:rPr kumimoji="1" lang="zh-TW" altLang="zh-TW" dirty="0">
                    <a:latin typeface="Times New Roman"/>
                    <a:ea typeface="標楷體"/>
                    <a:cs typeface="+mn-cs"/>
                  </a:rPr>
                  <a:t>值所影響</a:t>
                </a:r>
                <a:endParaRPr kumimoji="1" lang="zh-TW" altLang="en-US" dirty="0">
                  <a:latin typeface="Times New Roman"/>
                  <a:ea typeface="標楷體"/>
                  <a:cs typeface="+mn-cs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Wingdings" panose="05000000000000000000" pitchFamily="2" charset="2"/>
                  <a:buChar char="p"/>
                </a:pPr>
                <a:endParaRPr kumimoji="1" lang="zh-TW" altLang="en-US" dirty="0">
                  <a:latin typeface="Times New Roman"/>
                  <a:ea typeface="標楷體"/>
                  <a:cs typeface="+mn-cs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Wingdings" panose="05000000000000000000" pitchFamily="2" charset="2"/>
                  <a:buChar char="p"/>
                </a:pPr>
                <a:endParaRPr kumimoji="1" lang="zh-TW" altLang="en-US" dirty="0">
                  <a:latin typeface="Times New Roman"/>
                  <a:ea typeface="標楷體"/>
                  <a:cs typeface="+mn-cs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–"/>
                </a:pPr>
                <a:endParaRPr kumimoji="1" lang="zh-TW" altLang="en-US" dirty="0" smtClean="0">
                  <a:latin typeface="Times New Roman"/>
                  <a:ea typeface="標楷體"/>
                  <a:cs typeface="+mn-cs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Wingdings" panose="05000000000000000000" pitchFamily="2" charset="2"/>
                  <a:buChar char="p"/>
                </a:pPr>
                <a:endParaRPr kumimoji="1" lang="zh-TW" altLang="zh-TW" dirty="0">
                  <a:latin typeface="Times New Roman"/>
                  <a:ea typeface="標楷體"/>
                  <a:cs typeface="+mn-cs"/>
                </a:endParaRPr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128055"/>
              </p:ext>
            </p:extLst>
          </p:nvPr>
        </p:nvGraphicFramePr>
        <p:xfrm>
          <a:off x="2811349" y="4584267"/>
          <a:ext cx="4319588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" name="Visio" r:id="rId6" imgW="2956702" imgH="1607970" progId="Visio.Drawing.11">
                  <p:embed/>
                </p:oleObj>
              </mc:Choice>
              <mc:Fallback>
                <p:oleObj name="Visio" r:id="rId6" imgW="2956702" imgH="1607970" progId="Visio.Drawing.11">
                  <p:embed/>
                  <p:pic>
                    <p:nvPicPr>
                      <p:cNvPr id="1229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349" y="4584267"/>
                        <a:ext cx="4319588" cy="235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1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395288" y="1773238"/>
          <a:ext cx="8226425" cy="322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Visio" r:id="rId5" imgW="5284854" imgH="2073275" progId="">
                  <p:embed/>
                </p:oleObj>
              </mc:Choice>
              <mc:Fallback>
                <p:oleObj name="Visio" r:id="rId5" imgW="5284854" imgH="2073275" progId="">
                  <p:embed/>
                  <p:pic>
                    <p:nvPicPr>
                      <p:cNvPr id="133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3238"/>
                        <a:ext cx="8226425" cy="322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3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</a:t>
            </a:r>
            <a:r>
              <a:rPr lang="zh-TW" altLang="en-US" dirty="0"/>
              <a:t>五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</a:rPr>
              <a:t>已知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</a:rPr>
              <a:t>某連鎖健身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</a:rPr>
              <a:t>中心，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</a:rPr>
              <a:t>各地區據點的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</a:rPr>
              <a:t>廣告支出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</a:rPr>
              <a:t>與年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</a:rPr>
              <a:t>銷售額存在高度相關性，試建立迴歸模型。</a:t>
            </a:r>
            <a:endParaRPr lang="zh-TW" alt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887845"/>
              </p:ext>
            </p:extLst>
          </p:nvPr>
        </p:nvGraphicFramePr>
        <p:xfrm>
          <a:off x="1399453" y="3001818"/>
          <a:ext cx="6117996" cy="2729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9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93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93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88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營業單位</a:t>
                      </a:r>
                      <a:endParaRPr lang="zh-TW" altLang="en-US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廣告支出</a:t>
                      </a:r>
                      <a:endParaRPr lang="zh-TW" altLang="en-US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年銷售額</a:t>
                      </a:r>
                      <a:endParaRPr lang="zh-TW" altLang="en-US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34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台北</a:t>
                      </a:r>
                      <a:endParaRPr lang="zh-TW" altLang="en-US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1400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16800</a:t>
                      </a:r>
                      <a:endParaRPr lang="en-US" altLang="zh-TW" sz="1600" b="0" i="0" u="none" strike="noStrike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34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桃園</a:t>
                      </a:r>
                      <a:endParaRPr lang="zh-TW" altLang="en-US" sz="1600" b="0" i="0" u="none" strike="noStrike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15400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34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新苗</a:t>
                      </a:r>
                      <a:endParaRPr lang="zh-TW" altLang="en-US" sz="1600" b="0" i="0" u="none" strike="noStrike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560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12300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34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台中</a:t>
                      </a:r>
                      <a:endParaRPr lang="zh-TW" altLang="en-US" sz="1600" b="0" i="0" u="none" strike="noStrike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650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13200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34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彰雲</a:t>
                      </a:r>
                      <a:endParaRPr lang="zh-TW" altLang="en-US" sz="1600" b="0" i="0" u="none" strike="noStrike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560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12800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34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台南</a:t>
                      </a:r>
                      <a:endParaRPr lang="zh-TW" altLang="en-US" sz="1600" b="0" i="0" u="none" strike="noStrike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880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14400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34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u="none" strike="noStrike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高雄</a:t>
                      </a:r>
                      <a:endParaRPr lang="zh-TW" altLang="en-US" sz="1600" b="0" i="0" u="none" strike="noStrike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1200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16900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34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花東</a:t>
                      </a:r>
                      <a:endParaRPr lang="zh-TW" altLang="en-US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350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10300</a:t>
                      </a:r>
                      <a:endParaRPr lang="en-US" altLang="zh-TW" sz="16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6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3" name="圖片 52"/>
          <p:cNvPicPr>
            <a:picLocks noChangeAspect="1"/>
          </p:cNvPicPr>
          <p:nvPr/>
        </p:nvPicPr>
        <p:blipFill rotWithShape="1">
          <a:blip r:embed="rId2"/>
          <a:srcRect l="103" t="20899" r="59794" b="26139"/>
          <a:stretch/>
        </p:blipFill>
        <p:spPr>
          <a:xfrm>
            <a:off x="65904" y="2876333"/>
            <a:ext cx="3890218" cy="35429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t="3300" b="65035"/>
          <a:stretch/>
        </p:blipFill>
        <p:spPr>
          <a:xfrm>
            <a:off x="3112285" y="222632"/>
            <a:ext cx="5901070" cy="217160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733" y="1894444"/>
            <a:ext cx="3768365" cy="1948416"/>
          </a:xfrm>
          <a:prstGeom prst="rect">
            <a:avLst/>
          </a:prstGeom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637" y="3262283"/>
            <a:ext cx="3877695" cy="372909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/>
          <a:srcRect l="205" t="21852" r="83403" b="51858"/>
          <a:stretch/>
        </p:blipFill>
        <p:spPr>
          <a:xfrm>
            <a:off x="149055" y="213380"/>
            <a:ext cx="2797223" cy="242778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608948" y="131975"/>
            <a:ext cx="631596" cy="414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6297991" y="339365"/>
            <a:ext cx="1602556" cy="2721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905260" y="472518"/>
            <a:ext cx="781540" cy="321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7618581" y="846140"/>
            <a:ext cx="629874" cy="12151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167274" y="2838619"/>
            <a:ext cx="895546" cy="2600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6070279" y="2309091"/>
            <a:ext cx="2260921" cy="6595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075702" y="472518"/>
            <a:ext cx="870575" cy="2202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/>
          <p:nvPr/>
        </p:nvCxnSpPr>
        <p:spPr>
          <a:xfrm flipV="1">
            <a:off x="3049087" y="546755"/>
            <a:ext cx="2465135" cy="5625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2800441" y="68848"/>
            <a:ext cx="28712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點選功能表列中的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5847893" y="775946"/>
            <a:ext cx="194796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資料分析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607777" y="2162955"/>
            <a:ext cx="14863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迴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歸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92642" y="472518"/>
            <a:ext cx="870575" cy="2202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>
          <a:xfrm>
            <a:off x="2966641" y="2507530"/>
            <a:ext cx="3552623" cy="13353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38" idx="2"/>
          </p:cNvCxnSpPr>
          <p:nvPr/>
        </p:nvCxnSpPr>
        <p:spPr>
          <a:xfrm>
            <a:off x="1627930" y="2675040"/>
            <a:ext cx="4870136" cy="13688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086994" y="6018130"/>
            <a:ext cx="2800018" cy="2639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8182466" y="3562594"/>
            <a:ext cx="715116" cy="2644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49" name="直線單箭頭接點 48"/>
          <p:cNvCxnSpPr/>
          <p:nvPr/>
        </p:nvCxnSpPr>
        <p:spPr>
          <a:xfrm flipV="1">
            <a:off x="7618581" y="3965409"/>
            <a:ext cx="563885" cy="1964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H="1">
            <a:off x="4636355" y="3765274"/>
            <a:ext cx="3524914" cy="4712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文字方塊 55"/>
          <p:cNvSpPr txBox="1"/>
          <p:nvPr/>
        </p:nvSpPr>
        <p:spPr>
          <a:xfrm>
            <a:off x="6132277" y="4496874"/>
            <a:ext cx="276530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選擇資料輸入範圍，勾選殘差、樣本迴歸線圖、常態機率圖等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1606732" y="3893119"/>
            <a:ext cx="276530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產生報表與迴歸線圖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4" name="圖片 53"/>
          <p:cNvPicPr>
            <a:picLocks noChangeAspect="1"/>
          </p:cNvPicPr>
          <p:nvPr/>
        </p:nvPicPr>
        <p:blipFill rotWithShape="1">
          <a:blip r:embed="rId2"/>
          <a:srcRect l="40023" t="25516" r="21959" b="26139"/>
          <a:stretch/>
        </p:blipFill>
        <p:spPr>
          <a:xfrm>
            <a:off x="2700787" y="4388054"/>
            <a:ext cx="3476400" cy="23921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9055" y="3827025"/>
            <a:ext cx="968545" cy="138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9055" y="3965409"/>
            <a:ext cx="968545" cy="1817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856509" y="4802909"/>
            <a:ext cx="406400" cy="7204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262909" y="4802909"/>
            <a:ext cx="387927" cy="7204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1856509" y="5657912"/>
            <a:ext cx="387927" cy="7204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66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23" grpId="0" animBg="1"/>
      <p:bldP spid="41" grpId="0" animBg="1"/>
      <p:bldP spid="42" grpId="0" animBg="1"/>
      <p:bldP spid="43" grpId="0" animBg="1"/>
      <p:bldP spid="38" grpId="0" animBg="1"/>
      <p:bldP spid="35" grpId="0" animBg="1"/>
      <p:bldP spid="39" grpId="0" animBg="1"/>
      <p:bldP spid="56" grpId="0" animBg="1"/>
      <p:bldP spid="57" grpId="0" animBg="1"/>
      <p:bldP spid="4" grpId="0" animBg="1"/>
      <p:bldP spid="5" grpId="0" animBg="1"/>
      <p:bldP spid="7" grpId="0" animBg="1"/>
      <p:bldP spid="10" grpId="0" animBg="1"/>
      <p:bldP spid="33" grpId="0" animBg="1"/>
    </p:bld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1896</TotalTime>
  <Words>1260</Words>
  <Application>Microsoft Office PowerPoint</Application>
  <PresentationFormat>如螢幕大小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4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課程名稱</vt:lpstr>
      <vt:lpstr>1_Office 佈景主題</vt:lpstr>
      <vt:lpstr>2_Office 佈景主題</vt:lpstr>
      <vt:lpstr>1_課程名稱</vt:lpstr>
      <vt:lpstr>Equation</vt:lpstr>
      <vt:lpstr>Visio</vt:lpstr>
      <vt:lpstr>預測與解釋-迴歸分析二</vt:lpstr>
      <vt:lpstr>前情提要</vt:lpstr>
      <vt:lpstr>PowerPoint 簡報</vt:lpstr>
      <vt:lpstr>PowerPoint 簡報</vt:lpstr>
      <vt:lpstr>例題四</vt:lpstr>
      <vt:lpstr>迴歸模型的基本假設</vt:lpstr>
      <vt:lpstr>PowerPoint 簡報</vt:lpstr>
      <vt:lpstr>例題五</vt:lpstr>
      <vt:lpstr>PowerPoint 簡報</vt:lpstr>
      <vt:lpstr>圖可以加上趨勢線</vt:lpstr>
      <vt:lpstr>例題六</vt:lpstr>
      <vt:lpstr>PowerPoint 簡報</vt:lpstr>
      <vt:lpstr>期刊論文案例分享一</vt:lpstr>
      <vt:lpstr>期刊論文案例分享二</vt:lpstr>
      <vt:lpstr>重點摘述</vt:lpstr>
      <vt:lpstr>重點摘述</vt:lpstr>
      <vt:lpstr>重點摘述</vt:lpstr>
      <vt:lpstr>重點摘述</vt:lpstr>
      <vt:lpstr>重點摘述</vt:lpstr>
      <vt:lpstr>重點摘述</vt:lpstr>
      <vt:lpstr>重點摘述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BPC</cp:lastModifiedBy>
  <cp:revision>195</cp:revision>
  <dcterms:created xsi:type="dcterms:W3CDTF">2017-11-07T02:54:43Z</dcterms:created>
  <dcterms:modified xsi:type="dcterms:W3CDTF">2018-08-17T04:08:45Z</dcterms:modified>
</cp:coreProperties>
</file>