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308" r:id="rId3"/>
    <p:sldId id="263" r:id="rId4"/>
    <p:sldId id="265" r:id="rId5"/>
    <p:sldId id="274" r:id="rId6"/>
    <p:sldId id="292" r:id="rId7"/>
    <p:sldId id="309" r:id="rId8"/>
    <p:sldId id="291" r:id="rId9"/>
    <p:sldId id="310" r:id="rId10"/>
    <p:sldId id="297" r:id="rId11"/>
    <p:sldId id="311" r:id="rId12"/>
    <p:sldId id="313" r:id="rId13"/>
    <p:sldId id="293" r:id="rId14"/>
    <p:sldId id="294" r:id="rId15"/>
    <p:sldId id="312" r:id="rId16"/>
    <p:sldId id="266" r:id="rId17"/>
    <p:sldId id="295" r:id="rId18"/>
    <p:sldId id="296" r:id="rId19"/>
    <p:sldId id="301" r:id="rId20"/>
    <p:sldId id="275" r:id="rId21"/>
    <p:sldId id="304" r:id="rId22"/>
    <p:sldId id="302" r:id="rId23"/>
    <p:sldId id="305" r:id="rId24"/>
    <p:sldId id="303" r:id="rId25"/>
    <p:sldId id="306" r:id="rId26"/>
    <p:sldId id="307" r:id="rId2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11" autoAdjust="0"/>
  </p:normalViewPr>
  <p:slideViewPr>
    <p:cSldViewPr>
      <p:cViewPr varScale="1">
        <p:scale>
          <a:sx n="66" d="100"/>
          <a:sy n="66" d="100"/>
        </p:scale>
        <p:origin x="1280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EF682-DF7E-49B8-974D-DB1C724B37AB}" type="datetimeFigureOut">
              <a:rPr lang="zh-TW" altLang="en-US" smtClean="0"/>
              <a:t>2018/6/14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37A53-7D82-476A-B2B7-9D0D82F2E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9345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73356A6A-B289-4D5A-895A-A76455D8B766}" type="slidenum">
              <a:rPr lang="en-US" altLang="zh-TW">
                <a:latin typeface="Times New Roman" pitchFamily="18" charset="0"/>
              </a:rPr>
              <a:pPr eaLnBrk="1" hangingPunct="1"/>
              <a:t>5</a:t>
            </a:fld>
            <a:endParaRPr lang="en-US" altLang="zh-TW">
              <a:latin typeface="Times New Roman" pitchFamily="18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zh-TW" altLang="en-US" sz="1000" smtClean="0">
                <a:ea typeface="新細明體" charset="-120"/>
              </a:rPr>
              <a:t>蛋白質是由胺基酸組成的</a:t>
            </a:r>
          </a:p>
          <a:p>
            <a:pPr eaLnBrk="1" hangingPunct="1"/>
            <a:r>
              <a:rPr lang="zh-TW" altLang="en-US" sz="1000" smtClean="0">
                <a:ea typeface="新細明體" charset="-120"/>
              </a:rPr>
              <a:t>因為我們所吃的蛋白質會經過胃腸的消化，變成小單位的胺基酸，再由小單位的胺基酸去形成人的蛋白質，如：肌肉、人的組織器官。</a:t>
            </a:r>
          </a:p>
          <a:p>
            <a:pPr eaLnBrk="1" hangingPunct="1"/>
            <a:endParaRPr lang="zh-TW" altLang="en-US" sz="1000" smtClean="0">
              <a:ea typeface="新細明體" charset="-120"/>
            </a:endParaRPr>
          </a:p>
          <a:p>
            <a:pPr eaLnBrk="1" hangingPunct="1"/>
            <a:r>
              <a:rPr lang="zh-TW" altLang="en-US" sz="1000" smtClean="0">
                <a:ea typeface="新細明體" charset="-120"/>
              </a:rPr>
              <a:t>胺基酸有很多種，共有</a:t>
            </a:r>
            <a:r>
              <a:rPr lang="en-US" altLang="zh-TW" sz="1000" smtClean="0">
                <a:ea typeface="新細明體" charset="-120"/>
              </a:rPr>
              <a:t>22</a:t>
            </a:r>
            <a:r>
              <a:rPr lang="zh-TW" altLang="en-US" sz="1000" smtClean="0">
                <a:ea typeface="新細明體" charset="-120"/>
              </a:rPr>
              <a:t>種，有幾種人體無法自行合成，一定要由飲食來攝取的胺基酸被稱為「必需胺基酸」，人體所需的必需胺基酸有</a:t>
            </a:r>
            <a:r>
              <a:rPr lang="en-US" altLang="zh-TW" sz="1000" smtClean="0">
                <a:ea typeface="新細明體" charset="-120"/>
              </a:rPr>
              <a:t>8</a:t>
            </a:r>
            <a:r>
              <a:rPr lang="zh-TW" altLang="en-US" sz="1000" smtClean="0">
                <a:ea typeface="新細明體" charset="-120"/>
              </a:rPr>
              <a:t>種，對嬰幼兒而言有</a:t>
            </a:r>
            <a:r>
              <a:rPr lang="en-US" altLang="zh-TW" sz="1000" smtClean="0">
                <a:ea typeface="新細明體" charset="-120"/>
              </a:rPr>
              <a:t>9</a:t>
            </a:r>
            <a:r>
              <a:rPr lang="zh-TW" altLang="en-US" sz="1000" smtClean="0">
                <a:ea typeface="新細明體" charset="-120"/>
              </a:rPr>
              <a:t>種。</a:t>
            </a:r>
          </a:p>
          <a:p>
            <a:pPr eaLnBrk="1" hangingPunct="1"/>
            <a:endParaRPr lang="zh-TW" altLang="en-US" sz="1000" smtClean="0">
              <a:ea typeface="新細明體" charset="-120"/>
            </a:endParaRPr>
          </a:p>
          <a:p>
            <a:pPr eaLnBrk="1" hangingPunct="1"/>
            <a:endParaRPr lang="zh-TW" altLang="en-US" sz="1000" smtClean="0">
              <a:ea typeface="新細明體" charset="-120"/>
            </a:endParaRPr>
          </a:p>
          <a:p>
            <a:pPr eaLnBrk="1" hangingPunct="1"/>
            <a:r>
              <a:rPr lang="zh-TW" altLang="en-US" sz="1000" b="1" u="sng" smtClean="0">
                <a:ea typeface="新細明體" charset="-120"/>
              </a:rPr>
              <a:t>參考資訊</a:t>
            </a:r>
          </a:p>
          <a:p>
            <a:pPr eaLnBrk="1" hangingPunct="1"/>
            <a:r>
              <a:rPr lang="zh-TW" altLang="en-US" sz="1000" smtClean="0">
                <a:ea typeface="新細明體" charset="-120"/>
              </a:rPr>
              <a:t>人體所需的必需胺基酸有：</a:t>
            </a:r>
          </a:p>
          <a:p>
            <a:pPr eaLnBrk="1" hangingPunct="1">
              <a:buFontTx/>
              <a:buChar char="•"/>
            </a:pPr>
            <a:r>
              <a:rPr lang="zh-TW" altLang="en-US" sz="1000" smtClean="0">
                <a:solidFill>
                  <a:srgbClr val="000000"/>
                </a:solidFill>
                <a:latin typeface="細明體" pitchFamily="49" charset="-120"/>
                <a:ea typeface="細明體" pitchFamily="49" charset="-120"/>
              </a:rPr>
              <a:t>纈</a:t>
            </a:r>
            <a:r>
              <a:rPr lang="zh-TW" altLang="en-US" sz="1000" smtClean="0">
                <a:ea typeface="新細明體" charset="-120"/>
              </a:rPr>
              <a:t>胺酸</a:t>
            </a:r>
          </a:p>
          <a:p>
            <a:pPr eaLnBrk="1" hangingPunct="1">
              <a:buFontTx/>
              <a:buChar char="•"/>
            </a:pPr>
            <a:r>
              <a:rPr lang="zh-TW" altLang="en-US" sz="1000" smtClean="0">
                <a:ea typeface="新細明體" charset="-120"/>
              </a:rPr>
              <a:t>白胺酸</a:t>
            </a:r>
          </a:p>
          <a:p>
            <a:pPr eaLnBrk="1" hangingPunct="1">
              <a:buFontTx/>
              <a:buChar char="•"/>
            </a:pPr>
            <a:r>
              <a:rPr lang="zh-TW" altLang="en-US" sz="1000" smtClean="0">
                <a:ea typeface="新細明體" charset="-120"/>
              </a:rPr>
              <a:t>異白胺酸</a:t>
            </a:r>
          </a:p>
          <a:p>
            <a:pPr eaLnBrk="1" hangingPunct="1">
              <a:buFontTx/>
              <a:buChar char="•"/>
            </a:pPr>
            <a:r>
              <a:rPr lang="zh-TW" altLang="en-US" sz="1000" smtClean="0">
                <a:ea typeface="新細明體" charset="-120"/>
              </a:rPr>
              <a:t>甲硫胺酸</a:t>
            </a:r>
          </a:p>
          <a:p>
            <a:pPr eaLnBrk="1" hangingPunct="1">
              <a:buFontTx/>
              <a:buChar char="•"/>
            </a:pPr>
            <a:r>
              <a:rPr lang="zh-TW" altLang="en-US" sz="1000" smtClean="0">
                <a:ea typeface="新細明體" charset="-120"/>
              </a:rPr>
              <a:t>苯丙胺酸</a:t>
            </a:r>
          </a:p>
          <a:p>
            <a:pPr eaLnBrk="1" hangingPunct="1">
              <a:buFontTx/>
              <a:buChar char="•"/>
            </a:pPr>
            <a:r>
              <a:rPr lang="zh-TW" altLang="en-US" sz="1000" smtClean="0">
                <a:ea typeface="新細明體" charset="-120"/>
              </a:rPr>
              <a:t>色胺酸</a:t>
            </a:r>
          </a:p>
          <a:p>
            <a:pPr eaLnBrk="1" hangingPunct="1">
              <a:buFontTx/>
              <a:buChar char="•"/>
            </a:pPr>
            <a:r>
              <a:rPr lang="zh-TW" altLang="en-US" sz="1000" smtClean="0">
                <a:solidFill>
                  <a:srgbClr val="000000"/>
                </a:solidFill>
                <a:latin typeface="細明體" pitchFamily="49" charset="-120"/>
                <a:ea typeface="細明體" pitchFamily="49" charset="-120"/>
              </a:rPr>
              <a:t>羥</a:t>
            </a:r>
            <a:r>
              <a:rPr lang="zh-TW" altLang="en-US" sz="1000" smtClean="0">
                <a:ea typeface="新細明體" charset="-120"/>
              </a:rPr>
              <a:t>丁胺酸</a:t>
            </a:r>
          </a:p>
          <a:p>
            <a:pPr eaLnBrk="1" hangingPunct="1">
              <a:buFontTx/>
              <a:buChar char="•"/>
            </a:pPr>
            <a:r>
              <a:rPr lang="zh-TW" altLang="en-US" sz="1000" smtClean="0">
                <a:ea typeface="新細明體" charset="-120"/>
              </a:rPr>
              <a:t>離胺酸</a:t>
            </a:r>
          </a:p>
          <a:p>
            <a:pPr eaLnBrk="1" hangingPunct="1">
              <a:buFontTx/>
              <a:buChar char="•"/>
            </a:pPr>
            <a:r>
              <a:rPr lang="zh-TW" altLang="en-US" sz="1000" smtClean="0">
                <a:ea typeface="新細明體" charset="-120"/>
              </a:rPr>
              <a:t>組胺酸</a:t>
            </a:r>
            <a:r>
              <a:rPr lang="en-US" altLang="zh-TW" sz="1000" smtClean="0">
                <a:ea typeface="新細明體" charset="-120"/>
              </a:rPr>
              <a:t>(</a:t>
            </a:r>
            <a:r>
              <a:rPr lang="zh-TW" altLang="en-US" sz="1000" smtClean="0">
                <a:ea typeface="新細明體" charset="-120"/>
              </a:rPr>
              <a:t>對嬰兒而言是必需胺基酸</a:t>
            </a:r>
            <a:r>
              <a:rPr lang="en-US" altLang="zh-TW" sz="1000" smtClean="0">
                <a:ea typeface="新細明體" charset="-120"/>
              </a:rPr>
              <a:t>)</a:t>
            </a:r>
          </a:p>
          <a:p>
            <a:pPr eaLnBrk="1" hangingPunct="1"/>
            <a:endParaRPr lang="en-US" altLang="zh-TW" sz="1000" smtClean="0">
              <a:ea typeface="新細明體" charset="-120"/>
            </a:endParaRPr>
          </a:p>
          <a:p>
            <a:pPr eaLnBrk="1" hangingPunct="1"/>
            <a:endParaRPr lang="en-US" altLang="zh-TW" sz="1000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76736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D21171-EA81-4ED0-8AAC-F7146D02F7AD}" type="slidenum">
              <a:rPr lang="en-US" altLang="zh-TW"/>
              <a:pPr/>
              <a:t>6</a:t>
            </a:fld>
            <a:endParaRPr lang="en-US" altLang="zh-TW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400">
              <a:solidFill>
                <a:srgbClr val="33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2554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7A53-7D82-476A-B2B7-9D0D82F2E1E2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7526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7A53-7D82-476A-B2B7-9D0D82F2E1E2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8267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BDBCD0-11F5-41AE-B108-B6B9AE58132D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5B7117-5178-4610-9640-3E3D2F9B49C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9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0167BB-75B1-4CC9-A3E3-3ED7F545F7E3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4B1733-4117-47D4-840B-9627D51E9A8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15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3D8729-01C9-4BD5-A297-4921CA8788B6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AECCA5-80F9-4DD2-A03F-90386038EBB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48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64114" y="3321278"/>
            <a:ext cx="1415772" cy="215444"/>
          </a:xfrm>
        </p:spPr>
        <p:txBody>
          <a:bodyPr wrap="none">
            <a:sp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>
          <a:xfrm>
            <a:off x="520816" y="728700"/>
            <a:ext cx="5455340" cy="2283702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A14ED-96F5-48FA-A96C-126F79A7EBCB}" type="datetime1">
              <a:rPr lang="zh-TW" altLang="en-US" smtClean="0"/>
              <a:t>2018/6/14</a:t>
            </a:fld>
            <a:endParaRPr lang="zh-TW" altLang="en-US"/>
          </a:p>
        </p:txBody>
      </p:sp>
      <p:sp>
        <p:nvSpPr>
          <p:cNvPr id="5" name="頁尾版面配置區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895B0-68C4-4871-9A28-F67AB32C2D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3189547"/>
      </p:ext>
    </p:extLst>
  </p:cSld>
  <p:clrMapOvr>
    <a:masterClrMapping/>
  </p:clrMapOvr>
  <p:transition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779838" y="2492375"/>
            <a:ext cx="1081087" cy="571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91440" tIns="45720" rIns="91440" bIns="45720" anchor="ctr"/>
          <a:lstStyle>
            <a:lvl1pPr>
              <a:defRPr sz="600">
                <a:solidFill>
                  <a:schemeClr val="bg1"/>
                </a:solidFill>
              </a:defRPr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399363" name="Rectangle 3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37DBF526-1B8A-4261-B904-3068BCBC3D6D}" type="datetime1">
              <a:rPr lang="zh-TW" altLang="en-US" smtClean="0"/>
              <a:t>2018/6/14</a:t>
            </a:fld>
            <a:endParaRPr lang="en-US" altLang="zh-TW"/>
          </a:p>
        </p:txBody>
      </p:sp>
      <p:sp>
        <p:nvSpPr>
          <p:cNvPr id="399364" name="Rectangle 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99365" name="Rectangle 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A9357A8-E90F-422E-BCF1-F32D2258A97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7413725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2000" y="571327"/>
            <a:ext cx="8640000" cy="769441"/>
          </a:xfrm>
          <a:noFill/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>
          <a:xfrm>
            <a:off x="503238" y="1844674"/>
            <a:ext cx="8209222" cy="2283702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B1A99-1B53-4574-BDDE-A6B8B061FDB9}" type="datetime1">
              <a:rPr lang="zh-TW" altLang="en-US" smtClean="0"/>
              <a:t>2018/6/14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1BC9B-26D5-439C-BEDB-7ED2EB289C7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3178830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366BD5-4581-4C4B-82A0-3A428A8AA2AC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FE11C5-9073-49F4-938D-ED470B915DA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0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85A36D-9D2D-49C1-BFAE-BCAB0241A2BB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C2374A-7E32-44F9-A217-6E0D4C531AF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DF524C-F599-4B3B-A8F0-1F5F720B0DDC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87DCD86-1042-4790-9886-457DA74F7E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0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BA4A7C-C803-4F86-AFC8-283F8F234F15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A4EF7D-93F9-439D-8C35-40FA097425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2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F6CC88-218E-4382-88D9-A9F08F4B82F4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6D6C25-9B7C-46B7-B45F-A5B1AA9A73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7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1E45160-B2D6-4FFC-AECC-5F7130E65499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482A57-9E68-4CA5-8587-CA5BC7E6660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59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F0246F-AFAD-4750-A1BF-65A5B6B3C25B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378782-894C-4F0B-8D32-AFEAA7B066A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72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CB302F-240B-4BEB-81C6-17FD9096564A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659308-8BC6-468E-8131-62542C73B44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3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6C0BADE0-D66A-42C4-A491-0E85FD57AE6B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52CB9A9C-C3B3-4DF6-A2A3-3EA421093A9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 userDrawn="1"/>
        </p:nvPicPr>
        <p:blipFill>
          <a:blip r:embed="rId16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 userDrawn="1"/>
        </p:nvPicPr>
        <p:blipFill>
          <a:blip r:embed="rId17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dirty="0"/>
              <a:t>課程名稱</a:t>
            </a:r>
            <a:r>
              <a:rPr lang="en-US" dirty="0" smtClean="0"/>
              <a:t>-</a:t>
            </a:r>
            <a:r>
              <a:rPr lang="zh-TW" altLang="en-US" dirty="0" smtClean="0"/>
              <a:t>蛋白質</a:t>
            </a:r>
            <a:r>
              <a:rPr lang="en-US" altLang="zh-TW" dirty="0" smtClean="0"/>
              <a:t>(2)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李淑玲</a:t>
            </a:r>
            <a:endParaRPr lang="en-US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05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5B7117-5178-4610-9640-3E3D2F9B49CC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562072"/>
          </a:xfrm>
        </p:spPr>
        <p:txBody>
          <a:bodyPr/>
          <a:lstStyle/>
          <a:p>
            <a:pPr algn="l"/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052736"/>
            <a:ext cx="8568952" cy="4525959"/>
          </a:xfrm>
        </p:spPr>
        <p:txBody>
          <a:bodyPr/>
          <a:lstStyle/>
          <a:p>
            <a:pPr marL="457200" lvl="1" indent="-457200">
              <a:spcBef>
                <a:spcPts val="800"/>
              </a:spcBef>
              <a:buBlip>
                <a:blip r:embed="rId2"/>
              </a:buBlip>
            </a:pPr>
            <a:r>
              <a:rPr lang="zh-TW" altLang="en-US" sz="3200" dirty="0">
                <a:solidFill>
                  <a:schemeClr val="tx1"/>
                </a:solidFill>
              </a:rPr>
              <a:t>蛋白質的吸收</a:t>
            </a:r>
            <a:r>
              <a:rPr lang="zh-TW" altLang="en-US" sz="3200" dirty="0" smtClean="0">
                <a:solidFill>
                  <a:schemeClr val="tx1"/>
                </a:solidFill>
              </a:rPr>
              <a:t>作用</a:t>
            </a:r>
            <a:endParaRPr lang="en-US" altLang="zh-TW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1" indent="-342900">
              <a:spcBef>
                <a:spcPts val="800"/>
              </a:spcBef>
              <a:buFont typeface="Arial" pitchFamily="34"/>
              <a:buChar char="•"/>
            </a:pPr>
            <a:r>
              <a:rPr lang="zh-TW" altLang="zh-TW" sz="2600" dirty="0" smtClean="0">
                <a:latin typeface="Times New Roman" pitchFamily="18" charset="0"/>
                <a:cs typeface="Times New Roman" pitchFamily="18" charset="0"/>
              </a:rPr>
              <a:t>胺</a:t>
            </a:r>
            <a:r>
              <a:rPr lang="zh-TW" altLang="zh-TW" sz="2600" dirty="0">
                <a:latin typeface="Times New Roman" pitchFamily="18" charset="0"/>
                <a:cs typeface="Times New Roman" pitchFamily="18" charset="0"/>
              </a:rPr>
              <a:t>基</a:t>
            </a:r>
            <a:r>
              <a:rPr lang="zh-TW" altLang="zh-TW" sz="2600" dirty="0" smtClean="0">
                <a:latin typeface="Times New Roman" pitchFamily="18" charset="0"/>
                <a:cs typeface="Times New Roman" pitchFamily="18" charset="0"/>
              </a:rPr>
              <a:t>酸</a:t>
            </a:r>
            <a:r>
              <a:rPr lang="zh-TW" altLang="en-US" sz="2600" dirty="0" smtClean="0">
                <a:latin typeface="Times New Roman" pitchFamily="18" charset="0"/>
                <a:cs typeface="Times New Roman" pitchFamily="18" charset="0"/>
              </a:rPr>
              <a:t>由</a:t>
            </a:r>
            <a:r>
              <a:rPr lang="zh-TW" altLang="zh-TW" sz="2600" dirty="0" smtClean="0">
                <a:latin typeface="Times New Roman" pitchFamily="18" charset="0"/>
                <a:cs typeface="Times New Roman" pitchFamily="18" charset="0"/>
              </a:rPr>
              <a:t>腸道</a:t>
            </a:r>
            <a:r>
              <a:rPr lang="zh-TW" altLang="en-US" sz="2600" dirty="0" smtClean="0">
                <a:latin typeface="Times New Roman" pitchFamily="18" charset="0"/>
                <a:cs typeface="Times New Roman" pitchFamily="18" charset="0"/>
              </a:rPr>
              <a:t>絨毛</a:t>
            </a:r>
            <a:r>
              <a:rPr lang="zh-TW" altLang="zh-TW" sz="2600" dirty="0" smtClean="0">
                <a:latin typeface="Times New Roman" pitchFamily="18" charset="0"/>
                <a:cs typeface="Times New Roman" pitchFamily="18" charset="0"/>
              </a:rPr>
              <a:t>吸收，經</a:t>
            </a:r>
            <a:r>
              <a:rPr lang="zh-TW" altLang="en-US" sz="2600" dirty="0" smtClean="0">
                <a:latin typeface="新細明體"/>
                <a:ea typeface="新細明體"/>
                <a:cs typeface="Times New Roman" pitchFamily="18" charset="0"/>
              </a:rPr>
              <a:t>「</a:t>
            </a:r>
            <a:r>
              <a:rPr lang="zh-TW" altLang="zh-TW" sz="2600" dirty="0" smtClean="0">
                <a:latin typeface="Times New Roman" pitchFamily="18" charset="0"/>
                <a:cs typeface="Times New Roman" pitchFamily="18" charset="0"/>
              </a:rPr>
              <a:t>門</a:t>
            </a:r>
            <a:r>
              <a:rPr lang="zh-TW" altLang="zh-TW" sz="2600" dirty="0">
                <a:latin typeface="Times New Roman" pitchFamily="18" charset="0"/>
                <a:cs typeface="Times New Roman" pitchFamily="18" charset="0"/>
              </a:rPr>
              <a:t>脈</a:t>
            </a:r>
            <a:r>
              <a:rPr lang="zh-TW" altLang="zh-TW" sz="2600" dirty="0" smtClean="0">
                <a:latin typeface="Times New Roman" pitchFamily="18" charset="0"/>
                <a:cs typeface="Times New Roman" pitchFamily="18" charset="0"/>
              </a:rPr>
              <a:t>循環</a:t>
            </a:r>
            <a:r>
              <a:rPr lang="zh-TW" altLang="en-US" sz="2600" dirty="0" smtClean="0">
                <a:latin typeface="新細明體"/>
                <a:ea typeface="新細明體"/>
                <a:cs typeface="Times New Roman" pitchFamily="18" charset="0"/>
              </a:rPr>
              <a:t>」</a:t>
            </a:r>
            <a:r>
              <a:rPr lang="zh-TW" altLang="zh-TW" sz="2600" dirty="0" smtClean="0">
                <a:latin typeface="Times New Roman" pitchFamily="18" charset="0"/>
                <a:cs typeface="Times New Roman" pitchFamily="18" charset="0"/>
              </a:rPr>
              <a:t>進入</a:t>
            </a:r>
            <a:r>
              <a:rPr lang="zh-TW" altLang="en-US" sz="2600" dirty="0" smtClean="0">
                <a:latin typeface="新細明體"/>
                <a:ea typeface="新細明體"/>
                <a:cs typeface="Times New Roman" pitchFamily="18" charset="0"/>
              </a:rPr>
              <a:t>「</a:t>
            </a:r>
            <a:r>
              <a:rPr lang="zh-TW" altLang="zh-TW" sz="2600" dirty="0" smtClean="0">
                <a:latin typeface="Times New Roman" pitchFamily="18" charset="0"/>
                <a:cs typeface="Times New Roman" pitchFamily="18" charset="0"/>
              </a:rPr>
              <a:t>肝臟</a:t>
            </a:r>
            <a:r>
              <a:rPr lang="zh-TW" altLang="en-US" sz="2600" dirty="0" smtClean="0">
                <a:latin typeface="新細明體"/>
                <a:ea typeface="新細明體"/>
                <a:cs typeface="Times New Roman" pitchFamily="18" charset="0"/>
              </a:rPr>
              <a:t>」</a:t>
            </a:r>
            <a:r>
              <a:rPr lang="zh-TW" altLang="zh-TW" sz="2600" dirty="0" smtClean="0">
                <a:latin typeface="Times New Roman" pitchFamily="18" charset="0"/>
                <a:cs typeface="Times New Roman" pitchFamily="18" charset="0"/>
              </a:rPr>
              <a:t>，</a:t>
            </a:r>
            <a:r>
              <a:rPr lang="zh-TW" altLang="zh-TW" sz="2600" dirty="0">
                <a:latin typeface="Times New Roman" pitchFamily="18" charset="0"/>
                <a:cs typeface="Times New Roman" pitchFamily="18" charset="0"/>
              </a:rPr>
              <a:t>匯集成胺基酸代謝</a:t>
            </a:r>
            <a:r>
              <a:rPr lang="zh-TW" altLang="zh-TW" sz="2600" dirty="0" smtClean="0">
                <a:latin typeface="Times New Roman" pitchFamily="18" charset="0"/>
                <a:cs typeface="Times New Roman" pitchFamily="18" charset="0"/>
              </a:rPr>
              <a:t>池</a:t>
            </a:r>
            <a:r>
              <a:rPr lang="zh-TW" altLang="en-US" sz="2600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en-US" altLang="zh-TW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1" indent="-342900">
              <a:spcBef>
                <a:spcPts val="800"/>
              </a:spcBef>
              <a:buFont typeface="Arial" pitchFamily="34"/>
              <a:buChar char="•"/>
            </a:pPr>
            <a:r>
              <a:rPr lang="zh-TW" altLang="zh-TW" sz="2600" dirty="0" smtClean="0">
                <a:latin typeface="Times New Roman" pitchFamily="18" charset="0"/>
                <a:cs typeface="Times New Roman" pitchFamily="18" charset="0"/>
              </a:rPr>
              <a:t>此時</a:t>
            </a:r>
            <a:r>
              <a:rPr lang="zh-TW" altLang="en-US" sz="2600" dirty="0" smtClean="0">
                <a:latin typeface="Times New Roman" pitchFamily="18" charset="0"/>
                <a:cs typeface="Times New Roman" pitchFamily="18" charset="0"/>
              </a:rPr>
              <a:t>，</a:t>
            </a:r>
            <a:r>
              <a:rPr lang="zh-TW" altLang="zh-TW" sz="2600" dirty="0" smtClean="0">
                <a:latin typeface="Times New Roman" pitchFamily="18" charset="0"/>
                <a:cs typeface="Times New Roman" pitchFamily="18" charset="0"/>
              </a:rPr>
              <a:t>肝臟</a:t>
            </a:r>
            <a:r>
              <a:rPr lang="zh-TW" altLang="zh-TW" sz="2600" dirty="0">
                <a:latin typeface="Times New Roman" pitchFamily="18" charset="0"/>
                <a:cs typeface="Times New Roman" pitchFamily="18" charset="0"/>
              </a:rPr>
              <a:t>再把胺基酸合成為重要的蛋白質。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10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501008"/>
            <a:ext cx="4513337" cy="2635374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3851920" y="6136382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蕭</a:t>
            </a:r>
            <a:r>
              <a:rPr lang="zh-TW" altLang="en-US" sz="1000" dirty="0">
                <a:latin typeface="標楷體" panose="03000509000000000000" pitchFamily="65" charset="-120"/>
                <a:ea typeface="標楷體" panose="03000509000000000000" pitchFamily="65" charset="-120"/>
              </a:rPr>
              <a:t>寧</a:t>
            </a:r>
            <a:r>
              <a:rPr lang="zh-TW" altLang="en-US" sz="1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馨 </a:t>
            </a:r>
            <a:r>
              <a:rPr lang="en-US" altLang="zh-TW" sz="1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(2009)</a:t>
            </a:r>
            <a:r>
              <a:rPr lang="zh-TW" altLang="en-US" sz="1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食品營養概論，</a:t>
            </a:r>
            <a:r>
              <a:rPr lang="zh-TW" altLang="en-US" sz="1000" dirty="0">
                <a:latin typeface="標楷體" panose="03000509000000000000" pitchFamily="65" charset="-120"/>
                <a:ea typeface="標楷體" panose="03000509000000000000" pitchFamily="65" charset="-120"/>
              </a:rPr>
              <a:t>時新出版</a:t>
            </a:r>
            <a:r>
              <a:rPr lang="zh-TW" altLang="en-US" sz="1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有限公司</a:t>
            </a:r>
            <a:endParaRPr lang="zh-TW" alt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91354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8213" y="2005013"/>
            <a:ext cx="5029200" cy="3573462"/>
          </a:xfrm>
        </p:spPr>
        <p:txBody>
          <a:bodyPr/>
          <a:lstStyle/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蛋白質的消化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蛋白質的吸收作用</a:t>
            </a:r>
          </a:p>
          <a:p>
            <a:pPr eaLnBrk="1" hangingPunct="1"/>
            <a:r>
              <a:rPr lang="zh-TW" altLang="en-US" sz="3600" dirty="0" smtClean="0">
                <a:solidFill>
                  <a:schemeClr val="tx1"/>
                </a:solidFill>
              </a:rPr>
              <a:t>蛋白質的代謝</a:t>
            </a:r>
          </a:p>
          <a:p>
            <a:pPr eaLnBrk="1" hangingPunct="1"/>
            <a:r>
              <a:rPr lang="zh-TW" altLang="en-US" sz="3600" dirty="0" smtClean="0">
                <a:solidFill>
                  <a:schemeClr val="tx1"/>
                </a:solidFill>
              </a:rPr>
              <a:t>蛋白質的合成</a:t>
            </a:r>
          </a:p>
        </p:txBody>
      </p:sp>
      <p:sp>
        <p:nvSpPr>
          <p:cNvPr id="2" name="矩形 1"/>
          <p:cNvSpPr/>
          <p:nvPr/>
        </p:nvSpPr>
        <p:spPr>
          <a:xfrm>
            <a:off x="467544" y="260648"/>
            <a:ext cx="3877985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第三節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蛋白質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的消化、吸收與代謝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0709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60648"/>
            <a:ext cx="3675081" cy="626469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12</a:t>
            </a:fld>
            <a:endParaRPr lang="zh-TW" alt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899592" y="404664"/>
            <a:ext cx="792087" cy="54598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defRPr>
            </a:lvl1pPr>
          </a:lstStyle>
          <a:p>
            <a:pPr algn="l"/>
            <a:r>
              <a:rPr lang="zh-TW" altLang="en-US" sz="3200" smtClean="0">
                <a:solidFill>
                  <a:srgbClr val="FF0000"/>
                </a:solidFill>
              </a:rPr>
              <a:t>蛋白質的代謝與利用</a:t>
            </a:r>
            <a:endParaRPr lang="zh-TW" altLang="en-US" sz="3200" dirty="0" smtClean="0">
              <a:solidFill>
                <a:srgbClr val="FF0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76256" y="6616702"/>
            <a:ext cx="122413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圖片來源：董氏基金會</a:t>
            </a:r>
            <a:endParaRPr lang="zh-TW" altLang="en-US" sz="8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5076056" y="2204864"/>
            <a:ext cx="432048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1</a:t>
            </a:r>
            <a:endParaRPr lang="zh-TW" altLang="en-US" dirty="0"/>
          </a:p>
        </p:txBody>
      </p:sp>
      <p:sp>
        <p:nvSpPr>
          <p:cNvPr id="8" name="橢圓 7"/>
          <p:cNvSpPr/>
          <p:nvPr/>
        </p:nvSpPr>
        <p:spPr>
          <a:xfrm>
            <a:off x="5796136" y="3573016"/>
            <a:ext cx="432048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2</a:t>
            </a:r>
            <a:endParaRPr lang="zh-TW" altLang="en-US" dirty="0"/>
          </a:p>
        </p:txBody>
      </p:sp>
      <p:sp>
        <p:nvSpPr>
          <p:cNvPr id="9" name="橢圓 8"/>
          <p:cNvSpPr/>
          <p:nvPr/>
        </p:nvSpPr>
        <p:spPr>
          <a:xfrm>
            <a:off x="5940152" y="4581128"/>
            <a:ext cx="432048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3</a:t>
            </a:r>
            <a:endParaRPr lang="zh-TW" altLang="en-US" dirty="0"/>
          </a:p>
        </p:txBody>
      </p:sp>
      <p:sp>
        <p:nvSpPr>
          <p:cNvPr id="10" name="橢圓 9"/>
          <p:cNvSpPr/>
          <p:nvPr/>
        </p:nvSpPr>
        <p:spPr>
          <a:xfrm>
            <a:off x="6107481" y="5821049"/>
            <a:ext cx="432048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99680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467389" y="760321"/>
            <a:ext cx="8209222" cy="5337359"/>
          </a:xfrm>
        </p:spPr>
        <p:txBody>
          <a:bodyPr/>
          <a:lstStyle/>
          <a:p>
            <a:pPr marL="360363" lvl="1" indent="-360363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Blip>
                <a:blip r:embed="rId2"/>
              </a:buBlip>
            </a:pPr>
            <a:r>
              <a:rPr lang="zh-TW" altLang="zh-TW" sz="3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蛋白質的代謝</a:t>
            </a:r>
          </a:p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SzPct val="85000"/>
              <a:buFont typeface="Wingdings" pitchFamily="2" charset="2"/>
              <a:buChar char="Ø"/>
            </a:pP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細胞對體內胺基酸有以下利用途徑：</a:t>
            </a:r>
          </a:p>
          <a:p>
            <a:pPr marL="868362" lvl="1" indent="-514350" algn="just" eaLnBrk="1">
              <a:spcBef>
                <a:spcPts val="0"/>
              </a:spcBef>
              <a:buSzPct val="85000"/>
              <a:buFont typeface="+mj-lt"/>
              <a:buAutoNum type="arabicPeriod"/>
            </a:pPr>
            <a:r>
              <a:rPr lang="zh-TW" altLang="zh-TW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合成</a:t>
            </a:r>
            <a:r>
              <a:rPr lang="zh-TW" altLang="zh-TW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作用</a:t>
            </a:r>
            <a:r>
              <a:rPr lang="zh-TW" altLang="zh-TW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：將胺基酸進行合成作用，形成人體所需之功能性蛋白質</a:t>
            </a:r>
            <a:r>
              <a:rPr lang="zh-TW" altLang="zh-TW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。</a:t>
            </a:r>
            <a:endParaRPr lang="en-US" altLang="zh-TW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68362" lvl="1" indent="-514350" algn="just" eaLnBrk="1">
              <a:spcBef>
                <a:spcPts val="0"/>
              </a:spcBef>
              <a:buSzPct val="85000"/>
              <a:buFont typeface="+mj-lt"/>
              <a:buAutoNum type="arabicPeriod"/>
            </a:pPr>
            <a:endParaRPr lang="en-US" altLang="zh-TW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68362" lvl="1" indent="-514350" algn="just">
              <a:spcBef>
                <a:spcPts val="0"/>
              </a:spcBef>
              <a:buSzPct val="85000"/>
              <a:buFont typeface="+mj-lt"/>
              <a:buAutoNum type="arabicPeriod"/>
            </a:pPr>
            <a:r>
              <a:rPr lang="zh-TW" altLang="zh-TW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生成脂肪</a:t>
            </a:r>
            <a:r>
              <a:rPr lang="zh-TW" altLang="zh-TW" b="1" dirty="0">
                <a:latin typeface="Times New Roman" pitchFamily="18" charset="0"/>
                <a:cs typeface="Times New Roman" pitchFamily="18" charset="0"/>
              </a:rPr>
              <a:t>：當體內蛋白質及胺基酸過量時，胺基酸在肝臟中脫去胺基後，可轉換成脂肪並運送至脂肪組織儲存。</a:t>
            </a:r>
          </a:p>
          <a:p>
            <a:pPr marL="868362" lvl="1" indent="-514350" algn="just" eaLnBrk="1">
              <a:spcBef>
                <a:spcPts val="0"/>
              </a:spcBef>
              <a:buSzPct val="85000"/>
              <a:buFont typeface="+mj-lt"/>
              <a:buAutoNum type="arabicPeriod"/>
            </a:pPr>
            <a:endParaRPr lang="en-US" altLang="zh-TW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7544" y="260648"/>
            <a:ext cx="3877985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第三節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蛋白質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的消化、吸收與代謝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4639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467389" y="1257316"/>
            <a:ext cx="8209222" cy="4343368"/>
          </a:xfrm>
        </p:spPr>
        <p:txBody>
          <a:bodyPr/>
          <a:lstStyle/>
          <a:p>
            <a:pPr marL="446088" lvl="1" indent="-446088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None/>
            </a:pPr>
            <a:r>
              <a:rPr lang="en-US" altLang="zh-TW" sz="32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zh-TW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zh-TW" altLang="zh-TW" sz="32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生成葡萄糖</a:t>
            </a: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：細胞可利用蛋白質及胺基酸的分解作用，合成葡萄糖以維持血糖濃度。</a:t>
            </a:r>
          </a:p>
          <a:p>
            <a:pPr marL="446088" lvl="1" indent="-446088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None/>
            </a:pPr>
            <a:r>
              <a:rPr lang="en-US" altLang="zh-TW" sz="3200" b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446088" lvl="1" indent="-446088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None/>
            </a:pPr>
            <a:r>
              <a:rPr lang="en-US" altLang="zh-TW" sz="3200" b="1" dirty="0" smtClean="0">
                <a:latin typeface="Times New Roman" pitchFamily="18" charset="0"/>
                <a:cs typeface="Times New Roman" pitchFamily="18" charset="0"/>
              </a:rPr>
              <a:t>4.	</a:t>
            </a:r>
            <a:r>
              <a:rPr lang="zh-TW" altLang="zh-TW" sz="32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供應能量</a:t>
            </a: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：當身體長期無法獲得充足的熱量營養素時，組織蛋白質會進行分解，胺基酸進行氧化作用以供應細胞所需能量。</a:t>
            </a:r>
          </a:p>
        </p:txBody>
      </p:sp>
      <p:sp>
        <p:nvSpPr>
          <p:cNvPr id="3" name="矩形 2"/>
          <p:cNvSpPr/>
          <p:nvPr/>
        </p:nvSpPr>
        <p:spPr>
          <a:xfrm>
            <a:off x="467544" y="260648"/>
            <a:ext cx="3877985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第三節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蛋白質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的消化、吸收與代謝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79347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60648"/>
            <a:ext cx="3675081" cy="626469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15</a:t>
            </a:fld>
            <a:endParaRPr lang="zh-TW" alt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899592" y="404664"/>
            <a:ext cx="792087" cy="54598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defRPr>
            </a:lvl1pPr>
          </a:lstStyle>
          <a:p>
            <a:pPr algn="l"/>
            <a:r>
              <a:rPr lang="zh-TW" altLang="en-US" sz="3200" smtClean="0">
                <a:solidFill>
                  <a:srgbClr val="FF0000"/>
                </a:solidFill>
              </a:rPr>
              <a:t>蛋白質的代謝與利用</a:t>
            </a:r>
            <a:endParaRPr lang="zh-TW" altLang="en-US" sz="3200" dirty="0" smtClean="0">
              <a:solidFill>
                <a:srgbClr val="FF0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76256" y="6616702"/>
            <a:ext cx="122413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圖片來源：董氏基金會</a:t>
            </a:r>
            <a:endParaRPr lang="zh-TW" altLang="en-US" sz="8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5076056" y="2204864"/>
            <a:ext cx="432048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1</a:t>
            </a:r>
            <a:endParaRPr lang="zh-TW" altLang="en-US" dirty="0"/>
          </a:p>
        </p:txBody>
      </p:sp>
      <p:sp>
        <p:nvSpPr>
          <p:cNvPr id="8" name="橢圓 7"/>
          <p:cNvSpPr/>
          <p:nvPr/>
        </p:nvSpPr>
        <p:spPr>
          <a:xfrm>
            <a:off x="5796136" y="3573016"/>
            <a:ext cx="432048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2</a:t>
            </a:r>
            <a:endParaRPr lang="zh-TW" altLang="en-US" dirty="0"/>
          </a:p>
        </p:txBody>
      </p:sp>
      <p:sp>
        <p:nvSpPr>
          <p:cNvPr id="9" name="橢圓 8"/>
          <p:cNvSpPr/>
          <p:nvPr/>
        </p:nvSpPr>
        <p:spPr>
          <a:xfrm>
            <a:off x="5940152" y="4581128"/>
            <a:ext cx="432048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3</a:t>
            </a:r>
            <a:endParaRPr lang="zh-TW" altLang="en-US" dirty="0"/>
          </a:p>
        </p:txBody>
      </p:sp>
      <p:sp>
        <p:nvSpPr>
          <p:cNvPr id="10" name="橢圓 9"/>
          <p:cNvSpPr/>
          <p:nvPr/>
        </p:nvSpPr>
        <p:spPr>
          <a:xfrm>
            <a:off x="6107481" y="5821049"/>
            <a:ext cx="432048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29463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zh-TW" altLang="zh-TW" dirty="0"/>
              <a:t>第四節　</a:t>
            </a:r>
            <a:r>
              <a:rPr lang="zh-TW" altLang="en-US" dirty="0"/>
              <a:t>蛋白質</a:t>
            </a:r>
            <a:r>
              <a:rPr lang="zh-TW" altLang="zh-TW" dirty="0"/>
              <a:t>的食物來源與需要量</a:t>
            </a:r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5B7117-5178-4610-9640-3E3D2F9B49CC}" type="slidenum">
              <a:rPr lang="en-US" altLang="zh-TW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2101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395536" y="1556792"/>
            <a:ext cx="8209222" cy="2310889"/>
          </a:xfrm>
        </p:spPr>
        <p:txBody>
          <a:bodyPr/>
          <a:lstStyle/>
          <a:p>
            <a:pPr marL="411163" indent="-811213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zh-TW" altLang="zh-TW" sz="4500" b="1" dirty="0" smtClean="0">
                <a:solidFill>
                  <a:srgbClr val="CC33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食物</a:t>
            </a:r>
            <a:r>
              <a:rPr lang="zh-TW" altLang="zh-TW" sz="4500" b="1" dirty="0">
                <a:solidFill>
                  <a:srgbClr val="CC33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來源</a:t>
            </a:r>
          </a:p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主要包括：黃豆及其製品、魚類、肉類、蛋類及奶類。</a:t>
            </a:r>
          </a:p>
        </p:txBody>
      </p:sp>
      <p:sp>
        <p:nvSpPr>
          <p:cNvPr id="2" name="矩形 1"/>
          <p:cNvSpPr/>
          <p:nvPr/>
        </p:nvSpPr>
        <p:spPr>
          <a:xfrm>
            <a:off x="641116" y="692696"/>
            <a:ext cx="399340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第四節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蛋白質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的食物來源與需要量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3" descr="02-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005064"/>
            <a:ext cx="2736304" cy="1990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884177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641116" y="1412776"/>
            <a:ext cx="8002534" cy="2448272"/>
          </a:xfrm>
        </p:spPr>
        <p:txBody>
          <a:bodyPr/>
          <a:lstStyle/>
          <a:p>
            <a:pPr marL="411163" indent="-811213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zh-TW" altLang="zh-TW" b="1" dirty="0" smtClean="0">
                <a:solidFill>
                  <a:srgbClr val="CC33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人體</a:t>
            </a:r>
            <a:r>
              <a:rPr lang="zh-TW" altLang="zh-TW" b="1" dirty="0">
                <a:solidFill>
                  <a:srgbClr val="CC33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需要量</a:t>
            </a:r>
          </a:p>
          <a:p>
            <a:pPr marL="360363" lvl="1" indent="-360363" algn="just" eaLnBrk="1">
              <a:spcBef>
                <a:spcPts val="0"/>
              </a:spcBef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dirty="0">
                <a:latin typeface="Times New Roman" pitchFamily="18" charset="0"/>
                <a:cs typeface="Times New Roman" pitchFamily="18" charset="0"/>
              </a:rPr>
              <a:t>一般成年人每天蛋白質需求量約為每公斤體重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0.8</a:t>
            </a:r>
            <a:r>
              <a:rPr lang="zh-TW" altLang="zh-TW" dirty="0">
                <a:latin typeface="Times New Roman" pitchFamily="18" charset="0"/>
                <a:cs typeface="Times New Roman" pitchFamily="18" charset="0"/>
              </a:rPr>
              <a:t>～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1.0</a:t>
            </a:r>
            <a:r>
              <a:rPr lang="zh-TW" altLang="zh-TW" dirty="0">
                <a:latin typeface="Times New Roman" pitchFamily="18" charset="0"/>
                <a:cs typeface="Times New Roman" pitchFamily="18" charset="0"/>
              </a:rPr>
              <a:t>公克。</a:t>
            </a:r>
          </a:p>
          <a:p>
            <a:pPr marL="360363" lvl="1" indent="-360363" algn="just" eaLnBrk="1">
              <a:spcBef>
                <a:spcPts val="0"/>
              </a:spcBef>
              <a:buClr>
                <a:srgbClr val="CC00FF"/>
              </a:buClr>
              <a:buSzPct val="85000"/>
              <a:buFont typeface="Wingdings" pitchFamily="2" charset="2"/>
              <a:buChar char="Ø"/>
            </a:pP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marL="360363" lvl="1" indent="-360363" algn="just" eaLnBrk="1">
              <a:spcBef>
                <a:spcPts val="0"/>
              </a:spcBef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dirty="0" smtClean="0">
                <a:latin typeface="Times New Roman" pitchFamily="18" charset="0"/>
                <a:cs typeface="Times New Roman" pitchFamily="18" charset="0"/>
              </a:rPr>
              <a:t>約</a:t>
            </a:r>
            <a:r>
              <a:rPr lang="zh-TW" altLang="zh-TW" dirty="0">
                <a:latin typeface="Times New Roman" pitchFamily="18" charset="0"/>
                <a:cs typeface="Times New Roman" pitchFamily="18" charset="0"/>
              </a:rPr>
              <a:t>占每日總熱量的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zh-TW" altLang="zh-TW" dirty="0">
                <a:latin typeface="Times New Roman" pitchFamily="18" charset="0"/>
                <a:cs typeface="Times New Roman" pitchFamily="18" charset="0"/>
              </a:rPr>
              <a:t>～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zh-TW" altLang="zh-TW" dirty="0">
                <a:latin typeface="Times New Roman" pitchFamily="18" charset="0"/>
                <a:cs typeface="Times New Roman" pitchFamily="18" charset="0"/>
              </a:rPr>
              <a:t>％。</a:t>
            </a:r>
          </a:p>
        </p:txBody>
      </p:sp>
      <p:sp>
        <p:nvSpPr>
          <p:cNvPr id="3" name="矩形 2"/>
          <p:cNvSpPr/>
          <p:nvPr/>
        </p:nvSpPr>
        <p:spPr>
          <a:xfrm>
            <a:off x="641116" y="508030"/>
            <a:ext cx="399340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第四節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蛋白質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的食物來源與需要量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165635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19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5" y="2060848"/>
            <a:ext cx="7340951" cy="3888432"/>
          </a:xfrm>
          <a:prstGeom prst="rect">
            <a:avLst/>
          </a:prstGeom>
        </p:spPr>
      </p:pic>
      <p:sp>
        <p:nvSpPr>
          <p:cNvPr id="6" name="向下箭號 5"/>
          <p:cNvSpPr/>
          <p:nvPr/>
        </p:nvSpPr>
        <p:spPr>
          <a:xfrm rot="1561712">
            <a:off x="6979386" y="2040271"/>
            <a:ext cx="869387" cy="1327355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0778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蛋白質</a:t>
            </a:r>
            <a:endParaRPr lang="zh-TW" b="1" dirty="0"/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xfrm>
            <a:off x="486797" y="1484784"/>
            <a:ext cx="8229600" cy="4525959"/>
          </a:xfrm>
        </p:spPr>
        <p:txBody>
          <a:bodyPr/>
          <a:lstStyle/>
          <a:p>
            <a:pPr lvl="0"/>
            <a:r>
              <a:rPr lang="zh-TW" dirty="0">
                <a:solidFill>
                  <a:schemeClr val="tx1"/>
                </a:solidFill>
                <a:latin typeface="標楷體" pitchFamily="65"/>
              </a:rPr>
              <a:t>第一節　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/>
              </a:rPr>
              <a:t>蛋白質</a:t>
            </a:r>
            <a:r>
              <a:rPr lang="zh-TW" dirty="0" smtClean="0">
                <a:solidFill>
                  <a:schemeClr val="tx1"/>
                </a:solidFill>
                <a:latin typeface="標楷體" pitchFamily="65"/>
              </a:rPr>
              <a:t>的</a:t>
            </a:r>
            <a:r>
              <a:rPr lang="zh-TW" dirty="0">
                <a:solidFill>
                  <a:schemeClr val="tx1"/>
                </a:solidFill>
                <a:latin typeface="標楷體" pitchFamily="65"/>
              </a:rPr>
              <a:t>組成、分類與性質</a:t>
            </a:r>
          </a:p>
          <a:p>
            <a:pPr lvl="0"/>
            <a:r>
              <a:rPr lang="zh-TW" dirty="0">
                <a:solidFill>
                  <a:schemeClr val="tx1"/>
                </a:solidFill>
                <a:latin typeface="標楷體" pitchFamily="65"/>
              </a:rPr>
              <a:t>第二節　</a:t>
            </a:r>
            <a:r>
              <a:rPr lang="zh-TW" altLang="en-US" dirty="0">
                <a:solidFill>
                  <a:schemeClr val="tx1"/>
                </a:solidFill>
                <a:latin typeface="標楷體" pitchFamily="65"/>
              </a:rPr>
              <a:t>蛋白質</a:t>
            </a:r>
            <a:r>
              <a:rPr lang="zh-TW" dirty="0" smtClean="0">
                <a:solidFill>
                  <a:schemeClr val="tx1"/>
                </a:solidFill>
                <a:latin typeface="標楷體" pitchFamily="65"/>
              </a:rPr>
              <a:t>的</a:t>
            </a:r>
            <a:r>
              <a:rPr lang="zh-TW" dirty="0">
                <a:solidFill>
                  <a:schemeClr val="tx1"/>
                </a:solidFill>
                <a:latin typeface="標楷體" pitchFamily="65"/>
              </a:rPr>
              <a:t>功能</a:t>
            </a:r>
          </a:p>
          <a:p>
            <a:pPr lvl="0"/>
            <a:r>
              <a:rPr lang="zh-TW" dirty="0">
                <a:latin typeface="標楷體" pitchFamily="65"/>
              </a:rPr>
              <a:t>第三節　</a:t>
            </a:r>
            <a:r>
              <a:rPr lang="zh-TW" altLang="en-US" dirty="0">
                <a:latin typeface="標楷體" pitchFamily="65"/>
              </a:rPr>
              <a:t>蛋白質</a:t>
            </a:r>
            <a:r>
              <a:rPr lang="zh-TW" dirty="0" smtClean="0">
                <a:latin typeface="標楷體" pitchFamily="65"/>
              </a:rPr>
              <a:t>的</a:t>
            </a:r>
            <a:r>
              <a:rPr lang="zh-TW" dirty="0">
                <a:latin typeface="標楷體" pitchFamily="65"/>
              </a:rPr>
              <a:t>消化、吸收與</a:t>
            </a:r>
            <a:r>
              <a:rPr lang="zh-TW" dirty="0" smtClean="0">
                <a:latin typeface="標楷體" pitchFamily="65"/>
              </a:rPr>
              <a:t>代謝</a:t>
            </a:r>
          </a:p>
          <a:p>
            <a:pPr lvl="0"/>
            <a:r>
              <a:rPr lang="zh-TW" dirty="0" smtClean="0">
                <a:latin typeface="標楷體" pitchFamily="65"/>
              </a:rPr>
              <a:t>第四節　</a:t>
            </a:r>
            <a:r>
              <a:rPr lang="zh-TW" altLang="en-US" dirty="0" smtClean="0">
                <a:latin typeface="標楷體" pitchFamily="65"/>
              </a:rPr>
              <a:t>蛋白質</a:t>
            </a:r>
            <a:r>
              <a:rPr lang="zh-TW" dirty="0" smtClean="0">
                <a:latin typeface="標楷體" pitchFamily="65"/>
              </a:rPr>
              <a:t>的食物來源與需要量</a:t>
            </a:r>
            <a:r>
              <a:rPr lang="en-US" dirty="0" smtClean="0">
                <a:latin typeface="標楷體" pitchFamily="65"/>
              </a:rPr>
              <a:t> </a:t>
            </a:r>
            <a:endParaRPr lang="en-US" dirty="0">
              <a:latin typeface="標楷體" pitchFamily="65"/>
            </a:endParaRPr>
          </a:p>
        </p:txBody>
      </p:sp>
      <p:sp>
        <p:nvSpPr>
          <p:cNvPr id="4" name="投影片編號版面配置區 1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E0A5AE3-3777-41CD-9220-97B81DE9D4BF}" type="slidenum">
              <a:t>2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3" descr="671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853" y="4946882"/>
            <a:ext cx="1344119" cy="1053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671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983900"/>
            <a:ext cx="1484734" cy="97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fis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860481"/>
            <a:ext cx="1589849" cy="1080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9309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圖片 25" descr="391338bf44f7b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768" y="1893887"/>
            <a:ext cx="2211387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圖片 15" descr="2886123399_57f46abfc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860205"/>
            <a:ext cx="2538412" cy="159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Rectangle 8"/>
          <p:cNvSpPr>
            <a:spLocks noChangeArrowheads="1"/>
          </p:cNvSpPr>
          <p:nvPr/>
        </p:nvSpPr>
        <p:spPr bwMode="auto">
          <a:xfrm>
            <a:off x="2255618" y="1187450"/>
            <a:ext cx="4319587" cy="457200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每日補充適量豆魚肉蛋類</a:t>
            </a:r>
          </a:p>
        </p:txBody>
      </p:sp>
      <p:pic>
        <p:nvPicPr>
          <p:cNvPr id="14342" name="Picture 13" descr="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550" y="1644650"/>
            <a:ext cx="1262063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投影片編號版面配置區 2"/>
          <p:cNvSpPr>
            <a:spLocks noGrp="1"/>
          </p:cNvSpPr>
          <p:nvPr>
            <p:ph type="sldNum" sz="quarter" idx="4294967295"/>
          </p:nvPr>
        </p:nvSpPr>
        <p:spPr>
          <a:xfrm>
            <a:off x="7967663" y="6432550"/>
            <a:ext cx="719137" cy="2667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Blip>
                <a:blip r:embed="rId5"/>
              </a:buBlip>
              <a:defRPr kumimoji="1" sz="3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5F56F81-9D3E-40B0-81D6-337CB2BB7335}" type="slidenum">
              <a:rPr lang="zh-TW" altLang="en-US" sz="1400" smtClean="0">
                <a:latin typeface="Times New Roman" pitchFamily="18" charset="0"/>
                <a:ea typeface="新細明體" charset="-120"/>
              </a:rPr>
              <a:pPr eaLnBrk="1" hangingPunct="1">
                <a:spcBef>
                  <a:spcPct val="0"/>
                </a:spcBef>
                <a:buFontTx/>
                <a:buNone/>
              </a:pPr>
              <a:t>20</a:t>
            </a:fld>
            <a:endParaRPr lang="zh-TW" altLang="en-US" sz="1400" smtClean="0">
              <a:latin typeface="Times New Roman" pitchFamily="18" charset="0"/>
              <a:ea typeface="新細明體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188613"/>
            <a:ext cx="2664296" cy="1850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193486"/>
            <a:ext cx="1768475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甜甜圈 10"/>
          <p:cNvSpPr/>
          <p:nvPr/>
        </p:nvSpPr>
        <p:spPr>
          <a:xfrm>
            <a:off x="7203976" y="3920436"/>
            <a:ext cx="1439862" cy="1311275"/>
          </a:xfrm>
          <a:prstGeom prst="donut">
            <a:avLst>
              <a:gd name="adj" fmla="val 587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081" y="4437119"/>
            <a:ext cx="1891074" cy="1362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矩形 12"/>
          <p:cNvSpPr/>
          <p:nvPr/>
        </p:nvSpPr>
        <p:spPr>
          <a:xfrm>
            <a:off x="654706" y="404664"/>
            <a:ext cx="399340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第四節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蛋白質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的食物來源與需要量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94847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89440020-8C84-429F-AD6F-1ACAC98BB0E4}" type="slidenum">
              <a:rPr lang="en-US" altLang="zh-TW" sz="1400"/>
              <a:pPr algn="r" eaLnBrk="1" hangingPunct="1"/>
              <a:t>21</a:t>
            </a:fld>
            <a:endParaRPr lang="en-US" altLang="zh-TW" sz="140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333375"/>
            <a:ext cx="7270750" cy="874713"/>
          </a:xfrm>
        </p:spPr>
        <p:txBody>
          <a:bodyPr/>
          <a:lstStyle/>
          <a:p>
            <a:pPr eaLnBrk="1" hangingPunct="1"/>
            <a:r>
              <a:rPr lang="zh-TW" altLang="en-US" sz="3200" dirty="0" smtClean="0"/>
              <a:t>運動員的蛋白質需求量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447800"/>
            <a:ext cx="7791450" cy="4800600"/>
          </a:xfrm>
        </p:spPr>
        <p:txBody>
          <a:bodyPr/>
          <a:lstStyle/>
          <a:p>
            <a:pPr marL="387350" indent="-387350" eaLnBrk="1" hangingPunct="1">
              <a:lnSpc>
                <a:spcPct val="150000"/>
              </a:lnSpc>
            </a:pPr>
            <a:r>
              <a:rPr lang="zh-TW" altLang="en-US" sz="2400" b="1" dirty="0" smtClean="0"/>
              <a:t>運動員蛋白質需求量需較一般人高</a:t>
            </a:r>
          </a:p>
          <a:p>
            <a:pPr marL="863600" lvl="1" eaLnBrk="1" hangingPunct="1">
              <a:lnSpc>
                <a:spcPct val="150000"/>
              </a:lnSpc>
            </a:pPr>
            <a:r>
              <a:rPr lang="zh-TW" altLang="en-US" sz="2400" b="1" dirty="0" smtClean="0"/>
              <a:t>提供運動期間為了產生能量所消耗的蛋白質</a:t>
            </a:r>
          </a:p>
          <a:p>
            <a:pPr marL="863600" lvl="1" eaLnBrk="1" hangingPunct="1">
              <a:lnSpc>
                <a:spcPct val="150000"/>
              </a:lnSpc>
            </a:pPr>
            <a:r>
              <a:rPr lang="zh-TW" altLang="en-US" sz="2400" b="1" dirty="0" smtClean="0"/>
              <a:t>肌肉增長的原料</a:t>
            </a:r>
          </a:p>
          <a:p>
            <a:pPr marL="387350" indent="-387350" eaLnBrk="1" hangingPunct="1">
              <a:lnSpc>
                <a:spcPct val="150000"/>
              </a:lnSpc>
            </a:pPr>
            <a:r>
              <a:rPr lang="zh-TW" altLang="en-US" sz="2400" b="1" dirty="0" smtClean="0"/>
              <a:t>訓練量較高或處於生長期的運動員之需求量較高</a:t>
            </a:r>
          </a:p>
          <a:p>
            <a:pPr marL="387350" indent="-387350" eaLnBrk="1" hangingPunct="1">
              <a:lnSpc>
                <a:spcPct val="150000"/>
              </a:lnSpc>
            </a:pPr>
            <a:r>
              <a:rPr lang="zh-TW" altLang="en-US" sz="2400" b="1" dirty="0" smtClean="0"/>
              <a:t>佔總熱量的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10-30%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000" b="1" dirty="0" smtClean="0">
                <a:solidFill>
                  <a:srgbClr val="FF0000"/>
                </a:solidFill>
              </a:rPr>
              <a:t>(</a:t>
            </a:r>
            <a:r>
              <a:rPr lang="zh-TW" altLang="en-US" sz="2000" b="1" dirty="0" smtClean="0">
                <a:solidFill>
                  <a:srgbClr val="FF0000"/>
                </a:solidFill>
              </a:rPr>
              <a:t>高比例者須經專業人員評估</a:t>
            </a:r>
            <a:r>
              <a:rPr lang="en-US" altLang="zh-TW" sz="2000" b="1" dirty="0" smtClean="0">
                <a:solidFill>
                  <a:srgbClr val="FF0000"/>
                </a:solidFill>
              </a:rPr>
              <a:t>)</a:t>
            </a:r>
            <a:r>
              <a:rPr lang="zh-TW" altLang="en-US" sz="2000" b="1" dirty="0" smtClean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772095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93675"/>
            <a:ext cx="7270750" cy="417513"/>
          </a:xfrm>
        </p:spPr>
        <p:txBody>
          <a:bodyPr/>
          <a:lstStyle/>
          <a:p>
            <a:pPr algn="l" eaLnBrk="1" hangingPunct="1"/>
            <a:r>
              <a:rPr lang="zh-TW" altLang="en-US" sz="3200" dirty="0" smtClean="0"/>
              <a:t>蛋白質的來源與含量</a:t>
            </a:r>
          </a:p>
        </p:txBody>
      </p:sp>
      <p:pic>
        <p:nvPicPr>
          <p:cNvPr id="13316" name="Picture 3" descr="表4-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648" y="764704"/>
            <a:ext cx="7056438" cy="5713412"/>
          </a:xfrm>
          <a:noFill/>
        </p:spPr>
      </p:pic>
      <p:sp>
        <p:nvSpPr>
          <p:cNvPr id="13314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1547192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9F46EEC-54AE-419A-8C91-FBCF2513C2C8}" type="slidenum">
              <a:rPr lang="en-US" altLang="zh-TW" sz="1400"/>
              <a:pPr algn="r" eaLnBrk="1" hangingPunct="1"/>
              <a:t>22</a:t>
            </a:fld>
            <a:endParaRPr lang="en-US" altLang="zh-TW" sz="1400"/>
          </a:p>
        </p:txBody>
      </p:sp>
    </p:spTree>
    <p:extLst>
      <p:ext uri="{BB962C8B-B14F-4D97-AF65-F5344CB8AC3E}">
        <p14:creationId xmlns:p14="http://schemas.microsoft.com/office/powerpoint/2010/main" val="1788904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318A543B-1086-4C50-A0E9-91B00E8C9EFF}" type="slidenum">
              <a:rPr lang="en-US" altLang="zh-TW" sz="1400"/>
              <a:pPr algn="r" eaLnBrk="1" hangingPunct="1"/>
              <a:t>23</a:t>
            </a:fld>
            <a:endParaRPr lang="en-US" altLang="zh-TW" sz="140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zh-TW" altLang="en-US" sz="3200" dirty="0" smtClean="0"/>
              <a:t>運動員的蛋白質需求量</a:t>
            </a:r>
          </a:p>
        </p:txBody>
      </p:sp>
      <p:pic>
        <p:nvPicPr>
          <p:cNvPr id="23556" name="Picture 3" descr="表4-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628775"/>
            <a:ext cx="8064500" cy="4275138"/>
          </a:xfrm>
          <a:noFill/>
        </p:spPr>
      </p:pic>
    </p:spTree>
    <p:extLst>
      <p:ext uri="{BB962C8B-B14F-4D97-AF65-F5344CB8AC3E}">
        <p14:creationId xmlns:p14="http://schemas.microsoft.com/office/powerpoint/2010/main" val="4256627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9" name="Rectangle 3"/>
          <p:cNvSpPr>
            <a:spLocks noChangeArrowheads="1"/>
          </p:cNvSpPr>
          <p:nvPr/>
        </p:nvSpPr>
        <p:spPr bwMode="auto">
          <a:xfrm>
            <a:off x="468313" y="115888"/>
            <a:ext cx="82296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/>
            <a:r>
              <a:rPr lang="zh-TW" altLang="en-US" sz="2800">
                <a:solidFill>
                  <a:schemeClr val="bg1"/>
                </a:solidFill>
                <a:ea typeface="華康中黑體" pitchFamily="49" charset="-120"/>
              </a:rPr>
              <a:t>人體對蛋白質的需要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人體對蛋白質的需要量</a:t>
            </a:r>
            <a:endParaRPr lang="zh-TW" altLang="en-US" sz="3200" dirty="0"/>
          </a:p>
        </p:txBody>
      </p:sp>
      <p:sp>
        <p:nvSpPr>
          <p:cNvPr id="132106" name="Rectangle 10"/>
          <p:cNvSpPr>
            <a:spLocks noGrp="1" noChangeArrowheads="1"/>
          </p:cNvSpPr>
          <p:nvPr>
            <p:ph idx="1"/>
          </p:nvPr>
        </p:nvSpPr>
        <p:spPr>
          <a:xfrm>
            <a:off x="470091" y="1340768"/>
            <a:ext cx="8229600" cy="4525959"/>
          </a:xfrm>
        </p:spPr>
        <p:txBody>
          <a:bodyPr/>
          <a:lstStyle/>
          <a:p>
            <a:r>
              <a:rPr lang="zh-TW" altLang="en-US" dirty="0"/>
              <a:t>氮平衡 </a:t>
            </a:r>
            <a:r>
              <a:rPr lang="zh-TW" altLang="en-US" dirty="0" smtClean="0"/>
              <a:t>的</a:t>
            </a:r>
            <a:r>
              <a:rPr lang="zh-TW" altLang="en-US" dirty="0"/>
              <a:t>觀念</a:t>
            </a:r>
          </a:p>
        </p:txBody>
      </p:sp>
      <p:pic>
        <p:nvPicPr>
          <p:cNvPr id="132108" name="Picture 12" descr="\\192.168.10.65\work\排版\200806食品營養概論二版\ppt\06\06-p1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2"/>
          <a:stretch>
            <a:fillRect/>
          </a:stretch>
        </p:blipFill>
        <p:spPr bwMode="auto">
          <a:xfrm>
            <a:off x="533301" y="1916832"/>
            <a:ext cx="8099623" cy="439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3995936" y="6502400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蕭</a:t>
            </a:r>
            <a:r>
              <a:rPr lang="zh-TW" altLang="en-US" sz="1000" dirty="0">
                <a:latin typeface="標楷體" panose="03000509000000000000" pitchFamily="65" charset="-120"/>
                <a:ea typeface="標楷體" panose="03000509000000000000" pitchFamily="65" charset="-120"/>
              </a:rPr>
              <a:t>寧</a:t>
            </a:r>
            <a:r>
              <a:rPr lang="zh-TW" altLang="en-US" sz="1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馨 </a:t>
            </a:r>
            <a:r>
              <a:rPr lang="en-US" altLang="zh-TW" sz="1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(2009)</a:t>
            </a:r>
            <a:r>
              <a:rPr lang="zh-TW" altLang="en-US" sz="1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食品營養概論，</a:t>
            </a:r>
            <a:r>
              <a:rPr lang="zh-TW" altLang="en-US" sz="1000" dirty="0">
                <a:latin typeface="標楷體" panose="03000509000000000000" pitchFamily="65" charset="-120"/>
                <a:ea typeface="標楷體" panose="03000509000000000000" pitchFamily="65" charset="-120"/>
              </a:rPr>
              <a:t>時新出版</a:t>
            </a:r>
            <a:r>
              <a:rPr lang="zh-TW" altLang="en-US" sz="1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有限公司</a:t>
            </a:r>
            <a:endParaRPr lang="zh-TW" alt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9047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D918D6F4-224F-482B-A983-40E3AAA21BDF}" type="slidenum">
              <a:rPr lang="en-US" altLang="zh-TW" sz="1400"/>
              <a:pPr algn="r" eaLnBrk="1" hangingPunct="1"/>
              <a:t>25</a:t>
            </a:fld>
            <a:endParaRPr lang="en-US" altLang="zh-TW" sz="1400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609600"/>
            <a:ext cx="7270750" cy="541338"/>
          </a:xfrm>
        </p:spPr>
        <p:txBody>
          <a:bodyPr/>
          <a:lstStyle/>
          <a:p>
            <a:pPr eaLnBrk="1" hangingPunct="1"/>
            <a:r>
              <a:rPr lang="zh-TW" altLang="en-US" sz="3600" smtClean="0"/>
              <a:t>蛋白質攝取過量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8888" y="1628775"/>
            <a:ext cx="7427912" cy="4895850"/>
          </a:xfrm>
        </p:spPr>
        <p:txBody>
          <a:bodyPr/>
          <a:lstStyle/>
          <a:p>
            <a:pPr marL="387350" indent="-387350" eaLnBrk="1" hangingPunct="1">
              <a:spcBef>
                <a:spcPct val="35000"/>
              </a:spcBef>
            </a:pPr>
            <a:r>
              <a:rPr lang="zh-TW" altLang="en-US" sz="2700" smtClean="0">
                <a:solidFill>
                  <a:srgbClr val="FF0000"/>
                </a:solidFill>
              </a:rPr>
              <a:t>代謝之負擔</a:t>
            </a:r>
            <a:r>
              <a:rPr lang="zh-TW" altLang="en-US" sz="2700" smtClean="0"/>
              <a:t>：增加酮酸的代謝（轉變成醣類或脂肪），因而提高肝臟與腎臟的工作量。</a:t>
            </a:r>
          </a:p>
          <a:p>
            <a:pPr marL="387350" indent="-387350" eaLnBrk="1" hangingPunct="1">
              <a:spcBef>
                <a:spcPct val="35000"/>
              </a:spcBef>
            </a:pPr>
            <a:r>
              <a:rPr lang="zh-TW" altLang="en-US" sz="2700" smtClean="0">
                <a:solidFill>
                  <a:srgbClr val="FF0000"/>
                </a:solidFill>
              </a:rPr>
              <a:t>增加尿鈣之排出</a:t>
            </a:r>
            <a:r>
              <a:rPr lang="zh-TW" altLang="en-US" sz="2700" smtClean="0"/>
              <a:t>：在腎臟引起尿液酸性化，而增加鈣質的排泄，也可能產生腎結石（草酸鈣的堆積）。</a:t>
            </a:r>
          </a:p>
          <a:p>
            <a:pPr marL="387350" indent="-387350" eaLnBrk="1" hangingPunct="1">
              <a:spcBef>
                <a:spcPct val="35000"/>
              </a:spcBef>
            </a:pPr>
            <a:r>
              <a:rPr lang="zh-TW" altLang="en-US" sz="2700" smtClean="0">
                <a:solidFill>
                  <a:srgbClr val="FF0000"/>
                </a:solidFill>
              </a:rPr>
              <a:t>血液的酸性化</a:t>
            </a:r>
            <a:r>
              <a:rPr lang="zh-TW" altLang="en-US" sz="2700" smtClean="0"/>
              <a:t>：酮酸的增加，導致血液成酸性，使骨骼釋出鈣質以供平衡，而可能導致骨質流失與骨質疏鬆症；也可能會引起痛風；高蛋白質飲食需配合鈣質攝取。</a:t>
            </a:r>
          </a:p>
        </p:txBody>
      </p:sp>
    </p:spTree>
    <p:extLst>
      <p:ext uri="{BB962C8B-B14F-4D97-AF65-F5344CB8AC3E}">
        <p14:creationId xmlns:p14="http://schemas.microsoft.com/office/powerpoint/2010/main" val="1341229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5EDEF4E0-6B49-444B-A2E7-6A97B46DE3F5}" type="slidenum">
              <a:rPr lang="en-US" altLang="zh-TW" sz="1400"/>
              <a:pPr algn="r" eaLnBrk="1" hangingPunct="1"/>
              <a:t>26</a:t>
            </a:fld>
            <a:endParaRPr lang="en-US" altLang="zh-TW" sz="1400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260350"/>
            <a:ext cx="7270750" cy="874713"/>
          </a:xfrm>
        </p:spPr>
        <p:txBody>
          <a:bodyPr/>
          <a:lstStyle/>
          <a:p>
            <a:pPr eaLnBrk="1" hangingPunct="1"/>
            <a:r>
              <a:rPr lang="zh-TW" altLang="en-US" sz="3600" smtClean="0"/>
              <a:t>蛋白質攝取過量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341438"/>
            <a:ext cx="7704335" cy="4114800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zh-TW" altLang="en-US" sz="2800" dirty="0" smtClean="0"/>
              <a:t>提升血液中低密度脂蛋白膽固醇</a:t>
            </a:r>
            <a:r>
              <a:rPr lang="en-US" altLang="zh-TW" sz="2800" dirty="0" smtClean="0"/>
              <a:t>(LDL)</a:t>
            </a:r>
            <a:r>
              <a:rPr lang="zh-TW" altLang="en-US" sz="2800" dirty="0" smtClean="0"/>
              <a:t>、總膽固醇濃度： 動物性蛋白質、飽和脂肪酸的伴隨攝取問題。</a:t>
            </a:r>
          </a:p>
          <a:p>
            <a:pPr eaLnBrk="1" hangingPunct="1">
              <a:lnSpc>
                <a:spcPct val="140000"/>
              </a:lnSpc>
            </a:pPr>
            <a:r>
              <a:rPr lang="zh-TW" altLang="en-US" sz="2800" dirty="0" smtClean="0">
                <a:solidFill>
                  <a:srgbClr val="FF0000"/>
                </a:solidFill>
              </a:rPr>
              <a:t>熱疾病</a:t>
            </a:r>
            <a:r>
              <a:rPr lang="zh-TW" altLang="en-US" sz="2800" dirty="0" smtClean="0"/>
              <a:t>：由於尿素與酮體的代謝增加，而增加體液的流失，不利於熱環境下運動。</a:t>
            </a:r>
          </a:p>
        </p:txBody>
      </p:sp>
    </p:spTree>
    <p:extLst>
      <p:ext uri="{BB962C8B-B14F-4D97-AF65-F5344CB8AC3E}">
        <p14:creationId xmlns:p14="http://schemas.microsoft.com/office/powerpoint/2010/main" val="3495217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蛋白質</a:t>
            </a:r>
            <a:endParaRPr lang="zh-TW" b="1" dirty="0"/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xfrm>
            <a:off x="486797" y="1484784"/>
            <a:ext cx="8229600" cy="4525959"/>
          </a:xfrm>
        </p:spPr>
        <p:txBody>
          <a:bodyPr/>
          <a:lstStyle/>
          <a:p>
            <a:pPr lvl="0"/>
            <a:r>
              <a:rPr lang="zh-TW" dirty="0">
                <a:solidFill>
                  <a:schemeClr val="bg1">
                    <a:lumMod val="75000"/>
                  </a:schemeClr>
                </a:solidFill>
                <a:latin typeface="標楷體" pitchFamily="65"/>
              </a:rPr>
              <a:t>第一節　</a:t>
            </a:r>
            <a:r>
              <a:rPr lang="zh-TW" altLang="en-US" dirty="0" smtClean="0">
                <a:solidFill>
                  <a:schemeClr val="bg1">
                    <a:lumMod val="75000"/>
                  </a:schemeClr>
                </a:solidFill>
                <a:latin typeface="標楷體" pitchFamily="65"/>
              </a:rPr>
              <a:t>蛋白質</a:t>
            </a:r>
            <a:r>
              <a:rPr lang="zh-TW" dirty="0" smtClean="0">
                <a:solidFill>
                  <a:schemeClr val="bg1">
                    <a:lumMod val="75000"/>
                  </a:schemeClr>
                </a:solidFill>
                <a:latin typeface="標楷體" pitchFamily="65"/>
              </a:rPr>
              <a:t>的</a:t>
            </a:r>
            <a:r>
              <a:rPr lang="zh-TW" dirty="0">
                <a:solidFill>
                  <a:schemeClr val="bg1">
                    <a:lumMod val="75000"/>
                  </a:schemeClr>
                </a:solidFill>
                <a:latin typeface="標楷體" pitchFamily="65"/>
              </a:rPr>
              <a:t>組成、分類與性質</a:t>
            </a:r>
          </a:p>
          <a:p>
            <a:pPr lvl="0"/>
            <a:r>
              <a:rPr lang="zh-TW" dirty="0">
                <a:solidFill>
                  <a:schemeClr val="bg1">
                    <a:lumMod val="75000"/>
                  </a:schemeClr>
                </a:solidFill>
                <a:latin typeface="標楷體" pitchFamily="65"/>
              </a:rPr>
              <a:t>第二節　</a:t>
            </a:r>
            <a:r>
              <a:rPr lang="zh-TW" altLang="en-US" dirty="0">
                <a:solidFill>
                  <a:schemeClr val="bg1">
                    <a:lumMod val="75000"/>
                  </a:schemeClr>
                </a:solidFill>
                <a:latin typeface="標楷體" pitchFamily="65"/>
              </a:rPr>
              <a:t>蛋白質</a:t>
            </a:r>
            <a:r>
              <a:rPr lang="zh-TW" dirty="0" smtClean="0">
                <a:solidFill>
                  <a:schemeClr val="bg1">
                    <a:lumMod val="75000"/>
                  </a:schemeClr>
                </a:solidFill>
                <a:latin typeface="標楷體" pitchFamily="65"/>
              </a:rPr>
              <a:t>的</a:t>
            </a:r>
            <a:r>
              <a:rPr lang="zh-TW" dirty="0">
                <a:solidFill>
                  <a:schemeClr val="bg1">
                    <a:lumMod val="75000"/>
                  </a:schemeClr>
                </a:solidFill>
                <a:latin typeface="標楷體" pitchFamily="65"/>
              </a:rPr>
              <a:t>功能</a:t>
            </a:r>
          </a:p>
          <a:p>
            <a:pPr lvl="0"/>
            <a:r>
              <a:rPr lang="zh-TW" dirty="0">
                <a:latin typeface="標楷體" pitchFamily="65"/>
              </a:rPr>
              <a:t>第三節　</a:t>
            </a:r>
            <a:r>
              <a:rPr lang="zh-TW" altLang="en-US" dirty="0">
                <a:latin typeface="標楷體" pitchFamily="65"/>
              </a:rPr>
              <a:t>蛋白質</a:t>
            </a:r>
            <a:r>
              <a:rPr lang="zh-TW" dirty="0" smtClean="0">
                <a:latin typeface="標楷體" pitchFamily="65"/>
              </a:rPr>
              <a:t>的</a:t>
            </a:r>
            <a:r>
              <a:rPr lang="zh-TW" dirty="0">
                <a:latin typeface="標楷體" pitchFamily="65"/>
              </a:rPr>
              <a:t>消化、吸收與</a:t>
            </a:r>
            <a:r>
              <a:rPr lang="zh-TW" dirty="0" smtClean="0">
                <a:latin typeface="標楷體" pitchFamily="65"/>
              </a:rPr>
              <a:t>代謝</a:t>
            </a:r>
          </a:p>
          <a:p>
            <a:pPr lvl="0"/>
            <a:r>
              <a:rPr lang="zh-TW" dirty="0" smtClean="0">
                <a:latin typeface="標楷體" pitchFamily="65"/>
              </a:rPr>
              <a:t>第四節　</a:t>
            </a:r>
            <a:r>
              <a:rPr lang="zh-TW" altLang="en-US" dirty="0" smtClean="0">
                <a:latin typeface="標楷體" pitchFamily="65"/>
              </a:rPr>
              <a:t>蛋白質</a:t>
            </a:r>
            <a:r>
              <a:rPr lang="zh-TW" dirty="0" smtClean="0">
                <a:latin typeface="標楷體" pitchFamily="65"/>
              </a:rPr>
              <a:t>的食物來源與需要量</a:t>
            </a:r>
            <a:r>
              <a:rPr lang="en-US" dirty="0" smtClean="0">
                <a:latin typeface="標楷體" pitchFamily="65"/>
              </a:rPr>
              <a:t> </a:t>
            </a:r>
            <a:endParaRPr lang="en-US" dirty="0">
              <a:latin typeface="標楷體" pitchFamily="65"/>
            </a:endParaRPr>
          </a:p>
        </p:txBody>
      </p:sp>
      <p:sp>
        <p:nvSpPr>
          <p:cNvPr id="4" name="投影片編號版面配置區 1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E0A5AE3-3777-41CD-9220-97B81DE9D4BF}" type="slidenum">
              <a:t>3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3" descr="671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853" y="4946882"/>
            <a:ext cx="1344119" cy="1053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671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983900"/>
            <a:ext cx="1484734" cy="97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fis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860481"/>
            <a:ext cx="1589849" cy="1080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zh-TW" altLang="zh-TW" sz="4000" dirty="0"/>
              <a:t>第三節　</a:t>
            </a:r>
            <a:r>
              <a:rPr lang="zh-TW" altLang="en-US" sz="4000" dirty="0"/>
              <a:t>蛋白質</a:t>
            </a:r>
            <a:r>
              <a:rPr lang="zh-TW" altLang="zh-TW" sz="4000" dirty="0"/>
              <a:t>的消化、吸收與</a:t>
            </a:r>
            <a:r>
              <a:rPr lang="zh-TW" altLang="zh-TW" sz="4000" dirty="0" smtClean="0"/>
              <a:t>代謝</a:t>
            </a:r>
            <a:endParaRPr lang="zh-TW" altLang="en-US" sz="4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5B7117-5178-4610-9640-3E3D2F9B49CC}" type="slidenum">
              <a:rPr lang="en-US" altLang="zh-TW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2293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Group 2"/>
          <p:cNvGrpSpPr>
            <a:grpSpLocks/>
          </p:cNvGrpSpPr>
          <p:nvPr/>
        </p:nvGrpSpPr>
        <p:grpSpPr bwMode="auto">
          <a:xfrm>
            <a:off x="4377240" y="656228"/>
            <a:ext cx="3662363" cy="1135063"/>
            <a:chOff x="1866" y="330"/>
            <a:chExt cx="2307" cy="715"/>
          </a:xfrm>
        </p:grpSpPr>
        <p:pic>
          <p:nvPicPr>
            <p:cNvPr id="30745" name="Picture 3" descr="SW09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6" y="330"/>
              <a:ext cx="1054" cy="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46" name="Text Box 4"/>
            <p:cNvSpPr txBox="1">
              <a:spLocks noChangeArrowheads="1"/>
            </p:cNvSpPr>
            <p:nvPr/>
          </p:nvSpPr>
          <p:spPr bwMode="auto">
            <a:xfrm>
              <a:off x="3330" y="472"/>
              <a:ext cx="84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/>
              <a:r>
                <a:rPr lang="zh-TW" altLang="en-US" dirty="0">
                  <a:solidFill>
                    <a:srgbClr val="99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蛋白質食物</a:t>
              </a:r>
            </a:p>
          </p:txBody>
        </p:sp>
      </p:grpSp>
      <p:grpSp>
        <p:nvGrpSpPr>
          <p:cNvPr id="43013" name="Group 5"/>
          <p:cNvGrpSpPr>
            <a:grpSpLocks/>
          </p:cNvGrpSpPr>
          <p:nvPr/>
        </p:nvGrpSpPr>
        <p:grpSpPr bwMode="auto">
          <a:xfrm>
            <a:off x="3575261" y="5550159"/>
            <a:ext cx="2724150" cy="903288"/>
            <a:chOff x="1248" y="3408"/>
            <a:chExt cx="1716" cy="569"/>
          </a:xfrm>
        </p:grpSpPr>
        <p:sp>
          <p:nvSpPr>
            <p:cNvPr id="30743" name="Text Box 6"/>
            <p:cNvSpPr txBox="1">
              <a:spLocks noChangeArrowheads="1"/>
            </p:cNvSpPr>
            <p:nvPr/>
          </p:nvSpPr>
          <p:spPr bwMode="auto">
            <a:xfrm>
              <a:off x="1296" y="3408"/>
              <a:ext cx="128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/>
              <a:r>
                <a:rPr lang="zh-TW" altLang="en-US">
                  <a:solidFill>
                    <a:srgbClr val="3333CC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肌肉、器官、組織</a:t>
              </a:r>
            </a:p>
          </p:txBody>
        </p:sp>
        <p:sp>
          <p:nvSpPr>
            <p:cNvPr id="30744" name="Text Box 7"/>
            <p:cNvSpPr txBox="1">
              <a:spLocks noChangeArrowheads="1"/>
            </p:cNvSpPr>
            <p:nvPr/>
          </p:nvSpPr>
          <p:spPr bwMode="auto">
            <a:xfrm>
              <a:off x="1248" y="3744"/>
              <a:ext cx="171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/>
              <a:r>
                <a:rPr lang="zh-TW" altLang="en-US" dirty="0">
                  <a:solidFill>
                    <a:srgbClr val="3333CC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調節生理機能、提供能量</a:t>
              </a:r>
            </a:p>
          </p:txBody>
        </p:sp>
      </p:grpSp>
      <p:grpSp>
        <p:nvGrpSpPr>
          <p:cNvPr id="43017" name="Group 9"/>
          <p:cNvGrpSpPr>
            <a:grpSpLocks/>
          </p:cNvGrpSpPr>
          <p:nvPr/>
        </p:nvGrpSpPr>
        <p:grpSpPr bwMode="auto">
          <a:xfrm>
            <a:off x="2184611" y="2362200"/>
            <a:ext cx="5562600" cy="2667000"/>
            <a:chOff x="720" y="1488"/>
            <a:chExt cx="3504" cy="1680"/>
          </a:xfrm>
        </p:grpSpPr>
        <p:sp>
          <p:nvSpPr>
            <p:cNvPr id="30730" name="AutoShape 10"/>
            <p:cNvSpPr>
              <a:spLocks noChangeArrowheads="1"/>
            </p:cNvSpPr>
            <p:nvPr/>
          </p:nvSpPr>
          <p:spPr bwMode="auto">
            <a:xfrm>
              <a:off x="720" y="1488"/>
              <a:ext cx="3504" cy="1680"/>
            </a:xfrm>
            <a:prstGeom prst="roundRect">
              <a:avLst>
                <a:gd name="adj" fmla="val 16667"/>
              </a:avLst>
            </a:prstGeom>
            <a:solidFill>
              <a:srgbClr val="FFFF66"/>
            </a:solidFill>
            <a:ln w="76200">
              <a:solidFill>
                <a:srgbClr val="990000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/>
              <a:endParaRPr lang="zh-TW" altLang="en-US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30731" name="Text Box 11"/>
            <p:cNvSpPr txBox="1">
              <a:spLocks noChangeArrowheads="1"/>
            </p:cNvSpPr>
            <p:nvPr/>
          </p:nvSpPr>
          <p:spPr bwMode="auto">
            <a:xfrm>
              <a:off x="1920" y="1968"/>
              <a:ext cx="55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/>
              <a:r>
                <a:rPr lang="zh-TW" altLang="en-US">
                  <a:solidFill>
                    <a:schemeClr val="accent2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胺基酸</a:t>
              </a:r>
            </a:p>
          </p:txBody>
        </p:sp>
        <p:sp>
          <p:nvSpPr>
            <p:cNvPr id="30732" name="Oval 12"/>
            <p:cNvSpPr>
              <a:spLocks noChangeArrowheads="1"/>
            </p:cNvSpPr>
            <p:nvPr/>
          </p:nvSpPr>
          <p:spPr bwMode="auto">
            <a:xfrm>
              <a:off x="864" y="1632"/>
              <a:ext cx="288" cy="288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 eaLnBrk="1" hangingPunct="1"/>
              <a:r>
                <a:rPr lang="zh-TW" altLang="en-US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胺</a:t>
              </a:r>
            </a:p>
          </p:txBody>
        </p:sp>
        <p:sp>
          <p:nvSpPr>
            <p:cNvPr id="30733" name="Oval 13"/>
            <p:cNvSpPr>
              <a:spLocks noChangeArrowheads="1"/>
            </p:cNvSpPr>
            <p:nvPr/>
          </p:nvSpPr>
          <p:spPr bwMode="auto">
            <a:xfrm>
              <a:off x="3744" y="1632"/>
              <a:ext cx="288" cy="288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 eaLnBrk="1" hangingPunct="1"/>
              <a:r>
                <a:rPr lang="zh-TW" altLang="en-US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胺</a:t>
              </a:r>
            </a:p>
          </p:txBody>
        </p:sp>
        <p:sp>
          <p:nvSpPr>
            <p:cNvPr id="30734" name="Oval 14"/>
            <p:cNvSpPr>
              <a:spLocks noChangeArrowheads="1"/>
            </p:cNvSpPr>
            <p:nvPr/>
          </p:nvSpPr>
          <p:spPr bwMode="auto">
            <a:xfrm>
              <a:off x="1488" y="2400"/>
              <a:ext cx="288" cy="288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 eaLnBrk="1" hangingPunct="1"/>
              <a:r>
                <a:rPr lang="zh-TW" altLang="en-US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胺</a:t>
              </a:r>
            </a:p>
          </p:txBody>
        </p:sp>
        <p:sp>
          <p:nvSpPr>
            <p:cNvPr id="30735" name="Oval 15"/>
            <p:cNvSpPr>
              <a:spLocks noChangeArrowheads="1"/>
            </p:cNvSpPr>
            <p:nvPr/>
          </p:nvSpPr>
          <p:spPr bwMode="auto">
            <a:xfrm>
              <a:off x="960" y="2640"/>
              <a:ext cx="288" cy="288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 eaLnBrk="1" hangingPunct="1"/>
              <a:r>
                <a:rPr lang="zh-TW" altLang="en-US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胺</a:t>
              </a:r>
            </a:p>
          </p:txBody>
        </p:sp>
        <p:sp>
          <p:nvSpPr>
            <p:cNvPr id="30736" name="Oval 16"/>
            <p:cNvSpPr>
              <a:spLocks noChangeArrowheads="1"/>
            </p:cNvSpPr>
            <p:nvPr/>
          </p:nvSpPr>
          <p:spPr bwMode="auto">
            <a:xfrm>
              <a:off x="3072" y="2208"/>
              <a:ext cx="288" cy="288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 eaLnBrk="1" hangingPunct="1"/>
              <a:r>
                <a:rPr lang="zh-TW" altLang="en-US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胺</a:t>
              </a:r>
            </a:p>
          </p:txBody>
        </p:sp>
        <p:sp>
          <p:nvSpPr>
            <p:cNvPr id="30737" name="Oval 17"/>
            <p:cNvSpPr>
              <a:spLocks noChangeArrowheads="1"/>
            </p:cNvSpPr>
            <p:nvPr/>
          </p:nvSpPr>
          <p:spPr bwMode="auto">
            <a:xfrm>
              <a:off x="3600" y="2496"/>
              <a:ext cx="288" cy="288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 eaLnBrk="1" hangingPunct="1"/>
              <a:r>
                <a:rPr lang="zh-TW" altLang="en-US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胺</a:t>
              </a:r>
            </a:p>
          </p:txBody>
        </p:sp>
        <p:sp>
          <p:nvSpPr>
            <p:cNvPr id="30738" name="Oval 18"/>
            <p:cNvSpPr>
              <a:spLocks noChangeArrowheads="1"/>
            </p:cNvSpPr>
            <p:nvPr/>
          </p:nvSpPr>
          <p:spPr bwMode="auto">
            <a:xfrm>
              <a:off x="3024" y="2688"/>
              <a:ext cx="288" cy="288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 eaLnBrk="1" hangingPunct="1"/>
              <a:r>
                <a:rPr lang="zh-TW" altLang="en-US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胺</a:t>
              </a:r>
            </a:p>
          </p:txBody>
        </p:sp>
        <p:sp>
          <p:nvSpPr>
            <p:cNvPr id="30739" name="Oval 19"/>
            <p:cNvSpPr>
              <a:spLocks noChangeArrowheads="1"/>
            </p:cNvSpPr>
            <p:nvPr/>
          </p:nvSpPr>
          <p:spPr bwMode="auto">
            <a:xfrm>
              <a:off x="2112" y="2592"/>
              <a:ext cx="288" cy="288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 eaLnBrk="1" hangingPunct="1"/>
              <a:r>
                <a:rPr lang="zh-TW" altLang="en-US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胺</a:t>
              </a:r>
            </a:p>
          </p:txBody>
        </p:sp>
        <p:sp>
          <p:nvSpPr>
            <p:cNvPr id="30740" name="Oval 20"/>
            <p:cNvSpPr>
              <a:spLocks noChangeArrowheads="1"/>
            </p:cNvSpPr>
            <p:nvPr/>
          </p:nvSpPr>
          <p:spPr bwMode="auto">
            <a:xfrm>
              <a:off x="1824" y="1680"/>
              <a:ext cx="288" cy="288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 eaLnBrk="1" hangingPunct="1"/>
              <a:r>
                <a:rPr lang="zh-TW" altLang="en-US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胺</a:t>
              </a:r>
            </a:p>
          </p:txBody>
        </p:sp>
        <p:sp>
          <p:nvSpPr>
            <p:cNvPr id="30741" name="Oval 21"/>
            <p:cNvSpPr>
              <a:spLocks noChangeArrowheads="1"/>
            </p:cNvSpPr>
            <p:nvPr/>
          </p:nvSpPr>
          <p:spPr bwMode="auto">
            <a:xfrm>
              <a:off x="1296" y="2016"/>
              <a:ext cx="288" cy="288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 eaLnBrk="1" hangingPunct="1"/>
              <a:r>
                <a:rPr lang="zh-TW" altLang="en-US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胺</a:t>
              </a:r>
            </a:p>
          </p:txBody>
        </p:sp>
        <p:sp>
          <p:nvSpPr>
            <p:cNvPr id="30742" name="Oval 22"/>
            <p:cNvSpPr>
              <a:spLocks noChangeArrowheads="1"/>
            </p:cNvSpPr>
            <p:nvPr/>
          </p:nvSpPr>
          <p:spPr bwMode="auto">
            <a:xfrm>
              <a:off x="2880" y="1680"/>
              <a:ext cx="288" cy="288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 eaLnBrk="1" hangingPunct="1"/>
              <a:r>
                <a:rPr lang="zh-TW" altLang="en-US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胺</a:t>
              </a:r>
            </a:p>
          </p:txBody>
        </p:sp>
      </p:grpSp>
      <p:sp>
        <p:nvSpPr>
          <p:cNvPr id="43031" name="AutoShape 23"/>
          <p:cNvSpPr>
            <a:spLocks noChangeArrowheads="1"/>
          </p:cNvSpPr>
          <p:nvPr/>
        </p:nvSpPr>
        <p:spPr bwMode="auto">
          <a:xfrm>
            <a:off x="4165811" y="4800600"/>
            <a:ext cx="914400" cy="685800"/>
          </a:xfrm>
          <a:prstGeom prst="downArrow">
            <a:avLst>
              <a:gd name="adj1" fmla="val 54167"/>
              <a:gd name="adj2" fmla="val 43153"/>
            </a:avLst>
          </a:prstGeom>
          <a:solidFill>
            <a:srgbClr val="3333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endParaRPr lang="zh-TW" altLang="en-US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pSp>
        <p:nvGrpSpPr>
          <p:cNvPr id="43032" name="Group 24"/>
          <p:cNvGrpSpPr>
            <a:grpSpLocks/>
          </p:cNvGrpSpPr>
          <p:nvPr/>
        </p:nvGrpSpPr>
        <p:grpSpPr bwMode="auto">
          <a:xfrm>
            <a:off x="2413211" y="1790700"/>
            <a:ext cx="3048000" cy="838200"/>
            <a:chOff x="864" y="1104"/>
            <a:chExt cx="1920" cy="528"/>
          </a:xfrm>
        </p:grpSpPr>
        <p:sp>
          <p:nvSpPr>
            <p:cNvPr id="30728" name="AutoShape 25"/>
            <p:cNvSpPr>
              <a:spLocks noChangeArrowheads="1"/>
            </p:cNvSpPr>
            <p:nvPr/>
          </p:nvSpPr>
          <p:spPr bwMode="auto">
            <a:xfrm>
              <a:off x="2208" y="1152"/>
              <a:ext cx="576" cy="480"/>
            </a:xfrm>
            <a:prstGeom prst="downArrow">
              <a:avLst>
                <a:gd name="adj1" fmla="val 54167"/>
                <a:gd name="adj2" fmla="val 43153"/>
              </a:avLst>
            </a:prstGeom>
            <a:solidFill>
              <a:srgbClr val="3333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/>
              <a:endParaRPr lang="zh-TW" altLang="en-US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30729" name="Text Box 26"/>
            <p:cNvSpPr txBox="1">
              <a:spLocks noChangeArrowheads="1"/>
            </p:cNvSpPr>
            <p:nvPr/>
          </p:nvSpPr>
          <p:spPr bwMode="auto">
            <a:xfrm>
              <a:off x="864" y="1104"/>
              <a:ext cx="98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/>
              <a:r>
                <a:rPr lang="zh-TW" altLang="en-US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胃腸消化分解</a:t>
              </a:r>
            </a:p>
          </p:txBody>
        </p:sp>
      </p:grpSp>
      <p:sp>
        <p:nvSpPr>
          <p:cNvPr id="27" name="矩形 26"/>
          <p:cNvSpPr/>
          <p:nvPr/>
        </p:nvSpPr>
        <p:spPr>
          <a:xfrm>
            <a:off x="347007" y="135467"/>
            <a:ext cx="3877985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第三節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蛋白質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的消化、吸收與代謝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7368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3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3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11560" y="1124744"/>
            <a:ext cx="7992888" cy="4525959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zh-TW" altLang="en-US" sz="2800" b="1" dirty="0">
                <a:solidFill>
                  <a:srgbClr val="3333FF"/>
                </a:solidFill>
              </a:rPr>
              <a:t>消化：</a:t>
            </a:r>
            <a:r>
              <a:rPr lang="zh-TW" altLang="en-US" sz="2800" b="1" dirty="0"/>
              <a:t>胃部</a:t>
            </a:r>
            <a:r>
              <a:rPr lang="en-US" altLang="zh-TW" sz="2800" b="1" dirty="0"/>
              <a:t>(</a:t>
            </a:r>
            <a:r>
              <a:rPr lang="zh-TW" altLang="en-US" sz="2800" b="1" dirty="0"/>
              <a:t>胃液</a:t>
            </a:r>
            <a:r>
              <a:rPr lang="en-US" altLang="zh-TW" sz="2800" b="1" dirty="0"/>
              <a:t>)</a:t>
            </a:r>
            <a:r>
              <a:rPr lang="zh-TW" altLang="en-US" sz="2800" b="1" dirty="0"/>
              <a:t>、腸道</a:t>
            </a:r>
            <a:r>
              <a:rPr lang="en-US" altLang="zh-TW" sz="2800" b="1" dirty="0"/>
              <a:t>(</a:t>
            </a:r>
            <a:r>
              <a:rPr lang="zh-TW" altLang="en-US" sz="2800" b="1" dirty="0"/>
              <a:t>胰液和小腸液</a:t>
            </a:r>
            <a:r>
              <a:rPr lang="en-US" altLang="zh-TW" sz="2800" b="1" dirty="0"/>
              <a:t>)</a:t>
            </a:r>
          </a:p>
          <a:p>
            <a:pPr>
              <a:spcBef>
                <a:spcPts val="1200"/>
              </a:spcBef>
            </a:pPr>
            <a:r>
              <a:rPr lang="zh-TW" altLang="en-US" sz="2800" b="1" dirty="0">
                <a:solidFill>
                  <a:srgbClr val="3333FF"/>
                </a:solidFill>
              </a:rPr>
              <a:t>吸收</a:t>
            </a:r>
            <a:r>
              <a:rPr lang="zh-TW" altLang="en-US" sz="2800" b="1" dirty="0" smtClean="0">
                <a:solidFill>
                  <a:srgbClr val="3333FF"/>
                </a:solidFill>
              </a:rPr>
              <a:t>：</a:t>
            </a:r>
            <a:r>
              <a:rPr lang="zh-TW" altLang="en-US" sz="2800" b="1" dirty="0" smtClean="0"/>
              <a:t>小腸</a:t>
            </a:r>
            <a:endParaRPr lang="zh-TW" altLang="en-US" sz="2800" b="1" dirty="0"/>
          </a:p>
          <a:p>
            <a:pPr>
              <a:spcBef>
                <a:spcPts val="1200"/>
              </a:spcBef>
            </a:pPr>
            <a:r>
              <a:rPr lang="zh-TW" altLang="en-US" sz="2800" b="1" dirty="0">
                <a:solidFill>
                  <a:srgbClr val="3333FF"/>
                </a:solidFill>
              </a:rPr>
              <a:t>代謝：</a:t>
            </a:r>
            <a:r>
              <a:rPr lang="zh-TW" altLang="en-US" sz="2800" b="1" dirty="0"/>
              <a:t>肝臟是蛋白質代謝主要器官，也是合成尿素之重要器官，再送到腎臟排出體外</a:t>
            </a:r>
          </a:p>
          <a:p>
            <a:pPr>
              <a:spcBef>
                <a:spcPts val="1200"/>
              </a:spcBef>
            </a:pPr>
            <a:r>
              <a:rPr lang="zh-TW" altLang="en-US" sz="2800" b="1" dirty="0">
                <a:solidFill>
                  <a:srgbClr val="3333FF"/>
                </a:solidFill>
              </a:rPr>
              <a:t>小腸黏膜細胞大約每</a:t>
            </a:r>
            <a:r>
              <a:rPr lang="en-US" altLang="zh-TW" sz="2800" b="1" dirty="0">
                <a:solidFill>
                  <a:srgbClr val="3333FF"/>
                </a:solidFill>
              </a:rPr>
              <a:t>1-3</a:t>
            </a:r>
            <a:r>
              <a:rPr lang="zh-TW" altLang="en-US" sz="2800" b="1" dirty="0">
                <a:solidFill>
                  <a:srgbClr val="3333FF"/>
                </a:solidFill>
              </a:rPr>
              <a:t>天就更新</a:t>
            </a:r>
            <a:r>
              <a:rPr lang="en-US" altLang="zh-TW" sz="2800" b="1" dirty="0">
                <a:solidFill>
                  <a:srgbClr val="3333FF"/>
                </a:solidFill>
              </a:rPr>
              <a:t>1</a:t>
            </a:r>
            <a:r>
              <a:rPr lang="zh-TW" altLang="en-US" sz="2800" b="1" dirty="0">
                <a:solidFill>
                  <a:srgbClr val="3333FF"/>
                </a:solidFill>
              </a:rPr>
              <a:t>次</a:t>
            </a:r>
            <a:r>
              <a:rPr lang="zh-TW" altLang="en-US" sz="2800" b="1" dirty="0" smtClean="0">
                <a:solidFill>
                  <a:srgbClr val="3333FF"/>
                </a:solidFill>
              </a:rPr>
              <a:t>。</a:t>
            </a:r>
            <a:r>
              <a:rPr lang="zh-TW" altLang="en-US" sz="2800" b="1" dirty="0" smtClean="0">
                <a:solidFill>
                  <a:srgbClr val="CC3300"/>
                </a:solidFill>
              </a:rPr>
              <a:t>每天</a:t>
            </a:r>
            <a:r>
              <a:rPr lang="zh-TW" altLang="en-US" sz="2800" b="1" dirty="0">
                <a:solidFill>
                  <a:srgbClr val="CC3300"/>
                </a:solidFill>
              </a:rPr>
              <a:t>需攝取足夠的蛋白質。</a:t>
            </a:r>
          </a:p>
          <a:p>
            <a:endParaRPr lang="zh-TW" altLang="en-US" dirty="0"/>
          </a:p>
        </p:txBody>
      </p:sp>
      <p:sp>
        <p:nvSpPr>
          <p:cNvPr id="28688" name="Text Box 16"/>
          <p:cNvSpPr txBox="1">
            <a:spLocks noChangeArrowheads="1"/>
          </p:cNvSpPr>
          <p:nvPr/>
        </p:nvSpPr>
        <p:spPr bwMode="auto">
          <a:xfrm>
            <a:off x="1671638" y="5900738"/>
            <a:ext cx="15319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TW" altLang="zh-TW"/>
          </a:p>
        </p:txBody>
      </p:sp>
      <p:sp>
        <p:nvSpPr>
          <p:cNvPr id="28689" name="Text Box 17"/>
          <p:cNvSpPr txBox="1">
            <a:spLocks noChangeArrowheads="1"/>
          </p:cNvSpPr>
          <p:nvPr/>
        </p:nvSpPr>
        <p:spPr bwMode="auto">
          <a:xfrm>
            <a:off x="1600200" y="6188075"/>
            <a:ext cx="12430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TW" altLang="zh-TW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41805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467544" y="260648"/>
            <a:ext cx="3877985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第三節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蛋白質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的消化、吸收與代謝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0027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8213" y="2005013"/>
            <a:ext cx="5029200" cy="3573462"/>
          </a:xfrm>
        </p:spPr>
        <p:txBody>
          <a:bodyPr/>
          <a:lstStyle/>
          <a:p>
            <a:pPr eaLnBrk="1" hangingPunct="1"/>
            <a:r>
              <a:rPr lang="zh-TW" altLang="en-US" sz="3600" dirty="0" smtClean="0">
                <a:solidFill>
                  <a:schemeClr val="tx1"/>
                </a:solidFill>
              </a:rPr>
              <a:t>蛋白質的消化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蛋白質的吸收作用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蛋白質的代謝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蛋白質的合成</a:t>
            </a:r>
          </a:p>
        </p:txBody>
      </p:sp>
      <p:sp>
        <p:nvSpPr>
          <p:cNvPr id="2" name="矩形 1"/>
          <p:cNvSpPr/>
          <p:nvPr/>
        </p:nvSpPr>
        <p:spPr>
          <a:xfrm>
            <a:off x="467544" y="260648"/>
            <a:ext cx="3877985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第三節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蛋白質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的消化、吸收與代謝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9647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1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141635" name="Picture 3" descr="表02-0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8210550" cy="509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467544" y="148589"/>
            <a:ext cx="3877985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第三節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蛋白質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的消化、吸收與代謝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8</a:t>
            </a:fld>
            <a:endParaRPr lang="zh-TW" altLang="en-US"/>
          </a:p>
        </p:txBody>
      </p:sp>
      <p:sp>
        <p:nvSpPr>
          <p:cNvPr id="4" name="橢圓 3"/>
          <p:cNvSpPr/>
          <p:nvPr/>
        </p:nvSpPr>
        <p:spPr>
          <a:xfrm>
            <a:off x="5472877" y="3133202"/>
            <a:ext cx="1152128" cy="57606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7668344" y="4869160"/>
            <a:ext cx="1009750" cy="57606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6066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8213" y="2005013"/>
            <a:ext cx="5029200" cy="3573462"/>
          </a:xfrm>
        </p:spPr>
        <p:txBody>
          <a:bodyPr/>
          <a:lstStyle/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蛋白質的消化</a:t>
            </a:r>
          </a:p>
          <a:p>
            <a:pPr eaLnBrk="1" hangingPunct="1"/>
            <a:r>
              <a:rPr lang="zh-TW" altLang="en-US" sz="3600" dirty="0" smtClean="0">
                <a:solidFill>
                  <a:schemeClr val="tx1"/>
                </a:solidFill>
              </a:rPr>
              <a:t>蛋白質的吸收作用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蛋白質的代謝</a:t>
            </a:r>
          </a:p>
          <a:p>
            <a:pPr eaLnBrk="1" hangingPunct="1"/>
            <a:r>
              <a:rPr lang="zh-TW" altLang="en-US" sz="3600" dirty="0" smtClean="0">
                <a:solidFill>
                  <a:schemeClr val="bg1">
                    <a:lumMod val="75000"/>
                  </a:schemeClr>
                </a:solidFill>
              </a:rPr>
              <a:t>蛋白質的合成</a:t>
            </a:r>
          </a:p>
        </p:txBody>
      </p:sp>
      <p:sp>
        <p:nvSpPr>
          <p:cNvPr id="2" name="矩形 1"/>
          <p:cNvSpPr/>
          <p:nvPr/>
        </p:nvSpPr>
        <p:spPr>
          <a:xfrm>
            <a:off x="467544" y="260648"/>
            <a:ext cx="3877985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第三節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蛋白質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的消化、吸收與代謝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7848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915</TotalTime>
  <Words>841</Words>
  <Application>Microsoft Office PowerPoint</Application>
  <PresentationFormat>如螢幕大小 (4:3)</PresentationFormat>
  <Paragraphs>157</Paragraphs>
  <Slides>26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5" baseType="lpstr">
      <vt:lpstr>細明體</vt:lpstr>
      <vt:lpstr>華康中黑體</vt:lpstr>
      <vt:lpstr>新細明體</vt:lpstr>
      <vt:lpstr>標楷體</vt:lpstr>
      <vt:lpstr>Arial</vt:lpstr>
      <vt:lpstr>Calibri</vt:lpstr>
      <vt:lpstr>Times New Roman</vt:lpstr>
      <vt:lpstr>Wingdings</vt:lpstr>
      <vt:lpstr>Office 佈景主題</vt:lpstr>
      <vt:lpstr>課程名稱-蛋白質(2)</vt:lpstr>
      <vt:lpstr>蛋白質</vt:lpstr>
      <vt:lpstr>蛋白質</vt:lpstr>
      <vt:lpstr>第三節　蛋白質的消化、吸收與代謝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第四節　蛋白質的食物來源與需要量 </vt:lpstr>
      <vt:lpstr>PowerPoint 簡報</vt:lpstr>
      <vt:lpstr>PowerPoint 簡報</vt:lpstr>
      <vt:lpstr>PowerPoint 簡報</vt:lpstr>
      <vt:lpstr>PowerPoint 簡報</vt:lpstr>
      <vt:lpstr>運動員的蛋白質需求量</vt:lpstr>
      <vt:lpstr>蛋白質的來源與含量</vt:lpstr>
      <vt:lpstr>運動員的蛋白質需求量</vt:lpstr>
      <vt:lpstr>人體對蛋白質的需要量</vt:lpstr>
      <vt:lpstr>蛋白質攝取過量</vt:lpstr>
      <vt:lpstr>蛋白質攝取過量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shulin LEE</cp:lastModifiedBy>
  <cp:revision>79</cp:revision>
  <dcterms:created xsi:type="dcterms:W3CDTF">2017-11-07T02:54:43Z</dcterms:created>
  <dcterms:modified xsi:type="dcterms:W3CDTF">2018-06-14T08:49:51Z</dcterms:modified>
</cp:coreProperties>
</file>