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8" r:id="rId3"/>
    <p:sldId id="263" r:id="rId4"/>
    <p:sldId id="265" r:id="rId5"/>
    <p:sldId id="274" r:id="rId6"/>
    <p:sldId id="292" r:id="rId7"/>
    <p:sldId id="309" r:id="rId8"/>
    <p:sldId id="291" r:id="rId9"/>
    <p:sldId id="310" r:id="rId10"/>
    <p:sldId id="297" r:id="rId11"/>
    <p:sldId id="311" r:id="rId12"/>
    <p:sldId id="313" r:id="rId13"/>
    <p:sldId id="293" r:id="rId14"/>
    <p:sldId id="294" r:id="rId15"/>
    <p:sldId id="312" r:id="rId16"/>
    <p:sldId id="266" r:id="rId17"/>
    <p:sldId id="295" r:id="rId18"/>
    <p:sldId id="296" r:id="rId19"/>
    <p:sldId id="301" r:id="rId20"/>
    <p:sldId id="275" r:id="rId21"/>
    <p:sldId id="304" r:id="rId22"/>
    <p:sldId id="302" r:id="rId23"/>
    <p:sldId id="305" r:id="rId24"/>
    <p:sldId id="303" r:id="rId25"/>
    <p:sldId id="306" r:id="rId26"/>
    <p:sldId id="30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1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3356A6A-B289-4D5A-895A-A76455D8B766}" type="slidenum">
              <a:rPr lang="en-US" altLang="zh-TW">
                <a:latin typeface="Times New Roman" pitchFamily="18" charset="0"/>
              </a:rPr>
              <a:pPr eaLnBrk="1" hangingPunct="1"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蛋白質是由胺基酸組成的</a:t>
            </a: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因為我們所吃的蛋白質會經過胃腸的消化，變成小單位的胺基酸，再由小單位的胺基酸去形成人的蛋白質，如：肌肉、人的組織器官。</a:t>
            </a:r>
          </a:p>
          <a:p>
            <a:pPr eaLnBrk="1" hangingPunct="1"/>
            <a:endParaRPr lang="zh-TW" altLang="en-US" sz="1000" smtClean="0">
              <a:ea typeface="新細明體" charset="-120"/>
            </a:endParaRP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胺基酸有很多種，共有</a:t>
            </a:r>
            <a:r>
              <a:rPr lang="en-US" altLang="zh-TW" sz="1000" smtClean="0">
                <a:ea typeface="新細明體" charset="-120"/>
              </a:rPr>
              <a:t>22</a:t>
            </a:r>
            <a:r>
              <a:rPr lang="zh-TW" altLang="en-US" sz="1000" smtClean="0">
                <a:ea typeface="新細明體" charset="-120"/>
              </a:rPr>
              <a:t>種，有幾種人體無法自行合成，一定要由飲食來攝取的胺基酸被稱為「必需胺基酸」，人體所需的必需胺基酸有</a:t>
            </a:r>
            <a:r>
              <a:rPr lang="en-US" altLang="zh-TW" sz="1000" smtClean="0">
                <a:ea typeface="新細明體" charset="-120"/>
              </a:rPr>
              <a:t>8</a:t>
            </a:r>
            <a:r>
              <a:rPr lang="zh-TW" altLang="en-US" sz="1000" smtClean="0">
                <a:ea typeface="新細明體" charset="-120"/>
              </a:rPr>
              <a:t>種，對嬰幼兒而言有</a:t>
            </a:r>
            <a:r>
              <a:rPr lang="en-US" altLang="zh-TW" sz="1000" smtClean="0">
                <a:ea typeface="新細明體" charset="-120"/>
              </a:rPr>
              <a:t>9</a:t>
            </a:r>
            <a:r>
              <a:rPr lang="zh-TW" altLang="en-US" sz="1000" smtClean="0">
                <a:ea typeface="新細明體" charset="-120"/>
              </a:rPr>
              <a:t>種。</a:t>
            </a:r>
          </a:p>
          <a:p>
            <a:pPr eaLnBrk="1" hangingPunct="1"/>
            <a:endParaRPr lang="zh-TW" altLang="en-US" sz="1000" smtClean="0">
              <a:ea typeface="新細明體" charset="-120"/>
            </a:endParaRPr>
          </a:p>
          <a:p>
            <a:pPr eaLnBrk="1" hangingPunct="1"/>
            <a:endParaRPr lang="zh-TW" altLang="en-US" sz="1000" smtClean="0">
              <a:ea typeface="新細明體" charset="-120"/>
            </a:endParaRPr>
          </a:p>
          <a:p>
            <a:pPr eaLnBrk="1" hangingPunct="1"/>
            <a:r>
              <a:rPr lang="zh-TW" altLang="en-US" sz="1000" b="1" u="sng" smtClean="0">
                <a:ea typeface="新細明體" charset="-120"/>
              </a:rPr>
              <a:t>參考資訊</a:t>
            </a:r>
          </a:p>
          <a:p>
            <a:pPr eaLnBrk="1" hangingPunct="1"/>
            <a:r>
              <a:rPr lang="zh-TW" altLang="en-US" sz="1000" smtClean="0">
                <a:ea typeface="新細明體" charset="-120"/>
              </a:rPr>
              <a:t>人體所需的必需胺基酸有：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solidFill>
                  <a:srgbClr val="000000"/>
                </a:solidFill>
                <a:latin typeface="細明體" pitchFamily="49" charset="-120"/>
                <a:ea typeface="細明體" pitchFamily="49" charset="-120"/>
              </a:rPr>
              <a:t>纈</a:t>
            </a:r>
            <a:r>
              <a:rPr lang="zh-TW" altLang="en-US" sz="1000" smtClean="0">
                <a:ea typeface="新細明體" charset="-120"/>
              </a:rPr>
              <a:t>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白胺酸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異白胺酸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甲硫胺酸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苯丙胺酸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色胺酸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solidFill>
                  <a:srgbClr val="000000"/>
                </a:solidFill>
                <a:latin typeface="細明體" pitchFamily="49" charset="-120"/>
                <a:ea typeface="細明體" pitchFamily="49" charset="-120"/>
              </a:rPr>
              <a:t>羥</a:t>
            </a:r>
            <a:r>
              <a:rPr lang="zh-TW" altLang="en-US" sz="1000" smtClean="0">
                <a:ea typeface="新細明體" charset="-120"/>
              </a:rPr>
              <a:t>丁胺酸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離胺酸</a:t>
            </a:r>
          </a:p>
          <a:p>
            <a:pPr eaLnBrk="1" hangingPunct="1">
              <a:buFontTx/>
              <a:buChar char="•"/>
            </a:pPr>
            <a:r>
              <a:rPr lang="zh-TW" altLang="en-US" sz="1000" smtClean="0">
                <a:ea typeface="新細明體" charset="-120"/>
              </a:rPr>
              <a:t>組胺酸</a:t>
            </a:r>
            <a:r>
              <a:rPr lang="en-US" altLang="zh-TW" sz="1000" smtClean="0">
                <a:ea typeface="新細明體" charset="-120"/>
              </a:rPr>
              <a:t>(</a:t>
            </a:r>
            <a:r>
              <a:rPr lang="zh-TW" altLang="en-US" sz="1000" smtClean="0">
                <a:ea typeface="新細明體" charset="-120"/>
              </a:rPr>
              <a:t>對嬰兒而言是必需胺基酸</a:t>
            </a:r>
            <a:r>
              <a:rPr lang="en-US" altLang="zh-TW" sz="1000" smtClean="0">
                <a:ea typeface="新細明體" charset="-120"/>
              </a:rPr>
              <a:t>)</a:t>
            </a:r>
          </a:p>
          <a:p>
            <a:pPr eaLnBrk="1" hangingPunct="1"/>
            <a:endParaRPr lang="en-US" altLang="zh-TW" sz="1000" smtClean="0">
              <a:ea typeface="新細明體" charset="-120"/>
            </a:endParaRPr>
          </a:p>
          <a:p>
            <a:pPr eaLnBrk="1" hangingPunct="1"/>
            <a:endParaRPr lang="en-US" altLang="zh-TW" sz="100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673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21171-EA81-4ED0-8AAC-F7146D02F7A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40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5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2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2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DBCD0-11F5-41AE-B108-B6B9AE58132D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0167BB-75B1-4CC9-A3E3-3ED7F545F7E3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D8729-01C9-4BD5-A297-4921CA8788B6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14ED-96F5-48FA-A96C-126F79A7EBCB}" type="datetime1">
              <a:rPr lang="zh-TW" altLang="en-US" smtClean="0"/>
              <a:t>2018/6/14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189547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10810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7DBF526-1B8A-4261-B904-3068BCBC3D6D}" type="datetime1">
              <a:rPr lang="zh-TW" altLang="en-US" smtClean="0"/>
              <a:t>2018/6/14</a:t>
            </a:fld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9357A8-E90F-422E-BCF1-F32D2258A9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41372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1A99-1B53-4574-BDDE-A6B8B061FDB9}" type="datetime1">
              <a:rPr lang="zh-TW" altLang="en-US" smtClean="0"/>
              <a:t>2018/6/14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1788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66BD5-4581-4C4B-82A0-3A428A8AA2AC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5A36D-9D2D-49C1-BFAE-BCAB0241A2BB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DF524C-F599-4B3B-A8F0-1F5F720B0DDC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BA4A7C-C803-4F86-AFC8-283F8F234F15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6CC88-218E-4382-88D9-A9F08F4B82F4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45160-B2D6-4FFC-AECC-5F7130E65499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F0246F-AFAD-4750-A1BF-65A5B6B3C25B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B302F-240B-4BEB-81C6-17FD9096564A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C0BADE0-D66A-42C4-A491-0E85FD57AE6B}" type="datetime1">
              <a:rPr lang="zh-TW" altLang="en-US" smtClean="0"/>
              <a:t>2018/6/14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r>
              <a:rPr lang="zh-TW" altLang="en-US" dirty="0" smtClean="0"/>
              <a:t>蛋白質</a:t>
            </a:r>
            <a:r>
              <a:rPr lang="en-US" altLang="zh-TW" dirty="0" smtClean="0"/>
              <a:t>(2)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05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62072"/>
          </a:xfrm>
        </p:spPr>
        <p:txBody>
          <a:bodyPr/>
          <a:lstStyle/>
          <a:p>
            <a:pPr algn="l"/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4525959"/>
          </a:xfrm>
        </p:spPr>
        <p:txBody>
          <a:bodyPr/>
          <a:lstStyle/>
          <a:p>
            <a:pPr marL="457200" lvl="1" indent="-457200">
              <a:spcBef>
                <a:spcPts val="800"/>
              </a:spcBef>
              <a:buBlip>
                <a:blip r:embed="rId2"/>
              </a:buBlip>
            </a:pPr>
            <a:r>
              <a:rPr lang="zh-TW" altLang="en-US" sz="3200" dirty="0">
                <a:solidFill>
                  <a:schemeClr val="tx1"/>
                </a:solidFill>
              </a:rPr>
              <a:t>蛋白質的吸收</a:t>
            </a:r>
            <a:r>
              <a:rPr lang="zh-TW" altLang="en-US" sz="3200" dirty="0" smtClean="0">
                <a:solidFill>
                  <a:schemeClr val="tx1"/>
                </a:solidFill>
              </a:rPr>
              <a:t>作用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胺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酸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腸道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絨毛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吸收，經</a:t>
            </a:r>
            <a:r>
              <a:rPr lang="zh-TW" altLang="en-US" sz="2600" dirty="0" smtClean="0">
                <a:latin typeface="新細明體"/>
                <a:ea typeface="新細明體"/>
                <a:cs typeface="Times New Roman" pitchFamily="18" charset="0"/>
              </a:rPr>
              <a:t>「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門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脈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循環</a:t>
            </a:r>
            <a:r>
              <a:rPr lang="zh-TW" altLang="en-US" sz="2600" dirty="0" smtClean="0">
                <a:latin typeface="新細明體"/>
                <a:ea typeface="新細明體"/>
                <a:cs typeface="Times New Roman" pitchFamily="18" charset="0"/>
              </a:rPr>
              <a:t>」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進入</a:t>
            </a:r>
            <a:r>
              <a:rPr lang="zh-TW" altLang="en-US" sz="2600" dirty="0" smtClean="0">
                <a:latin typeface="新細明體"/>
                <a:ea typeface="新細明體"/>
                <a:cs typeface="Times New Roman" pitchFamily="18" charset="0"/>
              </a:rPr>
              <a:t>「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肝臟</a:t>
            </a:r>
            <a:r>
              <a:rPr lang="zh-TW" altLang="en-US" sz="2600" dirty="0" smtClean="0">
                <a:latin typeface="新細明體"/>
                <a:ea typeface="新細明體"/>
                <a:cs typeface="Times New Roman" pitchFamily="18" charset="0"/>
              </a:rPr>
              <a:t>」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匯集成胺基酸代謝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池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此時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肝臟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再把胺基酸合成為重要的蛋白質。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4513337" cy="26353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1920" y="61363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蕭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寧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馨 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(2009)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食品營養概論，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時新出版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有限公司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35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005013"/>
            <a:ext cx="5029200" cy="3573462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蛋白質的消化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蛋白質的吸收作用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蛋白質的代謝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蛋白質的合成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70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3675081" cy="62646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404664"/>
            <a:ext cx="792087" cy="5459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Times New Roman" pitchFamily="18"/>
              </a:defRPr>
            </a:lvl1pPr>
          </a:lstStyle>
          <a:p>
            <a:pPr algn="l"/>
            <a:r>
              <a:rPr lang="zh-TW" altLang="en-US" sz="3200" smtClean="0">
                <a:solidFill>
                  <a:srgbClr val="FF0000"/>
                </a:solidFill>
              </a:rPr>
              <a:t>蛋白質的代謝與利用</a:t>
            </a:r>
            <a:endParaRPr lang="zh-TW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76256" y="6616702"/>
            <a:ext cx="12241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圖片來源：董氏基金會</a:t>
            </a: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076056" y="220486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57301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940152" y="4581128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6107481" y="582104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68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760321"/>
            <a:ext cx="8209222" cy="5337359"/>
          </a:xfrm>
        </p:spPr>
        <p:txBody>
          <a:bodyPr/>
          <a:lstStyle/>
          <a:p>
            <a:pPr marL="360363" lvl="1" indent="-36036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Blip>
                <a:blip r:embed="rId2"/>
              </a:buBlip>
            </a:pPr>
            <a:r>
              <a:rPr lang="zh-TW" altLang="zh-TW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蛋白質的代謝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細胞對體內胺基酸有以下利用途徑：</a:t>
            </a:r>
          </a:p>
          <a:p>
            <a:pPr marL="868362" lvl="1" indent="-514350" algn="just" eaLnBrk="1"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合成</a:t>
            </a:r>
            <a:r>
              <a:rPr lang="zh-TW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作用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：將胺基酸進行合成作用，形成人體所需之功能性蛋白質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362" lvl="1" indent="-514350" algn="just" eaLnBrk="1">
              <a:spcBef>
                <a:spcPts val="0"/>
              </a:spcBef>
              <a:buSzPct val="85000"/>
              <a:buFont typeface="+mj-lt"/>
              <a:buAutoNum type="arabicPeriod"/>
            </a:pPr>
            <a:endParaRPr lang="en-US" altLang="zh-TW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362" lvl="1" indent="-514350" algn="just"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生成脂肪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：當體內蛋白質及胺基酸過量時，胺基酸在肝臟中脫去胺基後，可轉換成脂肪並運送至脂肪組織儲存。</a:t>
            </a:r>
          </a:p>
          <a:p>
            <a:pPr marL="868362" lvl="1" indent="-514350" algn="just" eaLnBrk="1">
              <a:spcBef>
                <a:spcPts val="0"/>
              </a:spcBef>
              <a:buSzPct val="85000"/>
              <a:buFont typeface="+mj-lt"/>
              <a:buAutoNum type="arabicPeriod"/>
            </a:pP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63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1257316"/>
            <a:ext cx="8209222" cy="4343368"/>
          </a:xfrm>
        </p:spPr>
        <p:txBody>
          <a:bodyPr/>
          <a:lstStyle/>
          <a:p>
            <a:pPr marL="446088" lvl="1" indent="-446088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生成葡萄糖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：細胞可利用蛋白質及胺基酸的分解作用，合成葡萄糖以維持血糖濃度。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供應能量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：當身體長期無法獲得充足的熱量營養素時，組織蛋白質會進行分解，胺基酸進行氧化作用以供應細胞所需能量。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34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3675081" cy="62646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15</a:t>
            </a:fld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9592" y="404664"/>
            <a:ext cx="792087" cy="5459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Times New Roman" pitchFamily="18"/>
              </a:defRPr>
            </a:lvl1pPr>
          </a:lstStyle>
          <a:p>
            <a:pPr algn="l"/>
            <a:r>
              <a:rPr lang="zh-TW" altLang="en-US" sz="3200" smtClean="0">
                <a:solidFill>
                  <a:srgbClr val="FF0000"/>
                </a:solidFill>
              </a:rPr>
              <a:t>蛋白質的代謝與利用</a:t>
            </a:r>
            <a:endParaRPr lang="zh-TW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76256" y="6616702"/>
            <a:ext cx="12241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圖片來源：董氏基金會</a:t>
            </a: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076056" y="220486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57301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940152" y="4581128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6107481" y="582104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46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第四節　</a:t>
            </a:r>
            <a:r>
              <a:rPr lang="zh-TW" altLang="en-US" dirty="0"/>
              <a:t>蛋白質</a:t>
            </a:r>
            <a:r>
              <a:rPr lang="zh-TW" altLang="zh-TW" dirty="0"/>
              <a:t>的食物來源與需要量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10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209222" cy="2310889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4500" b="1" dirty="0" smtClean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食物</a:t>
            </a: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主要包括：黃豆及其製品、魚類、肉類、蛋類及奶類。</a:t>
            </a:r>
          </a:p>
        </p:txBody>
      </p:sp>
      <p:sp>
        <p:nvSpPr>
          <p:cNvPr id="2" name="矩形 1"/>
          <p:cNvSpPr/>
          <p:nvPr/>
        </p:nvSpPr>
        <p:spPr>
          <a:xfrm>
            <a:off x="641116" y="692696"/>
            <a:ext cx="39934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的食物來源與需要量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02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736304" cy="19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841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41116" y="1412776"/>
            <a:ext cx="8002534" cy="2448272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b="1" dirty="0" smtClean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人體</a:t>
            </a:r>
            <a:r>
              <a:rPr lang="zh-TW" altLang="zh-TW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需要量</a:t>
            </a:r>
          </a:p>
          <a:p>
            <a:pPr marL="360363" lvl="1" indent="-360363" algn="just" eaLnBrk="1"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一般成年人每天蛋白質需求量約為每公斤體重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0.8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公克。</a:t>
            </a:r>
          </a:p>
          <a:p>
            <a:pPr marL="360363" lvl="1" indent="-360363" algn="just" eaLnBrk="1"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約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占每日總熱量的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％。</a:t>
            </a:r>
          </a:p>
        </p:txBody>
      </p:sp>
      <p:sp>
        <p:nvSpPr>
          <p:cNvPr id="3" name="矩形 2"/>
          <p:cNvSpPr/>
          <p:nvPr/>
        </p:nvSpPr>
        <p:spPr>
          <a:xfrm>
            <a:off x="641116" y="508030"/>
            <a:ext cx="39934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的食物來源與需要量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656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060848"/>
            <a:ext cx="7340951" cy="3888432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1561712">
            <a:off x="6979386" y="2040271"/>
            <a:ext cx="869387" cy="13273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7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蛋白質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86797" y="1484784"/>
            <a:ext cx="8229600" cy="4525959"/>
          </a:xfrm>
        </p:spPr>
        <p:txBody>
          <a:bodyPr/>
          <a:lstStyle/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第一節　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第二節　</a:t>
            </a:r>
            <a:r>
              <a:rPr lang="zh-TW" altLang="en-US" dirty="0">
                <a:solidFill>
                  <a:schemeClr val="tx1"/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latin typeface="標楷體" pitchFamily="65"/>
              </a:rPr>
              <a:t>第三節　</a:t>
            </a:r>
            <a:r>
              <a:rPr lang="zh-TW" altLang="en-US" dirty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消化、吸收與</a:t>
            </a:r>
            <a:r>
              <a:rPr lang="zh-TW" dirty="0" smtClean="0">
                <a:latin typeface="標楷體" pitchFamily="65"/>
              </a:rPr>
              <a:t>代謝</a:t>
            </a:r>
          </a:p>
          <a:p>
            <a:pPr lvl="0"/>
            <a:r>
              <a:rPr lang="zh-TW" dirty="0" smtClean="0">
                <a:latin typeface="標楷體" pitchFamily="65"/>
              </a:rPr>
              <a:t>第四節　</a:t>
            </a:r>
            <a:r>
              <a:rPr lang="zh-TW" altLang="en-US" dirty="0" smtClean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的食物來源與需要量</a:t>
            </a:r>
            <a:r>
              <a:rPr lang="en-US" dirty="0" smtClean="0">
                <a:latin typeface="標楷體" pitchFamily="65"/>
              </a:rPr>
              <a:t> </a:t>
            </a:r>
            <a:endParaRPr lang="en-US" dirty="0">
              <a:latin typeface="標楷體" pitchFamily="65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3" descr="67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3" y="4946882"/>
            <a:ext cx="1344119" cy="10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67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83900"/>
            <a:ext cx="1484734" cy="9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0481"/>
            <a:ext cx="1589849" cy="10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0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25" descr="391338bf44f7b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8" y="1893887"/>
            <a:ext cx="22113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15" descr="2886123399_57f46abfc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60205"/>
            <a:ext cx="253841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255618" y="1187450"/>
            <a:ext cx="4319587" cy="457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每日補充適量豆魚肉蛋類</a:t>
            </a:r>
          </a:p>
        </p:txBody>
      </p:sp>
      <p:pic>
        <p:nvPicPr>
          <p:cNvPr id="14342" name="Picture 1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44650"/>
            <a:ext cx="12620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7967663" y="6432550"/>
            <a:ext cx="719137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F56F81-9D3E-40B0-81D6-337CB2BB7335}" type="slidenum">
              <a:rPr lang="zh-TW" altLang="en-US" sz="1400" smtClean="0">
                <a:latin typeface="Times New Roman" pitchFamily="18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400" smtClean="0"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88613"/>
            <a:ext cx="2664296" cy="18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93486"/>
            <a:ext cx="1768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甜甜圈 10"/>
          <p:cNvSpPr/>
          <p:nvPr/>
        </p:nvSpPr>
        <p:spPr>
          <a:xfrm>
            <a:off x="7203976" y="3920436"/>
            <a:ext cx="1439862" cy="1311275"/>
          </a:xfrm>
          <a:prstGeom prst="donut">
            <a:avLst>
              <a:gd name="adj" fmla="val 58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81" y="4437119"/>
            <a:ext cx="1891074" cy="136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654706" y="404664"/>
            <a:ext cx="39934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的食物來源與需要量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84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89440020-8C84-429F-AD6F-1ACAC98BB0E4}" type="slidenum">
              <a:rPr lang="en-US" altLang="zh-TW" sz="1400"/>
              <a:pPr algn="r" eaLnBrk="1" hangingPunct="1"/>
              <a:t>21</a:t>
            </a:fld>
            <a:endParaRPr lang="en-US" altLang="zh-TW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270750" cy="874713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運動員的蛋白質需求量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47800"/>
            <a:ext cx="7791450" cy="4800600"/>
          </a:xfrm>
        </p:spPr>
        <p:txBody>
          <a:bodyPr/>
          <a:lstStyle/>
          <a:p>
            <a:pPr marL="387350" indent="-387350" eaLnBrk="1" hangingPunct="1">
              <a:lnSpc>
                <a:spcPct val="150000"/>
              </a:lnSpc>
            </a:pPr>
            <a:r>
              <a:rPr lang="zh-TW" altLang="en-US" sz="2400" b="1" dirty="0" smtClean="0"/>
              <a:t>運動員蛋白質需求量需較一般人高</a:t>
            </a:r>
          </a:p>
          <a:p>
            <a:pPr marL="863600" lvl="1" eaLnBrk="1" hangingPunct="1">
              <a:lnSpc>
                <a:spcPct val="150000"/>
              </a:lnSpc>
            </a:pPr>
            <a:r>
              <a:rPr lang="zh-TW" altLang="en-US" sz="2400" b="1" dirty="0" smtClean="0"/>
              <a:t>提供運動期間為了產生能量所消耗的蛋白質</a:t>
            </a:r>
          </a:p>
          <a:p>
            <a:pPr marL="863600" lvl="1" eaLnBrk="1" hangingPunct="1">
              <a:lnSpc>
                <a:spcPct val="150000"/>
              </a:lnSpc>
            </a:pPr>
            <a:r>
              <a:rPr lang="zh-TW" altLang="en-US" sz="2400" b="1" dirty="0" smtClean="0"/>
              <a:t>肌肉增長的原料</a:t>
            </a:r>
          </a:p>
          <a:p>
            <a:pPr marL="387350" indent="-387350" eaLnBrk="1" hangingPunct="1">
              <a:lnSpc>
                <a:spcPct val="150000"/>
              </a:lnSpc>
            </a:pPr>
            <a:r>
              <a:rPr lang="zh-TW" altLang="en-US" sz="2400" b="1" dirty="0" smtClean="0"/>
              <a:t>訓練量較高或處於生長期的運動員之需求量較高</a:t>
            </a:r>
          </a:p>
          <a:p>
            <a:pPr marL="387350" indent="-387350" eaLnBrk="1" hangingPunct="1">
              <a:lnSpc>
                <a:spcPct val="150000"/>
              </a:lnSpc>
            </a:pPr>
            <a:r>
              <a:rPr lang="zh-TW" altLang="en-US" sz="2400" b="1" dirty="0" smtClean="0"/>
              <a:t>佔總熱量的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10-30%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高比例者須經專業人員評估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000" b="1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720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3675"/>
            <a:ext cx="7270750" cy="417513"/>
          </a:xfrm>
        </p:spPr>
        <p:txBody>
          <a:bodyPr/>
          <a:lstStyle/>
          <a:p>
            <a:pPr algn="l" eaLnBrk="1" hangingPunct="1"/>
            <a:r>
              <a:rPr lang="zh-TW" altLang="en-US" sz="3200" dirty="0" smtClean="0"/>
              <a:t>蛋白質的來源與含量</a:t>
            </a:r>
          </a:p>
        </p:txBody>
      </p:sp>
      <p:pic>
        <p:nvPicPr>
          <p:cNvPr id="13316" name="Picture 3" descr="表4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764704"/>
            <a:ext cx="7056438" cy="5713412"/>
          </a:xfrm>
          <a:noFill/>
        </p:spPr>
      </p:pic>
      <p:sp>
        <p:nvSpPr>
          <p:cNvPr id="1331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547192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9F46EEC-54AE-419A-8C91-FBCF2513C2C8}" type="slidenum">
              <a:rPr lang="en-US" altLang="zh-TW" sz="1400"/>
              <a:pPr algn="r" eaLnBrk="1" hangingPunct="1"/>
              <a:t>22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78890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318A543B-1086-4C50-A0E9-91B00E8C9EFF}" type="slidenum">
              <a:rPr lang="en-US" altLang="zh-TW" sz="1400"/>
              <a:pPr algn="r" eaLnBrk="1" hangingPunct="1"/>
              <a:t>23</a:t>
            </a:fld>
            <a:endParaRPr lang="en-US" altLang="zh-TW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200" dirty="0" smtClean="0"/>
              <a:t>運動員的蛋白質需求量</a:t>
            </a:r>
          </a:p>
        </p:txBody>
      </p:sp>
      <p:pic>
        <p:nvPicPr>
          <p:cNvPr id="23556" name="Picture 3" descr="表4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8064500" cy="4275138"/>
          </a:xfrm>
          <a:noFill/>
        </p:spPr>
      </p:pic>
    </p:spTree>
    <p:extLst>
      <p:ext uri="{BB962C8B-B14F-4D97-AF65-F5344CB8AC3E}">
        <p14:creationId xmlns:p14="http://schemas.microsoft.com/office/powerpoint/2010/main" val="42566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468313" y="11588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800">
                <a:solidFill>
                  <a:schemeClr val="bg1"/>
                </a:solidFill>
                <a:ea typeface="華康中黑體" pitchFamily="49" charset="-120"/>
              </a:rPr>
              <a:t>人體對蛋白質的需要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人體對蛋白質的需要量</a:t>
            </a:r>
            <a:endParaRPr lang="zh-TW" altLang="en-US" sz="3200" dirty="0"/>
          </a:p>
        </p:txBody>
      </p:sp>
      <p:sp>
        <p:nvSpPr>
          <p:cNvPr id="132106" name="Rectangle 10"/>
          <p:cNvSpPr>
            <a:spLocks noGrp="1" noChangeArrowheads="1"/>
          </p:cNvSpPr>
          <p:nvPr>
            <p:ph idx="1"/>
          </p:nvPr>
        </p:nvSpPr>
        <p:spPr>
          <a:xfrm>
            <a:off x="470091" y="1340768"/>
            <a:ext cx="8229600" cy="4525959"/>
          </a:xfrm>
        </p:spPr>
        <p:txBody>
          <a:bodyPr/>
          <a:lstStyle/>
          <a:p>
            <a:r>
              <a:rPr lang="zh-TW" altLang="en-US" dirty="0"/>
              <a:t>氮平衡 </a:t>
            </a:r>
            <a:r>
              <a:rPr lang="zh-TW" altLang="en-US" dirty="0" smtClean="0"/>
              <a:t>的</a:t>
            </a:r>
            <a:r>
              <a:rPr lang="zh-TW" altLang="en-US" dirty="0"/>
              <a:t>觀念</a:t>
            </a:r>
          </a:p>
        </p:txBody>
      </p:sp>
      <p:pic>
        <p:nvPicPr>
          <p:cNvPr id="132108" name="Picture 12" descr="\\192.168.10.65\work\排版\200806食品營養概論二版\ppt\06\06-p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"/>
          <a:stretch>
            <a:fillRect/>
          </a:stretch>
        </p:blipFill>
        <p:spPr bwMode="auto">
          <a:xfrm>
            <a:off x="533301" y="1916832"/>
            <a:ext cx="8099623" cy="4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995936" y="650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蕭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寧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馨 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(2009)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食品營養概論，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時新出版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有限公司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04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918D6F4-224F-482B-A983-40E3AAA21BDF}" type="slidenum">
              <a:rPr lang="en-US" altLang="zh-TW" sz="1400"/>
              <a:pPr algn="r" eaLnBrk="1" hangingPunct="1"/>
              <a:t>25</a:t>
            </a:fld>
            <a:endParaRPr lang="en-US" altLang="zh-TW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09600"/>
            <a:ext cx="7270750" cy="541338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蛋白質攝取過量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427912" cy="4895850"/>
          </a:xfrm>
        </p:spPr>
        <p:txBody>
          <a:bodyPr/>
          <a:lstStyle/>
          <a:p>
            <a:pPr marL="387350" indent="-387350" eaLnBrk="1" hangingPunct="1">
              <a:spcBef>
                <a:spcPct val="35000"/>
              </a:spcBef>
            </a:pPr>
            <a:r>
              <a:rPr lang="zh-TW" altLang="en-US" sz="2700" smtClean="0">
                <a:solidFill>
                  <a:srgbClr val="FF0000"/>
                </a:solidFill>
              </a:rPr>
              <a:t>代謝之負擔</a:t>
            </a:r>
            <a:r>
              <a:rPr lang="zh-TW" altLang="en-US" sz="2700" smtClean="0"/>
              <a:t>：增加酮酸的代謝（轉變成醣類或脂肪），因而提高肝臟與腎臟的工作量。</a:t>
            </a:r>
          </a:p>
          <a:p>
            <a:pPr marL="387350" indent="-387350" eaLnBrk="1" hangingPunct="1">
              <a:spcBef>
                <a:spcPct val="35000"/>
              </a:spcBef>
            </a:pPr>
            <a:r>
              <a:rPr lang="zh-TW" altLang="en-US" sz="2700" smtClean="0">
                <a:solidFill>
                  <a:srgbClr val="FF0000"/>
                </a:solidFill>
              </a:rPr>
              <a:t>增加尿鈣之排出</a:t>
            </a:r>
            <a:r>
              <a:rPr lang="zh-TW" altLang="en-US" sz="2700" smtClean="0"/>
              <a:t>：在腎臟引起尿液酸性化，而增加鈣質的排泄，也可能產生腎結石（草酸鈣的堆積）。</a:t>
            </a:r>
          </a:p>
          <a:p>
            <a:pPr marL="387350" indent="-387350" eaLnBrk="1" hangingPunct="1">
              <a:spcBef>
                <a:spcPct val="35000"/>
              </a:spcBef>
            </a:pPr>
            <a:r>
              <a:rPr lang="zh-TW" altLang="en-US" sz="2700" smtClean="0">
                <a:solidFill>
                  <a:srgbClr val="FF0000"/>
                </a:solidFill>
              </a:rPr>
              <a:t>血液的酸性化</a:t>
            </a:r>
            <a:r>
              <a:rPr lang="zh-TW" altLang="en-US" sz="2700" smtClean="0"/>
              <a:t>：酮酸的增加，導致血液成酸性，使骨骼釋出鈣質以供平衡，而可能導致骨質流失與骨質疏鬆症；也可能會引起痛風；高蛋白質飲食需配合鈣質攝取。</a:t>
            </a:r>
          </a:p>
        </p:txBody>
      </p:sp>
    </p:spTree>
    <p:extLst>
      <p:ext uri="{BB962C8B-B14F-4D97-AF65-F5344CB8AC3E}">
        <p14:creationId xmlns:p14="http://schemas.microsoft.com/office/powerpoint/2010/main" val="134122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EDEF4E0-6B49-444B-A2E7-6A97B46DE3F5}" type="slidenum">
              <a:rPr lang="en-US" altLang="zh-TW" sz="1400"/>
              <a:pPr algn="r" eaLnBrk="1" hangingPunct="1"/>
              <a:t>26</a:t>
            </a:fld>
            <a:endParaRPr lang="en-US" altLang="zh-TW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70750" cy="87471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蛋白質攝取過量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704335" cy="4114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TW" altLang="en-US" sz="2800" dirty="0" smtClean="0"/>
              <a:t>提升血液中低密度脂蛋白膽固醇</a:t>
            </a:r>
            <a:r>
              <a:rPr lang="en-US" altLang="zh-TW" sz="2800" dirty="0" smtClean="0"/>
              <a:t>(LDL)</a:t>
            </a:r>
            <a:r>
              <a:rPr lang="zh-TW" altLang="en-US" sz="2800" dirty="0" smtClean="0"/>
              <a:t>、總膽固醇濃度： 動物性蛋白質、飽和脂肪酸的伴隨攝取問題。</a:t>
            </a:r>
          </a:p>
          <a:p>
            <a:pPr eaLnBrk="1" hangingPunct="1">
              <a:lnSpc>
                <a:spcPct val="140000"/>
              </a:lnSpc>
            </a:pPr>
            <a:r>
              <a:rPr lang="zh-TW" altLang="en-US" sz="2800" dirty="0" smtClean="0">
                <a:solidFill>
                  <a:srgbClr val="FF0000"/>
                </a:solidFill>
              </a:rPr>
              <a:t>熱疾病</a:t>
            </a:r>
            <a:r>
              <a:rPr lang="zh-TW" altLang="en-US" sz="2800" dirty="0" smtClean="0"/>
              <a:t>：由於尿素與酮體的代謝增加，而增加體液的流失，不利於熱環境下運動。</a:t>
            </a:r>
          </a:p>
        </p:txBody>
      </p:sp>
    </p:spTree>
    <p:extLst>
      <p:ext uri="{BB962C8B-B14F-4D97-AF65-F5344CB8AC3E}">
        <p14:creationId xmlns:p14="http://schemas.microsoft.com/office/powerpoint/2010/main" val="349521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蛋白質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86797" y="1484784"/>
            <a:ext cx="8229600" cy="4525959"/>
          </a:xfrm>
        </p:spPr>
        <p:txBody>
          <a:bodyPr/>
          <a:lstStyle/>
          <a:p>
            <a:pPr lvl="0"/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第一節　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第二節　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蛋白質</a:t>
            </a:r>
            <a:r>
              <a:rPr lang="zh-TW" dirty="0" smtClean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75000"/>
                  </a:schemeClr>
                </a:solidFill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latin typeface="標楷體" pitchFamily="65"/>
              </a:rPr>
              <a:t>第三節　</a:t>
            </a:r>
            <a:r>
              <a:rPr lang="zh-TW" altLang="en-US" dirty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消化、吸收與</a:t>
            </a:r>
            <a:r>
              <a:rPr lang="zh-TW" dirty="0" smtClean="0">
                <a:latin typeface="標楷體" pitchFamily="65"/>
              </a:rPr>
              <a:t>代謝</a:t>
            </a:r>
          </a:p>
          <a:p>
            <a:pPr lvl="0"/>
            <a:r>
              <a:rPr lang="zh-TW" dirty="0" smtClean="0">
                <a:latin typeface="標楷體" pitchFamily="65"/>
              </a:rPr>
              <a:t>第四節　</a:t>
            </a:r>
            <a:r>
              <a:rPr lang="zh-TW" altLang="en-US" dirty="0" smtClean="0">
                <a:latin typeface="標楷體" pitchFamily="65"/>
              </a:rPr>
              <a:t>蛋白質</a:t>
            </a:r>
            <a:r>
              <a:rPr lang="zh-TW" dirty="0" smtClean="0">
                <a:latin typeface="標楷體" pitchFamily="65"/>
              </a:rPr>
              <a:t>的食物來源與需要量</a:t>
            </a:r>
            <a:r>
              <a:rPr lang="en-US" dirty="0" smtClean="0">
                <a:latin typeface="標楷體" pitchFamily="65"/>
              </a:rPr>
              <a:t> </a:t>
            </a:r>
            <a:endParaRPr lang="en-US" dirty="0">
              <a:latin typeface="標楷體" pitchFamily="65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3" descr="67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3" y="4946882"/>
            <a:ext cx="1344119" cy="10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67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83900"/>
            <a:ext cx="1484734" cy="9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0481"/>
            <a:ext cx="1589849" cy="10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sz="4000" dirty="0"/>
              <a:t>第三節　</a:t>
            </a:r>
            <a:r>
              <a:rPr lang="zh-TW" altLang="en-US" sz="4000" dirty="0"/>
              <a:t>蛋白質</a:t>
            </a:r>
            <a:r>
              <a:rPr lang="zh-TW" altLang="zh-TW" sz="4000" dirty="0"/>
              <a:t>的消化、吸收與</a:t>
            </a:r>
            <a:r>
              <a:rPr lang="zh-TW" altLang="zh-TW" sz="4000" dirty="0" smtClean="0"/>
              <a:t>代謝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29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377240" y="656228"/>
            <a:ext cx="3662363" cy="1135063"/>
            <a:chOff x="1866" y="330"/>
            <a:chExt cx="2307" cy="715"/>
          </a:xfrm>
        </p:grpSpPr>
        <p:pic>
          <p:nvPicPr>
            <p:cNvPr id="30745" name="Picture 3" descr="SW0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330"/>
              <a:ext cx="1054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4"/>
            <p:cNvSpPr txBox="1">
              <a:spLocks noChangeArrowheads="1"/>
            </p:cNvSpPr>
            <p:nvPr/>
          </p:nvSpPr>
          <p:spPr bwMode="auto">
            <a:xfrm>
              <a:off x="3330" y="472"/>
              <a:ext cx="8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>
                  <a:solidFill>
                    <a:srgbClr val="99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蛋白質食物</a:t>
              </a:r>
            </a:p>
          </p:txBody>
        </p:sp>
      </p:grp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3575261" y="5550159"/>
            <a:ext cx="2724150" cy="903288"/>
            <a:chOff x="1248" y="3408"/>
            <a:chExt cx="1716" cy="569"/>
          </a:xfrm>
        </p:grpSpPr>
        <p:sp>
          <p:nvSpPr>
            <p:cNvPr id="30743" name="Text Box 6"/>
            <p:cNvSpPr txBox="1">
              <a:spLocks noChangeArrowheads="1"/>
            </p:cNvSpPr>
            <p:nvPr/>
          </p:nvSpPr>
          <p:spPr bwMode="auto">
            <a:xfrm>
              <a:off x="1296" y="3408"/>
              <a:ext cx="12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3333C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肌肉、器官、組織</a:t>
              </a:r>
            </a:p>
          </p:txBody>
        </p:sp>
        <p:sp>
          <p:nvSpPr>
            <p:cNvPr id="30744" name="Text Box 7"/>
            <p:cNvSpPr txBox="1">
              <a:spLocks noChangeArrowheads="1"/>
            </p:cNvSpPr>
            <p:nvPr/>
          </p:nvSpPr>
          <p:spPr bwMode="auto">
            <a:xfrm>
              <a:off x="1248" y="3744"/>
              <a:ext cx="17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>
                  <a:solidFill>
                    <a:srgbClr val="3333C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調節生理機能、提供能量</a:t>
              </a:r>
            </a:p>
          </p:txBody>
        </p:sp>
      </p:grp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184611" y="2362200"/>
            <a:ext cx="5562600" cy="2667000"/>
            <a:chOff x="720" y="1488"/>
            <a:chExt cx="3504" cy="1680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720" y="1488"/>
              <a:ext cx="3504" cy="168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76200">
              <a:solidFill>
                <a:srgbClr val="99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920" y="1968"/>
              <a:ext cx="5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chemeClr val="accent2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胺基酸</a:t>
              </a:r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864" y="1632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3744" y="1632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1488" y="2400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960" y="2640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3600" y="2496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8" name="Oval 18"/>
            <p:cNvSpPr>
              <a:spLocks noChangeArrowheads="1"/>
            </p:cNvSpPr>
            <p:nvPr/>
          </p:nvSpPr>
          <p:spPr bwMode="auto">
            <a:xfrm>
              <a:off x="3024" y="2688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39" name="Oval 19"/>
            <p:cNvSpPr>
              <a:spLocks noChangeArrowheads="1"/>
            </p:cNvSpPr>
            <p:nvPr/>
          </p:nvSpPr>
          <p:spPr bwMode="auto">
            <a:xfrm>
              <a:off x="2112" y="2592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1824" y="1680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41" name="Oval 21"/>
            <p:cNvSpPr>
              <a:spLocks noChangeArrowheads="1"/>
            </p:cNvSpPr>
            <p:nvPr/>
          </p:nvSpPr>
          <p:spPr bwMode="auto">
            <a:xfrm>
              <a:off x="1296" y="2016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2880" y="1680"/>
              <a:ext cx="288" cy="28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胺</a:t>
              </a:r>
            </a:p>
          </p:txBody>
        </p:sp>
      </p:grp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4165811" y="4800600"/>
            <a:ext cx="914400" cy="685800"/>
          </a:xfrm>
          <a:prstGeom prst="downArrow">
            <a:avLst>
              <a:gd name="adj1" fmla="val 54167"/>
              <a:gd name="adj2" fmla="val 43153"/>
            </a:avLst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2413211" y="1790700"/>
            <a:ext cx="3048000" cy="838200"/>
            <a:chOff x="864" y="1104"/>
            <a:chExt cx="1920" cy="528"/>
          </a:xfrm>
        </p:grpSpPr>
        <p:sp>
          <p:nvSpPr>
            <p:cNvPr id="30728" name="AutoShape 25"/>
            <p:cNvSpPr>
              <a:spLocks noChangeArrowheads="1"/>
            </p:cNvSpPr>
            <p:nvPr/>
          </p:nvSpPr>
          <p:spPr bwMode="auto">
            <a:xfrm>
              <a:off x="2208" y="1152"/>
              <a:ext cx="576" cy="480"/>
            </a:xfrm>
            <a:prstGeom prst="downArrow">
              <a:avLst>
                <a:gd name="adj1" fmla="val 54167"/>
                <a:gd name="adj2" fmla="val 43153"/>
              </a:avLst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729" name="Text Box 26"/>
            <p:cNvSpPr txBox="1">
              <a:spLocks noChangeArrowheads="1"/>
            </p:cNvSpPr>
            <p:nvPr/>
          </p:nvSpPr>
          <p:spPr bwMode="auto">
            <a:xfrm>
              <a:off x="864" y="1104"/>
              <a:ext cx="9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胃腸消化分解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47007" y="135467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3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452595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</a:rPr>
              <a:t>消化：</a:t>
            </a:r>
            <a:r>
              <a:rPr lang="zh-TW" altLang="en-US" sz="2800" b="1" dirty="0"/>
              <a:t>胃部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胃液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、腸道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胰液和小腸液</a:t>
            </a:r>
            <a:r>
              <a:rPr lang="en-US" altLang="zh-TW" sz="2800" b="1" dirty="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</a:rPr>
              <a:t>吸收</a:t>
            </a:r>
            <a:r>
              <a:rPr lang="zh-TW" altLang="en-US" sz="2800" b="1" dirty="0" smtClean="0">
                <a:solidFill>
                  <a:srgbClr val="3333FF"/>
                </a:solidFill>
              </a:rPr>
              <a:t>：</a:t>
            </a:r>
            <a:r>
              <a:rPr lang="zh-TW" altLang="en-US" sz="2800" b="1" dirty="0" smtClean="0"/>
              <a:t>小腸</a:t>
            </a:r>
            <a:endParaRPr lang="zh-TW" altLang="en-US" sz="2800" b="1" dirty="0"/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</a:rPr>
              <a:t>代謝：</a:t>
            </a:r>
            <a:r>
              <a:rPr lang="zh-TW" altLang="en-US" sz="2800" b="1" dirty="0"/>
              <a:t>肝臟是蛋白質代謝主要器官，也是合成尿素之重要器官，再送到腎臟排出體外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</a:rPr>
              <a:t>小腸黏膜細胞大約每</a:t>
            </a:r>
            <a:r>
              <a:rPr lang="en-US" altLang="zh-TW" sz="2800" b="1" dirty="0">
                <a:solidFill>
                  <a:srgbClr val="3333FF"/>
                </a:solidFill>
              </a:rPr>
              <a:t>1-3</a:t>
            </a:r>
            <a:r>
              <a:rPr lang="zh-TW" altLang="en-US" sz="2800" b="1" dirty="0">
                <a:solidFill>
                  <a:srgbClr val="3333FF"/>
                </a:solidFill>
              </a:rPr>
              <a:t>天就更新</a:t>
            </a:r>
            <a:r>
              <a:rPr lang="en-US" altLang="zh-TW" sz="2800" b="1" dirty="0">
                <a:solidFill>
                  <a:srgbClr val="3333FF"/>
                </a:solidFill>
              </a:rPr>
              <a:t>1</a:t>
            </a:r>
            <a:r>
              <a:rPr lang="zh-TW" altLang="en-US" sz="2800" b="1" dirty="0">
                <a:solidFill>
                  <a:srgbClr val="3333FF"/>
                </a:solidFill>
              </a:rPr>
              <a:t>次</a:t>
            </a:r>
            <a:r>
              <a:rPr lang="zh-TW" altLang="en-US" sz="2800" b="1" dirty="0" smtClean="0">
                <a:solidFill>
                  <a:srgbClr val="3333FF"/>
                </a:solidFill>
              </a:rPr>
              <a:t>。</a:t>
            </a:r>
            <a:r>
              <a:rPr lang="zh-TW" altLang="en-US" sz="2800" b="1" dirty="0" smtClean="0">
                <a:solidFill>
                  <a:srgbClr val="CC3300"/>
                </a:solidFill>
              </a:rPr>
              <a:t>每天</a:t>
            </a:r>
            <a:r>
              <a:rPr lang="zh-TW" altLang="en-US" sz="2800" b="1" dirty="0">
                <a:solidFill>
                  <a:srgbClr val="CC3300"/>
                </a:solidFill>
              </a:rPr>
              <a:t>需攝取足夠的蛋白質。</a:t>
            </a:r>
          </a:p>
          <a:p>
            <a:endParaRPr lang="zh-TW" altLang="en-US" dirty="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671638" y="5900738"/>
            <a:ext cx="1531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600200" y="6188075"/>
            <a:ext cx="1243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1805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0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005013"/>
            <a:ext cx="5029200" cy="3573462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蛋白質的消化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蛋白質的吸收作用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蛋白質的代謝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蛋白質的合成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4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41635" name="Picture 3" descr="表02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10550" cy="50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48589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8</a:t>
            </a:fld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472877" y="3133202"/>
            <a:ext cx="11521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668344" y="4869160"/>
            <a:ext cx="100975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06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005013"/>
            <a:ext cx="5029200" cy="3573462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蛋白質的消化</a:t>
            </a: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</a:rPr>
              <a:t>蛋白質的吸收作用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蛋白質的代謝</a:t>
            </a:r>
          </a:p>
          <a:p>
            <a:pPr eaLnBrk="1" hangingPunct="1"/>
            <a:r>
              <a:rPr lang="zh-TW" altLang="en-US" sz="3600" dirty="0" smtClean="0">
                <a:solidFill>
                  <a:schemeClr val="bg1">
                    <a:lumMod val="75000"/>
                  </a:schemeClr>
                </a:solidFill>
              </a:rPr>
              <a:t>蛋白質的合成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260648"/>
            <a:ext cx="38779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的消化、吸收與代謝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84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841</Words>
  <Application>Microsoft Office PowerPoint</Application>
  <PresentationFormat>如螢幕大小 (4:3)</PresentationFormat>
  <Paragraphs>157</Paragraphs>
  <Slides>26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細明體</vt:lpstr>
      <vt:lpstr>華康中黑體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課程名稱-蛋白質(2)</vt:lpstr>
      <vt:lpstr>蛋白質</vt:lpstr>
      <vt:lpstr>蛋白質</vt:lpstr>
      <vt:lpstr>第三節　蛋白質的消化、吸收與代謝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第四節　蛋白質的食物來源與需要量 </vt:lpstr>
      <vt:lpstr>PowerPoint 簡報</vt:lpstr>
      <vt:lpstr>PowerPoint 簡報</vt:lpstr>
      <vt:lpstr>PowerPoint 簡報</vt:lpstr>
      <vt:lpstr>PowerPoint 簡報</vt:lpstr>
      <vt:lpstr>運動員的蛋白質需求量</vt:lpstr>
      <vt:lpstr>蛋白質的來源與含量</vt:lpstr>
      <vt:lpstr>運動員的蛋白質需求量</vt:lpstr>
      <vt:lpstr>人體對蛋白質的需要量</vt:lpstr>
      <vt:lpstr>蛋白質攝取過量</vt:lpstr>
      <vt:lpstr>蛋白質攝取過量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79</cp:revision>
  <dcterms:created xsi:type="dcterms:W3CDTF">2017-11-07T02:54:43Z</dcterms:created>
  <dcterms:modified xsi:type="dcterms:W3CDTF">2018-06-14T08:49:51Z</dcterms:modified>
</cp:coreProperties>
</file>