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2"/>
  </p:notesMasterIdLst>
  <p:sldIdLst>
    <p:sldId id="256" r:id="rId3"/>
    <p:sldId id="298" r:id="rId4"/>
    <p:sldId id="299" r:id="rId5"/>
    <p:sldId id="301" r:id="rId6"/>
    <p:sldId id="302" r:id="rId7"/>
    <p:sldId id="303" r:id="rId8"/>
    <p:sldId id="305" r:id="rId9"/>
    <p:sldId id="304" r:id="rId10"/>
    <p:sldId id="286" r:id="rId11"/>
    <p:sldId id="287" r:id="rId12"/>
    <p:sldId id="288" r:id="rId13"/>
    <p:sldId id="311" r:id="rId14"/>
    <p:sldId id="312" r:id="rId15"/>
    <p:sldId id="313" r:id="rId16"/>
    <p:sldId id="316" r:id="rId17"/>
    <p:sldId id="317" r:id="rId18"/>
    <p:sldId id="321" r:id="rId19"/>
    <p:sldId id="322" r:id="rId20"/>
    <p:sldId id="323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5" autoAdjust="0"/>
  </p:normalViewPr>
  <p:slideViewPr>
    <p:cSldViewPr snapToGrid="0">
      <p:cViewPr varScale="1">
        <p:scale>
          <a:sx n="63" d="100"/>
          <a:sy n="63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B0B8-C4E3-4C0F-8C83-D00C2F8D0BE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1E597-AEB1-4075-B577-4A0EE65063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22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2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9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FAF796E-3456-4A12-8D44-759054982BB0}" type="slidenum">
              <a:rPr lang="en-US" altLang="zh-TW" sz="1300" smtClean="0"/>
              <a:pPr>
                <a:spcBef>
                  <a:spcPct val="0"/>
                </a:spcBef>
              </a:pPr>
              <a:t>3</a:t>
            </a:fld>
            <a:endParaRPr lang="en-US" altLang="zh-TW" sz="13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2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A9DB584-1F74-4BDA-9BFB-8AFFF6F98518}" type="slidenum">
              <a:rPr lang="en-US" altLang="zh-TW" sz="1300" smtClean="0"/>
              <a:pPr>
                <a:spcBef>
                  <a:spcPct val="0"/>
                </a:spcBef>
              </a:pPr>
              <a:t>4</a:t>
            </a:fld>
            <a:endParaRPr lang="en-US" altLang="zh-TW" sz="13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1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770220D-C7DD-4B34-8211-82078E2AD744}" type="slidenum">
              <a:rPr lang="en-US" altLang="zh-TW" smtClean="0"/>
              <a:pPr>
                <a:spcBef>
                  <a:spcPct val="0"/>
                </a:spcBef>
              </a:pPr>
              <a:t>12</a:t>
            </a:fld>
            <a:endParaRPr lang="en-US" altLang="zh-TW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70445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8119E95-1DD9-4406-B39E-9BC09803F8FF}" type="slidenum">
              <a:rPr lang="en-US" altLang="zh-TW" smtClean="0"/>
              <a:pPr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499787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2CA723F-0117-4691-8A99-05D40027E139}" type="slidenum">
              <a:rPr lang="en-US" altLang="zh-TW" smtClean="0"/>
              <a:pPr>
                <a:spcBef>
                  <a:spcPct val="0"/>
                </a:spcBef>
              </a:pPr>
              <a:t>14</a:t>
            </a:fld>
            <a:endParaRPr lang="en-US" altLang="zh-TW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817820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82A4C74-1746-4FCD-B7C0-26AF24E930FE}" type="slidenum">
              <a:rPr lang="en-US" altLang="zh-TW" smtClean="0"/>
              <a:pPr>
                <a:spcBef>
                  <a:spcPct val="0"/>
                </a:spcBef>
              </a:pPr>
              <a:t>17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62070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BFE30B2-E437-4A19-A5AE-338731484A76}" type="slidenum">
              <a:rPr lang="en-US" altLang="zh-TW" smtClean="0">
                <a:latin typeface="Times New Roman" panose="02020603050405020304" pitchFamily="18" charset="0"/>
              </a:rPr>
              <a:pPr/>
              <a:t>18</a:t>
            </a:fld>
            <a:endParaRPr lang="en-US" altLang="zh-TW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99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 smtClean="0">
              <a:latin typeface="Arial" panose="020B0604020202020204" pitchFamily="34" charset="0"/>
            </a:endParaRPr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60438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0E59D76-C342-45A3-BBE5-96E4B97E16C2}" type="slidenum">
              <a:rPr lang="en-US" altLang="zh-TW" smtClean="0">
                <a:solidFill>
                  <a:prstClr val="black"/>
                </a:solidFill>
              </a:rPr>
              <a:pPr/>
              <a:t>19</a:t>
            </a:fld>
            <a:endParaRPr lang="en-US" altLang="zh-TW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B9929F-A3A3-4F61-80E1-0B8963F0CE88}" type="datetime1">
              <a:rPr lang="en-US" altLang="zh-TW" smtClean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5E90-1DB4-4B82-8E8A-CD2FCFC11F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31AF1B-718B-4126-B3B9-2724D7938F5A}" type="datetime1">
              <a:rPr lang="en-US" altLang="zh-TW" smtClean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F1439-EE78-46AE-A120-2F9912D311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6CCE6-AA96-45EB-9EEC-92E6BD73D48A}" type="datetime1">
              <a:rPr lang="en-US" altLang="zh-TW" smtClean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64F07-8D40-46C5-AC8C-31230415A5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63" y="1600200"/>
            <a:ext cx="8186737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投影片編號版面配置區 7"/>
          <p:cNvSpPr>
            <a:spLocks noGrp="1"/>
          </p:cNvSpPr>
          <p:nvPr>
            <p:ph type="sldNum" sz="quarter" idx="10"/>
          </p:nvPr>
        </p:nvSpPr>
        <p:spPr>
          <a:xfrm>
            <a:off x="8388350" y="6453188"/>
            <a:ext cx="298450" cy="2682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kumimoji="0"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A80585-5180-46D5-B695-0A94AC836F6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992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B8501-AEE6-4F07-97F4-30CABB8BB9F2}" type="datetime1">
              <a:rPr lang="en-US" altLang="zh-TW" smtClean="0"/>
              <a:t>8/17/2018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172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1DF8-9FCA-4DC8-8626-8049F7F206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194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35E28BE-2FA1-49B9-82B8-DCAB53EF8D3D}" type="datetime1">
              <a:rPr lang="en-US" altLang="zh-TW" smtClean="0"/>
              <a:t>8/17/2018</a:t>
            </a:fld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FAE45E90-1DB4-4B82-8E8A-CD2FCFC11F9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8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F7E09344-B460-4B34-AC89-951305088428}" type="datetime1">
              <a:rPr lang="en-US" altLang="zh-TW" smtClean="0"/>
              <a:t>8/17/2018</a:t>
            </a:fld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65C0395-D23A-44D3-82C0-4590073AED2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3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12901EB-7572-4B85-877E-65E01958462E}" type="datetime1">
              <a:rPr lang="en-US" altLang="zh-TW" smtClean="0"/>
              <a:t>8/17/2018</a:t>
            </a:fld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22912FB0-2E0B-4C7D-89B7-C016A647C2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11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096EDDF1-47AD-4E53-9BB8-86B6621D18C8}" type="datetime1">
              <a:rPr lang="en-US" altLang="zh-TW" smtClean="0"/>
              <a:t>8/17/2018</a:t>
            </a:fld>
            <a:endParaRPr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EAC74A30-8353-4862-B702-976BAC0E8F5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066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812D7DEA-7AF9-4584-94DE-2ADF5195FB54}" type="datetime1">
              <a:rPr lang="en-US" altLang="zh-TW" smtClean="0"/>
              <a:t>8/17/2018</a:t>
            </a:fld>
            <a:endParaRPr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9CD0521-1776-48F2-8FB8-C1E263F51F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2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582B3DF-D070-43B0-A53D-597E91C9C508}" type="datetime1">
              <a:rPr lang="en-US" altLang="zh-TW" smtClean="0"/>
              <a:t>8/17/2018</a:t>
            </a:fld>
            <a:endParaRPr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382A85B7-C58A-4350-BFB6-40B5FB091D4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3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9E746F-B527-4C8B-B37B-B614584EE4A7}" type="datetime1">
              <a:rPr lang="en-US" altLang="zh-TW" smtClean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C0395-D23A-44D3-82C0-4590073AE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E7F264DB-C3E6-4E1A-8F7A-50E0EB6B65DB}" type="datetime1">
              <a:rPr lang="en-US" altLang="zh-TW" smtClean="0"/>
              <a:t>8/17/2018</a:t>
            </a:fld>
            <a:endParaRPr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3C786742-364C-42B1-8E4A-2F680DEA739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6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0ACCBCEB-C063-4B8E-BD05-B39794A4C89D}" type="datetime1">
              <a:rPr lang="en-US" altLang="zh-TW" smtClean="0"/>
              <a:t>8/17/2018</a:t>
            </a:fld>
            <a:endParaRPr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7FC8CB1-943C-4FEC-AE98-0A0E426A147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3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74BCCCF4-260F-4F29-9BAA-F816E1D1946F}" type="datetime1">
              <a:rPr lang="en-US" altLang="zh-TW" smtClean="0"/>
              <a:t>8/17/2018</a:t>
            </a:fld>
            <a:endParaRPr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58EB9646-D5C1-49A7-8BC7-64424560F6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6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3FE666C9-DB66-4A36-903E-97B0DD9A7E61}" type="datetime1">
              <a:rPr lang="en-US" altLang="zh-TW" smtClean="0"/>
              <a:t>8/17/2018</a:t>
            </a:fld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3F8F1439-EE78-46AE-A120-2F9912D311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3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fld id="{D2627380-A29E-49B0-A778-266E6BA5B374}" type="datetime1">
              <a:rPr lang="en-US" altLang="zh-TW" smtClean="0"/>
              <a:t>8/17/2018</a:t>
            </a:fld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D4264F07-8D40-46C5-AC8C-31230415A5E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22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63" y="1600200"/>
            <a:ext cx="8186737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投影片編號版面配置區 7"/>
          <p:cNvSpPr>
            <a:spLocks noGrp="1"/>
          </p:cNvSpPr>
          <p:nvPr>
            <p:ph type="sldNum" sz="quarter" idx="10"/>
          </p:nvPr>
        </p:nvSpPr>
        <p:spPr>
          <a:xfrm>
            <a:off x="8388350" y="6453188"/>
            <a:ext cx="298450" cy="2682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kumimoji="0"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A80585-5180-46D5-B695-0A94AC836F6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1478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A769-8EEC-4FBE-A628-1BE7F6C8E444}" type="datetime1">
              <a:rPr lang="en-US" altLang="zh-TW" smtClean="0"/>
              <a:t>8/17/2018</a:t>
            </a:fld>
            <a:endParaRPr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172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1DF8-9FCA-4DC8-8626-8049F7F20661}" type="slidenum">
              <a:rPr altLang="zh-TW"/>
              <a:pPr>
                <a:defRPr/>
              </a:pPr>
              <a:t>‹#›</a:t>
            </a:fld>
            <a:endParaRPr altLang="zh-TW"/>
          </a:p>
        </p:txBody>
      </p:sp>
    </p:spTree>
    <p:extLst>
      <p:ext uri="{BB962C8B-B14F-4D97-AF65-F5344CB8AC3E}">
        <p14:creationId xmlns:p14="http://schemas.microsoft.com/office/powerpoint/2010/main" val="1398198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267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267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B7CF8-1995-4D3E-AC01-212A2097D61B}" type="datetime1">
              <a:rPr lang="en-US" altLang="zh-TW" smtClean="0"/>
              <a:t>8/17/2018</a:t>
            </a:fld>
            <a:endParaRPr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172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DD059-7C23-438B-BE78-9BEA38FAEF52}" type="slidenum">
              <a:rPr altLang="zh-TW"/>
              <a:pPr>
                <a:defRPr/>
              </a:pPr>
              <a:t>‹#›</a:t>
            </a:fld>
            <a:endParaRPr altLang="zh-TW"/>
          </a:p>
        </p:txBody>
      </p:sp>
    </p:spTree>
    <p:extLst>
      <p:ext uri="{BB962C8B-B14F-4D97-AF65-F5344CB8AC3E}">
        <p14:creationId xmlns:p14="http://schemas.microsoft.com/office/powerpoint/2010/main" val="2614803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01625" y="609600"/>
            <a:ext cx="8540750" cy="5489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C0B03-A9FA-4F3F-BF0D-3DEC3F76DF80}" type="datetime1">
              <a:rPr lang="en-US" altLang="zh-TW" smtClean="0"/>
              <a:t>8/17/2018</a:t>
            </a:fld>
            <a:endParaRPr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8345-90BE-4B27-8040-A10BF1069A4F}" type="slidenum">
              <a:rPr altLang="zh-TW"/>
              <a:pPr>
                <a:defRPr/>
              </a:pPr>
              <a:t>‹#›</a:t>
            </a:fld>
            <a:endParaRPr altLang="zh-TW"/>
          </a:p>
        </p:txBody>
      </p:sp>
    </p:spTree>
    <p:extLst>
      <p:ext uri="{BB962C8B-B14F-4D97-AF65-F5344CB8AC3E}">
        <p14:creationId xmlns:p14="http://schemas.microsoft.com/office/powerpoint/2010/main" val="1512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65DA81-DBFB-45EB-96F1-3CA02D15AA9F}" type="datetime1">
              <a:rPr lang="en-US" altLang="zh-TW" smtClean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12FB0-2E0B-4C7D-89B7-C016A647C2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EC1F99-AD23-441D-9B60-6FB90D1FC790}" type="datetime1">
              <a:rPr lang="en-US" altLang="zh-TW" smtClean="0"/>
              <a:t>8/17/2018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74A30-8353-4862-B702-976BAC0E8F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EED05C-6D0C-47EB-80FA-48035BB88B68}" type="datetime1">
              <a:rPr lang="en-US" altLang="zh-TW" smtClean="0"/>
              <a:t>8/17/2018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D0521-1776-48F2-8FB8-C1E263F51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B3111F-83F8-41F7-B9C3-2163608CA59C}" type="datetime1">
              <a:rPr lang="en-US" altLang="zh-TW" smtClean="0"/>
              <a:t>8/17/2018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A85B7-C58A-4350-BFB6-40B5FB091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77B536-EDE7-4ACD-A27C-F377D65116AB}" type="datetime1">
              <a:rPr lang="en-US" altLang="zh-TW" smtClean="0"/>
              <a:t>8/17/2018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86742-364C-42B1-8E4A-2F680DEA73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5A6574-6594-4AEB-8FC5-0584C3385A81}" type="datetime1">
              <a:rPr lang="en-US" altLang="zh-TW" smtClean="0"/>
              <a:t>8/17/2018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C8CB1-943C-4FEC-AE98-0A0E426A14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EFE494-5C0A-470A-B4E0-B3110604D71E}" type="datetime1">
              <a:rPr lang="en-US" altLang="zh-TW" smtClean="0"/>
              <a:t>8/17/2018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B9646-D5C1-49A7-8BC7-64424560F6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4054EA36-991C-4142-ACAA-3E68E96CB8EB}" type="datetime1">
              <a:rPr lang="en-US" altLang="zh-TW" smtClean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0C4949E-7836-4454-A5D1-8B546E1F9C33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fld id="{F613E2B8-06C9-4E62-808A-3EE77A6EFFF5}" type="datetime1">
              <a:rPr lang="en-US" altLang="zh-TW" smtClean="0"/>
              <a:t>8/17/2018</a:t>
            </a:fld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fld id="{C0C4949E-7836-4454-A5D1-8B546E1F9C33}" type="slidenum">
              <a:rPr/>
              <a:pPr/>
              <a:t>‹#›</a:t>
            </a:fld>
            <a:endParaRPr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08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bas.gov.tw/mp.asp?mp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hyperlink" Target="http://taiwan.net.tw/w1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p.cpami.gov.tw/index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://www.edu.tw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://www.sa.gov.tw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4" Type="http://schemas.openxmlformats.org/officeDocument/2006/relationships/hyperlink" Target="http://www.olympic.org/uk/organisation/index_uk.as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ide.stpi.narl.org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2745" y="2371568"/>
            <a:ext cx="7772400" cy="1470026"/>
          </a:xfrm>
        </p:spPr>
        <p:txBody>
          <a:bodyPr/>
          <a:lstStyle/>
          <a:p>
            <a:pPr lvl="0"/>
            <a:r>
              <a:rPr lang="zh-TW" altLang="en-US" b="1" dirty="0" smtClean="0">
                <a:solidFill>
                  <a:srgbClr val="0000CC"/>
                </a:solidFill>
              </a:rPr>
              <a:t>話說統計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導論</a:t>
            </a:r>
            <a:endParaRPr lang="zh-TW" b="1" dirty="0">
              <a:solidFill>
                <a:srgbClr val="0000CC"/>
              </a:solidFill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547667" y="4309253"/>
            <a:ext cx="6400800" cy="648071"/>
          </a:xfrm>
        </p:spPr>
        <p:txBody>
          <a:bodyPr/>
          <a:lstStyle/>
          <a:p>
            <a:pPr lvl="0" algn="r"/>
            <a:r>
              <a:rPr lang="zh-TW" altLang="en-US" b="1" dirty="0" smtClean="0">
                <a:solidFill>
                  <a:srgbClr val="7030A0"/>
                </a:solidFill>
              </a:rPr>
              <a:t>陳美燕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AE45E90-1DB4-4B82-8E8A-CD2FCFC11F98}" type="slidenum">
              <a:rPr lang="en-US" altLang="zh-TW" smtClean="0"/>
              <a:t>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15425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FF36EC5-61CC-4CEF-9F5F-5BA5DAB54050}" type="slidenum">
              <a:rPr kumimoji="1" lang="en-US" altLang="zh-TW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kumimoji="1" lang="en-US" altLang="zh-TW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4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33375"/>
            <a:ext cx="9039225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8609AD5-FBFF-4072-BE96-1B3EC36A380E}" type="slidenum">
              <a:rPr kumimoji="1" lang="en-US" altLang="zh-TW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kumimoji="1" lang="en-US" altLang="zh-TW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9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85E8DF-1784-4DD3-8E1D-FC2702998573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TW" sz="1400" smtClean="0"/>
          </a:p>
        </p:txBody>
      </p:sp>
      <p:pic>
        <p:nvPicPr>
          <p:cNvPr id="8195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85566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7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7C3D6D-BDEA-48BF-96A7-CE37EF19D531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TW" sz="1400" smtClean="0"/>
          </a:p>
        </p:txBody>
      </p:sp>
      <p:graphicFrame>
        <p:nvGraphicFramePr>
          <p:cNvPr id="10243" name="Object 6">
            <a:hlinkClick r:id="rId4"/>
          </p:cNvPr>
          <p:cNvGraphicFramePr>
            <a:graphicFrameLocks noChangeAspect="1"/>
          </p:cNvGraphicFramePr>
          <p:nvPr/>
        </p:nvGraphicFramePr>
        <p:xfrm>
          <a:off x="827088" y="333375"/>
          <a:ext cx="7777162" cy="602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點陣圖影像" r:id="rId5" imgW="9476190" imgH="7342857" progId="Paint.Picture">
                  <p:embed/>
                </p:oleObj>
              </mc:Choice>
              <mc:Fallback>
                <p:oleObj name="點陣圖影像" r:id="rId5" imgW="9476190" imgH="73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33375"/>
                        <a:ext cx="7777162" cy="602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6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37E387-6E01-4BCA-9B53-0E6AA39AB5A9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TW" sz="1400" smtClean="0"/>
          </a:p>
        </p:txBody>
      </p:sp>
      <p:pic>
        <p:nvPicPr>
          <p:cNvPr id="12291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33375"/>
            <a:ext cx="8694738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654718-3206-48CA-A37A-AE711522A6A2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TW" sz="1400" smtClean="0"/>
          </a:p>
        </p:txBody>
      </p:sp>
      <p:pic>
        <p:nvPicPr>
          <p:cNvPr id="1843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620713"/>
            <a:ext cx="8410575" cy="5191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97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946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3" y="692150"/>
            <a:ext cx="8428037" cy="53355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02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6">
            <a:hlinkClick r:id="rId4"/>
          </p:cNvPr>
          <p:cNvGraphicFramePr>
            <a:graphicFrameLocks noChangeAspect="1"/>
          </p:cNvGraphicFramePr>
          <p:nvPr/>
        </p:nvGraphicFramePr>
        <p:xfrm>
          <a:off x="539750" y="558800"/>
          <a:ext cx="8064500" cy="573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點陣圖影像" r:id="rId5" imgW="9647619" imgH="6866667" progId="Paint.Picture">
                  <p:embed/>
                </p:oleObj>
              </mc:Choice>
              <mc:Fallback>
                <p:oleObj name="點陣圖影像" r:id="rId5" imgW="9647619" imgH="68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58800"/>
                        <a:ext cx="8064500" cy="573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C786742-364C-42B1-8E4A-2F680DEA7398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5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CCF514-8BC7-452F-B3A6-9CB4280A0727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TW" sz="1400" smtClean="0"/>
          </a:p>
        </p:txBody>
      </p:sp>
      <p:pic>
        <p:nvPicPr>
          <p:cNvPr id="27651" name="圖片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8" y="115888"/>
            <a:ext cx="8910671" cy="632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4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標題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7772400" cy="1143000"/>
          </a:xfrm>
        </p:spPr>
        <p:txBody>
          <a:bodyPr/>
          <a:lstStyle/>
          <a:p>
            <a:r>
              <a:rPr lang="zh-TW" altLang="en-US" sz="5400" b="1" dirty="0" smtClean="0"/>
              <a:t>結 語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95288" y="1628775"/>
            <a:ext cx="8156575" cy="41148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TW" altLang="en-US" b="1" dirty="0" smtClean="0"/>
              <a:t>在最終的分析中，所有知識皆為歷史。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b="1" dirty="0" smtClean="0"/>
              <a:t>在抽象的意義下，所有科學皆為數學。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b="1" dirty="0" smtClean="0"/>
              <a:t>在理性的世界裡，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所有判斷皆為統計。 </a:t>
            </a:r>
            <a:endParaRPr lang="en-US" altLang="zh-TW" b="1" dirty="0" smtClean="0"/>
          </a:p>
          <a:p>
            <a:pPr marL="0" indent="0" algn="r">
              <a:lnSpc>
                <a:spcPct val="150000"/>
              </a:lnSpc>
              <a:buFontTx/>
              <a:buNone/>
              <a:defRPr/>
            </a:pPr>
            <a:endParaRPr lang="en-US" altLang="zh-TW" b="1" dirty="0" smtClean="0"/>
          </a:p>
          <a:p>
            <a:pPr marL="0" indent="0" algn="r">
              <a:buFontTx/>
              <a:buNone/>
              <a:defRPr/>
            </a:pPr>
            <a:r>
              <a:rPr lang="en-US" altLang="zh-TW" sz="2800" dirty="0" smtClean="0"/>
              <a:t>(C.R. Rao.,1989)</a:t>
            </a:r>
            <a:endParaRPr lang="zh-TW" altLang="en-US" sz="2800" dirty="0"/>
          </a:p>
        </p:txBody>
      </p:sp>
      <p:pic>
        <p:nvPicPr>
          <p:cNvPr id="88069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127233"/>
            <a:ext cx="2376487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DD059-7C23-438B-BE78-9BEA38FAEF52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661988" y="6017122"/>
            <a:ext cx="8116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本簡報感謝國立臺灣師範大學「高等教育深耕計畫」以及教育部支持。</a:t>
            </a:r>
          </a:p>
        </p:txBody>
      </p:sp>
    </p:spTree>
    <p:extLst>
      <p:ext uri="{BB962C8B-B14F-4D97-AF65-F5344CB8AC3E}">
        <p14:creationId xmlns:p14="http://schemas.microsoft.com/office/powerpoint/2010/main" val="9029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latin typeface="Times New Roman" panose="02020603050405020304" pitchFamily="18" charset="0"/>
              </a:rPr>
              <a:t>統計的起源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40"/>
            <a:ext cx="8229600" cy="452595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統計學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一套處理與分析量化資料的技術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探究統計方法的原理與應用的學科，稱為統計學（</a:t>
            </a:r>
            <a:r>
              <a:rPr lang="en-US" altLang="zh-TW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statistics</a:t>
            </a:r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統計與國家治理關係密切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十八世紀，德國人將「國家應該注意的事實學問」，包括國家的組織、人口、軍隊與資源的記述工作，以德文的</a:t>
            </a:r>
            <a:r>
              <a:rPr lang="en-US" altLang="zh-TW" sz="2400" dirty="0" err="1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statistika</a:t>
            </a:r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一詞，正式命名為統計學 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統計（</a:t>
            </a:r>
            <a:r>
              <a:rPr lang="en-US" altLang="zh-TW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statistic</a:t>
            </a:r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）與國家（</a:t>
            </a:r>
            <a:r>
              <a:rPr lang="en-US" altLang="zh-TW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state</a:t>
            </a:r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）語出同源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2400" dirty="0" smtClean="0">
              <a:solidFill>
                <a:srgbClr val="6600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270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D9239-3B21-4D9C-8680-198E941ABDE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634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latin typeface="Times New Roman" panose="02020603050405020304" pitchFamily="18" charset="0"/>
              </a:rPr>
              <a:t>統計的起源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681" y="1417640"/>
            <a:ext cx="8229600" cy="4525959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埃及</a:t>
            </a:r>
          </a:p>
          <a:p>
            <a:pPr lvl="1" eaLnBrk="1" hangingPunct="1"/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王室為了修建金字塔，就曾對全國人民的財產進行調查 </a:t>
            </a:r>
          </a:p>
          <a:p>
            <a:pPr eaLnBrk="1" hangingPunct="1"/>
            <a:r>
              <a:rPr lang="zh-TW" alt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中國</a:t>
            </a:r>
          </a:p>
          <a:p>
            <a:pPr lvl="1" eaLnBrk="1" hangingPunct="1"/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四千多年前的夏朝，</a:t>
            </a:r>
            <a:r>
              <a:rPr lang="en-US" altLang="zh-TW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尚書</a:t>
            </a:r>
            <a:r>
              <a:rPr lang="en-US" altLang="zh-TW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禹貢</a:t>
            </a:r>
            <a:r>
              <a:rPr lang="en-US" altLang="zh-TW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一文記載了當時的中國九州的各地物產、交通、植物特徵等統計資料，以及田地及貢賦分為九等的作法</a:t>
            </a:r>
          </a:p>
          <a:p>
            <a:pPr eaLnBrk="1" hangingPunct="1"/>
            <a:r>
              <a:rPr lang="zh-TW" alt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英國</a:t>
            </a:r>
          </a:p>
          <a:p>
            <a:pPr lvl="1" eaLnBrk="1" hangingPunct="1"/>
            <a:r>
              <a:rPr lang="en-US" altLang="zh-TW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statistics</a:t>
            </a:r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是由英國數學家</a:t>
            </a:r>
            <a:r>
              <a:rPr lang="en-US" altLang="zh-TW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William Petty</a:t>
            </a:r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1623~1687</a:t>
            </a:r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）從德文</a:t>
            </a:r>
            <a:r>
              <a:rPr lang="en-US" altLang="zh-TW" sz="2400" dirty="0" err="1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statistika</a:t>
            </a:r>
            <a:r>
              <a:rPr lang="zh-TW" altLang="en-US" sz="2400" dirty="0" smtClean="0">
                <a:solidFill>
                  <a:srgbClr val="6600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翻譯而來，說明統計在「專門研究各種數量」 </a:t>
            </a:r>
          </a:p>
        </p:txBody>
      </p:sp>
      <p:sp>
        <p:nvSpPr>
          <p:cNvPr id="74756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3F1DB3-4882-4FEB-A490-AE68E4EF2F09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32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/>
              <a:t>統計發展時期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0489"/>
            <a:ext cx="8229600" cy="4525959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Herman Hollerith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發明打孔卡片（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punched card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）記錄數據的方法，用於美國人口調查局（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 Census Bureau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）舉辦每十年一次的人口普查（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1894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pPr eaLnBrk="1" hangingPunct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二次大戰之後快速發展，到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年進入實用階段</a:t>
            </a:r>
          </a:p>
          <a:p>
            <a:pPr lvl="1" eaLnBrk="1" hangingPunct="1"/>
            <a:r>
              <a:rPr lang="en-US" altLang="zh-TW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</a:t>
            </a:r>
            <a:r>
              <a:rPr lang="zh-TW" altLang="en-US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SPSS</a:t>
            </a:r>
            <a:r>
              <a:rPr lang="zh-TW" altLang="en-US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BMDP</a:t>
            </a:r>
            <a:r>
              <a:rPr lang="zh-TW" altLang="en-US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等統計套裝軟體出現</a:t>
            </a:r>
          </a:p>
          <a:p>
            <a:pPr lvl="1" eaLnBrk="1" hangingPunct="1"/>
            <a:r>
              <a:rPr lang="en-US" altLang="zh-TW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1972</a:t>
            </a:r>
            <a:r>
              <a:rPr lang="zh-TW" altLang="en-US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 (</a:t>
            </a:r>
            <a:r>
              <a:rPr lang="en-US" altLang="zh-TW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Heweleit</a:t>
            </a:r>
            <a:r>
              <a:rPr lang="en-US" altLang="zh-TW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Packard) </a:t>
            </a:r>
            <a:r>
              <a:rPr lang="zh-TW" altLang="en-US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公司發展掌上型計算器 </a:t>
            </a:r>
            <a:r>
              <a:rPr lang="en-US" altLang="zh-TW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(calculator) </a:t>
            </a:r>
          </a:p>
        </p:txBody>
      </p:sp>
      <p:sp>
        <p:nvSpPr>
          <p:cNvPr id="7885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4FBFB5-C3BB-4444-93B6-AD2E4BFBB836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4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424863" cy="714375"/>
          </a:xfrm>
        </p:spPr>
        <p:txBody>
          <a:bodyPr/>
          <a:lstStyle/>
          <a:p>
            <a:pPr eaLnBrk="1" hangingPunct="1"/>
            <a:r>
              <a:rPr lang="zh-TW" altLang="en-US" sz="4000" b="1" dirty="0" smtClean="0"/>
              <a:t>統計：自然與社會科學跨世紀的交集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68413"/>
            <a:ext cx="7675563" cy="4411662"/>
          </a:xfrm>
        </p:spPr>
        <p:txBody>
          <a:bodyPr/>
          <a:lstStyle/>
          <a:p>
            <a:pPr eaLnBrk="1" hangingPunct="1"/>
            <a:r>
              <a:rPr lang="zh-TW" altLang="en-US" smtClean="0"/>
              <a:t>生活裡，</a:t>
            </a:r>
            <a:r>
              <a:rPr lang="zh-TW" altLang="en-US" b="1" smtClean="0"/>
              <a:t>數據</a:t>
            </a:r>
            <a:r>
              <a:rPr lang="zh-TW" altLang="en-US" smtClean="0"/>
              <a:t>無所不在，決策只靠經驗與直覺，已不夠看，在這個資料至上的社會，統計文盲絕無法成功──甚至難以生存</a:t>
            </a:r>
            <a:endParaRPr lang="zh-TW" altLang="en-US" b="1" smtClean="0"/>
          </a:p>
          <a:p>
            <a:pPr eaLnBrk="1" hangingPunct="1"/>
            <a:r>
              <a:rPr lang="zh-TW" altLang="en-US" b="1" smtClean="0"/>
              <a:t>數據</a:t>
            </a:r>
            <a:r>
              <a:rPr lang="zh-TW" altLang="en-US" smtClean="0"/>
              <a:t>＋直覺＋經驗＝創意──</a:t>
            </a:r>
            <a:r>
              <a:rPr lang="en-US" altLang="zh-TW" smtClean="0"/>
              <a:t>&gt;</a:t>
            </a:r>
            <a:r>
              <a:rPr lang="zh-TW" altLang="en-US" smtClean="0"/>
              <a:t>聰明決策</a:t>
            </a:r>
          </a:p>
          <a:p>
            <a:pPr eaLnBrk="1" hangingPunct="1"/>
            <a:r>
              <a:rPr lang="zh-TW" altLang="en-US" smtClean="0"/>
              <a:t>這是個</a:t>
            </a:r>
            <a:r>
              <a:rPr lang="zh-TW" altLang="en-US" b="1" smtClean="0"/>
              <a:t>數據</a:t>
            </a:r>
            <a:r>
              <a:rPr lang="zh-TW" altLang="en-US" smtClean="0"/>
              <a:t>思考的時代。這場數字革命，與其抗拒，不如參與</a:t>
            </a:r>
            <a:endParaRPr lang="zh-TW" altLang="en-US" b="1" smtClean="0"/>
          </a:p>
          <a:p>
            <a:pPr eaLnBrk="1" hangingPunct="1"/>
            <a:r>
              <a:rPr lang="zh-TW" altLang="en-US" b="1" smtClean="0"/>
              <a:t>我們玩的遊戲名叫「資料」</a:t>
            </a:r>
          </a:p>
          <a:p>
            <a:pPr algn="r" eaLnBrk="1" hangingPunct="1">
              <a:buFontTx/>
              <a:buNone/>
            </a:pPr>
            <a:endParaRPr lang="zh-TW" altLang="en-US" sz="1900" b="1" smtClean="0"/>
          </a:p>
          <a:p>
            <a:pPr algn="r" eaLnBrk="1" hangingPunct="1">
              <a:buFontTx/>
              <a:buNone/>
            </a:pPr>
            <a:r>
              <a:rPr lang="en-US" altLang="zh-TW" sz="1900" b="1" smtClean="0"/>
              <a:t>(</a:t>
            </a:r>
            <a:r>
              <a:rPr lang="zh-TW" altLang="en-US" sz="1900" b="1" smtClean="0"/>
              <a:t>伊恩</a:t>
            </a:r>
            <a:r>
              <a:rPr lang="en-US" altLang="zh-TW" sz="1900" b="1" smtClean="0"/>
              <a:t>‧</a:t>
            </a:r>
            <a:r>
              <a:rPr lang="zh-TW" altLang="en-US" sz="1900" b="1" smtClean="0"/>
              <a:t>艾瑞斯</a:t>
            </a:r>
            <a:r>
              <a:rPr lang="zh-TW" altLang="en-US" sz="1900" smtClean="0"/>
              <a:t> </a:t>
            </a:r>
            <a:r>
              <a:rPr lang="en-US" altLang="zh-TW" sz="1900" b="1" smtClean="0"/>
              <a:t>, </a:t>
            </a:r>
            <a:r>
              <a:rPr lang="zh-TW" altLang="en-US" sz="1900" b="1" smtClean="0"/>
              <a:t>「超級數據分析的祕密 」 作者</a:t>
            </a:r>
            <a:r>
              <a:rPr lang="zh-TW" altLang="en-US" sz="1900" smtClean="0"/>
              <a:t> </a:t>
            </a:r>
            <a:r>
              <a:rPr lang="en-US" altLang="zh-TW" sz="1900" smtClean="0"/>
              <a:t>)</a:t>
            </a:r>
          </a:p>
        </p:txBody>
      </p:sp>
      <p:sp>
        <p:nvSpPr>
          <p:cNvPr id="80900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0686C9-75C2-4B3B-B3F3-3A6EDE46534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500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484313"/>
            <a:ext cx="2376488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 sz="2600" b="1" smtClean="0"/>
              <a:t>德國的</a:t>
            </a:r>
            <a:r>
              <a:rPr lang="en-US" altLang="zh-TW" sz="2600" b="1" smtClean="0"/>
              <a:t>10</a:t>
            </a:r>
            <a:r>
              <a:rPr lang="zh-TW" altLang="en-US" sz="2600" b="1" smtClean="0"/>
              <a:t>馬克紙幣</a:t>
            </a:r>
            <a:r>
              <a:rPr lang="en-US" altLang="zh-TW" sz="2600" b="1" smtClean="0"/>
              <a:t>, </a:t>
            </a:r>
            <a:r>
              <a:rPr lang="zh-TW" altLang="en-US" sz="2600" b="1" smtClean="0"/>
              <a:t>以高斯</a:t>
            </a:r>
            <a:r>
              <a:rPr lang="en-US" altLang="zh-TW" sz="2600" b="1" smtClean="0"/>
              <a:t>(Gauss, 1777-1855)</a:t>
            </a:r>
            <a:r>
              <a:rPr lang="zh-TW" altLang="en-US" sz="2600" b="1" smtClean="0"/>
              <a:t>為人像</a:t>
            </a:r>
            <a:r>
              <a:rPr lang="en-US" altLang="zh-TW" sz="2600" b="1" smtClean="0"/>
              <a:t>, </a:t>
            </a:r>
            <a:r>
              <a:rPr lang="zh-TW" altLang="en-US" sz="2600" b="1" smtClean="0"/>
              <a:t>人像左側有一常態分佈之</a:t>
            </a:r>
            <a:r>
              <a:rPr lang="en-US" altLang="zh-TW" sz="2600" b="1" smtClean="0"/>
              <a:t>p.d.f.</a:t>
            </a:r>
            <a:r>
              <a:rPr lang="zh-TW" altLang="en-US" sz="2600" b="1" smtClean="0"/>
              <a:t>及其圖形 </a:t>
            </a:r>
          </a:p>
        </p:txBody>
      </p:sp>
      <p:pic>
        <p:nvPicPr>
          <p:cNvPr id="81923" name="Picture 3" descr="10Deutschmarks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8913"/>
            <a:ext cx="597693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10Deutschmarksbell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24175"/>
            <a:ext cx="51847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B9B0B3-F1FB-432C-9953-961C6037E7E2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78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99294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zh-TW" altLang="en-US" sz="4800" b="1" dirty="0" smtClean="0"/>
              <a:t>統計分析的基本流程</a:t>
            </a:r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468313" y="2133600"/>
            <a:ext cx="8280400" cy="3760788"/>
            <a:chOff x="295" y="1525"/>
            <a:chExt cx="5216" cy="2369"/>
          </a:xfrm>
        </p:grpSpPr>
        <p:sp>
          <p:nvSpPr>
            <p:cNvPr id="83980" name="Text Box 4"/>
            <p:cNvSpPr txBox="1">
              <a:spLocks noChangeArrowheads="1"/>
            </p:cNvSpPr>
            <p:nvPr/>
          </p:nvSpPr>
          <p:spPr bwMode="auto">
            <a:xfrm>
              <a:off x="295" y="1525"/>
              <a:ext cx="590" cy="236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4800">
                  <a:latin typeface="Tahoma" panose="020B0604030504040204" pitchFamily="34" charset="0"/>
                </a:rPr>
                <a:t>研究的設計</a:t>
              </a:r>
            </a:p>
          </p:txBody>
        </p:sp>
        <p:sp>
          <p:nvSpPr>
            <p:cNvPr id="83981" name="Text Box 5"/>
            <p:cNvSpPr txBox="1">
              <a:spLocks noChangeArrowheads="1"/>
            </p:cNvSpPr>
            <p:nvPr/>
          </p:nvSpPr>
          <p:spPr bwMode="auto">
            <a:xfrm>
              <a:off x="1067" y="1525"/>
              <a:ext cx="590" cy="236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4800">
                  <a:latin typeface="Tahoma" panose="020B0604030504040204" pitchFamily="34" charset="0"/>
                </a:rPr>
                <a:t>資料的收集</a:t>
              </a:r>
            </a:p>
          </p:txBody>
        </p:sp>
        <p:sp>
          <p:nvSpPr>
            <p:cNvPr id="83982" name="Text Box 6"/>
            <p:cNvSpPr txBox="1">
              <a:spLocks noChangeArrowheads="1"/>
            </p:cNvSpPr>
            <p:nvPr/>
          </p:nvSpPr>
          <p:spPr bwMode="auto">
            <a:xfrm>
              <a:off x="1838" y="1525"/>
              <a:ext cx="590" cy="236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4800">
                  <a:latin typeface="Tahoma" panose="020B0604030504040204" pitchFamily="34" charset="0"/>
                </a:rPr>
                <a:t>資料的建檔</a:t>
              </a:r>
            </a:p>
          </p:txBody>
        </p:sp>
        <p:sp>
          <p:nvSpPr>
            <p:cNvPr id="83983" name="Text Box 7"/>
            <p:cNvSpPr txBox="1">
              <a:spLocks noChangeArrowheads="1"/>
            </p:cNvSpPr>
            <p:nvPr/>
          </p:nvSpPr>
          <p:spPr bwMode="auto">
            <a:xfrm>
              <a:off x="2609" y="1525"/>
              <a:ext cx="590" cy="236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4800">
                  <a:latin typeface="Tahoma" panose="020B0604030504040204" pitchFamily="34" charset="0"/>
                </a:rPr>
                <a:t>資料的整理</a:t>
              </a:r>
            </a:p>
          </p:txBody>
        </p:sp>
        <p:sp>
          <p:nvSpPr>
            <p:cNvPr id="83984" name="Text Box 8"/>
            <p:cNvSpPr txBox="1">
              <a:spLocks noChangeArrowheads="1"/>
            </p:cNvSpPr>
            <p:nvPr/>
          </p:nvSpPr>
          <p:spPr bwMode="auto">
            <a:xfrm>
              <a:off x="3380" y="1525"/>
              <a:ext cx="590" cy="236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4800">
                  <a:latin typeface="Tahoma" panose="020B0604030504040204" pitchFamily="34" charset="0"/>
                </a:rPr>
                <a:t>數據的分析</a:t>
              </a:r>
            </a:p>
          </p:txBody>
        </p:sp>
        <p:sp>
          <p:nvSpPr>
            <p:cNvPr id="83985" name="Text Box 9"/>
            <p:cNvSpPr txBox="1">
              <a:spLocks noChangeArrowheads="1"/>
            </p:cNvSpPr>
            <p:nvPr/>
          </p:nvSpPr>
          <p:spPr bwMode="auto">
            <a:xfrm>
              <a:off x="4151" y="1525"/>
              <a:ext cx="590" cy="236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4800">
                  <a:latin typeface="Tahoma" panose="020B0604030504040204" pitchFamily="34" charset="0"/>
                </a:rPr>
                <a:t>結果的呈現</a:t>
              </a:r>
            </a:p>
          </p:txBody>
        </p:sp>
        <p:sp>
          <p:nvSpPr>
            <p:cNvPr id="83986" name="Text Box 10"/>
            <p:cNvSpPr txBox="1">
              <a:spLocks noChangeArrowheads="1"/>
            </p:cNvSpPr>
            <p:nvPr/>
          </p:nvSpPr>
          <p:spPr bwMode="auto">
            <a:xfrm>
              <a:off x="4921" y="1525"/>
              <a:ext cx="590" cy="236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4800">
                  <a:latin typeface="Tahoma" panose="020B0604030504040204" pitchFamily="34" charset="0"/>
                </a:rPr>
                <a:t>發現的討論</a:t>
              </a:r>
            </a:p>
          </p:txBody>
        </p:sp>
      </p:grpSp>
      <p:sp>
        <p:nvSpPr>
          <p:cNvPr id="83972" name="Line 11"/>
          <p:cNvSpPr>
            <a:spLocks noChangeShapeType="1"/>
          </p:cNvSpPr>
          <p:nvPr/>
        </p:nvSpPr>
        <p:spPr bwMode="auto">
          <a:xfrm>
            <a:off x="1403350" y="3860800"/>
            <a:ext cx="2889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3973" name="Line 12"/>
          <p:cNvSpPr>
            <a:spLocks noChangeShapeType="1"/>
          </p:cNvSpPr>
          <p:nvPr/>
        </p:nvSpPr>
        <p:spPr bwMode="auto">
          <a:xfrm>
            <a:off x="2627313" y="3860800"/>
            <a:ext cx="2889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3974" name="Line 13"/>
          <p:cNvSpPr>
            <a:spLocks noChangeShapeType="1"/>
          </p:cNvSpPr>
          <p:nvPr/>
        </p:nvSpPr>
        <p:spPr bwMode="auto">
          <a:xfrm>
            <a:off x="3851275" y="3933825"/>
            <a:ext cx="2889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3975" name="Line 14"/>
          <p:cNvSpPr>
            <a:spLocks noChangeShapeType="1"/>
          </p:cNvSpPr>
          <p:nvPr/>
        </p:nvSpPr>
        <p:spPr bwMode="auto">
          <a:xfrm>
            <a:off x="5076825" y="3933825"/>
            <a:ext cx="2889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3976" name="Line 15"/>
          <p:cNvSpPr>
            <a:spLocks noChangeShapeType="1"/>
          </p:cNvSpPr>
          <p:nvPr/>
        </p:nvSpPr>
        <p:spPr bwMode="auto">
          <a:xfrm>
            <a:off x="6300788" y="3933825"/>
            <a:ext cx="2889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3977" name="Line 16"/>
          <p:cNvSpPr>
            <a:spLocks noChangeShapeType="1"/>
          </p:cNvSpPr>
          <p:nvPr/>
        </p:nvSpPr>
        <p:spPr bwMode="auto">
          <a:xfrm>
            <a:off x="7524750" y="3933825"/>
            <a:ext cx="2889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3978" name="Line 17"/>
          <p:cNvSpPr>
            <a:spLocks noChangeShapeType="1"/>
          </p:cNvSpPr>
          <p:nvPr/>
        </p:nvSpPr>
        <p:spPr bwMode="auto">
          <a:xfrm>
            <a:off x="260350" y="1628775"/>
            <a:ext cx="8883650" cy="0"/>
          </a:xfrm>
          <a:prstGeom prst="line">
            <a:avLst/>
          </a:prstGeom>
          <a:noFill/>
          <a:ln w="28575">
            <a:solidFill>
              <a:srgbClr val="510C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3979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D41AD5-5623-4792-844C-8AFE3FD7ABE3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95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88913"/>
            <a:ext cx="7704138" cy="1079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8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若想了解老天爺在想什麼，就必須學統計，因</a:t>
            </a:r>
          </a:p>
          <a:p>
            <a:pPr eaLnBrk="1" hangingPunct="1">
              <a:buFontTx/>
              <a:buNone/>
            </a:pPr>
            <a:r>
              <a:rPr lang="zh-TW" altLang="en-US" sz="2800" b="1" smtClean="0">
                <a:solidFill>
                  <a:srgbClr val="0000FF"/>
                </a:solidFill>
                <a:latin typeface="標楷體" panose="03000509000000000000" pitchFamily="65" charset="-120"/>
              </a:rPr>
              <a:t>為統計就是在測量老天爺的旨意   ～南丁格爾</a:t>
            </a:r>
          </a:p>
        </p:txBody>
      </p:sp>
      <p:graphicFrame>
        <p:nvGraphicFramePr>
          <p:cNvPr id="82947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68313" y="1392238"/>
          <a:ext cx="7775575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點陣圖影像" r:id="rId3" imgW="10495238" imgH="7733333" progId="Paint.Picture">
                  <p:embed/>
                </p:oleObj>
              </mc:Choice>
              <mc:Fallback>
                <p:oleObj name="點陣圖影像" r:id="rId3" imgW="10495238" imgH="77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68313" y="1392238"/>
                        <a:ext cx="7775575" cy="527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3DA883-404E-4A74-876C-02BDB25BFCFA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34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500063" y="765175"/>
            <a:ext cx="8186737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zh-TW" altLang="en-US" dirty="0"/>
          </a:p>
        </p:txBody>
      </p:sp>
      <p:pic>
        <p:nvPicPr>
          <p:cNvPr id="60420" name="Picture 5" descr="http://www.theuksportsnetwork.com/wp-content/uploads/2012/12/squawka_27736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3267075"/>
            <a:ext cx="44608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174625"/>
            <a:ext cx="48768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8" descr="http://iq.intel.com/files/2014/03/mlbma_defensestatssmaler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0213"/>
            <a:ext cx="4800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10" descr="http://viafoura.com/blog/wp-content/uploads/2013/02/nba_sta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500438"/>
            <a:ext cx="453707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投影片編號版面配置區 1"/>
          <p:cNvSpPr>
            <a:spLocks noGrp="1"/>
          </p:cNvSpPr>
          <p:nvPr>
            <p:ph type="sldNum" sz="quarter" idx="10"/>
          </p:nvPr>
        </p:nvSpPr>
        <p:spPr>
          <a:solidFill>
            <a:schemeClr val="bg1"/>
          </a:solidFill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7DFBA0A-AE56-483C-95EB-FA102872AE82}" type="slidenum">
              <a:rPr kumimoji="1" lang="zh-TW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kumimoji="1" lang="zh-TW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455</TotalTime>
  <Words>514</Words>
  <Application>Microsoft Office PowerPoint</Application>
  <PresentationFormat>如螢幕大小 (4:3)</PresentationFormat>
  <Paragraphs>74</Paragraphs>
  <Slides>19</Slides>
  <Notes>9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2" baseType="lpstr">
      <vt:lpstr>課程名稱</vt:lpstr>
      <vt:lpstr>1_課程名稱</vt:lpstr>
      <vt:lpstr>點陣圖影像</vt:lpstr>
      <vt:lpstr>話說統計-導論</vt:lpstr>
      <vt:lpstr>統計的起源</vt:lpstr>
      <vt:lpstr>統計的起源</vt:lpstr>
      <vt:lpstr>統計發展時期 </vt:lpstr>
      <vt:lpstr>統計：自然與社會科學跨世紀的交集</vt:lpstr>
      <vt:lpstr>PowerPoint 簡報</vt:lpstr>
      <vt:lpstr>統計分析的基本流程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結 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BPC</cp:lastModifiedBy>
  <cp:revision>58</cp:revision>
  <dcterms:created xsi:type="dcterms:W3CDTF">2017-11-07T02:54:43Z</dcterms:created>
  <dcterms:modified xsi:type="dcterms:W3CDTF">2018-08-17T03:19:11Z</dcterms:modified>
</cp:coreProperties>
</file>