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90679" autoAdjust="0"/>
  </p:normalViewPr>
  <p:slideViewPr>
    <p:cSldViewPr snapToGrid="0" snapToObjects="1">
      <p:cViewPr varScale="1">
        <p:scale>
          <a:sx n="118" d="100"/>
          <a:sy n="118" d="100"/>
        </p:scale>
        <p:origin x="193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801E2-4E4C-4BBB-B1F1-C196BE3D744B}" type="datetimeFigureOut">
              <a:rPr lang="zh-TW" altLang="en-US" smtClean="0"/>
              <a:t>2018/7/1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6AB04-521A-492A-B1A1-A8EE86D992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250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6AB04-521A-492A-B1A1-A8EE86D9921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8636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7ED9C-2399-5643-8AC5-2A6AC21F2DC0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35325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4DDCE7F4-86F4-479D-B566-21F443C3F7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41D1AF4F-EA94-4180-B03A-E4DD52C53B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A220FA5-E6E2-4ADB-BA5F-5D37570CAAC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4E48074A-0274-4CD7-83F9-693861ED901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按一下以編輯母片副標題樣式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4AD9F8B3-6052-46BB-A34D-2A6300F7A7F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9E9897D6-C323-A54B-B8CA-8501F7A4C590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652C2F11-F89C-498A-9D3F-61A88B7687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72CD317D-13D2-42E6-B877-DFBCC834845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E3149CE-FF63-4B9C-902F-5D04E847B57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86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81087E8B-2A95-40F3-9837-42C8B78312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196A0B58-ABE2-41CC-AE1C-B48CF3EF4D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E6F76CF-4A77-4982-A100-7614670C51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FDAE474B-E34B-4DB2-8D2C-28D3B153616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5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73535303-7098-46ED-8E3F-C2E7DD46C1F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C6DC5214-EF75-1A47-8F01-ABE9D6224A71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7EC9D63-A1C8-4F5F-B201-9C0C88B9BA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E10396BD-ACC4-4636-9833-6AE379BB95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BAFB97A-2356-478F-AA7B-62770B99E00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7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1F378848-4416-4BE9-AA41-DF5DBA5ADD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E3F1280B-A510-42EE-ACB7-4300D94FF8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8A249DBC-7FBA-45FB-968F-F030BFF99E5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A38511CE-2575-4985-BCE2-24AC525EEBC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3468B33B-7800-4D58-8443-1FE85272A6F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FAE70AD-FB92-BF43-B57C-F6C1B4F99E0D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AA91AB96-C49B-449C-833C-643BCE021F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25EBA5D8-214A-4E42-9CC3-A686506B3B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BFC6988F-8CB5-4E8D-8194-3BABA44E1E2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93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C68458DB-34C2-4B49-B110-BC8A52C65D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936B3C95-D7C0-4E0B-93C9-AAC6969CDA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84BF02F-FCFC-49B4-896E-F6BB347BE0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7A00B19-7D14-414E-8497-E64FB1A3E16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10B090E2-C23E-45C3-B87D-88C307DB55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078F2D39-D658-C549-AB1F-70FF3A2EF887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838E6F95-EB4E-4E42-8515-189F632B2C1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D6FCE347-BCE6-4E83-8718-221019EBCD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ECE3F86-B6ED-4AAD-ABB2-DECD00EBF3F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63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B3755B0C-2699-4063-BFE2-DE18568107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5362FB08-AC44-4061-AFF3-B82162C8A6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32A7B92-1F65-4F26-8AF5-EF18098E1C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B625EBCE-0ED6-46FE-BEC9-70F737F7D8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F2F50B2A-010A-48ED-823E-8841F28B382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3E93CF93-2632-3E4E-9A9D-1BB947028369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9A4BCF6-4914-41DF-97F4-965DFEF4E5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D949F642-0C27-4FD1-A1C5-37A6EF15574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D020A85D-204E-4FFF-8DD5-30F9851E11E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9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PC\Downloads\教育部logo991006-1.png">
            <a:extLst>
              <a:ext uri="{FF2B5EF4-FFF2-40B4-BE49-F238E27FC236}">
                <a16:creationId xmlns:a16="http://schemas.microsoft.com/office/drawing/2014/main" xmlns="" id="{48387A25-631A-4617-92C4-F63A3E86C8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95D37CE0-0213-4AA2-BCD9-32365C7434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3A51C5F-16A4-4BB3-BEE3-47F3736CA6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5F16D9B5-B276-46EF-AFF1-323830CCFFF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C11B7794-8849-4727-B347-48F8EECE7DD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405B349A-C59A-4D10-A9D6-EC3CA7415B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DF6EC74C-621D-D941-A456-63E20B4C03FE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5BAFBCC6-9758-456A-98C5-37BCF7B042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E7ABD3F6-C038-4346-8E6E-A54E541735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280698CD-1859-4572-AD55-54CDDB6C875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40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PC\Downloads\教育部logo991006-1.png">
            <a:extLst>
              <a:ext uri="{FF2B5EF4-FFF2-40B4-BE49-F238E27FC236}">
                <a16:creationId xmlns:a16="http://schemas.microsoft.com/office/drawing/2014/main" xmlns="" id="{CA7DB41E-512E-45C2-8AC9-6B574DD456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8B251052-67D9-414C-AC66-BF74EC77F2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78136CC-1FAC-4847-BD1D-4500878C0A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4D207D36-CC97-4B81-8D48-69F7F0EBBA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ADBEDE40-2687-4611-ABB6-18BC2ACFCCE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338D9A26-D5CC-4DE2-BC1C-E705F15349B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16392358-649C-4DC2-95E8-07B4B599328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4EAB876A-A342-442B-8E37-F0B1FAD516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8418DFA4-15EA-FD42-8D57-A2BB95289662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73B91603-A6C4-4934-9849-E91F3BD1659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557EC2AA-881B-4D2A-9F2E-1171BC742A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6160AB84-31A0-4DE3-ACE9-3FAB59694A7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PC\Downloads\教育部logo991006-1.png">
            <a:extLst>
              <a:ext uri="{FF2B5EF4-FFF2-40B4-BE49-F238E27FC236}">
                <a16:creationId xmlns:a16="http://schemas.microsoft.com/office/drawing/2014/main" xmlns="" id="{9C025174-9103-4602-B8DC-68E23946E2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194F6A3E-B2EB-4145-B270-65333ECB60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AF1DD1C-0CA2-44A0-A146-1246CBB581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CF4D4840-C4D9-4100-9DF1-C588BE2616A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AD11CEF6-335B-5D49-96B5-F13049F32EA6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6BCEC56F-E468-48C6-8108-C6845CB3A29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4241F976-A8F1-468B-B273-86E9E48D9C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50108A94-483C-4A1A-8715-123F934BBBF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PC\Downloads\教育部logo991006-1.png">
            <a:extLst>
              <a:ext uri="{FF2B5EF4-FFF2-40B4-BE49-F238E27FC236}">
                <a16:creationId xmlns:a16="http://schemas.microsoft.com/office/drawing/2014/main" xmlns="" id="{55772E3F-FA37-415F-B4EB-A7AD0AA552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BC805DB8-5C12-44C3-952A-80582D637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E7D11D90-673F-4AEE-BF9E-4EE39331E1A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6D9015DF-B885-0C4A-BCAA-DBD93F6A62F7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E08C0245-51D9-466C-B165-D00AC7C5CD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F0DD5799-032E-4670-BBED-637193F248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A14C753B-55BE-4FB9-864A-82E3E93593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65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PC\Downloads\教育部logo991006-1.png">
            <a:extLst>
              <a:ext uri="{FF2B5EF4-FFF2-40B4-BE49-F238E27FC236}">
                <a16:creationId xmlns:a16="http://schemas.microsoft.com/office/drawing/2014/main" xmlns="" id="{8810FC3E-62A5-4CF7-A837-9FD51AFF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EBFB7CD7-557B-49B3-9E59-056F084EFA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F5870A6-4EDA-466E-AED3-2479263BF3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74BFDF45-8F6E-41FB-8197-3F34B74C578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E68A001F-0FE9-4BB7-A668-65E807DF17D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DFFA2372-1CFD-4404-BCCB-05201FF08F7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5F2A3194-F025-EF47-88AE-E260E02D6F7A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C950F3E3-76D9-40F5-8874-5A1D379626E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2F622D66-19E1-44AD-A21D-5642E6E8B4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CEE2A1E8-9201-479D-8271-90A2BBEA5E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44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PC\Downloads\教育部logo991006-1.png">
            <a:extLst>
              <a:ext uri="{FF2B5EF4-FFF2-40B4-BE49-F238E27FC236}">
                <a16:creationId xmlns:a16="http://schemas.microsoft.com/office/drawing/2014/main" xmlns="" id="{26E60E8E-DF00-4441-A8D7-047D535B8F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86868FCB-0974-4E5D-BC9E-7AB426634E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938543F-41AA-4537-8036-B8B930D36E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E2D56FF5-D07C-457B-9645-7320D100D48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DAB4880D-6FD0-4D24-ACF4-4D2D27925CF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532A6FFE-2643-496A-B93A-58850B442F1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3CE772BD-C680-684C-BDD7-E175A68345A2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95421A71-5A41-41E5-A37E-D851A0BE95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14C43EA6-A93C-4FEC-81FA-6D696B8A24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9A9A51D-D4BF-4E97-97F9-A89BEB0DFD1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5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AB5E4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9F78509A-2842-4C60-B2EC-865143C502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3D240657-314A-4EE3-B69C-047093124A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766C13D3-9298-40A4-A52B-5E97C75101B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B9745852-E6F8-5A42-B00A-4BF1A3249217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4186C0C6-F514-4A20-9190-D2493A39D11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16C1FDEE-4BEB-4914-8AAE-03611FFC2EA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6FDD3D73-3D11-48CE-BBE3-1036B0D0241D}" type="slidenum">
              <a:t>‹#›</a:t>
            </a:fld>
            <a:endParaRPr lang="en-US"/>
          </a:p>
        </p:txBody>
      </p:sp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C2312091-E7C7-456F-8976-63A4A4093DF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7F0DAC8-9536-4FA7-8A69-3BD63E0351D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標楷體" pitchFamily="65"/>
          <a:ea typeface="標楷體" pitchFamily="65"/>
          <a:cs typeface="標楷體" pitchFamily="65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zh-TW" sz="3200" b="0" i="0" u="none" strike="noStrike" kern="1200" cap="none" spc="0" baseline="0">
          <a:solidFill>
            <a:srgbClr val="0000FF"/>
          </a:solidFill>
          <a:uFillTx/>
          <a:latin typeface="標楷體" pitchFamily="65"/>
          <a:ea typeface="標楷體" pitchFamily="65"/>
          <a:cs typeface="標楷體" pitchFamily="65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7" Type="http://schemas.openxmlformats.org/officeDocument/2006/relationships/image" Target="../media/image31.jpg"/><Relationship Id="rId8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7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8" Type="http://schemas.openxmlformats.org/officeDocument/2006/relationships/image" Target="../media/image12.jpg"/><Relationship Id="rId9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6867A2C-4807-47AC-B418-B7B42B47B11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37829" y="476667"/>
            <a:ext cx="7772400" cy="1470026"/>
          </a:xfrm>
        </p:spPr>
        <p:txBody>
          <a:bodyPr/>
          <a:lstStyle/>
          <a:p>
            <a:pPr lvl="0"/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運動文化與知識發展</a:t>
            </a:r>
            <a:endParaRPr 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7C0A779F-1B1C-452B-BADD-CD715D31E4A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75658" y="1988838"/>
            <a:ext cx="6400800" cy="648071"/>
          </a:xfrm>
        </p:spPr>
        <p:txBody>
          <a:bodyPr/>
          <a:lstStyle/>
          <a:p>
            <a:pPr lvl="0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吳忠誼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xmlns="" id="{90B8A990-9C07-40A0-B7D8-C1B399DD31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D70F472B-E2CD-49B4-9070-5F6C3A3919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副標題 2">
            <a:extLst>
              <a:ext uri="{FF2B5EF4-FFF2-40B4-BE49-F238E27FC236}">
                <a16:creationId xmlns:a16="http://schemas.microsoft.com/office/drawing/2014/main" xmlns="" id="{A56C88B1-FFEB-4BC0-9600-27617B0AE662}"/>
              </a:ext>
            </a:extLst>
          </p:cNvPr>
          <p:cNvSpPr txBox="1"/>
          <p:nvPr/>
        </p:nvSpPr>
        <p:spPr>
          <a:xfrm>
            <a:off x="1535579" y="2996955"/>
            <a:ext cx="6400800" cy="6480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rPr>
              <a:t>19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FE3149CE-FF63-4B9C-902F-5D04E847B579}" type="slidenum">
              <a:rPr lang="uk-UA" smtClean="0"/>
              <a:t>1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36CB8DFA-8FE4-3642-B9E0-1A1497B98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16" y="1417640"/>
            <a:ext cx="4572000" cy="5080000"/>
          </a:xfrm>
        </p:spPr>
        <p:txBody>
          <a:bodyPr/>
          <a:lstStyle/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職業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與業餘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</a:t>
            </a:r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CPBL</a:t>
            </a:r>
          </a:p>
          <a:p>
            <a:pPr lvl="1"/>
            <a:r>
              <a:rPr kumimoji="1"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CBA</a:t>
            </a:r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kumimoji="1"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SBL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（半職業）</a:t>
            </a:r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TVL</a:t>
            </a:r>
          </a:p>
          <a:p>
            <a:pPr lvl="1"/>
            <a:r>
              <a:rPr kumimoji="1"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TPWSL</a:t>
            </a:r>
          </a:p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運動與政治</a:t>
            </a:r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運動與法律</a:t>
            </a:r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運動與單項協會</a:t>
            </a:r>
            <a:endParaRPr kumimoji="1" lang="en-US" altLang="zh-CN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運動與國家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xmlns="" id="{D0FB4133-4469-2947-A47A-B334EE57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三、運動與當代社會議題的關係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6E574677-FA67-F54E-90BD-D1929FB8B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85" y="2243140"/>
            <a:ext cx="4572000" cy="3429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65E213F1-7D8D-ED4D-A41F-7714F68EA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23" y="1819305"/>
            <a:ext cx="4060633" cy="432261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53F850FA-3966-A546-995D-4B1BBB757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82" y="2309383"/>
            <a:ext cx="4572001" cy="358616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16A3C533-ECCD-5B4E-9DEF-83C774B9C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85" y="1597895"/>
            <a:ext cx="4087715" cy="489974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2FC5A2C1-C80C-3D46-9A71-0EA683427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533" y="2195515"/>
            <a:ext cx="4635500" cy="347662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C5EC23C5-6E22-8A42-9AF2-E41FF164A8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93" y="1829000"/>
            <a:ext cx="4572001" cy="401444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3DF377C7-28BC-ED46-8948-EACCCC4FF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16" y="1828638"/>
            <a:ext cx="4764565" cy="4040854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04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845C474-7FE4-2240-9F8B-256CFA39E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274640"/>
            <a:ext cx="8432800" cy="1143000"/>
          </a:xfrm>
        </p:spPr>
        <p:txBody>
          <a:bodyPr/>
          <a:lstStyle/>
          <a:p>
            <a:r>
              <a:rPr kumimoji="1"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</a:t>
            </a:r>
            <a:r>
              <a:rPr lang="zh-TW" altLang="zh-TW" sz="4000" kern="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現代與後現代思潮對運動的影響</a:t>
            </a:r>
            <a:endParaRPr kumimoji="1" lang="zh-TW" altLang="en-US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8E0897CF-7381-D14D-A3C4-BAF9C74AA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305300" cy="4525959"/>
          </a:xfrm>
        </p:spPr>
        <p:txBody>
          <a:bodyPr/>
          <a:lstStyle/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現代運動與社會文化的流變關係</a:t>
            </a:r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流行文化與次文化</a:t>
            </a:r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次文化的逆襲</a:t>
            </a:r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主流文化的重置</a:t>
            </a:r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1152606.jpg" descr="1152606.jpg">
            <a:extLst>
              <a:ext uri="{FF2B5EF4-FFF2-40B4-BE49-F238E27FC236}">
                <a16:creationId xmlns:a16="http://schemas.microsoft.com/office/drawing/2014/main" xmlns="" id="{F78C8B5A-FAB2-D247-8659-D3EDD63C3F9B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6200" y="1943100"/>
            <a:ext cx="3335288" cy="3721100"/>
          </a:xfrm>
          <a:prstGeom prst="rect">
            <a:avLst/>
          </a:prstGeom>
        </p:spPr>
      </p:pic>
      <p:pic>
        <p:nvPicPr>
          <p:cNvPr id="6" name="街舞少年89765.jpg" descr="街舞少年89765.jpg">
            <a:extLst>
              <a:ext uri="{FF2B5EF4-FFF2-40B4-BE49-F238E27FC236}">
                <a16:creationId xmlns:a16="http://schemas.microsoft.com/office/drawing/2014/main" xmlns="" id="{2F7CBD4C-C899-D843-BE8C-E48D80302A6D}"/>
              </a:ext>
            </a:extLst>
          </p:cNvPr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8591" y="2595559"/>
            <a:ext cx="3850506" cy="3068641"/>
          </a:xfrm>
          <a:prstGeom prst="rect">
            <a:avLst/>
          </a:prstGeom>
        </p:spPr>
      </p:pic>
      <p:pic>
        <p:nvPicPr>
          <p:cNvPr id="7" name="xin_203070618154826516904110.jpg" descr="xin_203070618154826516904110.jpg">
            <a:extLst>
              <a:ext uri="{FF2B5EF4-FFF2-40B4-BE49-F238E27FC236}">
                <a16:creationId xmlns:a16="http://schemas.microsoft.com/office/drawing/2014/main" xmlns="" id="{0C1C5489-2805-6A4A-AE69-CB8737486812}"/>
              </a:ext>
            </a:extLst>
          </p:cNvPr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36132" y="2595559"/>
            <a:ext cx="3852268" cy="303068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421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1FAF4A3-1AEF-4C4E-9E3E-2E4090633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540"/>
            <a:ext cx="9144000" cy="1143000"/>
          </a:xfrm>
        </p:spPr>
        <p:txBody>
          <a:bodyPr/>
          <a:lstStyle/>
          <a:p>
            <a:r>
              <a:rPr kumimoji="1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</a:t>
            </a:r>
            <a:r>
              <a:rPr lang="zh-TW" altLang="zh-TW" kern="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現代與後現代思潮對運動的影響</a:t>
            </a:r>
            <a:endParaRPr kumimoji="1"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0F9DBC7F-BE04-444E-87B8-CF6A3BA18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25959"/>
          </a:xfrm>
        </p:spPr>
        <p:txBody>
          <a:bodyPr/>
          <a:lstStyle/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運動文化的轉變</a:t>
            </a:r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從大眾到小眾</a:t>
            </a:r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從群體到個人</a:t>
            </a:r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從開放到私密</a:t>
            </a:r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從健康到自我追求</a:t>
            </a:r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endParaRPr kumimoji="1"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E7DC0116-95B9-8045-9792-FB5257019D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2603500"/>
            <a:ext cx="3911600" cy="29337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9D5D0D6B-068A-C742-844F-86F44F45A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2603500"/>
            <a:ext cx="3911600" cy="29337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2F1C2C35-B7F7-3F42-A967-DD790D9B9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2603501"/>
            <a:ext cx="3911600" cy="29337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9FE76394-6AAB-F74C-A74C-2F4911CE2F4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075" y="2027760"/>
            <a:ext cx="2559050" cy="386979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ACFA3971-292F-EB47-9FB2-F385D6B3A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2603500"/>
            <a:ext cx="3962400" cy="30607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A3ABC9DD-4A88-3A48-81A9-E3DB3C111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2603500"/>
            <a:ext cx="3962400" cy="31242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41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190" y="2580543"/>
            <a:ext cx="4785651" cy="3188002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4E19EAD4-6DE0-9C44-B738-230EA9E15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4354"/>
            <a:ext cx="8229600" cy="4525959"/>
          </a:xfrm>
        </p:spPr>
        <p:txBody>
          <a:bodyPr/>
          <a:lstStyle/>
          <a:p>
            <a:r>
              <a:rPr kumimoji="1"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運動文化的形塑</a:t>
            </a:r>
            <a:endParaRPr kumimoji="1"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傳統文化</a:t>
            </a:r>
            <a:endParaRPr kumimoji="1"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/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功能性</a:t>
            </a:r>
            <a:endParaRPr kumimoji="1"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/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社會性</a:t>
            </a:r>
            <a:endParaRPr kumimoji="1"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/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利益性</a:t>
            </a:r>
            <a:endParaRPr kumimoji="1"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身體文化</a:t>
            </a:r>
            <a:endParaRPr kumimoji="1"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/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主體性</a:t>
            </a:r>
            <a:endParaRPr kumimoji="1"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/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能動性</a:t>
            </a:r>
            <a:endParaRPr kumimoji="1"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/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創造性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xmlns="" id="{9767D3CB-2003-3C45-882B-55ACD1FB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540"/>
            <a:ext cx="9144000" cy="1143000"/>
          </a:xfrm>
        </p:spPr>
        <p:txBody>
          <a:bodyPr/>
          <a:lstStyle/>
          <a:p>
            <a:r>
              <a:rPr kumimoji="1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</a:t>
            </a:r>
            <a:r>
              <a:rPr lang="zh-TW" altLang="zh-TW" kern="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現代與後現代思潮對運動的影響</a:t>
            </a:r>
            <a:endParaRPr kumimoji="1"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189" y="2523340"/>
            <a:ext cx="4785651" cy="3245205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30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參考文獻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696" y="1702942"/>
            <a:ext cx="8604607" cy="4471827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000" dirty="0"/>
              <a:t>Hoffman . S</a:t>
            </a:r>
            <a:r>
              <a:rPr lang="en-US" altLang="zh-TW" sz="2000" dirty="0" smtClean="0"/>
              <a:t>.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(2013</a:t>
            </a:r>
            <a:r>
              <a:rPr lang="en-US" altLang="zh-TW" sz="2000" dirty="0"/>
              <a:t>). Introduction to kinesiology. Human Kinetics.</a:t>
            </a:r>
            <a:endParaRPr lang="zh-TW" altLang="zh-TW" sz="2000" dirty="0"/>
          </a:p>
          <a:p>
            <a:pPr marL="0" indent="0">
              <a:buNone/>
            </a:pPr>
            <a:r>
              <a:rPr lang="zh-TW" altLang="zh-TW" sz="2000" dirty="0"/>
              <a:t>江良規（</a:t>
            </a:r>
            <a:r>
              <a:rPr lang="en-US" altLang="zh-TW" sz="2000" dirty="0"/>
              <a:t>1982</a:t>
            </a:r>
            <a:r>
              <a:rPr lang="zh-TW" altLang="zh-TW" sz="2000" dirty="0"/>
              <a:t>）。體育學原理新論。台北：臺灣商務印書館。</a:t>
            </a:r>
          </a:p>
          <a:p>
            <a:pPr marL="0" indent="0">
              <a:buNone/>
            </a:pPr>
            <a:r>
              <a:rPr lang="zh-TW" altLang="zh-TW" sz="2000" dirty="0"/>
              <a:t>徐元民（</a:t>
            </a:r>
            <a:r>
              <a:rPr lang="en-US" altLang="zh-TW" sz="2000" dirty="0"/>
              <a:t>2006</a:t>
            </a:r>
            <a:r>
              <a:rPr lang="zh-TW" altLang="zh-TW" sz="2000" dirty="0"/>
              <a:t>）。體育學導論。台北：品度。</a:t>
            </a:r>
          </a:p>
          <a:p>
            <a:pPr marL="0" indent="0">
              <a:buNone/>
            </a:pPr>
            <a:r>
              <a:rPr lang="zh-TW" altLang="zh-TW" sz="2000" dirty="0"/>
              <a:t>許義雄（</a:t>
            </a:r>
            <a:r>
              <a:rPr lang="en-US" altLang="zh-TW" sz="2000" dirty="0"/>
              <a:t>1983</a:t>
            </a:r>
            <a:r>
              <a:rPr lang="zh-TW" altLang="zh-TW" sz="2000" dirty="0"/>
              <a:t>）。體育學原理。台北：體育學會。</a:t>
            </a:r>
          </a:p>
          <a:p>
            <a:pPr marL="0" indent="0">
              <a:buNone/>
            </a:pPr>
            <a:r>
              <a:rPr lang="zh-TW" altLang="zh-TW" sz="2000" dirty="0"/>
              <a:t>許義雄（</a:t>
            </a:r>
            <a:r>
              <a:rPr lang="en-US" altLang="zh-TW" sz="2000" dirty="0"/>
              <a:t>2001</a:t>
            </a:r>
            <a:r>
              <a:rPr lang="zh-TW" altLang="zh-TW" sz="2000" dirty="0"/>
              <a:t>）（譯）。體育、體適能及運動入門。臺南：復文書局。</a:t>
            </a:r>
          </a:p>
          <a:p>
            <a:pPr marL="0" indent="0">
              <a:buNone/>
            </a:pPr>
            <a:r>
              <a:rPr lang="zh-TW" altLang="zh-TW" sz="2000" dirty="0"/>
              <a:t>劉一民（</a:t>
            </a:r>
            <a:r>
              <a:rPr lang="en-US" altLang="zh-TW" sz="2000" dirty="0"/>
              <a:t>1991</a:t>
            </a:r>
            <a:r>
              <a:rPr lang="zh-TW" altLang="zh-TW" sz="2000" dirty="0"/>
              <a:t>）。運動哲學研究－遊戲、運動與人生。台北市：師大書苑。</a:t>
            </a:r>
          </a:p>
          <a:p>
            <a:pPr marL="0" indent="0">
              <a:buNone/>
            </a:pPr>
            <a:r>
              <a:rPr lang="zh-TW" altLang="zh-TW" sz="2000" dirty="0"/>
              <a:t>劉一民（</a:t>
            </a:r>
            <a:r>
              <a:rPr lang="en-US" altLang="zh-TW" sz="2000" dirty="0"/>
              <a:t>2005</a:t>
            </a:r>
            <a:r>
              <a:rPr lang="zh-TW" altLang="zh-TW" sz="2000" dirty="0"/>
              <a:t>）。運動哲學新論－實踐知識的想像痕跡。台北市：師大書苑。</a:t>
            </a:r>
          </a:p>
          <a:p>
            <a:pPr marL="0" indent="0">
              <a:buNone/>
            </a:pPr>
            <a:r>
              <a:rPr lang="zh-TW" altLang="zh-TW" sz="2000" dirty="0"/>
              <a:t>蔡政杰、程瑞福（</a:t>
            </a:r>
            <a:r>
              <a:rPr lang="en-US" altLang="zh-TW" sz="2000" dirty="0"/>
              <a:t>2000</a:t>
            </a:r>
            <a:r>
              <a:rPr lang="zh-TW" altLang="zh-TW" sz="2000" dirty="0"/>
              <a:t>）（編）。體育學原理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pPr marL="0" indent="0">
              <a:buNone/>
            </a:pPr>
            <a:endParaRPr lang="en-US" altLang="zh-TW" sz="2000" dirty="0" smtClean="0"/>
          </a:p>
          <a:p>
            <a:pPr marL="0" indent="0">
              <a:buNone/>
            </a:pPr>
            <a:r>
              <a:rPr lang="zh-TW" altLang="en-US" sz="2000" dirty="0" smtClean="0"/>
              <a:t>附註：</a:t>
            </a:r>
            <a:r>
              <a:rPr lang="en-US" altLang="zh-TW" sz="2000" dirty="0" smtClean="0"/>
              <a:t>PPT</a:t>
            </a:r>
            <a:r>
              <a:rPr lang="zh-TW" altLang="en-US" sz="2000" dirty="0" smtClean="0"/>
              <a:t>中相關圖片皆透過</a:t>
            </a:r>
            <a:r>
              <a:rPr lang="en-US" altLang="zh-TW" sz="2000" dirty="0" smtClean="0"/>
              <a:t>Google</a:t>
            </a:r>
            <a:r>
              <a:rPr lang="zh-TW" altLang="en-US" sz="2000" dirty="0" smtClean="0"/>
              <a:t>搜尋獲得（</a:t>
            </a:r>
            <a:r>
              <a:rPr lang="en-US" altLang="zh-TW" sz="2000" smtClean="0"/>
              <a:t>2018.6.10</a:t>
            </a:r>
            <a:r>
              <a:rPr lang="zh-TW" altLang="en-US" sz="2000" smtClean="0"/>
              <a:t>搜尋</a:t>
            </a:r>
            <a:r>
              <a:rPr lang="zh-TW" altLang="en-US" sz="2000" dirty="0" smtClean="0"/>
              <a:t>）</a:t>
            </a:r>
            <a:endParaRPr lang="zh-TW" altLang="zh-TW" sz="2000" dirty="0"/>
          </a:p>
          <a:p>
            <a:pPr marL="0" lvl="0" indent="0">
              <a:spcBef>
                <a:spcPts val="0"/>
              </a:spcBef>
              <a:buSzTx/>
              <a:buNone/>
            </a:pP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14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721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FB7763F-777F-4C57-855F-B7A5DC66962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07138" y="476667"/>
            <a:ext cx="8233781" cy="1470026"/>
          </a:xfrm>
        </p:spPr>
        <p:txBody>
          <a:bodyPr/>
          <a:lstStyle/>
          <a:p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運動文化與知識發展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～第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部分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939AFC3E-728F-4212-9C8E-7D86A822B7B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7138" y="1946693"/>
            <a:ext cx="8233782" cy="3775442"/>
          </a:xfrm>
        </p:spPr>
        <p:txBody>
          <a:bodyPr/>
          <a:lstStyle/>
          <a:p>
            <a:pPr algn="l"/>
            <a:endParaRPr lang="en-US" altLang="zh-TW" sz="3600" dirty="0">
              <a:solidFill>
                <a:srgbClr val="0432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3600" dirty="0">
                <a:solidFill>
                  <a:srgbClr val="0432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zh-TW" sz="3600" kern="100" dirty="0">
                <a:solidFill>
                  <a:srgbClr val="0432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運動員身體經驗的型塑與相關議題</a:t>
            </a:r>
            <a:endParaRPr lang="en-US" altLang="zh-TW" sz="3600" kern="100" dirty="0">
              <a:solidFill>
                <a:srgbClr val="0432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3600" kern="100" dirty="0">
                <a:solidFill>
                  <a:srgbClr val="0432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zh-TW" sz="3600" kern="100" dirty="0">
                <a:solidFill>
                  <a:srgbClr val="0432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運動教練經驗的型塑與相關議題</a:t>
            </a:r>
            <a:endParaRPr lang="en-US" altLang="zh-TW" sz="3600" kern="100" dirty="0">
              <a:solidFill>
                <a:srgbClr val="0432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3600" kern="100" dirty="0">
                <a:solidFill>
                  <a:srgbClr val="0432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</a:t>
            </a:r>
            <a:r>
              <a:rPr lang="zh-TW" altLang="zh-TW" sz="3600" kern="100" dirty="0">
                <a:solidFill>
                  <a:srgbClr val="0432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運動與當代社會議題的關係</a:t>
            </a:r>
            <a:endParaRPr lang="en-US" altLang="zh-TW" sz="3600" kern="100" dirty="0">
              <a:solidFill>
                <a:srgbClr val="0432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3600" kern="100" dirty="0">
                <a:solidFill>
                  <a:srgbClr val="0432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</a:t>
            </a:r>
            <a:r>
              <a:rPr lang="zh-TW" altLang="zh-TW" sz="3600" kern="100" dirty="0">
                <a:solidFill>
                  <a:srgbClr val="0432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現代與後現代思潮對運動的影響</a:t>
            </a:r>
            <a:endParaRPr lang="en-US" sz="3600" dirty="0">
              <a:solidFill>
                <a:srgbClr val="0432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xmlns="" id="{791D71BF-8F96-4DFA-8979-3392927AF9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AD1DCB2D-BA42-47F3-81E2-DEA16E98F7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FE3149CE-FF63-4B9C-902F-5D04E847B579}" type="slidenum">
              <a:rPr lang="uk-UA" smtClean="0"/>
              <a:t>2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xmlns="" id="{F38E5DE2-593A-9D4D-BC23-F12D8B872F9E}"/>
              </a:ext>
            </a:extLst>
          </p:cNvPr>
          <p:cNvSpPr txBox="1">
            <a:spLocks/>
          </p:cNvSpPr>
          <p:nvPr/>
        </p:nvSpPr>
        <p:spPr>
          <a:xfrm>
            <a:off x="630023" y="8896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TW" sz="44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  <a:cs typeface="標楷體" pitchFamily="65"/>
              </a:defRPr>
            </a:lvl1pPr>
          </a:lstStyle>
          <a:p>
            <a:r>
              <a:rPr lang="zh-TW" altLang="en-US" sz="3600" dirty="0">
                <a:solidFill>
                  <a:schemeClr val="tx1"/>
                </a:solidFill>
              </a:rPr>
              <a:t>一、</a:t>
            </a:r>
            <a:r>
              <a:rPr lang="zh-TW" altLang="en-US" sz="3600" kern="100" dirty="0">
                <a:solidFill>
                  <a:schemeClr val="tx1"/>
                </a:solidFill>
              </a:rPr>
              <a:t>運動員身體經驗的形塑與相關議題</a:t>
            </a:r>
            <a:endParaRPr kumimoji="1" lang="zh-TW" altLang="en-US" sz="3600" dirty="0">
              <a:solidFill>
                <a:schemeClr val="tx1"/>
              </a:solidFill>
            </a:endParaRPr>
          </a:p>
        </p:txBody>
      </p:sp>
      <p:pic>
        <p:nvPicPr>
          <p:cNvPr id="6" name="51eDu59ME6L.jpg" descr="51eDu59ME6L.jpg">
            <a:extLst>
              <a:ext uri="{FF2B5EF4-FFF2-40B4-BE49-F238E27FC236}">
                <a16:creationId xmlns:a16="http://schemas.microsoft.com/office/drawing/2014/main" xmlns="" id="{5F4827F0-DAF2-C842-ABDC-25A6C426F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2545" y="1523966"/>
            <a:ext cx="3343294" cy="4789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A73A5E2D-A67F-3842-AAFA-FDEC512C6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838" y="1850421"/>
            <a:ext cx="4896708" cy="368042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30878923-2BF8-4C44-B809-E2BE6949C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100" y="1231964"/>
            <a:ext cx="5095446" cy="5081822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96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E5F496E-6947-6142-9F27-552816FAD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00" y="1600201"/>
            <a:ext cx="4267200" cy="32893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運動員的生命經驗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運動員的神秘經驗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運動員的主體經驗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運動員的身體經驗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運動員的受傷經驗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xmlns="" id="{690D4DE8-0076-CD43-AD28-B7875439D2B9}"/>
              </a:ext>
            </a:extLst>
          </p:cNvPr>
          <p:cNvSpPr txBox="1">
            <a:spLocks/>
          </p:cNvSpPr>
          <p:nvPr/>
        </p:nvSpPr>
        <p:spPr>
          <a:xfrm>
            <a:off x="630023" y="8896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TW" sz="44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  <a:cs typeface="標楷體" pitchFamily="65"/>
              </a:defRPr>
            </a:lvl1pPr>
          </a:lstStyle>
          <a:p>
            <a:r>
              <a:rPr lang="zh-TW" altLang="en-US" sz="3600" dirty="0">
                <a:solidFill>
                  <a:schemeClr val="tx1"/>
                </a:solidFill>
              </a:rPr>
              <a:t>一、</a:t>
            </a:r>
            <a:r>
              <a:rPr lang="zh-TW" altLang="en-US" sz="3600" kern="100" dirty="0">
                <a:solidFill>
                  <a:schemeClr val="tx1"/>
                </a:solidFill>
              </a:rPr>
              <a:t>運動員身體經驗的形塑與相關議題</a:t>
            </a:r>
            <a:endParaRPr kumimoji="1" lang="zh-TW" altLang="en-US" sz="3600" dirty="0">
              <a:solidFill>
                <a:schemeClr val="tx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7EC0644-2895-3548-A788-317E77C0FEC5}"/>
              </a:ext>
            </a:extLst>
          </p:cNvPr>
          <p:cNvSpPr/>
          <p:nvPr/>
        </p:nvSpPr>
        <p:spPr>
          <a:xfrm>
            <a:off x="413856" y="5571086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藉此找到運動身體經驗的本質</a:t>
            </a:r>
          </a:p>
        </p:txBody>
      </p:sp>
      <p:sp>
        <p:nvSpPr>
          <p:cNvPr id="6" name="向下箭號 5">
            <a:extLst>
              <a:ext uri="{FF2B5EF4-FFF2-40B4-BE49-F238E27FC236}">
                <a16:creationId xmlns:a16="http://schemas.microsoft.com/office/drawing/2014/main" xmlns="" id="{EE1AAAC3-A332-144B-A9C6-291C09F993B7}"/>
              </a:ext>
            </a:extLst>
          </p:cNvPr>
          <p:cNvSpPr/>
          <p:nvPr/>
        </p:nvSpPr>
        <p:spPr>
          <a:xfrm>
            <a:off x="2127250" y="4889501"/>
            <a:ext cx="292100" cy="546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DCD5A8D1-1A6C-A744-93A6-260AD394B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16" y="1528282"/>
            <a:ext cx="2987183" cy="404280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9AE09A1C-5181-8048-A1CC-C9329AF1A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16" y="1539572"/>
            <a:ext cx="2987183" cy="403151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04F2EE56-3DC3-044C-A335-C88C2945F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16" y="1528283"/>
            <a:ext cx="2978164" cy="404280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3E11BC9F-E252-A242-9D7E-FB8FA7164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16" y="1528281"/>
            <a:ext cx="2987183" cy="404280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21D66F9F-501E-8940-A49D-AB3CD4E8B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15" y="1507650"/>
            <a:ext cx="2987183" cy="404438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711FBF6A-9F21-1D43-8045-3A7B3C57C4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14" y="1509214"/>
            <a:ext cx="2978166" cy="404282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xmlns="" id="{6C925BB9-CF18-9341-BD00-E813991171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14" y="1507650"/>
            <a:ext cx="2978166" cy="4063436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xmlns="" id="{7C6DD0CB-3278-3E4E-AFCE-A465B11214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81" y="1517175"/>
            <a:ext cx="3836442" cy="406343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111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2278" y="274640"/>
            <a:ext cx="8878956" cy="1143000"/>
          </a:xfrm>
        </p:spPr>
        <p:txBody>
          <a:bodyPr/>
          <a:lstStyle/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en-US" sz="4000" kern="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運動員身體經驗的形塑與相關議題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356" y="2047461"/>
            <a:ext cx="4939748" cy="409823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考察運動員存在的意義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揭露運動員的經驗知識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體現運動員面臨諸多現象經驗的本質（同一性）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反思運動經驗的生成與結構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51" y="2196547"/>
            <a:ext cx="3810001" cy="253841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04" y="2196547"/>
            <a:ext cx="3796748" cy="280076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266015" y="5117162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運動員的身體充滿許多豐沛的知識，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上圖為我國跳高好手向俊賢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51" y="2196547"/>
            <a:ext cx="3796748" cy="280076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5052070" y="4974618"/>
            <a:ext cx="4108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運動經驗的誕生擁有許多面向，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球員與球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器具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之間的關係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如觸感等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都是運動中的重要元素，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上圖為我國排球好手石修智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760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74640"/>
            <a:ext cx="8984974" cy="1143000"/>
          </a:xfrm>
        </p:spPr>
        <p:txBody>
          <a:bodyPr/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二、運動教練經驗的形塑與相關議題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27094"/>
            <a:ext cx="3805518" cy="4525959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教練的生命經驗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找尋教練存有的意義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教練的實踐知識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揭發教練的知識系統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教練的能力培養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建構普世共同的價值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教練的風格形塑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體現教練的多元面貌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images.jpg" descr="imag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0023" y="1842247"/>
            <a:ext cx="2466292" cy="3706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60" y="2488271"/>
            <a:ext cx="3813611" cy="2542407"/>
          </a:xfrm>
          <a:prstGeom prst="rect">
            <a:avLst/>
          </a:prstGeom>
        </p:spPr>
      </p:pic>
      <p:pic>
        <p:nvPicPr>
          <p:cNvPr id="6" name="hefan_20071130p5.jpg" descr="hefan_20071130p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4460" y="2497402"/>
            <a:ext cx="3870283" cy="2533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rt_1442_6457403_36352.jpg" descr="part_1442_6457403_3635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64460" y="2497402"/>
            <a:ext cx="3870283" cy="2580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1336471746-1261891022.jpg" descr="1336471746-126189102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64460" y="2467225"/>
            <a:ext cx="3870283" cy="258449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184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191CC93-6CAA-1848-ADB4-A2E26F90B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314"/>
            <a:ext cx="9144000" cy="11430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二、運動教練經驗的形塑與相關議題</a:t>
            </a:r>
            <a:endParaRPr kumimoji="1"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EA2764DB-F6CC-6E4C-A8A0-C7C96DB4E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運動教練的價值</a:t>
            </a:r>
            <a:r>
              <a:rPr kumimoji="1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信念</a:t>
            </a:r>
            <a:endParaRPr kumimoji="1"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努力追求勝利</a:t>
            </a:r>
            <a:endParaRPr kumimoji="1"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保有運動道德良知</a:t>
            </a:r>
            <a:endParaRPr kumimoji="1"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以理想正確的方式探索成功之路</a:t>
            </a:r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教練的領導行為</a:t>
            </a:r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命令式</a:t>
            </a:r>
            <a:endParaRPr kumimoji="1"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放任式</a:t>
            </a:r>
            <a:endParaRPr kumimoji="1"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合作</a:t>
            </a:r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61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DBEC23B-B91B-3742-9737-11FC87E10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三、運動與當代社會議題的關係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875E34A-0507-8E44-B151-72AC027D0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20185"/>
            <a:ext cx="3859619" cy="4105974"/>
          </a:xfrm>
        </p:spPr>
        <p:txBody>
          <a:bodyPr/>
          <a:lstStyle/>
          <a:p>
            <a:r>
              <a:rPr kumimoji="1"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你可曾遭遇這樣的運動現象？</a:t>
            </a:r>
            <a:endParaRPr kumimoji="1"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球場暴力</a:t>
            </a:r>
            <a:endParaRPr kumimoji="1"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情緒、情感</a:t>
            </a:r>
            <a:endParaRPr kumimoji="1"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比賽與遊戲</a:t>
            </a:r>
            <a:endParaRPr kumimoji="1"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kumimoji="1"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教育與政治</a:t>
            </a:r>
            <a:endParaRPr kumimoji="1"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1" indent="0">
              <a:buNone/>
            </a:pPr>
            <a:endParaRPr kumimoji="1"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640_232868f1008087454385aab69b031623.jpg" descr="640_232868f1008087454385aab69b031623.jpg">
            <a:extLst>
              <a:ext uri="{FF2B5EF4-FFF2-40B4-BE49-F238E27FC236}">
                <a16:creationId xmlns:a16="http://schemas.microsoft.com/office/drawing/2014/main" xmlns="" id="{E6BF3E8F-1E16-E341-A48B-C819794B54A9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8688" y="2020185"/>
            <a:ext cx="3074768" cy="4284921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7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952239A9-D2F8-F74E-AC53-EED8E2217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67007"/>
            <a:ext cx="4157330" cy="4051022"/>
          </a:xfrm>
        </p:spPr>
        <p:txBody>
          <a:bodyPr/>
          <a:lstStyle/>
          <a:p>
            <a:r>
              <a:rPr kumimoji="1"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職棒簽賭與假球</a:t>
            </a:r>
            <a:endParaRPr kumimoji="1"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運動價值的突顯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運動倫理的探討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我與他者的關係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體育政策與制度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球團經營與經濟效益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kumimoji="1"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4ae85cd2ae345.jpg" descr="4ae85cd2ae345.jpg">
            <a:extLst>
              <a:ext uri="{FF2B5EF4-FFF2-40B4-BE49-F238E27FC236}">
                <a16:creationId xmlns:a16="http://schemas.microsoft.com/office/drawing/2014/main" xmlns="" id="{67022882-3B7C-684D-9C0F-40C9CCAAA213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9953" y="2062716"/>
            <a:ext cx="3113567" cy="433454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xmlns="" id="{C6F23E15-B8A5-7B46-B1CD-F23F1A65A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三、運動與當代社會議題的關係</a:t>
            </a:r>
          </a:p>
        </p:txBody>
      </p:sp>
      <p:pic>
        <p:nvPicPr>
          <p:cNvPr id="7" name="phpAgswmr.jpg" descr="phpAgswmr.jpg">
            <a:extLst>
              <a:ext uri="{FF2B5EF4-FFF2-40B4-BE49-F238E27FC236}">
                <a16:creationId xmlns:a16="http://schemas.microsoft.com/office/drawing/2014/main" xmlns="" id="{905D73F5-144A-BC49-A494-37FE140E1303}"/>
              </a:ext>
            </a:extLst>
          </p:cNvPr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9953" y="2062716"/>
            <a:ext cx="3113567" cy="4469802"/>
          </a:xfrm>
          <a:prstGeom prst="rect">
            <a:avLst/>
          </a:prstGeom>
        </p:spPr>
      </p:pic>
      <p:pic>
        <p:nvPicPr>
          <p:cNvPr id="6" name="906060932561538.jpg" descr="906060932561538.jpg">
            <a:extLst>
              <a:ext uri="{FF2B5EF4-FFF2-40B4-BE49-F238E27FC236}">
                <a16:creationId xmlns:a16="http://schemas.microsoft.com/office/drawing/2014/main" xmlns="" id="{456F0F96-3BF5-3B40-8738-A002508C9A00}"/>
              </a:ext>
            </a:extLst>
          </p:cNvPr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57797" y="2994876"/>
            <a:ext cx="4217877" cy="247022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64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課程名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課程名稱</Template>
  <TotalTime>1414</TotalTime>
  <Words>662</Words>
  <Application>Microsoft Macintosh PowerPoint</Application>
  <PresentationFormat>如螢幕大小 (4:3)</PresentationFormat>
  <Paragraphs>118</Paragraphs>
  <Slides>14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9" baseType="lpstr">
      <vt:lpstr>Calibri</vt:lpstr>
      <vt:lpstr>新細明體</vt:lpstr>
      <vt:lpstr>標楷體</vt:lpstr>
      <vt:lpstr>Arial</vt:lpstr>
      <vt:lpstr>課程名稱</vt:lpstr>
      <vt:lpstr>運動文化與知識發展</vt:lpstr>
      <vt:lpstr>運動文化與知識發展～第一部分</vt:lpstr>
      <vt:lpstr>PowerPoint 簡報</vt:lpstr>
      <vt:lpstr>PowerPoint 簡報</vt:lpstr>
      <vt:lpstr>一、運動員身體經驗的形塑與相關議題</vt:lpstr>
      <vt:lpstr>二、運動教練經驗的形塑與相關議題</vt:lpstr>
      <vt:lpstr>二、運動教練經驗的形塑與相關議題</vt:lpstr>
      <vt:lpstr>三、運動與當代社會議題的關係</vt:lpstr>
      <vt:lpstr>三、運動與當代社會議題的關係</vt:lpstr>
      <vt:lpstr>三、運動與當代社會議題的關係</vt:lpstr>
      <vt:lpstr>四、現代與後現代思潮對運動的影響</vt:lpstr>
      <vt:lpstr>四、現代與後現代思潮對運動的影響</vt:lpstr>
      <vt:lpstr>四、現代與後現代思潮對運動的影響</vt:lpstr>
      <vt:lpstr>參考文獻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課程名稱</dc:title>
  <dc:creator>BPC</dc:creator>
  <cp:lastModifiedBy>Microsoft Office 使用者</cp:lastModifiedBy>
  <cp:revision>44</cp:revision>
  <dcterms:created xsi:type="dcterms:W3CDTF">2017-11-07T02:54:43Z</dcterms:created>
  <dcterms:modified xsi:type="dcterms:W3CDTF">2018-07-01T04:15:20Z</dcterms:modified>
</cp:coreProperties>
</file>