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3"/>
  </p:notesMasterIdLst>
  <p:sldIdLst>
    <p:sldId id="257" r:id="rId2"/>
    <p:sldId id="500" r:id="rId3"/>
    <p:sldId id="371" r:id="rId4"/>
    <p:sldId id="372" r:id="rId5"/>
    <p:sldId id="375" r:id="rId6"/>
    <p:sldId id="433" r:id="rId7"/>
    <p:sldId id="432" r:id="rId8"/>
    <p:sldId id="434" r:id="rId9"/>
    <p:sldId id="376" r:id="rId10"/>
    <p:sldId id="483" r:id="rId11"/>
    <p:sldId id="374" r:id="rId12"/>
    <p:sldId id="431" r:id="rId13"/>
    <p:sldId id="429" r:id="rId14"/>
    <p:sldId id="430" r:id="rId15"/>
    <p:sldId id="437" r:id="rId16"/>
    <p:sldId id="435" r:id="rId17"/>
    <p:sldId id="436" r:id="rId18"/>
    <p:sldId id="516" r:id="rId19"/>
    <p:sldId id="378" r:id="rId20"/>
    <p:sldId id="481" r:id="rId21"/>
    <p:sldId id="518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6"/>
    <p:restoredTop sz="94595"/>
  </p:normalViewPr>
  <p:slideViewPr>
    <p:cSldViewPr snapToGrid="0" snapToObjects="1">
      <p:cViewPr varScale="1">
        <p:scale>
          <a:sx n="91" d="100"/>
          <a:sy n="91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2C2BF-BA75-8B4B-A837-4019DAEFD7CE}" type="datetimeFigureOut">
              <a:rPr kumimoji="1" lang="zh-TW" altLang="en-US" smtClean="0"/>
              <a:t>2018/6/23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8E331-E89E-7D4A-B2EC-9A07F077514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841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F0513-6DAC-46E9-9722-92A0911DACAC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2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43772-486C-44C0-B48E-4E0E7D1EDF54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71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4D03C5-6C27-40EB-AA64-C8B2D211222A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81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44A3C-173D-49DE-A5CC-4BD9048E97F8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61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46377-679D-414F-A286-741F6C3AA12A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2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http://</a:t>
            </a:r>
            <a:r>
              <a:rPr kumimoji="1" lang="en-US" altLang="zh-TW" dirty="0" err="1"/>
              <a:t>titleixproject.blogspot.tw</a:t>
            </a:r>
            <a:r>
              <a:rPr kumimoji="1" lang="en-US" altLang="zh-TW" dirty="0"/>
              <a:t>/p/</a:t>
            </a:r>
            <a:r>
              <a:rPr kumimoji="1" lang="en-US" altLang="zh-TW" dirty="0" err="1"/>
              <a:t>womens</a:t>
            </a:r>
            <a:r>
              <a:rPr kumimoji="1" lang="en-US" altLang="zh-TW" dirty="0"/>
              <a:t>-sports-before-title-</a:t>
            </a:r>
            <a:r>
              <a:rPr kumimoji="1" lang="en-US" altLang="zh-TW" dirty="0" err="1"/>
              <a:t>ix.html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796EE-BAD2-47CF-B6EC-AD3F9CF10F7B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FF4FA-4112-41D5-905F-F3DC95901B8A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77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dirty="0">
                <a:latin typeface="Arial" pitchFamily="34" charset="0"/>
              </a:rPr>
              <a:t>Yes, </a:t>
            </a:r>
            <a:r>
              <a:rPr lang="zh-TW" altLang="en-US" dirty="0">
                <a:latin typeface="Arial" pitchFamily="34" charset="0"/>
              </a:rPr>
              <a:t>透過很多社會機制</a:t>
            </a:r>
            <a:r>
              <a:rPr lang="en-US" altLang="zh-TW" dirty="0">
                <a:latin typeface="Arial" pitchFamily="34" charset="0"/>
              </a:rPr>
              <a:t>, </a:t>
            </a:r>
            <a:r>
              <a:rPr lang="zh-TW" altLang="en-US" dirty="0">
                <a:latin typeface="Arial" pitchFamily="34" charset="0"/>
              </a:rPr>
              <a:t>性別不平等的概念持續被強化</a:t>
            </a:r>
            <a:r>
              <a:rPr lang="en-US" altLang="zh-TW" dirty="0">
                <a:latin typeface="Arial" pitchFamily="34" charset="0"/>
              </a:rPr>
              <a:t>, </a:t>
            </a:r>
            <a:r>
              <a:rPr lang="zh-TW" altLang="en-US" dirty="0">
                <a:latin typeface="Arial" pitchFamily="34" charset="0"/>
              </a:rPr>
              <a:t>如文化</a:t>
            </a:r>
            <a:r>
              <a:rPr lang="en-US" altLang="zh-TW" dirty="0">
                <a:latin typeface="Arial" pitchFamily="34" charset="0"/>
              </a:rPr>
              <a:t>, </a:t>
            </a:r>
            <a:r>
              <a:rPr lang="zh-TW" altLang="en-US" dirty="0">
                <a:latin typeface="Arial" pitchFamily="34" charset="0"/>
              </a:rPr>
              <a:t>家庭</a:t>
            </a:r>
            <a:r>
              <a:rPr lang="en-US" altLang="zh-TW" dirty="0">
                <a:latin typeface="Arial" pitchFamily="34" charset="0"/>
              </a:rPr>
              <a:t>, </a:t>
            </a:r>
            <a:r>
              <a:rPr lang="zh-TW" altLang="en-US" dirty="0">
                <a:latin typeface="Arial" pitchFamily="34" charset="0"/>
              </a:rPr>
              <a:t>法律</a:t>
            </a:r>
            <a:r>
              <a:rPr lang="en-US" altLang="zh-TW" dirty="0">
                <a:latin typeface="Arial" pitchFamily="34" charset="0"/>
              </a:rPr>
              <a:t>, </a:t>
            </a:r>
            <a:r>
              <a:rPr lang="zh-TW" altLang="en-US" dirty="0">
                <a:latin typeface="Arial" pitchFamily="34" charset="0"/>
              </a:rPr>
              <a:t>宗教</a:t>
            </a:r>
            <a:r>
              <a:rPr lang="en-US" altLang="zh-TW" dirty="0">
                <a:latin typeface="Arial" pitchFamily="34" charset="0"/>
              </a:rPr>
              <a:t>, </a:t>
            </a:r>
            <a:r>
              <a:rPr lang="zh-TW" altLang="en-US" dirty="0">
                <a:latin typeface="Arial" pitchFamily="34" charset="0"/>
              </a:rPr>
              <a:t>與運動</a:t>
            </a:r>
            <a:r>
              <a:rPr lang="en-US" altLang="zh-TW" dirty="0">
                <a:latin typeface="Arial" pitchFamily="34" charset="0"/>
              </a:rPr>
              <a:t>.</a:t>
            </a:r>
            <a:endParaRPr lang="en-US" altLang="zh-TW">
              <a:latin typeface="Arial" pitchFamily="34" charset="0"/>
            </a:endParaRPr>
          </a:p>
          <a:p>
            <a:endParaRPr lang="zh-TW" altLang="en-US">
              <a:latin typeface="Arial" pitchFamily="34" charset="0"/>
            </a:endParaRPr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2C4C1-8A54-41F1-8AE0-BB826EE2461C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0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>
              <a:latin typeface="Arial" pitchFamily="34" charset="0"/>
            </a:endParaRPr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2255E-2AB5-4EE9-AD37-34ADD455B6C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65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https://www.youtube.com/watch?v=8rCR7X4bxUQ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796EE-BAD2-47CF-B6EC-AD3F9CF10F7B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96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5366B4-857D-4768-A430-C35C7BBBCD45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1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BA7F944D-32BB-478C-BF8C-A87FA0EB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42729621-CF2E-4E6C-9D3A-0541DB8E0B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B43649-E876-4BDD-9EB1-63516E9688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DAA6E485-29FC-4932-8728-44E94C9428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3FC86A0-C764-42D0-964D-58332C779B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B0A6DC1-1CAE-4A5C-90E6-FD767941CF59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56F2159-CAB1-4CED-9F11-BA71B24DAC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6EAE818-D189-4DAB-999A-8FCF7DA1D2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0D30366-0134-4265-92CE-B483ED6271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04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776A12FA-95D3-4F3D-A290-F1A4B43D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D9F77410-E66A-43AB-9A18-1587E846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952B288-5686-45E6-BA9F-FC9025349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4EA4F708-DFC7-40A9-AF13-E109486F02F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6F834B2-50FE-4421-BB65-65C534BC82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94EFF4E-6712-4140-B01A-CC8F331972FC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8B843C6-F48D-44C9-84B9-DE1B434FDC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6F1A028-9F64-4E21-9E11-2FCBD35453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11BF6A6-74C1-4B63-A259-ACCC151BB0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55F98C79-4792-4E71-BEBE-9D2C4246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C8C27175-A75E-449C-B851-41E3E4DC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FF952E81-78E8-4469-B519-2460F9A2BAD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AF7C023-2249-405A-8FFD-C9C97912EAF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B59929C-0EC7-439D-ACC9-F3909056B6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4C72F0A-5C32-4A0D-A31E-8A691AAE8237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038E094-02BC-4C58-B04B-CDE7AF3201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8D5030B-0900-47B1-9121-6EE4AE405B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1FD241E-5390-47AD-A073-71F7AD882C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ADBED0D1-14F6-4B8A-B9E8-322817B78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A7C34AC1-CBAE-48A2-81A0-00EF1E02FF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C61C820-1287-4009-B34E-46B338ADF5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CE5AD3F-E00B-4CE2-BC76-CCC0F22811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B45A508-B891-41C8-866B-CD92BBF8BF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9AFD3EC-476B-4E25-927E-BCD4AAC87C5D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2FF995A-1A6F-4862-A6DB-CF66E3A28B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E56AA9D-1E2D-499A-AA0B-97B6536A31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C9E0D0C-EA40-4BB0-92E1-13584C55EF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39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B1C64E48-8621-4550-8C98-B0666ABE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A46F03E7-EFF8-469B-8CE7-276936D7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B121F10-D5D2-4ADC-8A69-9FC8AEBDBD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CD19446-AD62-4E2B-9A1D-6FE0F70A4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0046BA4-EB22-416A-950D-69E44D724C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025B48F-B702-4B11-BC67-45127BC2949C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7641D4E-B5CA-4467-BD79-5330BCF19D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49435B0-608B-42FC-BF7D-097E55B0D1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7FC8B5C-55BF-4CD5-9776-55ABA5457E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B207A622-33BB-4327-B5F9-23FFB92B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D405EEB5-1632-406D-A85A-AD7D8F2736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51CE032-7C0E-4D54-9B07-4B41559F1D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CC93D1C-E369-4654-8B12-BA95DADB9D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EA82B53-0E5D-4645-9FA9-AFD80684610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5102C15-0D1C-40DF-B758-16C4AA867C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EBAEF6C-2373-4430-BDC3-4DABA79142FF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84693D8-04E8-4A77-B6D6-223C49B83D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4535984-7F37-47C0-A999-8BBE52E7AF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9AC8315-E3BF-4FD1-831A-EDEA14A813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8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PC\Downloads\教育部logo991006-1.png">
            <a:extLst>
              <a:ext uri="{FF2B5EF4-FFF2-40B4-BE49-F238E27FC236}">
                <a16:creationId xmlns:a16="http://schemas.microsoft.com/office/drawing/2014/main" xmlns="" id="{4BEC54AF-8EF3-4176-B868-8B30A7A1F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EEF75F0A-2DEA-43B4-9978-07773275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5333BB6-5DD4-4E4F-BA5E-8C300E84D1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EBA648F-6CBF-4991-B840-B92430CE26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8C5BA90-3AD4-4574-8F49-F930378A4D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CA7A048-2F78-4472-8C59-7480D3E368F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F4BFF474-5EDD-48FC-978C-093EA1BE851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58E78D3D-9EE6-4B0E-9ADB-3607F9D53A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39D4BB8-205C-48B2-9CDD-F05BA34408F7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8753F2F3-FB77-4EBA-9472-CB6EE0977D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C77FC456-586D-4D86-B75D-F0885E6584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DCE3F62-3F61-4D81-9693-A72F57EFAB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PC\Downloads\教育部logo991006-1.png">
            <a:extLst>
              <a:ext uri="{FF2B5EF4-FFF2-40B4-BE49-F238E27FC236}">
                <a16:creationId xmlns:a16="http://schemas.microsoft.com/office/drawing/2014/main" xmlns="" id="{8ADA8411-A9D6-4320-ADC6-BA896EA6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FDECFDDC-14DF-4E7D-9986-8E63EFEB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27BF83-8699-411B-9CA0-67B6E9D1A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86F7B185-B938-437E-B297-E46316C079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16AEB29-3528-408D-9B9B-8D868488D124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AE67112-B973-4ED2-A694-86C14CF5B7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10707823-5EED-4ED5-9DAF-A096BC37BF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F2B52D7-B5D4-4D6E-B423-10B4617C97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4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PC\Downloads\教育部logo991006-1.png">
            <a:extLst>
              <a:ext uri="{FF2B5EF4-FFF2-40B4-BE49-F238E27FC236}">
                <a16:creationId xmlns:a16="http://schemas.microsoft.com/office/drawing/2014/main" xmlns="" id="{53487B3A-6816-40E7-9070-A5A18DA7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D7551B00-B509-42CA-9652-F221811DE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3A4B40C9-E4F3-47C5-A3C8-0D5ACA6918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B4408D9-A34C-498B-9AEA-C05153CD8FFC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7351FDA3-1C15-498F-A6B6-C446CC972A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5A7BD55C-AEF0-4548-8F92-EB50B5480D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8625BEA-74C5-4579-AB75-79890060EA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F45DF30A-7EB1-460D-97A8-F5F83608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458FC992-BC2A-47C0-9C55-1C757162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8BA8F69-4230-4E8F-99D7-1AA4223B2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A5730E5-442F-4C10-B4AB-C6617209C5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5B372108-3BF9-446E-A1FB-5E08996115B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7E727F4-684B-4EBA-B083-2F5B4BCAFC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324E02E-3D6A-44DB-8E05-9133F1EBB76D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1943D1E-E0EC-42D4-A221-4E0D0A7882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3E75E5E-43B4-476E-93C4-DB629B9C58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CDEF11B-745E-46C0-8C63-B266D6B0E3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8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xmlns="" id="{B6EFD3B3-DB4F-49A1-A87A-16593CC1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CD96AB8E-64C1-454C-9967-6F159B2B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C00665C-2D24-4928-A0BB-BF353E8656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570D43F8-DDAF-469F-89CD-7008AF69692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9FAF7A84-526E-4907-A7DB-9B18B1A134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F97943A4-2CA9-4C50-BCE7-E77B8DDCDD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AC1CE03-796B-4998-8C9B-B56E94CCA411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6BFD51C-E85E-4437-953B-A736582CC2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5" y="6356352"/>
            <a:ext cx="3860804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A5FCF26-542B-4F50-A176-80A79D1542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2"/>
            <a:ext cx="284479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F632B70-667F-48C3-A547-707B09F05D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C6E53ACA-5DBF-403B-AF6D-4CF7EABF3B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3A34F55-7217-4396-8082-69EBF39CA3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2A0F26F-D4CE-407B-95E3-9165B7077D0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A6D9E53-F9DD-46AC-B37A-A45C8E4C7CC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A8D7901-69A9-4C6B-997C-FC6E1A98FF0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763F893-452A-4AD0-B6C9-091D0EAE7AE5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3EB30DC4-A2FB-4F5E-96E7-57D9EE5C878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61865DFD-DDFC-4F43-8B1C-A1559AA729B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70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rCR7X4bxU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dmIuVZzE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-V7cOestU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422E27C-1AF3-D24D-8FC1-D8A2CA596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98" y="1560408"/>
            <a:ext cx="10363200" cy="1470026"/>
          </a:xfrm>
        </p:spPr>
        <p:txBody>
          <a:bodyPr/>
          <a:lstStyle/>
          <a:p>
            <a:r>
              <a:rPr kumimoji="1" lang="zh-TW" altLang="en-US" dirty="0"/>
              <a:t>運動與性別「中」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0BFE6C78-9179-D148-B3A4-1EF1B4F81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46" y="2758045"/>
            <a:ext cx="8534400" cy="1752603"/>
          </a:xfrm>
        </p:spPr>
        <p:txBody>
          <a:bodyPr/>
          <a:lstStyle/>
          <a:p>
            <a:r>
              <a:rPr kumimoji="1" lang="zh-TW" altLang="en-US" dirty="0"/>
              <a:t>過去與現在：女性的運動參與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CN" altLang="en-US" dirty="0"/>
              <a:t>授課教師：陳渝苓</a:t>
            </a:r>
            <a:endParaRPr kumimoji="1" lang="en-US" altLang="zh-CN" dirty="0"/>
          </a:p>
          <a:p>
            <a:r>
              <a:rPr kumimoji="1" lang="zh-CN" altLang="en-US" dirty="0"/>
              <a:t>國立臺灣體育運動大學</a:t>
            </a:r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55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zh-TW" sz="36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2800"/>
              <a:t>	</a:t>
            </a:r>
            <a:endParaRPr lang="en-US" altLang="zh-TW" sz="2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800"/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2238376" y="1000126"/>
            <a:ext cx="6303963" cy="2720975"/>
            <a:chOff x="714348" y="1000108"/>
            <a:chExt cx="6303991" cy="2720988"/>
          </a:xfrm>
        </p:grpSpPr>
        <p:sp>
          <p:nvSpPr>
            <p:cNvPr id="29703" name="Oval 4"/>
            <p:cNvSpPr>
              <a:spLocks noChangeArrowheads="1"/>
            </p:cNvSpPr>
            <p:nvPr/>
          </p:nvSpPr>
          <p:spPr bwMode="auto">
            <a:xfrm>
              <a:off x="714348" y="1714488"/>
              <a:ext cx="2160588" cy="8636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社會進步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文明開化</a:t>
              </a:r>
            </a:p>
          </p:txBody>
        </p:sp>
        <p:sp>
          <p:nvSpPr>
            <p:cNvPr id="29704" name="Oval 5"/>
            <p:cNvSpPr>
              <a:spLocks noChangeArrowheads="1"/>
            </p:cNvSpPr>
            <p:nvPr/>
          </p:nvSpPr>
          <p:spPr bwMode="auto">
            <a:xfrm>
              <a:off x="2928926" y="1000108"/>
              <a:ext cx="2160588" cy="8636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女性投入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就業市場</a:t>
              </a:r>
            </a:p>
          </p:txBody>
        </p:sp>
        <p:sp>
          <p:nvSpPr>
            <p:cNvPr id="29705" name="Oval 6"/>
            <p:cNvSpPr>
              <a:spLocks noChangeArrowheads="1"/>
            </p:cNvSpPr>
            <p:nvPr/>
          </p:nvSpPr>
          <p:spPr bwMode="auto">
            <a:xfrm>
              <a:off x="857224" y="2857496"/>
              <a:ext cx="2160588" cy="8636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勞力工作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性質的變化</a:t>
              </a:r>
            </a:p>
          </p:txBody>
        </p:sp>
        <p:sp>
          <p:nvSpPr>
            <p:cNvPr id="29706" name="Oval 7"/>
            <p:cNvSpPr>
              <a:spLocks noChangeArrowheads="1"/>
            </p:cNvSpPr>
            <p:nvPr/>
          </p:nvSpPr>
          <p:spPr bwMode="auto">
            <a:xfrm>
              <a:off x="4714876" y="2857496"/>
              <a:ext cx="2160587" cy="8636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教育水準提高</a:t>
              </a:r>
            </a:p>
          </p:txBody>
        </p:sp>
        <p:sp>
          <p:nvSpPr>
            <p:cNvPr id="29707" name="Oval 8"/>
            <p:cNvSpPr>
              <a:spLocks noChangeArrowheads="1"/>
            </p:cNvSpPr>
            <p:nvPr/>
          </p:nvSpPr>
          <p:spPr bwMode="auto">
            <a:xfrm>
              <a:off x="4857752" y="1714488"/>
              <a:ext cx="2160587" cy="8636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女權主義興起</a:t>
              </a:r>
            </a:p>
          </p:txBody>
        </p:sp>
      </p:grp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810126" y="2000250"/>
            <a:ext cx="1368425" cy="2032794"/>
          </a:xfrm>
          <a:prstGeom prst="downArrow">
            <a:avLst>
              <a:gd name="adj1" fmla="val 50000"/>
              <a:gd name="adj2" fmla="val 2500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7327" y="4209255"/>
            <a:ext cx="3071812" cy="14287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女性在運動參與上的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劃時代提升</a:t>
            </a:r>
          </a:p>
        </p:txBody>
      </p:sp>
    </p:spTree>
    <p:extLst>
      <p:ext uri="{BB962C8B-B14F-4D97-AF65-F5344CB8AC3E}">
        <p14:creationId xmlns:p14="http://schemas.microsoft.com/office/powerpoint/2010/main" val="195896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4481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dirty="0"/>
              <a:t>進步？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dirty="0"/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1847528" y="2997201"/>
            <a:ext cx="8569647" cy="1368425"/>
          </a:xfrm>
          <a:prstGeom prst="rightArrow">
            <a:avLst>
              <a:gd name="adj1" fmla="val 50000"/>
              <a:gd name="adj2" fmla="val 14602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                                              1960                                    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近代   </a:t>
            </a:r>
          </a:p>
        </p:txBody>
      </p:sp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2208213" y="1125539"/>
            <a:ext cx="8208962" cy="2027237"/>
            <a:chOff x="684213" y="1125538"/>
            <a:chExt cx="8208962" cy="2027228"/>
          </a:xfrm>
        </p:grpSpPr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684213" y="1609723"/>
              <a:ext cx="2663651" cy="138747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運動＝</a:t>
              </a: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Elite Sports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參與者＝男性</a:t>
              </a:r>
            </a:p>
          </p:txBody>
        </p:sp>
        <p:sp>
          <p:nvSpPr>
            <p:cNvPr id="26636" name="Rectangle 8"/>
            <p:cNvSpPr>
              <a:spLocks noChangeArrowheads="1"/>
            </p:cNvSpPr>
            <p:nvPr/>
          </p:nvSpPr>
          <p:spPr bwMode="auto">
            <a:xfrm>
              <a:off x="3929058" y="2071678"/>
              <a:ext cx="2160588" cy="108108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運動開始有了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新的目的與功能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Sport=Health</a:t>
              </a:r>
            </a:p>
          </p:txBody>
        </p:sp>
        <p:sp>
          <p:nvSpPr>
            <p:cNvPr id="26637" name="Rectangle 10"/>
            <p:cNvSpPr>
              <a:spLocks noChangeArrowheads="1"/>
            </p:cNvSpPr>
            <p:nvPr/>
          </p:nvSpPr>
          <p:spPr bwMode="auto">
            <a:xfrm>
              <a:off x="6804025" y="1125538"/>
              <a:ext cx="2089150" cy="179863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運動參與者不僅限於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競技選手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Ex.  </a:t>
              </a:r>
              <a:r>
                <a:rPr kumimoji="1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休閒性與</a:t>
              </a:r>
              <a:endPara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健身型運動</a:t>
              </a:r>
              <a:endParaRPr kumimoji="1" lang="en-US" altLang="zh-TW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7175" name="橢圓 12"/>
          <p:cNvSpPr>
            <a:spLocks noChangeArrowheads="1"/>
          </p:cNvSpPr>
          <p:nvPr/>
        </p:nvSpPr>
        <p:spPr bwMode="auto">
          <a:xfrm>
            <a:off x="6896719" y="4388205"/>
            <a:ext cx="2071687" cy="15001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4" name="向下箭號 3"/>
          <p:cNvSpPr/>
          <p:nvPr/>
        </p:nvSpPr>
        <p:spPr>
          <a:xfrm rot="19389839">
            <a:off x="2094901" y="558045"/>
            <a:ext cx="1602811" cy="16401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為男性量身訂做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95151" y="4398136"/>
            <a:ext cx="10966166" cy="1606144"/>
            <a:chOff x="695151" y="4398136"/>
            <a:chExt cx="10966166" cy="1606144"/>
          </a:xfrm>
        </p:grpSpPr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695151" y="4419955"/>
              <a:ext cx="2449512" cy="108108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歐盟提出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Sport for All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6633" name="Rectangle 12"/>
            <p:cNvSpPr>
              <a:spLocks noChangeArrowheads="1"/>
            </p:cNvSpPr>
            <p:nvPr/>
          </p:nvSpPr>
          <p:spPr bwMode="auto">
            <a:xfrm>
              <a:off x="3719338" y="4419955"/>
              <a:ext cx="2449513" cy="11525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1972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Title IX</a:t>
              </a:r>
            </a:p>
          </p:txBody>
        </p:sp>
        <p:sp>
          <p:nvSpPr>
            <p:cNvPr id="26634" name="Rectangle 13"/>
            <p:cNvSpPr>
              <a:spLocks noChangeArrowheads="1"/>
            </p:cNvSpPr>
            <p:nvPr/>
          </p:nvSpPr>
          <p:spPr bwMode="auto">
            <a:xfrm>
              <a:off x="6816551" y="4419955"/>
              <a:ext cx="2232025" cy="15843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2012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London</a:t>
              </a: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Olympics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9429292" y="4398136"/>
              <a:ext cx="2232025" cy="15843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2014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IOC</a:t>
              </a: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Agenda</a:t>
              </a:r>
              <a:r>
                <a:rPr kumimoji="1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1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39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332720"/>
            <a:ext cx="9144000" cy="6128426"/>
          </a:xfrm>
          <a:prstGeom prst="rect">
            <a:avLst/>
          </a:prstGeom>
        </p:spPr>
      </p:pic>
      <p:sp>
        <p:nvSpPr>
          <p:cNvPr id="2" name="矩形 1">
            <a:hlinkClick r:id="rId4" tooltip="**"/>
          </p:cNvPr>
          <p:cNvSpPr/>
          <p:nvPr/>
        </p:nvSpPr>
        <p:spPr>
          <a:xfrm>
            <a:off x="7680176" y="6484026"/>
            <a:ext cx="2987824" cy="37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Power of play: case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3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6960096" y="404664"/>
            <a:ext cx="396044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6960095" y="2924944"/>
            <a:ext cx="3430813" cy="43924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b="1" dirty="0"/>
              <a:t>Title IX: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b="1" dirty="0"/>
              <a:t> 1972 </a:t>
            </a:r>
            <a:r>
              <a:rPr lang="zh-TW" altLang="en-US" b="1" dirty="0"/>
              <a:t>年美國立法通過</a:t>
            </a:r>
            <a:r>
              <a:rPr lang="en-US" altLang="zh-TW" b="1" dirty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b="1" dirty="0"/>
              <a:t>   規定接受聯邦經濟援助的教育計畫不准有性別歧視</a:t>
            </a:r>
            <a:r>
              <a:rPr lang="en-US" altLang="zh-TW" b="1" dirty="0"/>
              <a:t>, </a:t>
            </a:r>
            <a:r>
              <a:rPr lang="zh-TW" altLang="en-US" b="1" dirty="0"/>
              <a:t>包括體育和運動員的訓練</a:t>
            </a:r>
            <a:r>
              <a:rPr lang="en-US" altLang="zh-TW" b="1" dirty="0"/>
              <a:t>.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87" y="188640"/>
            <a:ext cx="5271715" cy="635466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082" y="188640"/>
            <a:ext cx="2720099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9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dirty="0"/>
              <a:t>Title IX:</a:t>
            </a:r>
            <a:r>
              <a:rPr lang="zh-TW" altLang="en-US" sz="3600" dirty="0"/>
              <a:t>影響</a:t>
            </a:r>
            <a:r>
              <a:rPr lang="zh-CN" altLang="en-US" sz="3600" dirty="0"/>
              <a:t> </a:t>
            </a:r>
            <a:endParaRPr lang="zh-TW" altLang="en-US" sz="36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zh-TW" altLang="en-US" sz="2800" dirty="0"/>
              <a:t>法律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dirty="0"/>
              <a:t>是改變社會舊有認知的最有效方式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dirty="0"/>
              <a:t>與男性立足點相同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dirty="0"/>
              <a:t>大眾媒體報導的增加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dirty="0"/>
              <a:t>女生有合法的參與權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dirty="0"/>
              <a:t>可積極爭取運動參與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zh-TW" altLang="en-US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zh-TW" altLang="en-US" sz="2800" dirty="0"/>
              <a:t>雖然某些女性運動員的表現突出，</a:t>
            </a:r>
            <a:endParaRPr lang="en-US" altLang="zh-TW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zh-TW" altLang="en-US" sz="2800" dirty="0"/>
              <a:t>但向上晉升的資源</a:t>
            </a:r>
            <a:r>
              <a:rPr lang="en-US" altLang="zh-TW" sz="2800" dirty="0"/>
              <a:t>, </a:t>
            </a:r>
            <a:r>
              <a:rPr lang="zh-TW" altLang="en-US" sz="2800" dirty="0"/>
              <a:t>權力</a:t>
            </a:r>
            <a:r>
              <a:rPr lang="en-US" altLang="zh-TW" sz="2800" dirty="0"/>
              <a:t>, </a:t>
            </a:r>
            <a:r>
              <a:rPr lang="zh-TW" altLang="en-US" sz="2800" dirty="0"/>
              <a:t>或機會</a:t>
            </a:r>
            <a:r>
              <a:rPr lang="en-US" altLang="zh-TW" sz="2800" dirty="0"/>
              <a:t>, </a:t>
            </a:r>
            <a:r>
              <a:rPr lang="zh-TW" altLang="en-US" sz="2800" dirty="0"/>
              <a:t>面臨空前的阻力</a:t>
            </a:r>
            <a:r>
              <a:rPr lang="en-US" altLang="zh-TW" sz="2800" dirty="0"/>
              <a:t>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zh-TW" altLang="en-US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zh-TW" altLang="en-US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zh-TW" altLang="en-US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altLang="zh-TW" sz="2800" dirty="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 rot="5400000">
            <a:off x="6168926" y="3932138"/>
            <a:ext cx="1079500" cy="649288"/>
          </a:xfrm>
          <a:prstGeom prst="rightArrow">
            <a:avLst>
              <a:gd name="adj1" fmla="val 50000"/>
              <a:gd name="adj2" fmla="val 4156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微軟正黑體" pitchFamily="34" charset="-120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07579" y="5984685"/>
            <a:ext cx="453650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玻璃天花板效應</a:t>
            </a:r>
          </a:p>
        </p:txBody>
      </p:sp>
    </p:spTree>
    <p:extLst>
      <p:ext uri="{BB962C8B-B14F-4D97-AF65-F5344CB8AC3E}">
        <p14:creationId xmlns:p14="http://schemas.microsoft.com/office/powerpoint/2010/main" val="133845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44" y="1293912"/>
            <a:ext cx="7056784" cy="5210259"/>
          </a:xfrm>
          <a:prstGeom prst="rect">
            <a:avLst/>
          </a:prstGeom>
        </p:spPr>
      </p:pic>
      <p:pic>
        <p:nvPicPr>
          <p:cNvPr id="4" name="圖片 3" descr="螢幕快照 2012-12-20 下午11.3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836712"/>
            <a:ext cx="6019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2-12-20 下午11.0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8720"/>
            <a:ext cx="8676456" cy="50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1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2-12-20 下午10.59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775700" cy="51435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916832"/>
            <a:ext cx="8255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2052" y="523709"/>
            <a:ext cx="78790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ADDE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國際奧會承諾性別平等　東京奧運男女選手比例各佔一半</a:t>
            </a:r>
          </a:p>
        </p:txBody>
      </p:sp>
      <p:sp>
        <p:nvSpPr>
          <p:cNvPr id="3" name="矩形 2"/>
          <p:cNvSpPr/>
          <p:nvPr/>
        </p:nvSpPr>
        <p:spPr>
          <a:xfrm>
            <a:off x="1763180" y="4797152"/>
            <a:ext cx="741682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性別平等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eiryo" charset="-128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IOC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（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International Olympic Committee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，國際奧會）宣佈，承諾會在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2020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年東京奧運時，達到男女平等的目標，讓男女參賽選手比例，各佔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50%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" charset="-128"/>
                <a:ea typeface="微軟正黑體" panose="020B0604030504040204" pitchFamily="34" charset="-120"/>
                <a:cs typeface="+mn-cs"/>
              </a:rPr>
              <a:t>，確實做到性別平等。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07768" y="1556792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“</a:t>
            </a:r>
            <a:r>
              <a:rPr kumimoji="1" lang="tr-TR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Agenda</a:t>
            </a:r>
            <a:r>
              <a:rPr kumimoji="1" lang="tr-TR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 20+20”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135560" y="2497542"/>
            <a:ext cx="6384032" cy="2120460"/>
            <a:chOff x="2135560" y="2497542"/>
            <a:chExt cx="6384032" cy="2120460"/>
          </a:xfrm>
        </p:grpSpPr>
        <p:sp>
          <p:nvSpPr>
            <p:cNvPr id="6" name="矩形 5"/>
            <p:cNvSpPr/>
            <p:nvPr/>
          </p:nvSpPr>
          <p:spPr>
            <a:xfrm>
              <a:off x="2135560" y="2497542"/>
              <a:ext cx="1656184" cy="1003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永續發展 </a:t>
              </a:r>
              <a:r>
                <a:rPr kumimoji="1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(sustainability)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9816" y="2497542"/>
              <a:ext cx="1656184" cy="1003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提高公信力 </a:t>
              </a:r>
              <a:r>
                <a:rPr kumimoji="1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(credibility)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863408" y="2497542"/>
              <a:ext cx="1656184" cy="1003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吸引青少年 </a:t>
              </a:r>
              <a:r>
                <a:rPr kumimoji="1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微軟正黑體" panose="020B0604030504040204" pitchFamily="34" charset="-120"/>
                  <a:cs typeface="+mn-cs"/>
                </a:rPr>
                <a:t>(youth)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向下箭號 8"/>
            <p:cNvSpPr/>
            <p:nvPr/>
          </p:nvSpPr>
          <p:spPr>
            <a:xfrm>
              <a:off x="4583832" y="3861918"/>
              <a:ext cx="1368152" cy="7560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68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40" y="260648"/>
            <a:ext cx="8462714" cy="6347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38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425689" y="1981393"/>
            <a:ext cx="3143614" cy="566735"/>
          </a:xfrm>
        </p:spPr>
        <p:txBody>
          <a:bodyPr/>
          <a:lstStyle/>
          <a:p>
            <a:r>
              <a:rPr kumimoji="1" lang="zh-TW" altLang="en-US" dirty="0">
                <a:solidFill>
                  <a:schemeClr val="bg1"/>
                </a:solidFill>
              </a:rPr>
              <a:t>性別與運動</a:t>
            </a:r>
            <a:r>
              <a:rPr kumimoji="1" lang="en-US" altLang="zh-TW" dirty="0">
                <a:solidFill>
                  <a:schemeClr val="bg1"/>
                </a:solidFill>
              </a:rPr>
              <a:t/>
            </a:r>
            <a:br>
              <a:rPr kumimoji="1" lang="en-US" altLang="zh-TW" dirty="0">
                <a:solidFill>
                  <a:schemeClr val="bg1"/>
                </a:solidFill>
              </a:rPr>
            </a:br>
            <a:r>
              <a:rPr kumimoji="1" lang="en-US" altLang="zh-TW" dirty="0">
                <a:solidFill>
                  <a:schemeClr val="bg1"/>
                </a:solidFill>
              </a:rPr>
              <a:t>I.</a:t>
            </a:r>
            <a:r>
              <a:rPr kumimoji="1" lang="zh-TW" altLang="en-US" dirty="0">
                <a:solidFill>
                  <a:schemeClr val="bg1"/>
                </a:solidFill>
              </a:rPr>
              <a:t> 過去</a:t>
            </a:r>
            <a:r>
              <a:rPr kumimoji="1" lang="en-US" altLang="zh-TW" dirty="0">
                <a:solidFill>
                  <a:schemeClr val="bg1"/>
                </a:solidFill>
              </a:rPr>
              <a:t> the Past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C:\DOCUME~1\YLCHEN~1\LOCALS~1\Temp\msohtmlclip1\01\clip_image001.pn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/>
          <a:srcRect l="-1509" t="67" r="4339" b="5535"/>
          <a:stretch/>
        </p:blipFill>
        <p:spPr bwMode="auto">
          <a:xfrm>
            <a:off x="2059168" y="901699"/>
            <a:ext cx="4087812" cy="5270500"/>
          </a:xfrm>
          <a:prstGeom prst="rect">
            <a:avLst/>
          </a:prstGeom>
          <a:noFill/>
        </p:spPr>
      </p:pic>
      <p:sp>
        <p:nvSpPr>
          <p:cNvPr id="6" name="文字版面配置區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13" name="Picture 4" descr="http://upload.wikimedia.org/wikipedia/commons/7/73/BathingSuit1920s.jpg"/>
          <p:cNvPicPr>
            <a:picLocks noChangeAspect="1" noChangeArrowheads="1"/>
          </p:cNvPicPr>
          <p:nvPr/>
        </p:nvPicPr>
        <p:blipFill>
          <a:blip r:embed="rId3" cstate="print"/>
          <a:srcRect t="-40236" b="-40236"/>
          <a:stretch>
            <a:fillRect/>
          </a:stretch>
        </p:blipFill>
        <p:spPr bwMode="auto">
          <a:xfrm>
            <a:off x="6425689" y="1966911"/>
            <a:ext cx="420687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59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62" y="404664"/>
            <a:ext cx="8958126" cy="5976664"/>
          </a:xfrm>
          <a:prstGeom prst="rect">
            <a:avLst/>
          </a:prstGeom>
        </p:spPr>
      </p:pic>
      <p:sp>
        <p:nvSpPr>
          <p:cNvPr id="7" name="矩形 6">
            <a:hlinkClick r:id="rId3"/>
          </p:cNvPr>
          <p:cNvSpPr/>
          <p:nvPr/>
        </p:nvSpPr>
        <p:spPr>
          <a:xfrm>
            <a:off x="2639616" y="2060848"/>
            <a:ext cx="7272808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[I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will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what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I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t>want]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62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37"/>
            <a:ext cx="11712624" cy="58563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25011" y="1147746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14171A"/>
                </a:solidFill>
                <a:effectLst/>
                <a:uLnTx/>
                <a:uFillTx/>
                <a:latin typeface="Helvetica Neue" charset="0"/>
                <a:ea typeface="新細明體" pitchFamily="18" charset="-120"/>
                <a:cs typeface="+mn-cs"/>
              </a:rPr>
              <a:t>2015 WNBA MVP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8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470" y="18929"/>
            <a:ext cx="7467600" cy="13573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dirty="0"/>
              <a:t>傳統的想法</a:t>
            </a:r>
            <a:br>
              <a:rPr lang="zh-TW" altLang="en-US" sz="3200" dirty="0"/>
            </a:br>
            <a:r>
              <a:rPr lang="zh-TW" altLang="en-US" sz="3200" dirty="0"/>
              <a:t>運動是女性的禁地</a:t>
            </a:r>
            <a:endParaRPr lang="en-US" altLang="zh-TW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095500" y="1571626"/>
            <a:ext cx="8032948" cy="4676775"/>
          </a:xfrm>
        </p:spPr>
        <p:txBody>
          <a:bodyPr/>
          <a:lstStyle/>
          <a:p>
            <a:pPr eaLnBrk="1" hangingPunct="1"/>
            <a:r>
              <a:rPr lang="en-US" altLang="zh-TW" sz="2800" b="1" dirty="0"/>
              <a:t>“</a:t>
            </a:r>
            <a:r>
              <a:rPr lang="zh-TW" altLang="en-US" sz="2800" b="1" dirty="0"/>
              <a:t>女性參與運動的行為是</a:t>
            </a:r>
            <a:r>
              <a:rPr lang="zh-TW" altLang="en-US" sz="2800" b="1" dirty="0">
                <a:solidFill>
                  <a:srgbClr val="FF0000"/>
                </a:solidFill>
              </a:rPr>
              <a:t>不自然且不美的</a:t>
            </a:r>
            <a:r>
              <a:rPr lang="zh-TW" altLang="en-US" sz="2800" b="1" dirty="0"/>
              <a:t>”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800" b="1" dirty="0"/>
          </a:p>
          <a:p>
            <a:pPr eaLnBrk="1" hangingPunct="1"/>
            <a:r>
              <a:rPr lang="zh-TW" altLang="en-US" sz="2800" b="1" dirty="0"/>
              <a:t>女性對早期運動的最偉大貢獻不像是男性在運動場展現的力與美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而是在運動場旁觀眾席上對</a:t>
            </a:r>
            <a:r>
              <a:rPr lang="zh-TW" altLang="en-US" sz="2800" b="1" dirty="0">
                <a:solidFill>
                  <a:srgbClr val="FF0000"/>
                </a:solidFill>
              </a:rPr>
              <a:t>男性選手報以熱烈的掌聲</a:t>
            </a:r>
            <a:r>
              <a:rPr lang="zh-TW" altLang="en-US" sz="2800" b="1" dirty="0"/>
              <a:t>”</a:t>
            </a:r>
            <a:endParaRPr lang="en-US" altLang="zh-TW" sz="2800" b="1" dirty="0"/>
          </a:p>
          <a:p>
            <a:pPr eaLnBrk="1" hangingPunct="1">
              <a:buFont typeface="Wingdings 2" pitchFamily="18" charset="2"/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2800" b="1" dirty="0"/>
              <a:t>如我之前所表示的，</a:t>
            </a:r>
            <a:r>
              <a:rPr lang="zh-TW" altLang="zh-TW" sz="2800" b="1" dirty="0">
                <a:solidFill>
                  <a:srgbClr val="FF0000"/>
                </a:solidFill>
              </a:rPr>
              <a:t>男性才能夠成為一個真正的奧運英雄</a:t>
            </a:r>
            <a:r>
              <a:rPr lang="zh-TW" altLang="zh-TW" sz="2800" b="1" dirty="0"/>
              <a:t>，其他人如女性或團體運動都無法達成</a:t>
            </a:r>
            <a:r>
              <a:rPr lang="zh-TW" altLang="zh-TW" sz="2800" dirty="0"/>
              <a:t>。</a:t>
            </a:r>
            <a:r>
              <a:rPr lang="en-US" altLang="zh-TW" sz="2800" dirty="0"/>
              <a:t>      (Le Journal, 27/Aug/1936)</a:t>
            </a:r>
            <a:endParaRPr lang="zh-TW" altLang="zh-TW" sz="2800" dirty="0"/>
          </a:p>
          <a:p>
            <a:pPr eaLnBrk="1" hangingPunct="1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569716" y="518992"/>
            <a:ext cx="3214687" cy="8572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古柏汀</a:t>
            </a:r>
          </a:p>
        </p:txBody>
      </p:sp>
    </p:spTree>
    <p:extLst>
      <p:ext uri="{BB962C8B-B14F-4D97-AF65-F5344CB8AC3E}">
        <p14:creationId xmlns:p14="http://schemas.microsoft.com/office/powerpoint/2010/main" val="130874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/>
              <a:t>運動是男性的專利</a:t>
            </a:r>
            <a:r>
              <a:rPr lang="en-US" altLang="zh-TW" sz="3600" dirty="0"/>
              <a:t>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dirty="0"/>
              <a:t>運動強調生理條件上的力氣與體型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dirty="0"/>
              <a:t>獲勝的關鍵是體能的優越性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dirty="0"/>
              <a:t>強調男子氣概</a:t>
            </a:r>
            <a:r>
              <a:rPr lang="en-US" altLang="zh-TW" sz="2800" dirty="0"/>
              <a:t>(Macho): </a:t>
            </a:r>
            <a:r>
              <a:rPr lang="zh-TW" altLang="en-US" sz="2800" dirty="0"/>
              <a:t>競爭</a:t>
            </a:r>
            <a:r>
              <a:rPr lang="en-US" altLang="zh-TW" sz="2800" dirty="0"/>
              <a:t>, </a:t>
            </a:r>
            <a:r>
              <a:rPr lang="zh-TW" altLang="en-US" sz="2800" dirty="0"/>
              <a:t>霸氣</a:t>
            </a:r>
            <a:r>
              <a:rPr lang="en-US" altLang="zh-TW" sz="2800" dirty="0"/>
              <a:t>, </a:t>
            </a:r>
            <a:r>
              <a:rPr lang="zh-TW" altLang="en-US" sz="2800" dirty="0"/>
              <a:t>野心</a:t>
            </a:r>
            <a:r>
              <a:rPr lang="en-US" altLang="zh-TW" sz="2800" dirty="0"/>
              <a:t>, </a:t>
            </a:r>
            <a:r>
              <a:rPr lang="zh-TW" altLang="en-US" sz="2800" dirty="0"/>
              <a:t>毅力</a:t>
            </a:r>
            <a:r>
              <a:rPr lang="en-US" altLang="zh-TW" sz="2800" dirty="0"/>
              <a:t>, </a:t>
            </a:r>
            <a:r>
              <a:rPr lang="zh-TW" altLang="en-US" sz="2800" dirty="0"/>
              <a:t>冒險精神</a:t>
            </a:r>
            <a:r>
              <a:rPr lang="zh-TW" altLang="en-US" sz="2800" dirty="0">
                <a:sym typeface="Wingdings" pitchFamily="2" charset="2"/>
              </a:rPr>
              <a:t> 等同於領導者特質</a:t>
            </a:r>
            <a:r>
              <a:rPr lang="en-US" altLang="zh-TW" sz="2800" dirty="0">
                <a:sym typeface="Wingdings" pitchFamily="2" charset="2"/>
              </a:rPr>
              <a:t>.</a:t>
            </a:r>
            <a:endParaRPr lang="en-US" altLang="zh-TW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zh-TW" altLang="en-US" sz="2800" b="1" dirty="0"/>
              <a:t>因為父權社會的因素</a:t>
            </a:r>
            <a:r>
              <a:rPr lang="en-US" altLang="zh-TW" sz="2800" b="1" dirty="0"/>
              <a:t>, </a:t>
            </a:r>
            <a:r>
              <a:rPr lang="zh-TW" altLang="en-US" sz="2800" b="1" dirty="0"/>
              <a:t>很多運動一開始都為男性</a:t>
            </a:r>
            <a:r>
              <a:rPr lang="zh-TW" altLang="en-US" sz="2800" b="1" dirty="0">
                <a:solidFill>
                  <a:srgbClr val="FF0000"/>
                </a:solidFill>
              </a:rPr>
              <a:t>量身訂做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zh-TW" altLang="en-US" sz="24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altLang="zh-TW" sz="28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7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809750" y="1643064"/>
            <a:ext cx="7772400" cy="4346575"/>
          </a:xfrm>
        </p:spPr>
        <p:txBody>
          <a:bodyPr/>
          <a:lstStyle/>
          <a:p>
            <a:pPr algn="ctr" eaLnBrk="1" hangingPunct="1"/>
            <a:r>
              <a:rPr lang="en-US" altLang="zh-TW" sz="2000" dirty="0"/>
              <a:t>1896</a:t>
            </a:r>
            <a:r>
              <a:rPr lang="zh-TW" altLang="en-US" sz="2000" dirty="0"/>
              <a:t>年以前婦女被排除在現代奧運參與之外</a:t>
            </a:r>
          </a:p>
          <a:p>
            <a:pPr algn="ctr" eaLnBrk="1" hangingPunct="1"/>
            <a:r>
              <a:rPr lang="zh-TW" altLang="en-US" sz="2000" dirty="0"/>
              <a:t>第二屆奧運有</a:t>
            </a:r>
            <a:r>
              <a:rPr lang="en-US" altLang="zh-TW" sz="2000" dirty="0"/>
              <a:t>19</a:t>
            </a:r>
            <a:r>
              <a:rPr lang="zh-TW" altLang="en-US" sz="2000" dirty="0"/>
              <a:t>位女性運動員在經過非官方同意下參賽</a:t>
            </a:r>
          </a:p>
          <a:p>
            <a:pPr algn="ctr" eaLnBrk="1" hangingPunct="1"/>
            <a:r>
              <a:rPr lang="en-US" altLang="zh-TW" sz="2000" dirty="0"/>
              <a:t>1908</a:t>
            </a:r>
            <a:r>
              <a:rPr lang="zh-TW" altLang="en-US" sz="2000" dirty="0"/>
              <a:t>倫敦奧運：</a:t>
            </a:r>
            <a:r>
              <a:rPr lang="en-US" altLang="zh-TW" sz="2000" dirty="0"/>
              <a:t>43</a:t>
            </a:r>
            <a:r>
              <a:rPr lang="zh-TW" altLang="en-US" sz="2000" dirty="0"/>
              <a:t>位女性運動員參與滑冰</a:t>
            </a:r>
            <a:r>
              <a:rPr lang="en-US" altLang="zh-TW" sz="2000" dirty="0"/>
              <a:t>, </a:t>
            </a:r>
            <a:r>
              <a:rPr lang="zh-TW" altLang="en-US" sz="2000" dirty="0"/>
              <a:t>射箭</a:t>
            </a:r>
            <a:r>
              <a:rPr lang="en-US" altLang="zh-TW" sz="2000" dirty="0"/>
              <a:t>, </a:t>
            </a:r>
            <a:r>
              <a:rPr lang="zh-TW" altLang="en-US" sz="2000" dirty="0"/>
              <a:t>與網球</a:t>
            </a:r>
            <a:r>
              <a:rPr lang="en-US" altLang="zh-TW" sz="2000" dirty="0"/>
              <a:t>.</a:t>
            </a:r>
          </a:p>
          <a:p>
            <a:pPr algn="ctr" eaLnBrk="1" hangingPunct="1"/>
            <a:r>
              <a:rPr lang="en-US" altLang="zh-TW" sz="2000" dirty="0"/>
              <a:t>1912</a:t>
            </a:r>
            <a:r>
              <a:rPr lang="zh-TW" altLang="en-US" sz="2000" dirty="0"/>
              <a:t>年</a:t>
            </a:r>
            <a:r>
              <a:rPr lang="en-US" altLang="zh-TW" sz="2000" dirty="0"/>
              <a:t>, </a:t>
            </a:r>
            <a:r>
              <a:rPr lang="zh-TW" altLang="en-US" sz="2000" dirty="0"/>
              <a:t>女性被允許參加游泳比賽</a:t>
            </a:r>
          </a:p>
          <a:p>
            <a:pPr algn="ctr" eaLnBrk="1" hangingPunct="1"/>
            <a:r>
              <a:rPr lang="en-US" altLang="zh-TW" sz="2000" dirty="0"/>
              <a:t>1920</a:t>
            </a:r>
            <a:r>
              <a:rPr lang="zh-TW" altLang="en-US" sz="2000" dirty="0"/>
              <a:t>年</a:t>
            </a:r>
            <a:r>
              <a:rPr lang="en-US" altLang="zh-TW" sz="2000" dirty="0"/>
              <a:t>,68/2692 </a:t>
            </a:r>
            <a:r>
              <a:rPr lang="zh-TW" altLang="en-US" sz="2000" dirty="0"/>
              <a:t>位女性參與比賽</a:t>
            </a:r>
            <a:endParaRPr lang="en-US" altLang="zh-TW" sz="2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1924</a:t>
            </a:r>
            <a:r>
              <a:rPr lang="zh-TW" altLang="en-US" sz="2000" dirty="0">
                <a:solidFill>
                  <a:srgbClr val="FF0000"/>
                </a:solidFill>
              </a:rPr>
              <a:t> 年</a:t>
            </a:r>
            <a:r>
              <a:rPr lang="en-US" altLang="zh-TW" sz="2000" dirty="0">
                <a:solidFill>
                  <a:srgbClr val="FF0000"/>
                </a:solidFill>
              </a:rPr>
              <a:t>, IOC</a:t>
            </a:r>
            <a:r>
              <a:rPr lang="zh-TW" altLang="en-US" sz="2000" dirty="0">
                <a:solidFill>
                  <a:srgbClr val="FF0000"/>
                </a:solidFill>
              </a:rPr>
              <a:t>才正式允許女性參加奧運會</a:t>
            </a:r>
            <a:endParaRPr lang="zh-TW" altLang="en-US" sz="2000" dirty="0"/>
          </a:p>
          <a:p>
            <a:pPr algn="ctr" eaLnBrk="1" hangingPunct="1"/>
            <a:r>
              <a:rPr lang="en-US" altLang="zh-TW" sz="2000" dirty="0"/>
              <a:t>1928</a:t>
            </a:r>
            <a:r>
              <a:rPr lang="zh-TW" altLang="en-US" sz="2000" dirty="0"/>
              <a:t>年</a:t>
            </a:r>
            <a:r>
              <a:rPr lang="en-US" altLang="zh-TW" sz="2000" dirty="0"/>
              <a:t>, </a:t>
            </a:r>
            <a:r>
              <a:rPr lang="zh-TW" altLang="en-US" sz="2000" dirty="0"/>
              <a:t>田徑開賽後的</a:t>
            </a:r>
            <a:r>
              <a:rPr lang="en-US" altLang="zh-TW" sz="2000" dirty="0"/>
              <a:t>32</a:t>
            </a:r>
            <a:r>
              <a:rPr lang="zh-TW" altLang="en-US" sz="2000" dirty="0"/>
              <a:t>年</a:t>
            </a:r>
            <a:r>
              <a:rPr lang="en-US" altLang="zh-TW" sz="2000" dirty="0"/>
              <a:t>, </a:t>
            </a:r>
            <a:r>
              <a:rPr lang="zh-TW" altLang="en-US" sz="2000" dirty="0"/>
              <a:t>女性才能夠比賽</a:t>
            </a:r>
            <a:r>
              <a:rPr lang="en-US" altLang="zh-TW" sz="2000" dirty="0"/>
              <a:t>, </a:t>
            </a:r>
            <a:r>
              <a:rPr lang="zh-TW" altLang="en-US" sz="2000" dirty="0"/>
              <a:t>但卻發生女子</a:t>
            </a:r>
            <a:r>
              <a:rPr lang="en-US" altLang="zh-TW" sz="2000" dirty="0"/>
              <a:t>800</a:t>
            </a:r>
            <a:r>
              <a:rPr lang="zh-TW" altLang="en-US" sz="2000" dirty="0"/>
              <a:t>公尺事件 </a:t>
            </a:r>
            <a:r>
              <a:rPr lang="en-US" altLang="zh-TW" sz="2000" dirty="0"/>
              <a:t>(1960</a:t>
            </a:r>
            <a:r>
              <a:rPr lang="zh-TW" altLang="en-US" sz="2000" dirty="0"/>
              <a:t>年恢復</a:t>
            </a:r>
            <a:r>
              <a:rPr lang="en-US" altLang="zh-TW" sz="2000" dirty="0"/>
              <a:t>)</a:t>
            </a:r>
          </a:p>
          <a:p>
            <a:pPr algn="ctr" eaLnBrk="1" hangingPunct="1"/>
            <a:r>
              <a:rPr lang="en-US" altLang="zh-TW" sz="2000" dirty="0"/>
              <a:t>1996</a:t>
            </a:r>
            <a:r>
              <a:rPr lang="zh-TW" altLang="en-US" sz="2000" dirty="0"/>
              <a:t>女子足球正式成為奧運項目</a:t>
            </a:r>
            <a:r>
              <a:rPr lang="en-US" altLang="zh-TW" sz="2000" dirty="0"/>
              <a:t> </a:t>
            </a:r>
          </a:p>
          <a:p>
            <a:pPr algn="ctr" eaLnBrk="1" hangingPunct="1"/>
            <a:endParaRPr lang="en-US" altLang="zh-TW" sz="2000" dirty="0"/>
          </a:p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076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836712"/>
            <a:ext cx="70993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0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63" y="-30832"/>
            <a:ext cx="9144000" cy="67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22" y="0"/>
            <a:ext cx="7677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7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9536" y="332657"/>
            <a:ext cx="72008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ii. </a:t>
            </a:r>
            <a:r>
              <a:rPr lang="zh-TW" altLang="en-US" dirty="0">
                <a:solidFill>
                  <a:srgbClr val="FF0000"/>
                </a:solidFill>
              </a:rPr>
              <a:t>現在</a:t>
            </a:r>
          </a:p>
        </p:txBody>
      </p:sp>
      <p:sp>
        <p:nvSpPr>
          <p:cNvPr id="28675" name="文字版面配置區 2"/>
          <p:cNvSpPr>
            <a:spLocks noGrp="1"/>
          </p:cNvSpPr>
          <p:nvPr>
            <p:ph type="body" idx="1"/>
          </p:nvPr>
        </p:nvSpPr>
        <p:spPr>
          <a:xfrm>
            <a:off x="2855640" y="2132857"/>
            <a:ext cx="6255488" cy="743507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412776"/>
            <a:ext cx="7222824" cy="47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587</Words>
  <Application>Microsoft Office PowerPoint</Application>
  <PresentationFormat>寬螢幕</PresentationFormat>
  <Paragraphs>113</Paragraphs>
  <Slides>21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Helvetica Neue</vt:lpstr>
      <vt:lpstr>Meiryo</vt:lpstr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Wingdings 2</vt:lpstr>
      <vt:lpstr>課程名稱</vt:lpstr>
      <vt:lpstr>運動與性別「中」</vt:lpstr>
      <vt:lpstr>性別與運動 I. 過去 the Past</vt:lpstr>
      <vt:lpstr>傳統的想法 運動是女性的禁地</vt:lpstr>
      <vt:lpstr>運動是男性的專利?</vt:lpstr>
      <vt:lpstr>PowerPoint 簡報</vt:lpstr>
      <vt:lpstr>PowerPoint 簡報</vt:lpstr>
      <vt:lpstr>PowerPoint 簡報</vt:lpstr>
      <vt:lpstr>PowerPoint 簡報</vt:lpstr>
      <vt:lpstr>ii. 現在</vt:lpstr>
      <vt:lpstr>PowerPoint 簡報</vt:lpstr>
      <vt:lpstr>進步？</vt:lpstr>
      <vt:lpstr>PowerPoint 簡報</vt:lpstr>
      <vt:lpstr>PowerPoint 簡報</vt:lpstr>
      <vt:lpstr>Title IX:影響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運動與性別「中」</dc:title>
  <dc:creator>Microsoft Office User</dc:creator>
  <cp:lastModifiedBy>YenTing_Lin</cp:lastModifiedBy>
  <cp:revision>7</cp:revision>
  <dcterms:created xsi:type="dcterms:W3CDTF">2018-06-23T12:48:18Z</dcterms:created>
  <dcterms:modified xsi:type="dcterms:W3CDTF">2018-06-23T15:54:08Z</dcterms:modified>
</cp:coreProperties>
</file>