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363" r:id="rId3"/>
    <p:sldId id="364" r:id="rId4"/>
    <p:sldId id="365" r:id="rId5"/>
    <p:sldId id="371" r:id="rId6"/>
    <p:sldId id="372" r:id="rId7"/>
    <p:sldId id="366" r:id="rId8"/>
    <p:sldId id="383" r:id="rId9"/>
    <p:sldId id="384" r:id="rId10"/>
    <p:sldId id="388" r:id="rId11"/>
    <p:sldId id="368" r:id="rId12"/>
    <p:sldId id="386" r:id="rId13"/>
    <p:sldId id="394" r:id="rId14"/>
    <p:sldId id="389" r:id="rId15"/>
    <p:sldId id="376" r:id="rId16"/>
    <p:sldId id="378" r:id="rId17"/>
    <p:sldId id="395" r:id="rId18"/>
    <p:sldId id="370" r:id="rId19"/>
    <p:sldId id="374" r:id="rId20"/>
    <p:sldId id="369" r:id="rId2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66FF"/>
    <a:srgbClr val="000066"/>
    <a:srgbClr val="3366FF"/>
    <a:srgbClr val="CC3300"/>
    <a:srgbClr val="0000CC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12" autoAdjust="0"/>
    <p:restoredTop sz="94581" autoAdjust="0"/>
  </p:normalViewPr>
  <p:slideViewPr>
    <p:cSldViewPr snapToGrid="0">
      <p:cViewPr varScale="1">
        <p:scale>
          <a:sx n="83" d="100"/>
          <a:sy n="83" d="100"/>
        </p:scale>
        <p:origin x="86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0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45B0B8-C4E3-4C0F-8C83-D00C2F8D0BE2}" type="datetimeFigureOut">
              <a:rPr lang="zh-TW" altLang="en-US" smtClean="0"/>
              <a:t>2018/8/18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81E597-AEB1-4075-B577-4A0EE65063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8228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81050" indent="-298450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2033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859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1685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6257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30829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5401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9973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F78C732E-6393-4FA3-840F-2CFE957F1316}" type="slidenum">
              <a:rPr lang="en-US" altLang="zh-TW" sz="1300" smtClean="0"/>
              <a:pPr>
                <a:spcBef>
                  <a:spcPct val="0"/>
                </a:spcBef>
              </a:pPr>
              <a:t>4</a:t>
            </a:fld>
            <a:endParaRPr lang="en-US" altLang="zh-TW" sz="1300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zh-TW" altLang="en-US" dirty="0" smtClean="0">
                <a:latin typeface="Arial" panose="020B0604020202020204" pitchFamily="34" charset="0"/>
              </a:rPr>
              <a:t>千萬不能空腹運動唷 </a:t>
            </a:r>
            <a:endParaRPr lang="zh-TW" altLang="zh-TW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66757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81050" indent="-298450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2033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859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1685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6257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30829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5401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9973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F78C732E-6393-4FA3-840F-2CFE957F1316}" type="slidenum">
              <a:rPr lang="en-US" altLang="zh-TW" sz="1300" smtClean="0"/>
              <a:pPr>
                <a:spcBef>
                  <a:spcPct val="0"/>
                </a:spcBef>
              </a:pPr>
              <a:t>7</a:t>
            </a:fld>
            <a:endParaRPr lang="en-US" altLang="zh-TW" sz="1300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58877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81050" indent="-298450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2033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859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1685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6257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30829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5401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9973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F78C732E-6393-4FA3-840F-2CFE957F1316}" type="slidenum">
              <a:rPr lang="en-US" altLang="zh-TW" sz="1300" smtClean="0"/>
              <a:pPr>
                <a:spcBef>
                  <a:spcPct val="0"/>
                </a:spcBef>
              </a:pPr>
              <a:t>11</a:t>
            </a:fld>
            <a:endParaRPr lang="en-US" altLang="zh-TW" sz="1300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2766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81050" indent="-298450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2033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859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1685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6257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30829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5401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9973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F78C732E-6393-4FA3-840F-2CFE957F1316}" type="slidenum">
              <a:rPr lang="en-US" altLang="zh-TW" sz="1300" smtClean="0"/>
              <a:pPr>
                <a:spcBef>
                  <a:spcPct val="0"/>
                </a:spcBef>
              </a:pPr>
              <a:t>20</a:t>
            </a:fld>
            <a:endParaRPr lang="en-US" altLang="zh-TW" sz="1300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59103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0EB4837-40E0-4F2F-BE72-DED402872CBE}" type="datetime1">
              <a:rPr lang="en-US" altLang="zh-TW" smtClean="0"/>
              <a:t>8/18/2018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AE45E90-1DB4-4B82-8E8A-CD2FCFC11F9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736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C5EAFFD-CED3-48CF-B0D3-8486F3E27041}" type="datetime1">
              <a:rPr lang="en-US" altLang="zh-TW" smtClean="0"/>
              <a:t>8/18/2018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F8F1439-EE78-46AE-A120-2F9912D3117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41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F69E1A5-9BA5-4211-A1E4-CA252DB9C482}" type="datetime1">
              <a:rPr lang="en-US" altLang="zh-TW" smtClean="0"/>
              <a:t>8/18/2018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264F07-8D40-46C5-AC8C-31230415A5E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064962E-051A-4423-B4E7-7D1D3A7F4086}" type="datetime1">
              <a:rPr lang="en-US" altLang="zh-TW" smtClean="0"/>
              <a:t>8/18/2018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5C0395-D23A-44D3-82C0-4590073AED2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832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50D512C-4764-4D13-983F-F9E99F199373}" type="datetime1">
              <a:rPr lang="en-US" altLang="zh-TW" smtClean="0"/>
              <a:t>8/18/2018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2912FB0-2E0B-4C7D-89B7-C016A647C2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038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B53328D-49C9-4DA4-9173-6BD73BA6FF22}" type="datetime1">
              <a:rPr lang="en-US" altLang="zh-TW" smtClean="0"/>
              <a:t>8/18/2018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AC74A30-8353-4862-B702-976BAC0E8F5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93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CF1BA14-FC8D-4DB6-BE10-91EAA130D3FC}" type="datetime1">
              <a:rPr lang="en-US" altLang="zh-TW" smtClean="0"/>
              <a:t>8/18/2018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9CD0521-1776-48F2-8FB8-C1E263F51F3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0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D873306-BC14-4708-BC06-B0ECC235D54D}" type="datetime1">
              <a:rPr lang="en-US" altLang="zh-TW" smtClean="0"/>
              <a:t>8/18/2018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82A85B7-C58A-4350-BFB6-40B5FB091D4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612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789CE52-FA50-4F39-B146-52F7B40E373B}" type="datetime1">
              <a:rPr lang="en-US" altLang="zh-TW" smtClean="0"/>
              <a:t>8/18/2018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786742-364C-42B1-8E4A-2F680DEA739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721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D2A17A2-F685-456D-955E-190E706D4085}" type="datetime1">
              <a:rPr lang="en-US" altLang="zh-TW" smtClean="0"/>
              <a:t>8/18/2018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7FC8CB1-943C-4FEC-AE98-0A0E426A147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0D6F2C6-6C94-491F-A704-F7EE2FD1094B}" type="datetime1">
              <a:rPr lang="en-US" altLang="zh-TW" smtClean="0"/>
              <a:t>8/18/2018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8EB9646-D5C1-49A7-8BC7-64424560F63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825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BA656D60-5D62-4081-8AF4-492AFC63E4AF}" type="datetime1">
              <a:rPr lang="en-US" altLang="zh-TW" smtClean="0"/>
              <a:t>8/18/2018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C0C4949E-7836-4454-A5D1-8B546E1F9C33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hdr="0" ftr="0" dt="0"/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2745" y="2371568"/>
            <a:ext cx="7772400" cy="1470026"/>
          </a:xfrm>
        </p:spPr>
        <p:txBody>
          <a:bodyPr/>
          <a:lstStyle/>
          <a:p>
            <a:pPr lvl="0"/>
            <a:r>
              <a:rPr lang="zh-TW" altLang="en-US" b="1" dirty="0" smtClean="0">
                <a:solidFill>
                  <a:srgbClr val="0000CC"/>
                </a:solidFill>
              </a:rPr>
              <a:t>運動</a:t>
            </a:r>
            <a:r>
              <a:rPr lang="en-US" altLang="zh-TW" b="1" dirty="0" smtClean="0">
                <a:solidFill>
                  <a:srgbClr val="0000CC"/>
                </a:solidFill>
              </a:rPr>
              <a:t>(</a:t>
            </a:r>
            <a:r>
              <a:rPr lang="zh-TW" altLang="en-US" b="1" dirty="0" smtClean="0">
                <a:solidFill>
                  <a:srgbClr val="0000CC"/>
                </a:solidFill>
              </a:rPr>
              <a:t>訓練</a:t>
            </a:r>
            <a:r>
              <a:rPr lang="en-US" altLang="zh-TW" b="1" dirty="0" smtClean="0">
                <a:solidFill>
                  <a:srgbClr val="0000CC"/>
                </a:solidFill>
              </a:rPr>
              <a:t>)</a:t>
            </a:r>
            <a:r>
              <a:rPr lang="zh-TW" altLang="en-US" b="1" dirty="0" smtClean="0">
                <a:solidFill>
                  <a:srgbClr val="0000CC"/>
                </a:solidFill>
              </a:rPr>
              <a:t>前的飲食</a:t>
            </a:r>
            <a:endParaRPr lang="zh-TW" b="1" dirty="0">
              <a:solidFill>
                <a:srgbClr val="0000CC"/>
              </a:solidFill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547667" y="4309253"/>
            <a:ext cx="6400800" cy="648071"/>
          </a:xfrm>
        </p:spPr>
        <p:txBody>
          <a:bodyPr/>
          <a:lstStyle/>
          <a:p>
            <a:pPr lvl="0" algn="r"/>
            <a:r>
              <a:rPr lang="zh-TW" altLang="en-US" b="1" dirty="0" smtClean="0">
                <a:solidFill>
                  <a:srgbClr val="CC3300"/>
                </a:solidFill>
              </a:rPr>
              <a:t>張文</a:t>
            </a:r>
            <a:r>
              <a:rPr lang="zh-TW" altLang="en-US" b="1" dirty="0">
                <a:solidFill>
                  <a:srgbClr val="CC3300"/>
                </a:solidFill>
              </a:rPr>
              <a:t>心</a:t>
            </a:r>
            <a:endParaRPr lang="en-US" b="1" dirty="0">
              <a:solidFill>
                <a:srgbClr val="CC3300"/>
              </a:solidFill>
            </a:endParaRP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FAE45E90-1DB4-4B82-8E8A-CD2FCFC11F98}" type="slidenum">
              <a:rPr lang="en-US" altLang="zh-TW" smtClean="0"/>
              <a:t>1</a:t>
            </a:fld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4072" y="182277"/>
            <a:ext cx="5241636" cy="1143000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anose="03000509000000000000" pitchFamily="65" charset="-120"/>
              </a:rPr>
              <a:t>方便攜帶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10</a:t>
            </a:fld>
            <a:endParaRPr lang="zh-TW" altLang="en-US"/>
          </a:p>
        </p:txBody>
      </p:sp>
      <p:pic>
        <p:nvPicPr>
          <p:cNvPr id="1034" name="Picture 10" descr="ãæ°´æä¹¾ãçåçæå°çµæ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2036" y="2875847"/>
            <a:ext cx="2916192" cy="1942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ãè¡èä¹¾ãçåçæå°çµæ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3916" y="4980440"/>
            <a:ext cx="2038574" cy="1114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ãèè¶èä¹¾ãçåçæå°çµæ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0979" y="4855505"/>
            <a:ext cx="1801060" cy="133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ãæ£è±ç³ãçåçæå°çµæ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6544" y="454396"/>
            <a:ext cx="2960255" cy="2160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ãé¦èãçåçæå°çµæ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14" y="1325277"/>
            <a:ext cx="3276315" cy="2333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ãè²æãçåçæå°çµæ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9014" y="3716820"/>
            <a:ext cx="2204902" cy="2477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ãçéº¥æ£ãçåçæå°çµæ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80" b="10885"/>
          <a:stretch/>
        </p:blipFill>
        <p:spPr bwMode="auto">
          <a:xfrm>
            <a:off x="183669" y="4016212"/>
            <a:ext cx="3029090" cy="2177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ãæåãçåçæå°çµæ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6474" y="1698669"/>
            <a:ext cx="2102025" cy="1586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2799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運動前</a:t>
            </a:r>
            <a:r>
              <a:rPr lang="zh-TW" alt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蛋白</a:t>
            </a:r>
            <a:r>
              <a:rPr lang="zh-TW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質</a:t>
            </a:r>
            <a:r>
              <a:rPr lang="zh-TW" altLang="en-US" sz="40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的攝取量</a:t>
            </a:r>
            <a:endParaRPr lang="zh-TW" altLang="en-US" sz="4000" b="1" dirty="0" smtClean="0">
              <a:latin typeface="Times New Roman" panose="02020603050405020304" pitchFamily="18" charset="0"/>
            </a:endParaRP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79418"/>
            <a:ext cx="8229600" cy="4188558"/>
          </a:xfrm>
        </p:spPr>
        <p:txBody>
          <a:bodyPr/>
          <a:lstStyle/>
          <a:p>
            <a:pPr>
              <a:buFont typeface="Wingdings" panose="05000000000000000000" pitchFamily="2" charset="2"/>
              <a:buChar char="u"/>
            </a:pPr>
            <a:r>
              <a:rPr lang="zh-TW" altLang="en-US" b="1" dirty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最佳進食時間點：</a:t>
            </a:r>
            <a:r>
              <a:rPr lang="en-US" altLang="zh-TW" b="1" dirty="0">
                <a:solidFill>
                  <a:srgbClr val="FF0000"/>
                </a:solidFill>
                <a:latin typeface="+mn-lt"/>
                <a:ea typeface="標楷體" panose="03000509000000000000" pitchFamily="65" charset="-120"/>
              </a:rPr>
              <a:t>&gt; 3 </a:t>
            </a:r>
            <a:r>
              <a:rPr lang="zh-TW" altLang="en-US" b="1" dirty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小時吃</a:t>
            </a:r>
            <a:endParaRPr lang="en-US" altLang="zh-TW" b="1" dirty="0">
              <a:solidFill>
                <a:srgbClr val="000066"/>
              </a:solidFill>
              <a:latin typeface="+mn-lt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zh-TW" altLang="en-US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搭配</a:t>
            </a:r>
            <a:r>
              <a:rPr lang="zh-TW" altLang="en-US" b="1" dirty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醣類食物一起吃</a:t>
            </a:r>
            <a:endParaRPr lang="en-US" altLang="zh-TW" b="1" dirty="0">
              <a:solidFill>
                <a:srgbClr val="000066"/>
              </a:solidFill>
              <a:latin typeface="+mn-lt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u"/>
            </a:pPr>
            <a:endParaRPr lang="en-US" altLang="zh-TW" b="1" dirty="0">
              <a:solidFill>
                <a:srgbClr val="000066"/>
              </a:solidFill>
              <a:latin typeface="+mn-lt"/>
              <a:ea typeface="標楷體" panose="03000509000000000000" pitchFamily="65" charset="-120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u"/>
            </a:pPr>
            <a:endParaRPr lang="zh-TW" altLang="en-US" dirty="0">
              <a:solidFill>
                <a:srgbClr val="000066"/>
              </a:solidFill>
              <a:latin typeface="+mn-lt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72708" name="投影片編號版面配置區 1"/>
          <p:cNvSpPr>
            <a:spLocks noGrp="1"/>
          </p:cNvSpPr>
          <p:nvPr>
            <p:ph type="sldNum" sz="quarter" idx="4294967295"/>
          </p:nvPr>
        </p:nvSpPr>
        <p:spPr>
          <a:xfrm>
            <a:off x="6705600" y="6477000"/>
            <a:ext cx="2133600" cy="2444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F9D9239-3B21-4D9C-8680-198E941ABDE5}" type="slidenum">
              <a:rPr lang="en-US" altLang="zh-TW" sz="1200" smtClean="0">
                <a:latin typeface="Arial" panose="020B0604020202020204" pitchFamily="34" charset="0"/>
                <a:ea typeface="新細明體" panose="02020500000000000000" pitchFamily="18" charset="-120"/>
              </a:rPr>
              <a:pPr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en-US" altLang="zh-TW" sz="1200" smtClean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  <p:pic>
        <p:nvPicPr>
          <p:cNvPr id="6" name="Picture 6" descr="ãPower barãçåçæå°çµæ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7515" y="2941284"/>
            <a:ext cx="1991995" cy="1991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ãPower barãçåçæå°çµæ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48" b="32343"/>
          <a:stretch/>
        </p:blipFill>
        <p:spPr bwMode="auto">
          <a:xfrm>
            <a:off x="3330442" y="4858535"/>
            <a:ext cx="2786835" cy="997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6" descr="ãå³ä¹ç´  èºåºé¸è½éåãçåçæå°çµæ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06" r="29133"/>
          <a:stretch/>
        </p:blipFill>
        <p:spPr bwMode="auto">
          <a:xfrm>
            <a:off x="7078428" y="4177802"/>
            <a:ext cx="1387943" cy="2434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圖片 1" descr="File:Pointing hand cursor vector.svg - Wikimedia Commons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23" t="7721" r="28693" b="8711"/>
          <a:stretch/>
        </p:blipFill>
        <p:spPr>
          <a:xfrm>
            <a:off x="3460502" y="5705221"/>
            <a:ext cx="926769" cy="1145309"/>
          </a:xfrm>
          <a:prstGeom prst="rect">
            <a:avLst/>
          </a:prstGeom>
        </p:spPr>
      </p:pic>
      <p:pic>
        <p:nvPicPr>
          <p:cNvPr id="2050" name="Picture 2" descr="ãçéº¥æ£ãçåçæå°çµæ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764" y="3383357"/>
            <a:ext cx="2428875" cy="242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www.dimensionsguide.com/wp-content/uploads/2010/10/energy_bar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390114" y="2014437"/>
            <a:ext cx="2296686" cy="200366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99458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12</a:t>
            </a:fld>
            <a:endParaRPr lang="zh-TW" altLang="en-US"/>
          </a:p>
        </p:txBody>
      </p:sp>
      <p:pic>
        <p:nvPicPr>
          <p:cNvPr id="1026" name="Picture 2" descr="ãå«å¯¶ç²¥ãçåçæå°çµæ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60" r="22686"/>
          <a:stretch/>
        </p:blipFill>
        <p:spPr bwMode="auto">
          <a:xfrm>
            <a:off x="217262" y="399093"/>
            <a:ext cx="1254034" cy="2269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ãèä»å¯¶ãçåçæå°çµæ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12" t="3942" r="22904" b="4428"/>
          <a:stretch/>
        </p:blipFill>
        <p:spPr bwMode="auto">
          <a:xfrm>
            <a:off x="1471296" y="399093"/>
            <a:ext cx="1316391" cy="22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ãå¥¶è£½åãçåçæå°çµæ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871" y="3139937"/>
            <a:ext cx="4228565" cy="2948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åå³è¡èé¤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84" r="10968"/>
          <a:stretch/>
        </p:blipFill>
        <p:spPr bwMode="auto">
          <a:xfrm>
            <a:off x="3456711" y="155083"/>
            <a:ext cx="2112129" cy="274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ãçç±³çãçåçæå°çµæ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3310" y="634323"/>
            <a:ext cx="3108384" cy="2032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ãé®®å¥¶éº¥çãçåçæå°çµæ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22"/>
          <a:stretch/>
        </p:blipFill>
        <p:spPr bwMode="auto">
          <a:xfrm>
            <a:off x="4702827" y="3032388"/>
            <a:ext cx="4219950" cy="2689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ãæ°´æ å æãçåçæå°çµæ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3310" y="5392011"/>
            <a:ext cx="2198984" cy="14659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5991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54567"/>
            <a:ext cx="8229600" cy="1143000"/>
          </a:xfrm>
        </p:spPr>
        <p:txBody>
          <a:bodyPr/>
          <a:lstStyle/>
          <a:p>
            <a:r>
              <a:rPr lang="zh-TW" altLang="en-US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簡易</a:t>
            </a:r>
            <a:r>
              <a:rPr lang="zh-TW" altLang="en-US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餐點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18655" y="1563978"/>
            <a:ext cx="8433460" cy="4601691"/>
          </a:xfrm>
        </p:spPr>
        <p:txBody>
          <a:bodyPr/>
          <a:lstStyle/>
          <a:p>
            <a:pPr>
              <a:buFont typeface="Wingdings" panose="05000000000000000000" pitchFamily="2" charset="2"/>
              <a:buChar char="u"/>
            </a:pPr>
            <a:r>
              <a:rPr lang="en-US" altLang="zh-TW" b="1" dirty="0">
                <a:solidFill>
                  <a:srgbClr val="000066"/>
                </a:solidFill>
                <a:latin typeface="+mn-lt"/>
              </a:rPr>
              <a:t>1 </a:t>
            </a:r>
            <a:r>
              <a:rPr lang="zh-TW" altLang="en-US" b="1" dirty="0">
                <a:solidFill>
                  <a:srgbClr val="000066"/>
                </a:solidFill>
                <a:latin typeface="+mn-lt"/>
              </a:rPr>
              <a:t>個貝果</a:t>
            </a:r>
            <a:r>
              <a:rPr lang="en-US" altLang="zh-TW" b="1" dirty="0">
                <a:solidFill>
                  <a:srgbClr val="000066"/>
                </a:solidFill>
                <a:latin typeface="+mn-lt"/>
              </a:rPr>
              <a:t>+</a:t>
            </a:r>
            <a:r>
              <a:rPr lang="zh-TW" altLang="en-US" b="1" dirty="0">
                <a:solidFill>
                  <a:srgbClr val="000066"/>
                </a:solidFill>
                <a:latin typeface="+mn-lt"/>
              </a:rPr>
              <a:t> </a:t>
            </a:r>
            <a:r>
              <a:rPr lang="en-US" altLang="zh-TW" b="1" dirty="0">
                <a:solidFill>
                  <a:srgbClr val="000066"/>
                </a:solidFill>
                <a:latin typeface="+mn-lt"/>
              </a:rPr>
              <a:t>2</a:t>
            </a:r>
            <a:r>
              <a:rPr lang="zh-TW" altLang="en-US" b="1" dirty="0">
                <a:solidFill>
                  <a:srgbClr val="000066"/>
                </a:solidFill>
                <a:latin typeface="+mn-lt"/>
              </a:rPr>
              <a:t> 茶匙花生醬</a:t>
            </a:r>
            <a:r>
              <a:rPr lang="en-US" altLang="zh-TW" b="1" dirty="0">
                <a:solidFill>
                  <a:srgbClr val="000066"/>
                </a:solidFill>
                <a:latin typeface="+mn-lt"/>
              </a:rPr>
              <a:t> + 1 </a:t>
            </a:r>
            <a:r>
              <a:rPr lang="zh-TW" altLang="en-US" b="1" dirty="0">
                <a:solidFill>
                  <a:srgbClr val="000066"/>
                </a:solidFill>
                <a:latin typeface="+mn-lt"/>
              </a:rPr>
              <a:t>片起司片</a:t>
            </a:r>
            <a:r>
              <a:rPr lang="en-US" altLang="zh-TW" b="1" dirty="0">
                <a:solidFill>
                  <a:srgbClr val="000066"/>
                </a:solidFill>
                <a:latin typeface="+mn-lt"/>
              </a:rPr>
              <a:t>+</a:t>
            </a:r>
            <a:r>
              <a:rPr lang="zh-TW" altLang="en-US" b="1" dirty="0">
                <a:solidFill>
                  <a:srgbClr val="000066"/>
                </a:solidFill>
                <a:latin typeface="+mn-lt"/>
              </a:rPr>
              <a:t> </a:t>
            </a:r>
            <a:r>
              <a:rPr lang="en-US" altLang="zh-TW" b="1" dirty="0">
                <a:solidFill>
                  <a:srgbClr val="000066"/>
                </a:solidFill>
                <a:latin typeface="+mn-lt"/>
              </a:rPr>
              <a:t>1 </a:t>
            </a:r>
            <a:r>
              <a:rPr lang="zh-TW" altLang="en-US" b="1" dirty="0">
                <a:solidFill>
                  <a:srgbClr val="000066"/>
                </a:solidFill>
                <a:latin typeface="+mn-lt"/>
              </a:rPr>
              <a:t>杯牛奶 </a:t>
            </a:r>
            <a:r>
              <a:rPr lang="en-US" altLang="zh-TW" b="1" dirty="0">
                <a:solidFill>
                  <a:srgbClr val="000066"/>
                </a:solidFill>
                <a:latin typeface="+mn-lt"/>
              </a:rPr>
              <a:t>(</a:t>
            </a:r>
            <a:r>
              <a:rPr lang="zh-TW" altLang="en-US" b="1" dirty="0">
                <a:solidFill>
                  <a:srgbClr val="000066"/>
                </a:solidFill>
                <a:latin typeface="+mn-lt"/>
              </a:rPr>
              <a:t>醣類含量：</a:t>
            </a:r>
            <a:r>
              <a:rPr lang="en-US" altLang="zh-TW" b="1" dirty="0">
                <a:solidFill>
                  <a:srgbClr val="FF0000"/>
                </a:solidFill>
                <a:latin typeface="+mn-lt"/>
              </a:rPr>
              <a:t>71g</a:t>
            </a:r>
            <a:r>
              <a:rPr lang="en-US" altLang="zh-TW" b="1" dirty="0">
                <a:solidFill>
                  <a:srgbClr val="000066"/>
                </a:solidFill>
                <a:latin typeface="+mn-lt"/>
              </a:rPr>
              <a:t>)</a:t>
            </a:r>
            <a:endParaRPr lang="zh-TW" altLang="en-US" b="1" dirty="0">
              <a:solidFill>
                <a:srgbClr val="000066"/>
              </a:solidFill>
              <a:latin typeface="+mn-lt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en-US" altLang="zh-TW" b="1" dirty="0">
                <a:solidFill>
                  <a:srgbClr val="000066"/>
                </a:solidFill>
                <a:latin typeface="+mn-lt"/>
              </a:rPr>
              <a:t>2</a:t>
            </a:r>
            <a:r>
              <a:rPr lang="zh-TW" altLang="en-US" b="1" dirty="0">
                <a:solidFill>
                  <a:srgbClr val="000066"/>
                </a:solidFill>
                <a:latin typeface="+mn-lt"/>
              </a:rPr>
              <a:t> 片鬆餅 </a:t>
            </a:r>
            <a:r>
              <a:rPr lang="en-US" altLang="zh-TW" b="1" dirty="0">
                <a:solidFill>
                  <a:srgbClr val="000066"/>
                </a:solidFill>
                <a:latin typeface="+mn-lt"/>
              </a:rPr>
              <a:t>+</a:t>
            </a:r>
            <a:r>
              <a:rPr lang="zh-TW" altLang="en-US" b="1" dirty="0">
                <a:solidFill>
                  <a:srgbClr val="000066"/>
                </a:solidFill>
                <a:latin typeface="+mn-lt"/>
              </a:rPr>
              <a:t> </a:t>
            </a:r>
            <a:r>
              <a:rPr lang="en-US" altLang="zh-TW" b="1" dirty="0">
                <a:solidFill>
                  <a:srgbClr val="000066"/>
                </a:solidFill>
                <a:latin typeface="+mn-lt"/>
              </a:rPr>
              <a:t>3</a:t>
            </a:r>
            <a:r>
              <a:rPr lang="zh-TW" altLang="en-US" b="1" dirty="0">
                <a:solidFill>
                  <a:srgbClr val="000066"/>
                </a:solidFill>
                <a:latin typeface="+mn-lt"/>
              </a:rPr>
              <a:t>茶匙果醬</a:t>
            </a:r>
            <a:r>
              <a:rPr lang="en-US" altLang="zh-TW" b="1" dirty="0">
                <a:solidFill>
                  <a:srgbClr val="000066"/>
                </a:solidFill>
                <a:latin typeface="+mn-lt"/>
              </a:rPr>
              <a:t>+</a:t>
            </a:r>
            <a:r>
              <a:rPr lang="zh-TW" altLang="en-US" b="1" dirty="0">
                <a:solidFill>
                  <a:srgbClr val="000066"/>
                </a:solidFill>
                <a:latin typeface="+mn-lt"/>
              </a:rPr>
              <a:t> </a:t>
            </a:r>
            <a:r>
              <a:rPr lang="en-US" altLang="zh-TW" b="1" dirty="0">
                <a:solidFill>
                  <a:srgbClr val="000066"/>
                </a:solidFill>
                <a:latin typeface="+mn-lt"/>
              </a:rPr>
              <a:t>1</a:t>
            </a:r>
            <a:r>
              <a:rPr lang="zh-TW" altLang="en-US" b="1" dirty="0">
                <a:solidFill>
                  <a:srgbClr val="000066"/>
                </a:solidFill>
                <a:latin typeface="+mn-lt"/>
              </a:rPr>
              <a:t> 份水果 </a:t>
            </a:r>
            <a:r>
              <a:rPr lang="en-US" altLang="zh-TW" b="1" dirty="0">
                <a:solidFill>
                  <a:srgbClr val="000066"/>
                </a:solidFill>
                <a:latin typeface="+mn-lt"/>
              </a:rPr>
              <a:t>+</a:t>
            </a:r>
            <a:r>
              <a:rPr lang="zh-TW" altLang="en-US" b="1" dirty="0">
                <a:solidFill>
                  <a:srgbClr val="000066"/>
                </a:solidFill>
                <a:latin typeface="+mn-lt"/>
              </a:rPr>
              <a:t> </a:t>
            </a:r>
            <a:r>
              <a:rPr lang="en-US" altLang="zh-TW" b="1" dirty="0">
                <a:solidFill>
                  <a:srgbClr val="000066"/>
                </a:solidFill>
                <a:latin typeface="+mn-lt"/>
              </a:rPr>
              <a:t>1</a:t>
            </a:r>
            <a:r>
              <a:rPr lang="zh-TW" altLang="en-US" b="1" dirty="0">
                <a:solidFill>
                  <a:srgbClr val="000066"/>
                </a:solidFill>
                <a:latin typeface="+mn-lt"/>
              </a:rPr>
              <a:t> 杯低脂優格</a:t>
            </a:r>
            <a:r>
              <a:rPr lang="en-US" altLang="zh-TW" b="1" dirty="0">
                <a:solidFill>
                  <a:srgbClr val="000066"/>
                </a:solidFill>
                <a:latin typeface="+mn-lt"/>
              </a:rPr>
              <a:t> (</a:t>
            </a:r>
            <a:r>
              <a:rPr lang="zh-TW" altLang="en-US" b="1" dirty="0">
                <a:solidFill>
                  <a:srgbClr val="000066"/>
                </a:solidFill>
                <a:latin typeface="+mn-lt"/>
              </a:rPr>
              <a:t>醣類含量約：</a:t>
            </a:r>
            <a:r>
              <a:rPr lang="en-US" altLang="zh-TW" b="1" dirty="0">
                <a:solidFill>
                  <a:srgbClr val="FF0000"/>
                </a:solidFill>
                <a:latin typeface="+mn-lt"/>
              </a:rPr>
              <a:t>83g</a:t>
            </a:r>
            <a:r>
              <a:rPr lang="en-US" altLang="zh-TW" b="1" dirty="0">
                <a:solidFill>
                  <a:srgbClr val="000066"/>
                </a:solidFill>
                <a:latin typeface="+mn-lt"/>
              </a:rPr>
              <a:t>)</a:t>
            </a:r>
          </a:p>
          <a:p>
            <a:pPr>
              <a:buFont typeface="Wingdings" panose="05000000000000000000" pitchFamily="2" charset="2"/>
              <a:buChar char="u"/>
            </a:pP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1 </a:t>
            </a:r>
            <a:r>
              <a:rPr lang="zh-TW" altLang="en-US" b="1" dirty="0">
                <a:solidFill>
                  <a:srgbClr val="000066"/>
                </a:solidFill>
                <a:latin typeface="+mn-lt"/>
              </a:rPr>
              <a:t>碗穀片 </a:t>
            </a:r>
            <a:r>
              <a:rPr lang="en-US" altLang="zh-TW" b="1" dirty="0">
                <a:solidFill>
                  <a:srgbClr val="000066"/>
                </a:solidFill>
                <a:latin typeface="+mn-lt"/>
              </a:rPr>
              <a:t>+</a:t>
            </a:r>
            <a:r>
              <a:rPr lang="zh-TW" altLang="en-US" b="1" dirty="0">
                <a:solidFill>
                  <a:srgbClr val="000066"/>
                </a:solidFill>
                <a:latin typeface="+mn-lt"/>
              </a:rPr>
              <a:t> </a:t>
            </a:r>
            <a:r>
              <a:rPr lang="en-US" altLang="zh-TW" b="1" dirty="0">
                <a:solidFill>
                  <a:srgbClr val="000066"/>
                </a:solidFill>
                <a:latin typeface="+mn-lt"/>
              </a:rPr>
              <a:t>1</a:t>
            </a:r>
            <a:r>
              <a:rPr lang="zh-TW" altLang="en-US" b="1" dirty="0">
                <a:solidFill>
                  <a:srgbClr val="000066"/>
                </a:solidFill>
                <a:latin typeface="+mn-lt"/>
              </a:rPr>
              <a:t> 杯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牛奶 </a:t>
            </a:r>
            <a:r>
              <a:rPr lang="en-US" altLang="zh-TW" b="1" dirty="0">
                <a:solidFill>
                  <a:srgbClr val="000066"/>
                </a:solidFill>
                <a:latin typeface="+mn-lt"/>
              </a:rPr>
              <a:t>+</a:t>
            </a:r>
            <a:r>
              <a:rPr lang="zh-TW" altLang="en-US" b="1" dirty="0">
                <a:solidFill>
                  <a:srgbClr val="000066"/>
                </a:solidFill>
                <a:latin typeface="+mn-lt"/>
              </a:rPr>
              <a:t> </a:t>
            </a:r>
            <a:r>
              <a:rPr lang="en-US" altLang="zh-TW" b="1" dirty="0">
                <a:solidFill>
                  <a:srgbClr val="000066"/>
                </a:solidFill>
                <a:latin typeface="+mn-lt"/>
              </a:rPr>
              <a:t>1</a:t>
            </a:r>
            <a:r>
              <a:rPr lang="zh-TW" altLang="en-US" b="1" dirty="0">
                <a:solidFill>
                  <a:srgbClr val="000066"/>
                </a:solidFill>
                <a:latin typeface="+mn-lt"/>
              </a:rPr>
              <a:t> 杯柳橙汁</a:t>
            </a:r>
            <a:r>
              <a:rPr lang="en-US" altLang="zh-TW" b="1" dirty="0">
                <a:solidFill>
                  <a:srgbClr val="000066"/>
                </a:solidFill>
                <a:latin typeface="+mn-lt"/>
              </a:rPr>
              <a:t> (</a:t>
            </a:r>
            <a:r>
              <a:rPr lang="zh-TW" altLang="en-US" b="1" dirty="0">
                <a:solidFill>
                  <a:srgbClr val="000066"/>
                </a:solidFill>
                <a:latin typeface="+mn-lt"/>
              </a:rPr>
              <a:t>醣類含量約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：</a:t>
            </a:r>
            <a:r>
              <a:rPr lang="en-US" altLang="zh-TW" b="1" dirty="0" smtClean="0">
                <a:solidFill>
                  <a:srgbClr val="FF0000"/>
                </a:solidFill>
                <a:latin typeface="+mn-lt"/>
              </a:rPr>
              <a:t>86g</a:t>
            </a:r>
            <a:r>
              <a:rPr lang="en-US" altLang="zh-TW" b="1" dirty="0">
                <a:solidFill>
                  <a:srgbClr val="000066"/>
                </a:solidFill>
                <a:latin typeface="+mn-lt"/>
              </a:rPr>
              <a:t>)</a:t>
            </a:r>
          </a:p>
          <a:p>
            <a:pPr>
              <a:buFont typeface="Wingdings" panose="05000000000000000000" pitchFamily="2" charset="2"/>
              <a:buChar char="u"/>
            </a:pP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3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片</a:t>
            </a:r>
            <a:r>
              <a:rPr lang="zh-TW" altLang="en-US" b="1" dirty="0">
                <a:solidFill>
                  <a:srgbClr val="000066"/>
                </a:solidFill>
                <a:latin typeface="+mn-lt"/>
              </a:rPr>
              <a:t>火腿 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+</a:t>
            </a:r>
            <a:r>
              <a:rPr lang="en-US" altLang="zh-TW" b="1" dirty="0">
                <a:solidFill>
                  <a:srgbClr val="000066"/>
                </a:solidFill>
                <a:latin typeface="+mn-lt"/>
              </a:rPr>
              <a:t> 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1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碗水果</a:t>
            </a:r>
            <a:r>
              <a:rPr lang="zh-TW" altLang="en-US" b="1" dirty="0">
                <a:solidFill>
                  <a:srgbClr val="000066"/>
                </a:solidFill>
                <a:latin typeface="+mn-lt"/>
              </a:rPr>
              <a:t>沙拉</a:t>
            </a:r>
            <a:r>
              <a:rPr lang="en-US" altLang="zh-TW" b="1" dirty="0">
                <a:solidFill>
                  <a:srgbClr val="000066"/>
                </a:solidFill>
                <a:latin typeface="+mn-lt"/>
              </a:rPr>
              <a:t>+</a:t>
            </a:r>
            <a:r>
              <a:rPr lang="zh-TW" altLang="en-US" b="1" dirty="0">
                <a:solidFill>
                  <a:srgbClr val="000066"/>
                </a:solidFill>
                <a:latin typeface="+mn-lt"/>
              </a:rPr>
              <a:t> </a:t>
            </a:r>
            <a:r>
              <a:rPr lang="en-US" altLang="zh-TW" b="1" dirty="0">
                <a:solidFill>
                  <a:srgbClr val="000066"/>
                </a:solidFill>
                <a:latin typeface="+mn-lt"/>
              </a:rPr>
              <a:t>1 </a:t>
            </a:r>
            <a:r>
              <a:rPr lang="zh-TW" altLang="en-US" b="1" dirty="0">
                <a:solidFill>
                  <a:srgbClr val="000066"/>
                </a:solidFill>
                <a:latin typeface="+mn-lt"/>
              </a:rPr>
              <a:t>碗馬鈴薯</a:t>
            </a:r>
            <a:r>
              <a:rPr lang="en-US" altLang="zh-TW" b="1" dirty="0">
                <a:solidFill>
                  <a:srgbClr val="000066"/>
                </a:solidFill>
                <a:latin typeface="+mn-lt"/>
              </a:rPr>
              <a:t>/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地瓜 </a:t>
            </a:r>
            <a:r>
              <a:rPr lang="en-US" altLang="zh-TW" b="1" dirty="0">
                <a:solidFill>
                  <a:srgbClr val="000066"/>
                </a:solidFill>
                <a:latin typeface="+mn-lt"/>
              </a:rPr>
              <a:t>(</a:t>
            </a:r>
            <a:r>
              <a:rPr lang="zh-TW" altLang="en-US" b="1" dirty="0">
                <a:solidFill>
                  <a:srgbClr val="000066"/>
                </a:solidFill>
                <a:latin typeface="+mn-lt"/>
              </a:rPr>
              <a:t>醣類含量約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：</a:t>
            </a:r>
            <a:r>
              <a:rPr lang="en-US" altLang="zh-TW" b="1" dirty="0" smtClean="0">
                <a:solidFill>
                  <a:srgbClr val="FF0000"/>
                </a:solidFill>
                <a:latin typeface="+mn-lt"/>
              </a:rPr>
              <a:t>96g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)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13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7198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54567"/>
            <a:ext cx="8229600" cy="1143000"/>
          </a:xfrm>
        </p:spPr>
        <p:txBody>
          <a:bodyPr/>
          <a:lstStyle/>
          <a:p>
            <a:r>
              <a:rPr lang="zh-TW" altLang="en-US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簡易</a:t>
            </a:r>
            <a:r>
              <a:rPr lang="zh-TW" altLang="en-US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餐點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18654" y="1563979"/>
            <a:ext cx="8506691" cy="4697484"/>
          </a:xfrm>
        </p:spPr>
        <p:txBody>
          <a:bodyPr/>
          <a:lstStyle/>
          <a:p>
            <a:pPr>
              <a:buFont typeface="Wingdings" panose="05000000000000000000" pitchFamily="2" charset="2"/>
              <a:buChar char="u"/>
            </a:pP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2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 片全麥吐司 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+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 </a:t>
            </a:r>
            <a:r>
              <a:rPr lang="en-US" altLang="zh-TW" b="1" dirty="0">
                <a:solidFill>
                  <a:srgbClr val="000066"/>
                </a:solidFill>
                <a:latin typeface="+mn-lt"/>
              </a:rPr>
              <a:t>2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片火腿 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+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 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1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 根香蕉 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+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 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1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 杯低脂優格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 (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蛋白質含量約：</a:t>
            </a:r>
            <a:r>
              <a:rPr lang="en-US" altLang="zh-TW" b="1" dirty="0" smtClean="0">
                <a:solidFill>
                  <a:srgbClr val="FF0000"/>
                </a:solidFill>
                <a:latin typeface="+mn-lt"/>
              </a:rPr>
              <a:t>22g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)</a:t>
            </a:r>
            <a:endParaRPr lang="en-US" altLang="zh-TW" b="1" dirty="0">
              <a:solidFill>
                <a:srgbClr val="000066"/>
              </a:solidFill>
              <a:latin typeface="+mn-lt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1 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碗穀片 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+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 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1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 杯牛奶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/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豆漿 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+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 少許藍莓 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+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 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1 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片全麥吐司 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+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 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2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 茶匙花生醬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 (</a:t>
            </a:r>
            <a:r>
              <a:rPr lang="zh-TW" altLang="en-US" b="1" dirty="0">
                <a:solidFill>
                  <a:srgbClr val="000066"/>
                </a:solidFill>
              </a:rPr>
              <a:t>蛋白質</a:t>
            </a:r>
            <a:r>
              <a:rPr lang="zh-TW" altLang="en-US" b="1" dirty="0" smtClean="0">
                <a:solidFill>
                  <a:srgbClr val="000066"/>
                </a:solidFill>
              </a:rPr>
              <a:t>含量約：</a:t>
            </a:r>
            <a:r>
              <a:rPr lang="en-US" altLang="zh-TW" b="1" dirty="0" smtClean="0">
                <a:solidFill>
                  <a:srgbClr val="FF0000"/>
                </a:solidFill>
                <a:latin typeface="+mn-lt"/>
              </a:rPr>
              <a:t>24g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)</a:t>
            </a:r>
            <a:endParaRPr lang="en-US" altLang="zh-TW" b="1" dirty="0">
              <a:solidFill>
                <a:srgbClr val="000066"/>
              </a:solidFill>
              <a:latin typeface="+mn-lt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2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 顆蛋 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(or 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炒蛋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)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 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+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 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1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 個瑪芬 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(</a:t>
            </a:r>
            <a:r>
              <a:rPr lang="en-US" altLang="zh-TW" b="1" dirty="0">
                <a:solidFill>
                  <a:srgbClr val="000066"/>
                </a:solidFill>
                <a:latin typeface="+mn-lt"/>
              </a:rPr>
              <a:t>muffin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)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 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+ </a:t>
            </a:r>
            <a:r>
              <a:rPr lang="en-US" altLang="zh-TW" b="1" dirty="0">
                <a:solidFill>
                  <a:srgbClr val="000066"/>
                </a:solidFill>
                <a:latin typeface="+mn-lt"/>
              </a:rPr>
              <a:t>2 </a:t>
            </a:r>
            <a:r>
              <a:rPr lang="zh-TW" altLang="en-US" b="1" dirty="0">
                <a:solidFill>
                  <a:srgbClr val="000066"/>
                </a:solidFill>
                <a:latin typeface="+mn-lt"/>
              </a:rPr>
              <a:t>片起司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片 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+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 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1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 杯柳橙汁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 (</a:t>
            </a:r>
            <a:r>
              <a:rPr lang="zh-TW" altLang="en-US" b="1" dirty="0">
                <a:solidFill>
                  <a:srgbClr val="000066"/>
                </a:solidFill>
              </a:rPr>
              <a:t>蛋白質</a:t>
            </a:r>
            <a:r>
              <a:rPr lang="zh-TW" altLang="en-US" b="1" dirty="0" smtClean="0">
                <a:solidFill>
                  <a:srgbClr val="000066"/>
                </a:solidFill>
              </a:rPr>
              <a:t>含量約：</a:t>
            </a:r>
            <a:r>
              <a:rPr lang="en-US" altLang="zh-TW" b="1" dirty="0" smtClean="0">
                <a:solidFill>
                  <a:srgbClr val="FF0000"/>
                </a:solidFill>
                <a:latin typeface="+mn-lt"/>
              </a:rPr>
              <a:t>29g</a:t>
            </a:r>
            <a:r>
              <a:rPr lang="en-US" altLang="zh-TW" b="1" dirty="0">
                <a:solidFill>
                  <a:srgbClr val="000066"/>
                </a:solidFill>
                <a:latin typeface="+mn-lt"/>
              </a:rPr>
              <a:t>)</a:t>
            </a:r>
          </a:p>
          <a:p>
            <a:pPr>
              <a:buFont typeface="Wingdings" panose="05000000000000000000" pitchFamily="2" charset="2"/>
              <a:buChar char="u"/>
            </a:pP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Costco 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凱薩雞肉沙拉 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(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沙拉醬少放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)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 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+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 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1 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杯牛奶 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(</a:t>
            </a:r>
            <a:r>
              <a:rPr lang="zh-TW" altLang="en-US" b="1" dirty="0">
                <a:solidFill>
                  <a:srgbClr val="000066"/>
                </a:solidFill>
              </a:rPr>
              <a:t>蛋白質含量</a:t>
            </a:r>
            <a:r>
              <a:rPr lang="zh-TW" altLang="en-US" b="1" dirty="0" smtClean="0">
                <a:solidFill>
                  <a:srgbClr val="000066"/>
                </a:solidFill>
              </a:rPr>
              <a:t>：</a:t>
            </a:r>
            <a:r>
              <a:rPr lang="en-US" altLang="zh-TW" b="1" dirty="0" smtClean="0">
                <a:solidFill>
                  <a:srgbClr val="FF0000"/>
                </a:solidFill>
                <a:latin typeface="+mn-lt"/>
              </a:rPr>
              <a:t>41g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)</a:t>
            </a:r>
            <a:endParaRPr lang="zh-TW" altLang="en-US" b="1" dirty="0">
              <a:solidFill>
                <a:srgbClr val="000066"/>
              </a:solidFill>
              <a:latin typeface="+mn-lt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14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97696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222014" y="271500"/>
            <a:ext cx="7776864" cy="762000"/>
          </a:xfrm>
        </p:spPr>
        <p:txBody>
          <a:bodyPr/>
          <a:lstStyle/>
          <a:p>
            <a:r>
              <a:rPr lang="zh-TW" altLang="en-US" sz="36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運動前</a:t>
            </a:r>
            <a:r>
              <a:rPr lang="zh-TW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水份</a:t>
            </a:r>
            <a:r>
              <a:rPr lang="zh-TW" altLang="en-US" sz="36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的攝取量</a:t>
            </a:r>
            <a:endParaRPr lang="en-US" altLang="zh-TW" sz="3600" b="1" dirty="0">
              <a:ea typeface="新細明體" charset="-120"/>
            </a:endParaRPr>
          </a:p>
        </p:txBody>
      </p:sp>
      <p:sp>
        <p:nvSpPr>
          <p:cNvPr id="6759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440648" y="2274343"/>
            <a:ext cx="8067626" cy="4082008"/>
          </a:xfrm>
        </p:spPr>
        <p:txBody>
          <a:bodyPr/>
          <a:lstStyle/>
          <a:p>
            <a:pPr>
              <a:buFont typeface="Wingdings" pitchFamily="2" charset="2"/>
              <a:buChar char="u"/>
            </a:pPr>
            <a:r>
              <a:rPr lang="zh-TW" altLang="en-US" sz="36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運動前 </a:t>
            </a:r>
            <a:r>
              <a:rPr lang="en-US" altLang="zh-TW" sz="36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2-4 </a:t>
            </a:r>
            <a:r>
              <a:rPr lang="zh-TW" altLang="en-US" sz="36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小時：</a:t>
            </a:r>
            <a:r>
              <a:rPr lang="en-US" altLang="zh-TW" sz="3600" b="1" dirty="0" smtClean="0">
                <a:solidFill>
                  <a:srgbClr val="FF0000"/>
                </a:solidFill>
                <a:latin typeface="+mn-lt"/>
                <a:ea typeface="標楷體" panose="03000509000000000000" pitchFamily="65" charset="-120"/>
              </a:rPr>
              <a:t>5-10</a:t>
            </a:r>
            <a:r>
              <a:rPr lang="en-US" altLang="zh-TW" sz="36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 </a:t>
            </a:r>
            <a:r>
              <a:rPr lang="zh-TW" altLang="en-US" sz="36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毫升</a:t>
            </a:r>
            <a:r>
              <a:rPr lang="en-US" altLang="zh-TW" sz="36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/</a:t>
            </a:r>
            <a:r>
              <a:rPr lang="zh-TW" altLang="en-US" sz="36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公斤體重</a:t>
            </a:r>
            <a:endParaRPr lang="en-US" altLang="zh-TW" sz="3600" b="1" dirty="0" smtClean="0">
              <a:solidFill>
                <a:srgbClr val="000066"/>
              </a:solidFill>
              <a:latin typeface="+mn-lt"/>
              <a:ea typeface="標楷體" panose="03000509000000000000" pitchFamily="65" charset="-120"/>
            </a:endParaRPr>
          </a:p>
          <a:p>
            <a:pPr>
              <a:buFont typeface="Wingdings" pitchFamily="2" charset="2"/>
              <a:buChar char="u"/>
            </a:pPr>
            <a:endParaRPr lang="en-US" altLang="zh-TW" sz="800" b="1" dirty="0" smtClean="0">
              <a:solidFill>
                <a:srgbClr val="000066"/>
              </a:solidFill>
              <a:latin typeface="+mn-lt"/>
              <a:ea typeface="標楷體" panose="03000509000000000000" pitchFamily="65" charset="-120"/>
            </a:endParaRPr>
          </a:p>
          <a:p>
            <a:pPr>
              <a:buFont typeface="Wingdings" pitchFamily="2" charset="2"/>
              <a:buChar char="u"/>
            </a:pPr>
            <a:r>
              <a:rPr lang="en-US" altLang="zh-TW" sz="36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(</a:t>
            </a:r>
            <a:r>
              <a:rPr lang="zh-TW" altLang="en-US" sz="36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若還呈現</a:t>
            </a:r>
            <a:r>
              <a:rPr lang="zh-TW" altLang="en-US" sz="3600" b="1" dirty="0" smtClean="0">
                <a:solidFill>
                  <a:srgbClr val="7030A0"/>
                </a:solidFill>
                <a:latin typeface="+mn-lt"/>
                <a:ea typeface="標楷體" panose="03000509000000000000" pitchFamily="65" charset="-120"/>
              </a:rPr>
              <a:t>缺水</a:t>
            </a:r>
            <a:r>
              <a:rPr lang="zh-TW" altLang="en-US" sz="36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狀態</a:t>
            </a:r>
            <a:r>
              <a:rPr lang="en-US" altLang="zh-TW" sz="36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) </a:t>
            </a:r>
            <a:r>
              <a:rPr lang="zh-TW" altLang="en-US" sz="36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運動前 </a:t>
            </a:r>
            <a:r>
              <a:rPr lang="en-US" altLang="zh-TW" sz="36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1-2</a:t>
            </a:r>
            <a:r>
              <a:rPr lang="zh-TW" altLang="en-US" sz="36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 小時：再加</a:t>
            </a:r>
            <a:r>
              <a:rPr lang="en-US" altLang="zh-TW" sz="36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 </a:t>
            </a:r>
            <a:r>
              <a:rPr lang="en-US" altLang="zh-TW" sz="3600" b="1" dirty="0" smtClean="0">
                <a:solidFill>
                  <a:srgbClr val="FF0000"/>
                </a:solidFill>
                <a:latin typeface="+mn-lt"/>
                <a:ea typeface="標楷體" panose="03000509000000000000" pitchFamily="65" charset="-120"/>
              </a:rPr>
              <a:t>3-5</a:t>
            </a:r>
            <a:r>
              <a:rPr lang="zh-TW" altLang="en-US" sz="36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 毫升</a:t>
            </a:r>
            <a:r>
              <a:rPr lang="en-US" altLang="zh-TW" sz="3600" b="1" dirty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/</a:t>
            </a:r>
            <a:r>
              <a:rPr lang="zh-TW" altLang="en-US" sz="3600" b="1" dirty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公斤體重</a:t>
            </a:r>
            <a:endParaRPr lang="en-US" altLang="zh-TW" sz="3600" b="1" dirty="0">
              <a:solidFill>
                <a:srgbClr val="000066"/>
              </a:solidFill>
              <a:latin typeface="+mn-lt"/>
              <a:ea typeface="標楷體" panose="03000509000000000000" pitchFamily="65" charset="-120"/>
            </a:endParaRPr>
          </a:p>
          <a:p>
            <a:pPr lvl="1">
              <a:buFont typeface="Wingdings" pitchFamily="2" charset="2"/>
              <a:buChar char="u"/>
            </a:pPr>
            <a:endParaRPr lang="en-US" altLang="zh-TW" sz="1400" b="1" dirty="0" smtClean="0">
              <a:solidFill>
                <a:srgbClr val="000066"/>
              </a:solidFill>
              <a:latin typeface="+mn-lt"/>
              <a:ea typeface="標楷體" panose="03000509000000000000" pitchFamily="65" charset="-120"/>
            </a:endParaRPr>
          </a:p>
          <a:p>
            <a:pPr>
              <a:buFont typeface="Wingdings" pitchFamily="2" charset="2"/>
              <a:buChar char="u"/>
            </a:pPr>
            <a:endParaRPr lang="en-US" altLang="zh-TW" sz="1400" b="1" dirty="0" smtClean="0">
              <a:solidFill>
                <a:srgbClr val="000066"/>
              </a:solidFill>
              <a:latin typeface="+mn-lt"/>
              <a:ea typeface="標楷體" panose="03000509000000000000" pitchFamily="65" charset="-120"/>
            </a:endParaRPr>
          </a:p>
          <a:p>
            <a:pPr>
              <a:buFont typeface="Wingdings" pitchFamily="2" charset="2"/>
              <a:buChar char="u"/>
            </a:pPr>
            <a:r>
              <a:rPr lang="zh-TW" altLang="en-US" sz="3600" b="1" dirty="0" smtClean="0">
                <a:solidFill>
                  <a:srgbClr val="0066FF"/>
                </a:solidFill>
                <a:latin typeface="+mn-lt"/>
                <a:ea typeface="標楷體" panose="03000509000000000000" pitchFamily="65" charset="-120"/>
              </a:rPr>
              <a:t>運動前 </a:t>
            </a:r>
            <a:r>
              <a:rPr lang="en-US" altLang="zh-TW" sz="3600" b="1" dirty="0" smtClean="0">
                <a:solidFill>
                  <a:srgbClr val="0066FF"/>
                </a:solidFill>
                <a:latin typeface="+mn-lt"/>
                <a:ea typeface="標楷體" panose="03000509000000000000" pitchFamily="65" charset="-120"/>
              </a:rPr>
              <a:t>10-20 </a:t>
            </a:r>
            <a:r>
              <a:rPr lang="zh-TW" altLang="en-US" sz="3600" b="1" dirty="0" smtClean="0">
                <a:solidFill>
                  <a:srgbClr val="0066FF"/>
                </a:solidFill>
                <a:latin typeface="+mn-lt"/>
                <a:ea typeface="標楷體" panose="03000509000000000000" pitchFamily="65" charset="-120"/>
              </a:rPr>
              <a:t>分鐘：</a:t>
            </a:r>
            <a:r>
              <a:rPr lang="en-US" altLang="zh-TW" sz="3600" b="1" dirty="0" smtClean="0">
                <a:solidFill>
                  <a:srgbClr val="0066FF"/>
                </a:solidFill>
                <a:latin typeface="+mn-lt"/>
                <a:ea typeface="標楷體" panose="03000509000000000000" pitchFamily="65" charset="-120"/>
              </a:rPr>
              <a:t>200-300 </a:t>
            </a:r>
            <a:r>
              <a:rPr lang="zh-TW" altLang="en-US" sz="3600" b="1" dirty="0" smtClean="0">
                <a:solidFill>
                  <a:srgbClr val="0066FF"/>
                </a:solidFill>
                <a:latin typeface="+mn-lt"/>
                <a:ea typeface="標楷體" panose="03000509000000000000" pitchFamily="65" charset="-120"/>
              </a:rPr>
              <a:t>毫升</a:t>
            </a:r>
            <a:endParaRPr lang="en-US" altLang="zh-TW" sz="3600" b="1" dirty="0" smtClean="0">
              <a:solidFill>
                <a:srgbClr val="0066FF"/>
              </a:solidFill>
              <a:latin typeface="+mn-lt"/>
              <a:ea typeface="標楷體" panose="03000509000000000000" pitchFamily="65" charset="-120"/>
            </a:endParaRPr>
          </a:p>
        </p:txBody>
      </p:sp>
      <p:pic>
        <p:nvPicPr>
          <p:cNvPr id="15361" name="Picture 1" descr="C:\Users\Hedy\AppData\Local\Microsoft\Windows\Temporary Internet Files\Content.IE5\P6ZEJIUN\MP900178067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7946" y="75084"/>
            <a:ext cx="1277888" cy="1916832"/>
          </a:xfrm>
          <a:prstGeom prst="rect">
            <a:avLst/>
          </a:prstGeom>
          <a:noFill/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80672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75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75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30147"/>
            <a:ext cx="8568952" cy="922824"/>
          </a:xfrm>
        </p:spPr>
        <p:txBody>
          <a:bodyPr/>
          <a:lstStyle/>
          <a:p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How to check for dehydration</a:t>
            </a:r>
            <a:r>
              <a:rPr lang="en-US" altLang="zh-TW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br>
              <a:rPr lang="en-US" altLang="zh-TW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zh-TW" altLang="en-US" sz="4000" b="1" dirty="0">
                <a:solidFill>
                  <a:srgbClr val="0000FF"/>
                </a:solidFill>
              </a:rPr>
              <a:t>尿液檢查色表</a:t>
            </a:r>
          </a:p>
        </p:txBody>
      </p:sp>
      <p:pic>
        <p:nvPicPr>
          <p:cNvPr id="2052" name="Picture 4" descr="http://3.bp.blogspot.com/_8PVMr6n12XE/TU6ElP9u4tI/AAAAAAAAAkU/0MQfoAUI54c/s1600/urine%2Bchart%2Bdehydrat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570363"/>
            <a:ext cx="8757520" cy="4968552"/>
          </a:xfrm>
          <a:prstGeom prst="rect">
            <a:avLst/>
          </a:prstGeom>
          <a:noFill/>
        </p:spPr>
      </p:pic>
      <p:sp>
        <p:nvSpPr>
          <p:cNvPr id="3" name="矩形 2"/>
          <p:cNvSpPr/>
          <p:nvPr/>
        </p:nvSpPr>
        <p:spPr bwMode="auto">
          <a:xfrm>
            <a:off x="2570820" y="1570363"/>
            <a:ext cx="1944216" cy="1656184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16</a:t>
            </a:fld>
            <a:endParaRPr lang="zh-TW" altLang="en-US"/>
          </a:p>
        </p:txBody>
      </p:sp>
      <p:grpSp>
        <p:nvGrpSpPr>
          <p:cNvPr id="7" name="群組 6"/>
          <p:cNvGrpSpPr/>
          <p:nvPr/>
        </p:nvGrpSpPr>
        <p:grpSpPr>
          <a:xfrm>
            <a:off x="0" y="3062875"/>
            <a:ext cx="1976582" cy="2127049"/>
            <a:chOff x="0" y="3866855"/>
            <a:chExt cx="2580172" cy="2127049"/>
          </a:xfrm>
        </p:grpSpPr>
        <p:pic>
          <p:nvPicPr>
            <p:cNvPr id="8" name="圖片 7" descr="Mann Frau Lustig · Kostenloses Foto auf Pixabay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1422" y="4149080"/>
              <a:ext cx="2254354" cy="1844824"/>
            </a:xfrm>
            <a:prstGeom prst="rect">
              <a:avLst/>
            </a:prstGeom>
          </p:spPr>
        </p:pic>
        <p:sp>
          <p:nvSpPr>
            <p:cNvPr id="9" name="矩形 8"/>
            <p:cNvSpPr/>
            <p:nvPr/>
          </p:nvSpPr>
          <p:spPr>
            <a:xfrm>
              <a:off x="0" y="3866855"/>
              <a:ext cx="258017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2400" b="1" dirty="0"/>
                <a:t>Every </a:t>
              </a:r>
              <a:r>
                <a:rPr lang="en-US" altLang="zh-TW" sz="2400" b="1" dirty="0">
                  <a:solidFill>
                    <a:srgbClr val="FF0000"/>
                  </a:solidFill>
                </a:rPr>
                <a:t>1-2</a:t>
              </a:r>
              <a:r>
                <a:rPr lang="en-US" altLang="zh-TW" sz="2400" b="1" dirty="0"/>
                <a:t> hours</a:t>
              </a:r>
              <a:endParaRPr lang="zh-TW" altLang="en-US" sz="2400" b="1" dirty="0"/>
            </a:p>
          </p:txBody>
        </p:sp>
      </p:grpSp>
      <p:pic>
        <p:nvPicPr>
          <p:cNvPr id="10" name="圖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424" y="1497874"/>
            <a:ext cx="1743984" cy="1306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193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199" y="52517"/>
            <a:ext cx="8229600" cy="1143000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飲品選擇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17</a:t>
            </a:fld>
            <a:endParaRPr lang="zh-TW" altLang="en-US"/>
          </a:p>
        </p:txBody>
      </p:sp>
      <p:pic>
        <p:nvPicPr>
          <p:cNvPr id="5" name="Picture 6" descr="ãéåé£²æãçåçæå°çµæ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10" r="24669"/>
          <a:stretch/>
        </p:blipFill>
        <p:spPr bwMode="auto">
          <a:xfrm>
            <a:off x="2568077" y="1318602"/>
            <a:ext cx="1192283" cy="2562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ç¸éåç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834"/>
          <a:stretch/>
        </p:blipFill>
        <p:spPr bwMode="auto">
          <a:xfrm>
            <a:off x="695403" y="4127665"/>
            <a:ext cx="4316743" cy="222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92" y="1673940"/>
            <a:ext cx="1296271" cy="1852218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 rotWithShape="1">
          <a:blip r:embed="rId5"/>
          <a:srcRect l="34571" r="34381"/>
          <a:stretch/>
        </p:blipFill>
        <p:spPr>
          <a:xfrm>
            <a:off x="4678526" y="1182259"/>
            <a:ext cx="1516999" cy="2685323"/>
          </a:xfrm>
          <a:prstGeom prst="rect">
            <a:avLst/>
          </a:prstGeom>
        </p:spPr>
      </p:pic>
      <p:pic>
        <p:nvPicPr>
          <p:cNvPr id="12" name="Picture 4" descr="ãåå¡ãçåçæå°çµæ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8498" y="1449809"/>
            <a:ext cx="2106666" cy="2300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89244" y="3909481"/>
            <a:ext cx="2527918" cy="2663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1744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199" y="1057155"/>
            <a:ext cx="8229600" cy="1143000"/>
          </a:xfrm>
        </p:spPr>
        <p:txBody>
          <a:bodyPr/>
          <a:lstStyle/>
          <a:p>
            <a:r>
              <a:rPr lang="zh-TW" altLang="en-US" sz="6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標楷體" panose="03000509000000000000" pitchFamily="65" charset="-120"/>
              </a:rPr>
              <a:t>運動</a:t>
            </a:r>
            <a:r>
              <a:rPr lang="en-US" altLang="zh-TW" sz="6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標楷體" panose="03000509000000000000" pitchFamily="65" charset="-120"/>
              </a:rPr>
              <a:t>(</a:t>
            </a:r>
            <a:r>
              <a:rPr lang="zh-TW" altLang="en-US" sz="6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標楷體" panose="03000509000000000000" pitchFamily="65" charset="-120"/>
              </a:rPr>
              <a:t>訓練</a:t>
            </a:r>
            <a:r>
              <a:rPr lang="en-US" altLang="zh-TW" sz="6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標楷體" panose="03000509000000000000" pitchFamily="65" charset="-120"/>
              </a:rPr>
              <a:t>)</a:t>
            </a:r>
            <a:r>
              <a:rPr lang="zh-TW" altLang="en-US" sz="6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標楷體" panose="03000509000000000000" pitchFamily="65" charset="-120"/>
              </a:rPr>
              <a:t>前</a:t>
            </a:r>
            <a:r>
              <a:rPr lang="en-US" altLang="zh-TW" sz="6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標楷體" panose="03000509000000000000" pitchFamily="65" charset="-120"/>
              </a:rPr>
              <a:t>1</a:t>
            </a:r>
            <a:r>
              <a:rPr lang="zh-TW" altLang="en-US" sz="6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標楷體" panose="03000509000000000000" pitchFamily="65" charset="-120"/>
              </a:rPr>
              <a:t>小時內</a:t>
            </a:r>
            <a:r>
              <a:rPr lang="en-US" altLang="zh-TW" sz="6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標楷體" panose="03000509000000000000" pitchFamily="65" charset="-120"/>
              </a:rPr>
              <a:t>?</a:t>
            </a:r>
            <a:endParaRPr lang="zh-TW" altLang="en-US" sz="6600" dirty="0">
              <a:latin typeface="+mn-lt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18</a:t>
            </a:fld>
            <a:endParaRPr lang="zh-TW" altLang="en-US"/>
          </a:p>
        </p:txBody>
      </p:sp>
      <p:pic>
        <p:nvPicPr>
          <p:cNvPr id="1026" name="Picture 2" descr="ã?ãçåçæå°çµæ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45"/>
          <a:stretch/>
        </p:blipFill>
        <p:spPr bwMode="auto">
          <a:xfrm>
            <a:off x="3064843" y="2437544"/>
            <a:ext cx="3126037" cy="3145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1781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199" y="340623"/>
            <a:ext cx="8229600" cy="4525959"/>
          </a:xfrm>
        </p:spPr>
        <p:txBody>
          <a:bodyPr/>
          <a:lstStyle/>
          <a:p>
            <a:pPr>
              <a:buFont typeface="Wingdings" panose="05000000000000000000" pitchFamily="2" charset="2"/>
              <a:buChar char="u"/>
            </a:pPr>
            <a:r>
              <a:rPr lang="zh-TW" altLang="zh-TW" b="1" dirty="0">
                <a:ea typeface="標楷體" panose="03000509000000000000" pitchFamily="65" charset="-120"/>
              </a:rPr>
              <a:t>若在運動前 </a:t>
            </a:r>
            <a:r>
              <a:rPr lang="en-US" altLang="zh-TW" b="1" dirty="0">
                <a:ea typeface="標楷體" panose="03000509000000000000" pitchFamily="65" charset="-120"/>
              </a:rPr>
              <a:t>1 </a:t>
            </a:r>
            <a:r>
              <a:rPr lang="zh-TW" altLang="zh-TW" b="1" dirty="0">
                <a:ea typeface="標楷體" panose="03000509000000000000" pitchFamily="65" charset="-120"/>
              </a:rPr>
              <a:t>小時內想吃東西，則盡量</a:t>
            </a:r>
            <a:r>
              <a:rPr lang="zh-TW" altLang="zh-TW" b="1" dirty="0" smtClean="0">
                <a:ea typeface="標楷體" panose="03000509000000000000" pitchFamily="65" charset="-120"/>
              </a:rPr>
              <a:t>以</a:t>
            </a:r>
            <a:r>
              <a:rPr lang="zh-TW" altLang="en-US" b="1" dirty="0" smtClean="0">
                <a:ea typeface="標楷體" panose="03000509000000000000" pitchFamily="65" charset="-120"/>
              </a:rPr>
              <a:t>好吸收或</a:t>
            </a:r>
            <a:r>
              <a:rPr lang="zh-TW" altLang="zh-TW" b="1" dirty="0" smtClean="0">
                <a:ea typeface="標楷體" panose="03000509000000000000" pitchFamily="65" charset="-120"/>
              </a:rPr>
              <a:t>液</a:t>
            </a:r>
            <a:r>
              <a:rPr lang="zh-TW" altLang="zh-TW" b="1" dirty="0">
                <a:ea typeface="標楷體" panose="03000509000000000000" pitchFamily="65" charset="-120"/>
              </a:rPr>
              <a:t>狀或膠狀食物的選擇為主</a:t>
            </a:r>
            <a:r>
              <a:rPr lang="zh-TW" altLang="zh-TW" b="1" dirty="0" smtClean="0">
                <a:ea typeface="標楷體" panose="03000509000000000000" pitchFamily="65" charset="-120"/>
              </a:rPr>
              <a:t>。</a:t>
            </a:r>
            <a:endParaRPr lang="en-US" altLang="zh-TW" b="1" dirty="0" smtClean="0"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zh-TW" altLang="en-US" b="1" dirty="0" smtClean="0">
                <a:solidFill>
                  <a:srgbClr val="000066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運動飲料、果汁、布丁、軟糖、各式能量果膠</a:t>
            </a:r>
            <a:endParaRPr lang="zh-TW" altLang="en-US" dirty="0">
              <a:solidFill>
                <a:srgbClr val="000066"/>
              </a:solidFill>
              <a:latin typeface="PMingLiU" panose="02020500000000000000" pitchFamily="18" charset="-12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u"/>
            </a:pPr>
            <a:endParaRPr lang="zh-TW" altLang="en-US" b="1" dirty="0">
              <a:solidFill>
                <a:srgbClr val="000066"/>
              </a:solidFill>
            </a:endParaRPr>
          </a:p>
        </p:txBody>
      </p:sp>
      <p:pic>
        <p:nvPicPr>
          <p:cNvPr id="3074" name="Picture 2" descr="ãéågelãçåçæå°çµæ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2753" y="2310589"/>
            <a:ext cx="3314476" cy="2155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d.ecimg.tw/items/DBADB9A74822713/000001_147825257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17" b="13662"/>
          <a:stretch/>
        </p:blipFill>
        <p:spPr bwMode="auto">
          <a:xfrm>
            <a:off x="5553183" y="4466346"/>
            <a:ext cx="3133616" cy="2278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ç¸éåç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5" t="5344" r="8208"/>
          <a:stretch/>
        </p:blipFill>
        <p:spPr bwMode="auto">
          <a:xfrm>
            <a:off x="2943744" y="2241168"/>
            <a:ext cx="2090889" cy="2380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投影片編號版面配置區 3"/>
          <p:cNvSpPr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/>
          <a:p>
            <a:pPr lvl="0"/>
            <a:fld id="{865C0395-D23A-44D3-82C0-4590073AED2D}" type="slidenum">
              <a:rPr lang="en-US" altLang="zh-TW" smtClean="0"/>
              <a:t>19</a:t>
            </a:fld>
            <a:endParaRPr lang="zh-TW" altLang="en-US"/>
          </a:p>
        </p:txBody>
      </p:sp>
      <p:pic>
        <p:nvPicPr>
          <p:cNvPr id="3080" name="Picture 8" descr="http://g.udn.com.tw/upfiles/B_BR/branko/PSN_PHOTO/476/f_13863476_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7405" y="4614095"/>
            <a:ext cx="2887230" cy="1924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3295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四大內容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運動營養學的整體目標及運動員每日三大營養素之建議攝取量</a:t>
            </a:r>
            <a:endParaRPr lang="en-US" altLang="zh-TW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zh-TW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zh-TW" alt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運動員的飲食餐盤與飲食小技巧</a:t>
            </a:r>
            <a:endParaRPr lang="zh-TW" altLang="en-US" sz="3600" b="1" dirty="0" smtClean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zh-TW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zh-TW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運動 </a:t>
            </a:r>
            <a:r>
              <a:rPr lang="en-US" altLang="zh-TW" sz="36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zh-TW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訓練</a:t>
            </a:r>
            <a:r>
              <a:rPr lang="en-US" altLang="zh-TW" sz="36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zh-TW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前的飲食建議 </a:t>
            </a:r>
            <a:r>
              <a:rPr lang="en-US" altLang="zh-TW" sz="3600" b="1" dirty="0">
                <a:latin typeface="Arial" panose="020B0604020202020204" pitchFamily="34" charset="0"/>
                <a:cs typeface="Arial" panose="020B0604020202020204" pitchFamily="34" charset="0"/>
              </a:rPr>
              <a:t>part </a:t>
            </a:r>
            <a:r>
              <a:rPr lang="en-US" altLang="zh-TW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altLang="zh-TW" sz="36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zh-TW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zh-TW" alt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運動 </a:t>
            </a:r>
            <a:r>
              <a:rPr lang="en-US" altLang="zh-TW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zh-TW" alt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訓練</a:t>
            </a:r>
            <a:r>
              <a:rPr lang="en-US" altLang="zh-TW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zh-TW" alt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前的飲食建議 </a:t>
            </a:r>
            <a:r>
              <a:rPr lang="en-US" altLang="zh-TW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2</a:t>
            </a:r>
            <a:endParaRPr lang="en-US" altLang="zh-TW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zh-TW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4165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41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再次提醒</a:t>
            </a:r>
            <a:r>
              <a:rPr lang="zh-TW" altLang="en-US" sz="40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：運動前的飲食搭配</a:t>
            </a:r>
            <a:endParaRPr lang="zh-TW" altLang="en-US" sz="4000" b="1" dirty="0" smtClean="0">
              <a:latin typeface="Times New Roman" panose="02020603050405020304" pitchFamily="18" charset="0"/>
            </a:endParaRP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31950"/>
            <a:ext cx="8382000" cy="4534230"/>
          </a:xfrm>
        </p:spPr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運動前 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&gt;3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 小時：</a:t>
            </a:r>
            <a:r>
              <a:rPr lang="zh-TW" altLang="en-US" b="1" dirty="0" smtClean="0">
                <a:solidFill>
                  <a:srgbClr val="7030A0"/>
                </a:solidFill>
                <a:latin typeface="+mn-lt"/>
              </a:rPr>
              <a:t>正餐</a:t>
            </a:r>
            <a:endParaRPr lang="en-US" altLang="zh-TW" b="1" dirty="0" smtClean="0">
              <a:solidFill>
                <a:srgbClr val="7030A0"/>
              </a:solidFill>
              <a:latin typeface="+mn-lt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運動前 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2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 小時：以</a:t>
            </a:r>
            <a:r>
              <a:rPr lang="zh-TW" altLang="en-US" b="1" dirty="0" smtClean="0">
                <a:solidFill>
                  <a:srgbClr val="FF0000"/>
                </a:solidFill>
                <a:latin typeface="+mn-lt"/>
              </a:rPr>
              <a:t>醣類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為主的食物，如</a:t>
            </a:r>
            <a:r>
              <a:rPr lang="zh-TW" altLang="zh-TW" b="1" dirty="0" smtClean="0">
                <a:solidFill>
                  <a:srgbClr val="000066"/>
                </a:solidFill>
                <a:latin typeface="+mn-lt"/>
              </a:rPr>
              <a:t>義大利麵</a:t>
            </a:r>
            <a:r>
              <a:rPr lang="zh-TW" altLang="zh-TW" b="1" dirty="0">
                <a:solidFill>
                  <a:srgbClr val="000066"/>
                </a:solidFill>
                <a:latin typeface="+mn-lt"/>
              </a:rPr>
              <a:t>、香蕉、地瓜、馬鈴薯、即溶麥片、吐司、</a:t>
            </a:r>
            <a:r>
              <a:rPr lang="zh-TW" altLang="zh-TW" b="1" dirty="0" smtClean="0">
                <a:solidFill>
                  <a:srgbClr val="000066"/>
                </a:solidFill>
                <a:latin typeface="+mn-lt"/>
              </a:rPr>
              <a:t>麵包、</a:t>
            </a:r>
            <a:r>
              <a:rPr lang="zh-TW" altLang="zh-TW" b="1" dirty="0">
                <a:solidFill>
                  <a:srgbClr val="000066"/>
                </a:solidFill>
                <a:latin typeface="+mn-lt"/>
              </a:rPr>
              <a:t>水果乾、運動飲料、能量棒、</a:t>
            </a:r>
            <a:r>
              <a:rPr lang="zh-TW" altLang="zh-TW" b="1" dirty="0" smtClean="0">
                <a:solidFill>
                  <a:srgbClr val="000066"/>
                </a:solidFill>
                <a:latin typeface="+mn-lt"/>
              </a:rPr>
              <a:t>餅乾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等</a:t>
            </a:r>
            <a:endParaRPr lang="en-US" altLang="zh-TW" b="1" dirty="0" smtClean="0">
              <a:solidFill>
                <a:srgbClr val="000066"/>
              </a:solidFill>
              <a:latin typeface="+mn-lt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zh-TW" altLang="en-US" b="1" dirty="0">
                <a:solidFill>
                  <a:srgbClr val="000066"/>
                </a:solidFill>
                <a:latin typeface="+mn-lt"/>
              </a:rPr>
              <a:t>運動前 </a:t>
            </a:r>
            <a:r>
              <a:rPr lang="en-US" altLang="zh-TW" b="1" dirty="0">
                <a:solidFill>
                  <a:srgbClr val="000066"/>
                </a:solidFill>
                <a:latin typeface="+mn-lt"/>
              </a:rPr>
              <a:t>1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 小時內：</a:t>
            </a:r>
            <a:r>
              <a:rPr lang="zh-TW" altLang="en-US" b="1" dirty="0">
                <a:solidFill>
                  <a:srgbClr val="000066"/>
                </a:solidFill>
              </a:rPr>
              <a:t>以</a:t>
            </a:r>
            <a:r>
              <a:rPr lang="zh-TW" altLang="en-US" b="1" dirty="0">
                <a:solidFill>
                  <a:srgbClr val="FF0000"/>
                </a:solidFill>
              </a:rPr>
              <a:t>醣類</a:t>
            </a:r>
            <a:r>
              <a:rPr lang="zh-TW" altLang="en-US" b="1" dirty="0" smtClean="0">
                <a:solidFill>
                  <a:srgbClr val="000066"/>
                </a:solidFill>
              </a:rPr>
              <a:t>為主</a:t>
            </a:r>
            <a:r>
              <a:rPr lang="zh-TW" altLang="en-US" b="1" dirty="0">
                <a:solidFill>
                  <a:srgbClr val="000066"/>
                </a:solidFill>
              </a:rPr>
              <a:t>的食物</a:t>
            </a:r>
            <a:r>
              <a:rPr lang="zh-TW" altLang="en-US" b="1" dirty="0" smtClean="0">
                <a:solidFill>
                  <a:srgbClr val="000066"/>
                </a:solidFill>
              </a:rPr>
              <a:t>；</a:t>
            </a:r>
            <a:r>
              <a:rPr lang="zh-TW" altLang="zh-TW" b="1" dirty="0" smtClean="0">
                <a:ea typeface="標楷體" panose="03000509000000000000" pitchFamily="65" charset="-120"/>
              </a:rPr>
              <a:t>以</a:t>
            </a:r>
            <a:r>
              <a:rPr lang="zh-TW" altLang="zh-TW" b="1" dirty="0">
                <a:ea typeface="標楷體" panose="03000509000000000000" pitchFamily="65" charset="-120"/>
              </a:rPr>
              <a:t>液狀或膠</a:t>
            </a:r>
            <a:r>
              <a:rPr lang="zh-TW" altLang="zh-TW" b="1" dirty="0" smtClean="0">
                <a:ea typeface="標楷體" panose="03000509000000000000" pitchFamily="65" charset="-120"/>
              </a:rPr>
              <a:t>狀</a:t>
            </a:r>
            <a:r>
              <a:rPr lang="zh-TW" altLang="en-US" b="1" dirty="0" smtClean="0">
                <a:ea typeface="標楷體" panose="03000509000000000000" pitchFamily="65" charset="-120"/>
              </a:rPr>
              <a:t>的選</a:t>
            </a:r>
            <a:r>
              <a:rPr lang="zh-TW" altLang="en-US" b="1" dirty="0">
                <a:ea typeface="標楷體" panose="03000509000000000000" pitchFamily="65" charset="-120"/>
              </a:rPr>
              <a:t>擇</a:t>
            </a:r>
            <a:r>
              <a:rPr lang="zh-TW" altLang="en-US" b="1" dirty="0" smtClean="0">
                <a:ea typeface="標楷體" panose="03000509000000000000" pitchFamily="65" charset="-120"/>
              </a:rPr>
              <a:t>為主</a:t>
            </a:r>
            <a:endParaRPr lang="en-US" altLang="zh-TW" b="1" dirty="0">
              <a:solidFill>
                <a:srgbClr val="000066"/>
              </a:solidFill>
              <a:latin typeface="+mn-lt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72708" name="投影片編號版面配置區 1"/>
          <p:cNvSpPr>
            <a:spLocks noGrp="1"/>
          </p:cNvSpPr>
          <p:nvPr>
            <p:ph type="sldNum" sz="quarter" idx="4294967295"/>
          </p:nvPr>
        </p:nvSpPr>
        <p:spPr>
          <a:xfrm>
            <a:off x="6705600" y="6477000"/>
            <a:ext cx="2133600" cy="2444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F9D9239-3B21-4D9C-8680-198E941ABDE5}" type="slidenum">
              <a:rPr lang="en-US" altLang="zh-TW" sz="1200" smtClean="0">
                <a:latin typeface="Arial" panose="020B0604020202020204" pitchFamily="34" charset="0"/>
                <a:ea typeface="新細明體" panose="02020500000000000000" pitchFamily="18" charset="-120"/>
              </a:rPr>
              <a:pPr>
                <a:spcBef>
                  <a:spcPct val="0"/>
                </a:spcBef>
                <a:buClrTx/>
                <a:buFontTx/>
                <a:buNone/>
              </a:pPr>
              <a:t>20</a:t>
            </a:fld>
            <a:endParaRPr lang="en-US" altLang="zh-TW" sz="1200" smtClean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  <p:pic>
        <p:nvPicPr>
          <p:cNvPr id="5" name="Picture 5" descr="P1000427.JPG"/>
          <p:cNvPicPr>
            <a:picLocks noChangeAspect="1"/>
          </p:cNvPicPr>
          <p:nvPr/>
        </p:nvPicPr>
        <p:blipFill>
          <a:blip r:embed="rId3" cstate="print">
            <a:lum bright="20000"/>
          </a:blip>
          <a:stretch>
            <a:fillRect/>
          </a:stretch>
        </p:blipFill>
        <p:spPr>
          <a:xfrm>
            <a:off x="5921829" y="4894217"/>
            <a:ext cx="2718114" cy="18917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45313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199" y="1057155"/>
            <a:ext cx="8229600" cy="1143000"/>
          </a:xfrm>
        </p:spPr>
        <p:txBody>
          <a:bodyPr/>
          <a:lstStyle/>
          <a:p>
            <a:r>
              <a:rPr lang="zh-TW" altLang="en-US" sz="6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標楷體" panose="03000509000000000000" pitchFamily="65" charset="-120"/>
              </a:rPr>
              <a:t>運動</a:t>
            </a:r>
            <a:r>
              <a:rPr lang="en-US" altLang="zh-TW" sz="6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標楷體" panose="03000509000000000000" pitchFamily="65" charset="-120"/>
              </a:rPr>
              <a:t>(</a:t>
            </a:r>
            <a:r>
              <a:rPr lang="zh-TW" altLang="en-US" sz="6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標楷體" panose="03000509000000000000" pitchFamily="65" charset="-120"/>
              </a:rPr>
              <a:t>訓練</a:t>
            </a:r>
            <a:r>
              <a:rPr lang="en-US" altLang="zh-TW" sz="6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標楷體" panose="03000509000000000000" pitchFamily="65" charset="-120"/>
              </a:rPr>
              <a:t>)</a:t>
            </a:r>
            <a:r>
              <a:rPr lang="zh-TW" altLang="en-US" sz="6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標楷體" panose="03000509000000000000" pitchFamily="65" charset="-120"/>
              </a:rPr>
              <a:t>前 </a:t>
            </a:r>
            <a:r>
              <a:rPr lang="en-US" altLang="zh-TW" sz="66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標楷體" panose="03000509000000000000" pitchFamily="65" charset="-120"/>
              </a:rPr>
              <a:t>1</a:t>
            </a:r>
            <a:r>
              <a:rPr lang="en-US" altLang="zh-TW" sz="6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標楷體" panose="03000509000000000000" pitchFamily="65" charset="-120"/>
              </a:rPr>
              <a:t>-4 </a:t>
            </a:r>
            <a:r>
              <a:rPr lang="zh-TW" altLang="en-US" sz="6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標楷體" panose="03000509000000000000" pitchFamily="65" charset="-120"/>
              </a:rPr>
              <a:t>小時</a:t>
            </a:r>
            <a:r>
              <a:rPr lang="en-US" altLang="zh-TW" sz="6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標楷體" panose="03000509000000000000" pitchFamily="65" charset="-120"/>
              </a:rPr>
              <a:t>?</a:t>
            </a:r>
            <a:endParaRPr lang="zh-TW" altLang="en-US" sz="6600" dirty="0">
              <a:latin typeface="+mn-lt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3</a:t>
            </a:fld>
            <a:endParaRPr lang="zh-TW" altLang="en-US"/>
          </a:p>
        </p:txBody>
      </p:sp>
      <p:pic>
        <p:nvPicPr>
          <p:cNvPr id="1026" name="Picture 2" descr="ã?ãçåçæå°çµæ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45"/>
          <a:stretch/>
        </p:blipFill>
        <p:spPr bwMode="auto">
          <a:xfrm>
            <a:off x="3064843" y="2437544"/>
            <a:ext cx="3126037" cy="3145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8839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32744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運動前補充營養的重要性</a:t>
            </a:r>
            <a:endParaRPr lang="zh-TW" altLang="en-US" sz="4000" b="1" dirty="0" smtClean="0">
              <a:latin typeface="Times New Roman" panose="02020603050405020304" pitchFamily="18" charset="0"/>
            </a:endParaRP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17640"/>
            <a:ext cx="8229599" cy="4654918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36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藉由攝取適量的食物及飲品，可：</a:t>
            </a:r>
            <a:endParaRPr lang="en-US" altLang="zh-TW" sz="3600" b="1" dirty="0" smtClean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altLang="zh-TW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維持</a:t>
            </a:r>
            <a:r>
              <a:rPr lang="zh-TW" alt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血糖及肌肉中肝醣的</a:t>
            </a:r>
            <a:r>
              <a:rPr lang="zh-TW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濃度</a:t>
            </a:r>
            <a:r>
              <a:rPr lang="zh-TW" alt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。</a:t>
            </a:r>
            <a:endParaRPr lang="en-US" altLang="zh-TW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en-US" altLang="zh-TW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延緩運動疲勞的發生。</a:t>
            </a:r>
            <a:endParaRPr lang="en-US" altLang="zh-TW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en-US" altLang="zh-TW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減少運動中可能發生</a:t>
            </a:r>
            <a:r>
              <a:rPr lang="zh-TW" alt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脫水 </a:t>
            </a:r>
            <a:r>
              <a:rPr lang="en-US" altLang="zh-TW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(dehydration)</a:t>
            </a:r>
            <a:r>
              <a:rPr lang="zh-TW" alt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的</a:t>
            </a:r>
            <a:r>
              <a:rPr lang="zh-TW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情況</a:t>
            </a:r>
            <a:r>
              <a:rPr lang="zh-TW" alt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。</a:t>
            </a:r>
            <a:endParaRPr lang="en-US" altLang="zh-TW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en-US" altLang="zh-TW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幫助或提升運動表現。</a:t>
            </a:r>
            <a:endParaRPr lang="en-US" altLang="zh-TW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en-US" altLang="zh-TW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zh-TW" alt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44466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2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27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27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5</a:t>
            </a:fld>
            <a:endParaRPr lang="zh-TW" altLang="en-US"/>
          </a:p>
        </p:txBody>
      </p:sp>
      <p:sp>
        <p:nvSpPr>
          <p:cNvPr id="5" name="書卷 (水平) 4"/>
          <p:cNvSpPr/>
          <p:nvPr/>
        </p:nvSpPr>
        <p:spPr>
          <a:xfrm>
            <a:off x="870439" y="536333"/>
            <a:ext cx="7262445" cy="5372098"/>
          </a:xfrm>
          <a:prstGeom prst="horizontalScroll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9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吃對時間</a:t>
            </a:r>
            <a:endParaRPr lang="en-US" altLang="zh-TW" sz="96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endParaRPr lang="en-US" altLang="zh-TW" sz="28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9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訓練</a:t>
            </a:r>
            <a:r>
              <a:rPr lang="zh-TW" altLang="en-US" sz="9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腸胃</a:t>
            </a:r>
          </a:p>
        </p:txBody>
      </p:sp>
    </p:spTree>
    <p:extLst>
      <p:ext uri="{BB962C8B-B14F-4D97-AF65-F5344CB8AC3E}">
        <p14:creationId xmlns:p14="http://schemas.microsoft.com/office/powerpoint/2010/main" val="1754656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199" y="618837"/>
            <a:ext cx="8229600" cy="5366327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4000" b="1" dirty="0" smtClean="0">
                <a:solidFill>
                  <a:srgbClr val="FF0000"/>
                </a:solidFill>
                <a:latin typeface="+mn-lt"/>
                <a:ea typeface="標楷體" panose="03000509000000000000" pitchFamily="65" charset="-120"/>
              </a:rPr>
              <a:t>吃對時間</a:t>
            </a:r>
            <a:endParaRPr lang="en-US" altLang="zh-TW" sz="4000" b="1" dirty="0" smtClean="0">
              <a:solidFill>
                <a:srgbClr val="FF0000"/>
              </a:solidFill>
              <a:latin typeface="+mn-lt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zh-TW" altLang="en-US" sz="36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最佳進食時間點 </a:t>
            </a:r>
            <a:r>
              <a:rPr lang="en-US" altLang="zh-TW" sz="36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(</a:t>
            </a:r>
            <a:r>
              <a:rPr lang="zh-TW" altLang="en-US" sz="36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固態食物</a:t>
            </a:r>
            <a:r>
              <a:rPr lang="en-US" altLang="zh-TW" sz="36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)</a:t>
            </a:r>
            <a:r>
              <a:rPr lang="zh-TW" altLang="en-US" sz="36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：</a:t>
            </a:r>
            <a:r>
              <a:rPr lang="en-US" altLang="zh-TW" sz="3600" b="1" dirty="0" smtClean="0">
                <a:solidFill>
                  <a:srgbClr val="FF0000"/>
                </a:solidFill>
                <a:latin typeface="+mn-lt"/>
                <a:ea typeface="標楷體" panose="03000509000000000000" pitchFamily="65" charset="-120"/>
              </a:rPr>
              <a:t>&gt; 2 </a:t>
            </a:r>
            <a:r>
              <a:rPr lang="zh-TW" altLang="en-US" sz="36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小時吃 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(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至少也要 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&gt;1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 小時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)</a:t>
            </a:r>
            <a:endParaRPr lang="en-US" altLang="zh-TW" sz="3600" b="1" dirty="0" smtClean="0">
              <a:solidFill>
                <a:srgbClr val="000066"/>
              </a:solidFill>
              <a:latin typeface="+mn-lt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sz="2800" b="1" dirty="0">
              <a:solidFill>
                <a:srgbClr val="000066"/>
              </a:solidFill>
              <a:latin typeface="+mn-lt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000" b="1" dirty="0" smtClean="0">
                <a:solidFill>
                  <a:srgbClr val="FF0000"/>
                </a:solidFill>
                <a:latin typeface="+mn-lt"/>
                <a:ea typeface="標楷體" panose="03000509000000000000" pitchFamily="65" charset="-120"/>
              </a:rPr>
              <a:t>訓練腸胃</a:t>
            </a:r>
            <a:endParaRPr lang="en-US" altLang="zh-TW" sz="4000" b="1" dirty="0" smtClean="0">
              <a:solidFill>
                <a:srgbClr val="FF0000"/>
              </a:solidFill>
              <a:latin typeface="+mn-lt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zh-TW" altLang="en-US" sz="3600" b="1" dirty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避免產氣的</a:t>
            </a:r>
            <a:r>
              <a:rPr lang="zh-TW" altLang="en-US" sz="36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食物 </a:t>
            </a:r>
            <a:r>
              <a:rPr lang="en-US" altLang="zh-TW" sz="36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(</a:t>
            </a:r>
            <a:r>
              <a:rPr lang="zh-TW" altLang="en-US" sz="36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如地瓜、糯米、牛奶</a:t>
            </a:r>
            <a:r>
              <a:rPr lang="en-US" altLang="zh-TW" sz="36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)</a:t>
            </a:r>
            <a:endParaRPr lang="en-US" altLang="zh-TW" sz="3600" b="1" dirty="0">
              <a:solidFill>
                <a:srgbClr val="000066"/>
              </a:solidFill>
              <a:latin typeface="+mn-lt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zh-TW" altLang="en-US" sz="36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選擇</a:t>
            </a:r>
            <a:r>
              <a:rPr lang="zh-TW" altLang="en-US" sz="3600" b="1" u="sng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低脂、低蛋白、低纖、低果糖</a:t>
            </a:r>
            <a:r>
              <a:rPr lang="zh-TW" altLang="en-US" sz="36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的</a:t>
            </a:r>
            <a:r>
              <a:rPr lang="zh-TW" altLang="en-US" sz="3600" b="1" dirty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食物以利胃的排空並降低腸胃道</a:t>
            </a:r>
            <a:r>
              <a:rPr lang="zh-TW" altLang="en-US" sz="36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壓力</a:t>
            </a:r>
            <a:endParaRPr lang="en-US" altLang="zh-TW" sz="3600" b="1" dirty="0" smtClean="0">
              <a:solidFill>
                <a:srgbClr val="000066"/>
              </a:solidFill>
              <a:latin typeface="+mn-lt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u"/>
            </a:pPr>
            <a:endParaRPr lang="zh-TW" altLang="en-US" dirty="0">
              <a:solidFill>
                <a:srgbClr val="000066"/>
              </a:solidFill>
              <a:latin typeface="+mn-lt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03025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運動前</a:t>
            </a:r>
            <a:r>
              <a:rPr lang="zh-TW" alt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醣類</a:t>
            </a:r>
            <a:r>
              <a:rPr lang="zh-TW" altLang="en-US" sz="40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的攝取量</a:t>
            </a:r>
            <a:endParaRPr lang="zh-TW" altLang="en-US" sz="4000" b="1" dirty="0" smtClean="0">
              <a:latin typeface="Times New Roman" panose="02020603050405020304" pitchFamily="18" charset="0"/>
            </a:endParaRP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0145" y="1717964"/>
            <a:ext cx="8663709" cy="4313380"/>
          </a:xfrm>
        </p:spPr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Char char="u"/>
            </a:pPr>
            <a:r>
              <a:rPr lang="zh-TW" altLang="en-US" sz="3600" b="1" dirty="0" smtClean="0">
                <a:latin typeface="+mn-lt"/>
                <a:ea typeface="標楷體" panose="03000509000000000000" pitchFamily="65" charset="-120"/>
              </a:rPr>
              <a:t>運動前 </a:t>
            </a:r>
            <a:r>
              <a:rPr lang="en-US" altLang="zh-TW" sz="3600" b="1" dirty="0" smtClean="0">
                <a:latin typeface="+mn-lt"/>
                <a:ea typeface="標楷體" panose="03000509000000000000" pitchFamily="65" charset="-120"/>
              </a:rPr>
              <a:t>1-4 </a:t>
            </a:r>
            <a:r>
              <a:rPr lang="zh-TW" altLang="en-US" sz="3600" b="1" dirty="0" smtClean="0">
                <a:latin typeface="+mn-lt"/>
                <a:ea typeface="標楷體" panose="03000509000000000000" pitchFamily="65" charset="-120"/>
              </a:rPr>
              <a:t>小時：</a:t>
            </a:r>
            <a:r>
              <a:rPr lang="en-US" altLang="zh-TW" sz="3600" b="1" dirty="0" smtClean="0">
                <a:solidFill>
                  <a:srgbClr val="FF0000"/>
                </a:solidFill>
                <a:latin typeface="+mn-lt"/>
                <a:ea typeface="標楷體" panose="03000509000000000000" pitchFamily="65" charset="-120"/>
              </a:rPr>
              <a:t>1-4</a:t>
            </a:r>
            <a:r>
              <a:rPr lang="en-US" altLang="zh-TW" sz="3600" b="1" dirty="0" smtClean="0">
                <a:solidFill>
                  <a:srgbClr val="7030A0"/>
                </a:solidFill>
                <a:latin typeface="+mn-lt"/>
                <a:ea typeface="標楷體" panose="03000509000000000000" pitchFamily="65" charset="-120"/>
              </a:rPr>
              <a:t> </a:t>
            </a:r>
            <a:r>
              <a:rPr lang="zh-TW" altLang="en-US" sz="3600" b="1" dirty="0" smtClean="0">
                <a:solidFill>
                  <a:srgbClr val="7030A0"/>
                </a:solidFill>
                <a:latin typeface="+mn-lt"/>
                <a:ea typeface="標楷體" panose="03000509000000000000" pitchFamily="65" charset="-120"/>
              </a:rPr>
              <a:t>克</a:t>
            </a:r>
            <a:r>
              <a:rPr lang="en-US" altLang="zh-TW" sz="3600" b="1" dirty="0" smtClean="0">
                <a:solidFill>
                  <a:srgbClr val="7030A0"/>
                </a:solidFill>
                <a:latin typeface="+mn-lt"/>
                <a:ea typeface="標楷體" panose="03000509000000000000" pitchFamily="65" charset="-120"/>
              </a:rPr>
              <a:t>/</a:t>
            </a:r>
            <a:r>
              <a:rPr lang="zh-TW" altLang="en-US" sz="3600" b="1" dirty="0" smtClean="0">
                <a:solidFill>
                  <a:srgbClr val="7030A0"/>
                </a:solidFill>
                <a:latin typeface="+mn-lt"/>
                <a:ea typeface="標楷體" panose="03000509000000000000" pitchFamily="65" charset="-120"/>
              </a:rPr>
              <a:t>公斤體重</a:t>
            </a:r>
            <a:r>
              <a:rPr lang="en-US" altLang="zh-TW" sz="3600" b="1" dirty="0" smtClean="0">
                <a:solidFill>
                  <a:srgbClr val="7030A0"/>
                </a:solidFill>
                <a:latin typeface="+mn-lt"/>
                <a:ea typeface="標楷體" panose="03000509000000000000" pitchFamily="65" charset="-120"/>
              </a:rPr>
              <a:t>/</a:t>
            </a:r>
            <a:r>
              <a:rPr lang="zh-TW" altLang="en-US" sz="3600" b="1" dirty="0" smtClean="0">
                <a:solidFill>
                  <a:srgbClr val="7030A0"/>
                </a:solidFill>
                <a:latin typeface="+mn-lt"/>
                <a:ea typeface="標楷體" panose="03000509000000000000" pitchFamily="65" charset="-120"/>
              </a:rPr>
              <a:t>小時</a:t>
            </a:r>
            <a:r>
              <a:rPr lang="en-US" altLang="zh-TW" sz="3600" b="1" dirty="0" smtClean="0">
                <a:solidFill>
                  <a:srgbClr val="7030A0"/>
                </a:solidFill>
                <a:latin typeface="+mn-lt"/>
                <a:ea typeface="標楷體" panose="03000509000000000000" pitchFamily="65" charset="-120"/>
              </a:rPr>
              <a:t> </a:t>
            </a:r>
            <a:endParaRPr lang="en-US" altLang="zh-TW" sz="3600" b="1" dirty="0">
              <a:solidFill>
                <a:srgbClr val="7030A0"/>
              </a:solidFill>
              <a:latin typeface="+mn-lt"/>
              <a:ea typeface="標楷體" panose="03000509000000000000" pitchFamily="65" charset="-120"/>
            </a:endParaRPr>
          </a:p>
          <a:p>
            <a:pPr lvl="1">
              <a:lnSpc>
                <a:spcPct val="90000"/>
              </a:lnSpc>
            </a:pPr>
            <a:r>
              <a:rPr lang="zh-TW" altLang="zh-TW" sz="3200" b="1" dirty="0">
                <a:latin typeface="+mn-lt"/>
                <a:ea typeface="標楷體" panose="03000509000000000000" pitchFamily="65" charset="-120"/>
              </a:rPr>
              <a:t>即若您運動前</a:t>
            </a:r>
            <a:r>
              <a:rPr lang="en-US" altLang="zh-TW" sz="3200" b="1" dirty="0">
                <a:latin typeface="+mn-lt"/>
                <a:ea typeface="標楷體" panose="03000509000000000000" pitchFamily="65" charset="-120"/>
              </a:rPr>
              <a:t> 1 </a:t>
            </a:r>
            <a:r>
              <a:rPr lang="zh-TW" altLang="zh-TW" sz="3200" b="1" dirty="0">
                <a:latin typeface="+mn-lt"/>
                <a:ea typeface="標楷體" panose="03000509000000000000" pitchFamily="65" charset="-120"/>
              </a:rPr>
              <a:t>小時吃東西，所攝取的醣類為 </a:t>
            </a:r>
            <a:r>
              <a:rPr lang="en-US" altLang="zh-TW" sz="3200" b="1" dirty="0">
                <a:latin typeface="+mn-lt"/>
                <a:ea typeface="標楷體" panose="03000509000000000000" pitchFamily="65" charset="-120"/>
              </a:rPr>
              <a:t>1 </a:t>
            </a:r>
            <a:r>
              <a:rPr lang="zh-TW" altLang="zh-TW" sz="3200" b="1" dirty="0">
                <a:latin typeface="+mn-lt"/>
                <a:ea typeface="標楷體" panose="03000509000000000000" pitchFamily="65" charset="-120"/>
              </a:rPr>
              <a:t>克</a:t>
            </a:r>
            <a:r>
              <a:rPr lang="en-US" altLang="zh-TW" sz="3200" b="1" dirty="0">
                <a:latin typeface="+mn-lt"/>
                <a:ea typeface="標楷體" panose="03000509000000000000" pitchFamily="65" charset="-120"/>
              </a:rPr>
              <a:t>/</a:t>
            </a:r>
            <a:r>
              <a:rPr lang="zh-TW" altLang="zh-TW" sz="3200" b="1" dirty="0">
                <a:latin typeface="+mn-lt"/>
                <a:ea typeface="標楷體" panose="03000509000000000000" pitchFamily="65" charset="-120"/>
              </a:rPr>
              <a:t>公斤體重；若您運動前</a:t>
            </a:r>
            <a:r>
              <a:rPr lang="en-US" altLang="zh-TW" sz="3200" b="1" dirty="0">
                <a:latin typeface="+mn-lt"/>
                <a:ea typeface="標楷體" panose="03000509000000000000" pitchFamily="65" charset="-120"/>
              </a:rPr>
              <a:t>2 </a:t>
            </a:r>
            <a:r>
              <a:rPr lang="zh-TW" altLang="zh-TW" sz="3200" b="1" dirty="0">
                <a:latin typeface="+mn-lt"/>
                <a:ea typeface="標楷體" panose="03000509000000000000" pitchFamily="65" charset="-120"/>
              </a:rPr>
              <a:t>小時吃東西，所攝取的醣類則為 </a:t>
            </a:r>
            <a:r>
              <a:rPr lang="en-US" altLang="zh-TW" sz="3200" b="1" dirty="0">
                <a:latin typeface="+mn-lt"/>
                <a:ea typeface="標楷體" panose="03000509000000000000" pitchFamily="65" charset="-120"/>
              </a:rPr>
              <a:t>2 </a:t>
            </a:r>
            <a:r>
              <a:rPr lang="zh-TW" altLang="zh-TW" sz="3200" b="1" dirty="0">
                <a:latin typeface="+mn-lt"/>
                <a:ea typeface="標楷體" panose="03000509000000000000" pitchFamily="65" charset="-120"/>
              </a:rPr>
              <a:t>克</a:t>
            </a:r>
            <a:r>
              <a:rPr lang="en-US" altLang="zh-TW" sz="3200" b="1" dirty="0">
                <a:latin typeface="+mn-lt"/>
                <a:ea typeface="標楷體" panose="03000509000000000000" pitchFamily="65" charset="-120"/>
              </a:rPr>
              <a:t>/</a:t>
            </a:r>
            <a:r>
              <a:rPr lang="zh-TW" altLang="zh-TW" sz="3200" b="1" dirty="0">
                <a:latin typeface="+mn-lt"/>
                <a:ea typeface="標楷體" panose="03000509000000000000" pitchFamily="65" charset="-120"/>
              </a:rPr>
              <a:t>公斤體重，</a:t>
            </a:r>
            <a:r>
              <a:rPr lang="zh-TW" altLang="zh-TW" sz="3200" b="1" dirty="0" smtClean="0">
                <a:latin typeface="+mn-lt"/>
                <a:ea typeface="標楷體" panose="03000509000000000000" pitchFamily="65" charset="-120"/>
              </a:rPr>
              <a:t>以此類推</a:t>
            </a:r>
            <a:endParaRPr lang="en-US" altLang="zh-TW" sz="3200" b="1" dirty="0" smtClean="0">
              <a:latin typeface="+mn-lt"/>
              <a:ea typeface="標楷體" panose="03000509000000000000" pitchFamily="65" charset="-120"/>
            </a:endParaRPr>
          </a:p>
          <a:p>
            <a:pPr lvl="1">
              <a:lnSpc>
                <a:spcPct val="90000"/>
              </a:lnSpc>
            </a:pPr>
            <a:r>
              <a:rPr lang="zh-TW" altLang="en-US" sz="3200" b="1" dirty="0" smtClean="0">
                <a:latin typeface="+mn-lt"/>
                <a:ea typeface="標楷體" panose="03000509000000000000" pitchFamily="65" charset="-120"/>
              </a:rPr>
              <a:t>某 </a:t>
            </a:r>
            <a:r>
              <a:rPr lang="en-US" altLang="zh-TW" sz="3200" b="1" dirty="0" smtClean="0">
                <a:latin typeface="+mn-lt"/>
                <a:ea typeface="標楷體" panose="03000509000000000000" pitchFamily="65" charset="-120"/>
              </a:rPr>
              <a:t>A</a:t>
            </a:r>
            <a:r>
              <a:rPr lang="zh-TW" altLang="en-US" sz="3200" b="1" dirty="0" smtClean="0">
                <a:latin typeface="+mn-lt"/>
                <a:ea typeface="標楷體" panose="03000509000000000000" pitchFamily="65" charset="-120"/>
              </a:rPr>
              <a:t> 運動員體重為 </a:t>
            </a:r>
            <a:r>
              <a:rPr lang="en-US" altLang="zh-TW" sz="3200" b="1" dirty="0" smtClean="0">
                <a:latin typeface="+mn-lt"/>
                <a:ea typeface="標楷體" panose="03000509000000000000" pitchFamily="65" charset="-120"/>
              </a:rPr>
              <a:t>70</a:t>
            </a:r>
            <a:r>
              <a:rPr lang="zh-TW" altLang="en-US" sz="3200" b="1" dirty="0" smtClean="0">
                <a:latin typeface="+mn-lt"/>
                <a:ea typeface="標楷體" panose="03000509000000000000" pitchFamily="65" charset="-120"/>
              </a:rPr>
              <a:t> 公斤，則代表其運動前 </a:t>
            </a:r>
            <a:r>
              <a:rPr lang="en-US" altLang="zh-TW" sz="3200" b="1" dirty="0" smtClean="0">
                <a:latin typeface="+mn-lt"/>
                <a:ea typeface="標楷體" panose="03000509000000000000" pitchFamily="65" charset="-120"/>
              </a:rPr>
              <a:t>1</a:t>
            </a:r>
            <a:r>
              <a:rPr lang="zh-TW" altLang="en-US" sz="3200" b="1" dirty="0" smtClean="0">
                <a:latin typeface="+mn-lt"/>
                <a:ea typeface="標楷體" panose="03000509000000000000" pitchFamily="65" charset="-120"/>
              </a:rPr>
              <a:t> 小時可吃含 </a:t>
            </a:r>
            <a:r>
              <a:rPr lang="en-US" altLang="zh-TW" sz="3200" b="1" dirty="0" smtClean="0">
                <a:latin typeface="+mn-lt"/>
                <a:ea typeface="標楷體" panose="03000509000000000000" pitchFamily="65" charset="-120"/>
              </a:rPr>
              <a:t>70</a:t>
            </a:r>
            <a:r>
              <a:rPr lang="zh-TW" altLang="en-US" sz="3200" b="1" dirty="0" smtClean="0">
                <a:latin typeface="+mn-lt"/>
                <a:ea typeface="標楷體" panose="03000509000000000000" pitchFamily="65" charset="-120"/>
              </a:rPr>
              <a:t> 克醣類的食物；運動前 </a:t>
            </a:r>
            <a:r>
              <a:rPr lang="en-US" altLang="zh-TW" sz="3200" b="1" dirty="0" smtClean="0">
                <a:latin typeface="+mn-lt"/>
                <a:ea typeface="標楷體" panose="03000509000000000000" pitchFamily="65" charset="-120"/>
              </a:rPr>
              <a:t>2</a:t>
            </a:r>
            <a:r>
              <a:rPr lang="zh-TW" altLang="en-US" sz="3200" b="1" dirty="0" smtClean="0">
                <a:latin typeface="+mn-lt"/>
                <a:ea typeface="標楷體" panose="03000509000000000000" pitchFamily="65" charset="-120"/>
              </a:rPr>
              <a:t> 小時可吃含 </a:t>
            </a:r>
            <a:r>
              <a:rPr lang="en-US" altLang="zh-TW" sz="3200" b="1" dirty="0" smtClean="0">
                <a:latin typeface="+mn-lt"/>
                <a:ea typeface="標楷體" panose="03000509000000000000" pitchFamily="65" charset="-120"/>
              </a:rPr>
              <a:t>140</a:t>
            </a:r>
            <a:r>
              <a:rPr lang="zh-TW" altLang="en-US" sz="3200" b="1" dirty="0" smtClean="0">
                <a:latin typeface="+mn-lt"/>
                <a:ea typeface="標楷體" panose="03000509000000000000" pitchFamily="65" charset="-120"/>
              </a:rPr>
              <a:t> 克醣類的食物</a:t>
            </a:r>
            <a:endParaRPr lang="zh-TW" altLang="en-US" sz="3200" b="1" dirty="0">
              <a:latin typeface="+mn-lt"/>
              <a:ea typeface="標楷體" panose="03000509000000000000" pitchFamily="65" charset="-120"/>
            </a:endParaRPr>
          </a:p>
          <a:p>
            <a:pPr>
              <a:lnSpc>
                <a:spcPct val="90000"/>
              </a:lnSpc>
            </a:pPr>
            <a:endParaRPr lang="zh-TW" altLang="en-US" sz="3600" dirty="0">
              <a:solidFill>
                <a:srgbClr val="000066"/>
              </a:solidFill>
              <a:latin typeface="+mn-lt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0016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92071"/>
            <a:ext cx="8229600" cy="1143000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標楷體" panose="03000509000000000000" pitchFamily="65" charset="-120"/>
              </a:rPr>
              <a:t>吃高 </a:t>
            </a:r>
            <a:r>
              <a:rPr lang="en-US" altLang="zh-TW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標楷體" panose="03000509000000000000" pitchFamily="65" charset="-120"/>
              </a:rPr>
              <a:t>or </a:t>
            </a:r>
            <a:r>
              <a:rPr lang="zh-TW" altLang="en-US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標楷體" panose="03000509000000000000" pitchFamily="65" charset="-120"/>
              </a:rPr>
              <a:t>低 </a:t>
            </a:r>
            <a:r>
              <a:rPr lang="en-US" altLang="zh-TW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標楷體" panose="03000509000000000000" pitchFamily="65" charset="-120"/>
              </a:rPr>
              <a:t>GI</a:t>
            </a:r>
            <a:r>
              <a:rPr lang="zh-TW" altLang="en-US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標楷體" panose="03000509000000000000" pitchFamily="65" charset="-120"/>
              </a:rPr>
              <a:t> 好</a:t>
            </a:r>
            <a:r>
              <a:rPr lang="en-US" altLang="zh-TW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標楷體" panose="03000509000000000000" pitchFamily="65" charset="-120"/>
              </a:rPr>
              <a:t>?</a:t>
            </a:r>
            <a:endParaRPr lang="zh-TW" altLang="en-US" dirty="0">
              <a:latin typeface="+mn-l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2697" y="1369741"/>
            <a:ext cx="8229600" cy="4725984"/>
          </a:xfrm>
        </p:spPr>
        <p:txBody>
          <a:bodyPr/>
          <a:lstStyle/>
          <a:p>
            <a:pPr>
              <a:buFont typeface="Wingdings" panose="05000000000000000000" pitchFamily="2" charset="2"/>
              <a:buChar char="u"/>
            </a:pP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根據最新 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(2016)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 美國營養師協會、加拿大營養師協會、美國運動醫學會的運動營養建議：</a:t>
            </a:r>
            <a:r>
              <a:rPr lang="zh-TW" altLang="en-US" sz="3600" b="1" dirty="0" smtClean="0">
                <a:solidFill>
                  <a:srgbClr val="FF0000"/>
                </a:solidFill>
                <a:latin typeface="+mn-lt"/>
              </a:rPr>
              <a:t>都可以</a:t>
            </a:r>
            <a:endParaRPr lang="en-US" altLang="zh-TW" sz="3600" b="1" dirty="0" smtClean="0">
              <a:solidFill>
                <a:srgbClr val="FF0000"/>
              </a:solidFill>
              <a:latin typeface="+mn-lt"/>
            </a:endParaRPr>
          </a:p>
          <a:p>
            <a:pPr>
              <a:buFont typeface="Wingdings" panose="05000000000000000000" pitchFamily="2" charset="2"/>
              <a:buChar char="u"/>
            </a:pPr>
            <a:endParaRPr lang="en-US" altLang="zh-TW" sz="1200" b="1" dirty="0" smtClean="0">
              <a:solidFill>
                <a:srgbClr val="000066"/>
              </a:solidFill>
              <a:latin typeface="+mn-lt"/>
            </a:endParaRPr>
          </a:p>
          <a:p>
            <a:pPr>
              <a:buFont typeface="Wingdings" panose="05000000000000000000" pitchFamily="2" charset="2"/>
              <a:buChar char="u"/>
            </a:pPr>
            <a:endParaRPr lang="en-US" altLang="zh-TW" sz="1200" b="1" dirty="0" smtClean="0">
              <a:solidFill>
                <a:srgbClr val="000066"/>
              </a:solidFill>
              <a:latin typeface="+mn-lt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部分研究：</a:t>
            </a:r>
            <a:r>
              <a:rPr lang="zh-TW" altLang="en-US" sz="3600" b="1" dirty="0" smtClean="0">
                <a:solidFill>
                  <a:srgbClr val="FF0000"/>
                </a:solidFill>
                <a:latin typeface="+mn-lt"/>
              </a:rPr>
              <a:t>低 </a:t>
            </a:r>
            <a:r>
              <a:rPr lang="en-US" altLang="zh-TW" sz="3600" b="1" dirty="0" smtClean="0">
                <a:solidFill>
                  <a:srgbClr val="FF0000"/>
                </a:solidFill>
                <a:latin typeface="+mn-lt"/>
              </a:rPr>
              <a:t>GI</a:t>
            </a:r>
            <a:r>
              <a:rPr lang="zh-TW" altLang="en-US" sz="3600" b="1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可</a:t>
            </a:r>
            <a:endParaRPr lang="en-US" altLang="zh-TW" b="1" dirty="0" smtClean="0">
              <a:solidFill>
                <a:srgbClr val="000066"/>
              </a:solidFill>
              <a:latin typeface="+mn-lt"/>
            </a:endParaRPr>
          </a:p>
          <a:p>
            <a:pPr marL="0" indent="0">
              <a:buNone/>
            </a:pPr>
            <a:r>
              <a:rPr lang="zh-TW" altLang="en-US" b="1" dirty="0">
                <a:solidFill>
                  <a:srgbClr val="000066"/>
                </a:solidFill>
                <a:latin typeface="+mn-lt"/>
              </a:rPr>
              <a:t> 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   增加</a:t>
            </a:r>
            <a:r>
              <a:rPr lang="zh-TW" altLang="en-US" b="1" dirty="0" smtClean="0">
                <a:solidFill>
                  <a:srgbClr val="7030A0"/>
                </a:solidFill>
                <a:latin typeface="+mn-lt"/>
              </a:rPr>
              <a:t>耐力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運動表現</a:t>
            </a:r>
            <a:endParaRPr lang="zh-TW" altLang="en-US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8</a:t>
            </a:fld>
            <a:endParaRPr lang="zh-TW" altLang="en-US"/>
          </a:p>
        </p:txBody>
      </p:sp>
      <p:pic>
        <p:nvPicPr>
          <p:cNvPr id="1026" name="Picture 2" descr="ãé«ä½GIãçåçæå°çµæ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7497" y="3625136"/>
            <a:ext cx="4539551" cy="2835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2613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9</a:t>
            </a:fld>
            <a:endParaRPr lang="zh-TW" altLang="en-US"/>
          </a:p>
        </p:txBody>
      </p:sp>
      <p:pic>
        <p:nvPicPr>
          <p:cNvPr id="2050" name="Picture 2" descr="ç¸éåç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www.soyjoy.hk/tc/images/health_knowledge/gi_with_u/gi_value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87" t="33296" r="56073" b="40619"/>
          <a:stretch/>
        </p:blipFill>
        <p:spPr bwMode="auto">
          <a:xfrm>
            <a:off x="7610764" y="3666836"/>
            <a:ext cx="646545" cy="701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7712363" y="4414326"/>
            <a:ext cx="4433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28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1332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5600</TotalTime>
  <Words>760</Words>
  <Application>Microsoft Office PowerPoint</Application>
  <PresentationFormat>如螢幕大小 (4:3)</PresentationFormat>
  <Paragraphs>97</Paragraphs>
  <Slides>20</Slides>
  <Notes>4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28" baseType="lpstr">
      <vt:lpstr>新細明體</vt:lpstr>
      <vt:lpstr>新細明體</vt:lpstr>
      <vt:lpstr>標楷體</vt:lpstr>
      <vt:lpstr>Arial</vt:lpstr>
      <vt:lpstr>Calibri</vt:lpstr>
      <vt:lpstr>Times New Roman</vt:lpstr>
      <vt:lpstr>Wingdings</vt:lpstr>
      <vt:lpstr>課程名稱</vt:lpstr>
      <vt:lpstr>運動(訓練)前的飲食</vt:lpstr>
      <vt:lpstr>四大內容</vt:lpstr>
      <vt:lpstr>運動(訓練)前 1-4 小時?</vt:lpstr>
      <vt:lpstr>運動前補充營養的重要性</vt:lpstr>
      <vt:lpstr>PowerPoint 簡報</vt:lpstr>
      <vt:lpstr>PowerPoint 簡報</vt:lpstr>
      <vt:lpstr>運動前醣類的攝取量</vt:lpstr>
      <vt:lpstr>吃高 or 低 GI 好?</vt:lpstr>
      <vt:lpstr>PowerPoint 簡報</vt:lpstr>
      <vt:lpstr>方便攜帶</vt:lpstr>
      <vt:lpstr>運動前蛋白質的攝取量</vt:lpstr>
      <vt:lpstr>PowerPoint 簡報</vt:lpstr>
      <vt:lpstr>簡易餐點</vt:lpstr>
      <vt:lpstr>簡易餐點</vt:lpstr>
      <vt:lpstr>運動前水份的攝取量</vt:lpstr>
      <vt:lpstr>How to check for dehydration? 尿液檢查色表</vt:lpstr>
      <vt:lpstr>飲品選擇</vt:lpstr>
      <vt:lpstr>運動(訓練)前1小時內?</vt:lpstr>
      <vt:lpstr>PowerPoint 簡報</vt:lpstr>
      <vt:lpstr>再次提醒：運動前的飲食搭配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Wen-Hsin Chang</cp:lastModifiedBy>
  <cp:revision>181</cp:revision>
  <dcterms:created xsi:type="dcterms:W3CDTF">2017-11-07T02:54:43Z</dcterms:created>
  <dcterms:modified xsi:type="dcterms:W3CDTF">2018-08-17T19:23:02Z</dcterms:modified>
</cp:coreProperties>
</file>