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63" r:id="rId3"/>
    <p:sldId id="364" r:id="rId4"/>
    <p:sldId id="365" r:id="rId5"/>
    <p:sldId id="371" r:id="rId6"/>
    <p:sldId id="372" r:id="rId7"/>
    <p:sldId id="366" r:id="rId8"/>
    <p:sldId id="383" r:id="rId9"/>
    <p:sldId id="384" r:id="rId10"/>
    <p:sldId id="388" r:id="rId11"/>
    <p:sldId id="368" r:id="rId12"/>
    <p:sldId id="386" r:id="rId13"/>
    <p:sldId id="394" r:id="rId14"/>
    <p:sldId id="389" r:id="rId15"/>
    <p:sldId id="376" r:id="rId16"/>
    <p:sldId id="378" r:id="rId17"/>
    <p:sldId id="395" r:id="rId18"/>
    <p:sldId id="370" r:id="rId19"/>
    <p:sldId id="374" r:id="rId20"/>
    <p:sldId id="36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0066"/>
    <a:srgbClr val="3366FF"/>
    <a:srgbClr val="CC3300"/>
    <a:srgbClr val="0000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2" autoAdjust="0"/>
    <p:restoredTop sz="94581" autoAdjust="0"/>
  </p:normalViewPr>
  <p:slideViewPr>
    <p:cSldViewPr snapToGrid="0">
      <p:cViewPr varScale="1">
        <p:scale>
          <a:sx n="83" d="100"/>
          <a:sy n="83" d="100"/>
        </p:scale>
        <p:origin x="8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B0B8-C4E3-4C0F-8C83-D00C2F8D0BE2}" type="datetimeFigureOut">
              <a:rPr lang="zh-TW" altLang="en-US" smtClean="0"/>
              <a:t>2018/8/18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1E597-AEB1-4075-B577-4A0EE65063A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2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dirty="0" smtClean="0">
                <a:latin typeface="Arial" panose="020B0604020202020204" pitchFamily="34" charset="0"/>
              </a:rPr>
              <a:t>千萬不能空腹運動唷 </a:t>
            </a:r>
            <a:endParaRPr lang="zh-TW" altLang="zh-TW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7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7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8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11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81050" indent="-298450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033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859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68525" indent="-238125" defTabSz="9588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57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29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01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997325" indent="-238125" defTabSz="9588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78C732E-6393-4FA3-840F-2CFE957F1316}" type="slidenum">
              <a:rPr lang="en-US" altLang="zh-TW" sz="1300" smtClean="0"/>
              <a:pPr>
                <a:spcBef>
                  <a:spcPct val="0"/>
                </a:spcBef>
              </a:pPr>
              <a:t>20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10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EB4837-40E0-4F2F-BE72-DED402872CBE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5EAFFD-CED3-48CF-B0D3-8486F3E27041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69E1A5-9BA5-4211-A1E4-CA252DB9C482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64962E-051A-4423-B4E7-7D1D3A7F4086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0D512C-4764-4D13-983F-F9E99F199373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53328D-49C9-4DA4-9173-6BD73BA6FF22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F1BA14-FC8D-4DB6-BE10-91EAA130D3FC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73306-BC14-4708-BC06-B0ECC235D54D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89CE52-FA50-4F39-B146-52F7B40E373B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2A17A2-F685-456D-955E-190E706D4085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D6F2C6-6C94-491F-A704-F7EE2FD1094B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BA656D60-5D62-4081-8AF4-492AFC63E4AF}" type="datetime1">
              <a:rPr lang="en-US" altLang="zh-TW" smtClean="0"/>
              <a:t>8/18/2018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2745" y="2371568"/>
            <a:ext cx="7772400" cy="1470026"/>
          </a:xfrm>
        </p:spPr>
        <p:txBody>
          <a:bodyPr/>
          <a:lstStyle/>
          <a:p>
            <a:pPr lvl="0"/>
            <a:r>
              <a:rPr lang="zh-TW" altLang="en-US" b="1" dirty="0" smtClean="0">
                <a:solidFill>
                  <a:srgbClr val="0000CC"/>
                </a:solidFill>
              </a:rPr>
              <a:t>運動</a:t>
            </a:r>
            <a:r>
              <a:rPr lang="en-US" altLang="zh-TW" b="1" dirty="0" smtClean="0">
                <a:solidFill>
                  <a:srgbClr val="0000CC"/>
                </a:solidFill>
              </a:rPr>
              <a:t>(</a:t>
            </a:r>
            <a:r>
              <a:rPr lang="zh-TW" altLang="en-US" b="1" dirty="0" smtClean="0">
                <a:solidFill>
                  <a:srgbClr val="0000CC"/>
                </a:solidFill>
              </a:rPr>
              <a:t>訓練</a:t>
            </a:r>
            <a:r>
              <a:rPr lang="en-US" altLang="zh-TW" b="1" dirty="0" smtClean="0">
                <a:solidFill>
                  <a:srgbClr val="0000CC"/>
                </a:solidFill>
              </a:rPr>
              <a:t>)</a:t>
            </a:r>
            <a:r>
              <a:rPr lang="zh-TW" altLang="en-US" b="1" dirty="0" smtClean="0">
                <a:solidFill>
                  <a:srgbClr val="0000CC"/>
                </a:solidFill>
              </a:rPr>
              <a:t>前的飲食</a:t>
            </a:r>
            <a:endParaRPr lang="zh-TW" b="1" dirty="0">
              <a:solidFill>
                <a:srgbClr val="0000CC"/>
              </a:solidFill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547667" y="4309253"/>
            <a:ext cx="6400800" cy="648071"/>
          </a:xfrm>
        </p:spPr>
        <p:txBody>
          <a:bodyPr/>
          <a:lstStyle/>
          <a:p>
            <a:pPr lvl="0" algn="r"/>
            <a:r>
              <a:rPr lang="zh-TW" altLang="en-US" b="1" dirty="0" smtClean="0">
                <a:solidFill>
                  <a:srgbClr val="CC3300"/>
                </a:solidFill>
              </a:rPr>
              <a:t>張文</a:t>
            </a:r>
            <a:r>
              <a:rPr lang="zh-TW" altLang="en-US" b="1" dirty="0">
                <a:solidFill>
                  <a:srgbClr val="CC3300"/>
                </a:solidFill>
              </a:rPr>
              <a:t>心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AE45E90-1DB4-4B82-8E8A-CD2FCFC11F98}" type="slidenum">
              <a:rPr lang="en-US" altLang="zh-TW" smtClean="0"/>
              <a:t>1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4072" y="182277"/>
            <a:ext cx="5241636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</a:rPr>
              <a:t>方便攜帶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10</a:t>
            </a:fld>
            <a:endParaRPr lang="zh-TW" altLang="en-US"/>
          </a:p>
        </p:txBody>
      </p:sp>
      <p:pic>
        <p:nvPicPr>
          <p:cNvPr id="1034" name="Picture 10" descr="ãæ°´æä¹¾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2875847"/>
            <a:ext cx="2916192" cy="19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ãè¡èä¹¾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16" y="4980440"/>
            <a:ext cx="2038574" cy="11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ãèè¶èä¹¾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979" y="4855505"/>
            <a:ext cx="1801060" cy="13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ãæ£è±ç³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44" y="454396"/>
            <a:ext cx="2960255" cy="216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ãé¦è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" y="1325277"/>
            <a:ext cx="3276315" cy="23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è²æ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14" y="3716820"/>
            <a:ext cx="2204902" cy="247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çéº¥æ£ãçåçæå°çµæ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0" b="10885"/>
          <a:stretch/>
        </p:blipFill>
        <p:spPr bwMode="auto">
          <a:xfrm>
            <a:off x="183669" y="4016212"/>
            <a:ext cx="3029090" cy="21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ãæåãçåçæå°çµæ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74" y="1698669"/>
            <a:ext cx="2102025" cy="158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7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運動前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蛋白</a:t>
            </a:r>
            <a:r>
              <a:rPr lang="zh-TW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質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的攝取量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9418"/>
            <a:ext cx="8229600" cy="41885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最佳進食時間點：</a:t>
            </a:r>
            <a:r>
              <a:rPr lang="en-US" altLang="zh-TW" b="1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&gt; 3 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小時吃</a:t>
            </a:r>
            <a:endParaRPr lang="en-US" altLang="zh-TW" b="1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搭配</a:t>
            </a:r>
            <a:r>
              <a:rPr lang="zh-TW" altLang="en-US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醣類食物一起吃</a:t>
            </a:r>
            <a:endParaRPr lang="en-US" altLang="zh-TW" b="1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b="1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endParaRPr lang="zh-TW" altLang="en-US" dirty="0">
              <a:solidFill>
                <a:srgbClr val="000066"/>
              </a:solidFill>
              <a:latin typeface="+mn-lt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6" name="Picture 6" descr="ãPower bar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515" y="2941284"/>
            <a:ext cx="1991995" cy="199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ãPower bar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8" b="32343"/>
          <a:stretch/>
        </p:blipFill>
        <p:spPr bwMode="auto">
          <a:xfrm>
            <a:off x="3330442" y="4858535"/>
            <a:ext cx="2786835" cy="9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ãå³ä¹ç´  èºåºé¸è½éåãçåçæå°çµæ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6" r="29133"/>
          <a:stretch/>
        </p:blipFill>
        <p:spPr bwMode="auto">
          <a:xfrm>
            <a:off x="7078428" y="4177802"/>
            <a:ext cx="1387943" cy="243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 descr="File:Pointing hand cursor vector.svg - Wikimedia Common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3" t="7721" r="28693" b="8711"/>
          <a:stretch/>
        </p:blipFill>
        <p:spPr>
          <a:xfrm>
            <a:off x="3460502" y="5705221"/>
            <a:ext cx="926769" cy="1145309"/>
          </a:xfrm>
          <a:prstGeom prst="rect">
            <a:avLst/>
          </a:prstGeom>
        </p:spPr>
      </p:pic>
      <p:pic>
        <p:nvPicPr>
          <p:cNvPr id="2050" name="Picture 2" descr="ãçéº¥æ£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4" y="3383357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dimensionsguide.com/wp-content/uploads/2010/10/energy_b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90114" y="2014437"/>
            <a:ext cx="2296686" cy="2003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4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12</a:t>
            </a:fld>
            <a:endParaRPr lang="zh-TW" altLang="en-US"/>
          </a:p>
        </p:txBody>
      </p:sp>
      <p:pic>
        <p:nvPicPr>
          <p:cNvPr id="1026" name="Picture 2" descr="ãå«å¯¶ç²¥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 r="22686"/>
          <a:stretch/>
        </p:blipFill>
        <p:spPr bwMode="auto">
          <a:xfrm>
            <a:off x="217262" y="399093"/>
            <a:ext cx="1254034" cy="226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èä»å¯¶ãçåçæå°çµæ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2" t="3942" r="22904" b="4428"/>
          <a:stretch/>
        </p:blipFill>
        <p:spPr bwMode="auto">
          <a:xfrm>
            <a:off x="1471296" y="399093"/>
            <a:ext cx="1316391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ãå¥¶è£½å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1" y="3139937"/>
            <a:ext cx="4228565" cy="29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åå³è¡èé¤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4" r="10968"/>
          <a:stretch/>
        </p:blipFill>
        <p:spPr bwMode="auto">
          <a:xfrm>
            <a:off x="3456711" y="155083"/>
            <a:ext cx="2112129" cy="274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ãçç±³ç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10" y="634323"/>
            <a:ext cx="3108384" cy="203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ãé®®å¥¶éº¥çãçåçæå°çµæ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2"/>
          <a:stretch/>
        </p:blipFill>
        <p:spPr bwMode="auto">
          <a:xfrm>
            <a:off x="4702827" y="3032388"/>
            <a:ext cx="4219950" cy="26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ãæ°´æ å æãçåçæå°çµæ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10" y="5392011"/>
            <a:ext cx="2198984" cy="1465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4567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簡易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餐點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655" y="1563978"/>
            <a:ext cx="8433460" cy="46016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1 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個貝果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2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茶匙花生醬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 + 1 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片起司片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1 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杯牛奶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(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醣類含量：</a:t>
            </a:r>
            <a:r>
              <a:rPr lang="en-US" altLang="zh-TW" b="1" dirty="0">
                <a:solidFill>
                  <a:srgbClr val="FF0000"/>
                </a:solidFill>
                <a:latin typeface="+mn-lt"/>
              </a:rPr>
              <a:t>71g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)</a:t>
            </a:r>
            <a:endParaRPr lang="zh-TW" altLang="en-US" b="1" dirty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2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片鬆餅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3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茶匙果醬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份水果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杯低脂優格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 (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醣類含量約：</a:t>
            </a:r>
            <a:r>
              <a:rPr lang="en-US" altLang="zh-TW" b="1" dirty="0">
                <a:solidFill>
                  <a:srgbClr val="FF0000"/>
                </a:solidFill>
                <a:latin typeface="+mn-lt"/>
              </a:rPr>
              <a:t>83g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 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碗穀片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杯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牛奶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杯柳橙汁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 (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醣類含量約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</a:rPr>
              <a:t>86g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3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片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火腿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碗水果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沙拉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1 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碗馬鈴薯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地瓜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(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醣類含量約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</a:rPr>
              <a:t>96g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19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4567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簡易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餐點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654" y="1563979"/>
            <a:ext cx="8506691" cy="46974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2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片全麥吐司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2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片火腿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根香蕉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杯低脂優格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 (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蛋白質含量約：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</a:rPr>
              <a:t>22g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  <a:endParaRPr lang="en-US" altLang="zh-TW" b="1" dirty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碗穀片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杯牛奶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/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豆漿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少許藍莓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片全麥吐司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2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茶匙花生醬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 (</a:t>
            </a:r>
            <a:r>
              <a:rPr lang="zh-TW" altLang="en-US" b="1" dirty="0">
                <a:solidFill>
                  <a:srgbClr val="000066"/>
                </a:solidFill>
              </a:rPr>
              <a:t>蛋白質</a:t>
            </a:r>
            <a:r>
              <a:rPr lang="zh-TW" altLang="en-US" b="1" dirty="0" smtClean="0">
                <a:solidFill>
                  <a:srgbClr val="000066"/>
                </a:solidFill>
              </a:rPr>
              <a:t>含量約：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</a:rPr>
              <a:t>24g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  <a:endParaRPr lang="en-US" altLang="zh-TW" b="1" dirty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2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顆蛋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(or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炒蛋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個瑪芬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(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muffin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2 </a:t>
            </a: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片起司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片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杯柳橙汁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 (</a:t>
            </a:r>
            <a:r>
              <a:rPr lang="zh-TW" altLang="en-US" b="1" dirty="0">
                <a:solidFill>
                  <a:srgbClr val="000066"/>
                </a:solidFill>
              </a:rPr>
              <a:t>蛋白質</a:t>
            </a:r>
            <a:r>
              <a:rPr lang="zh-TW" altLang="en-US" b="1" dirty="0" smtClean="0">
                <a:solidFill>
                  <a:srgbClr val="000066"/>
                </a:solidFill>
              </a:rPr>
              <a:t>含量約：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</a:rPr>
              <a:t>29g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Costco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凱薩雞肉沙拉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(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沙拉醬少放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+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1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杯牛奶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(</a:t>
            </a:r>
            <a:r>
              <a:rPr lang="zh-TW" altLang="en-US" b="1" dirty="0">
                <a:solidFill>
                  <a:srgbClr val="000066"/>
                </a:solidFill>
              </a:rPr>
              <a:t>蛋白質含量</a:t>
            </a:r>
            <a:r>
              <a:rPr lang="zh-TW" altLang="en-US" b="1" dirty="0" smtClean="0">
                <a:solidFill>
                  <a:srgbClr val="000066"/>
                </a:solidFill>
              </a:rPr>
              <a:t>：</a:t>
            </a:r>
            <a:r>
              <a:rPr lang="en-US" altLang="zh-TW" b="1" dirty="0" smtClean="0">
                <a:solidFill>
                  <a:srgbClr val="FF0000"/>
                </a:solidFill>
                <a:latin typeface="+mn-lt"/>
              </a:rPr>
              <a:t>41g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)</a:t>
            </a:r>
            <a:endParaRPr lang="zh-TW" altLang="en-US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76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14" y="271500"/>
            <a:ext cx="7776864" cy="76200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運動前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水份</a:t>
            </a:r>
            <a:r>
              <a:rPr lang="zh-TW" alt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的攝取量</a:t>
            </a:r>
            <a:endParaRPr lang="en-US" altLang="zh-TW" sz="3600" b="1" dirty="0">
              <a:ea typeface="新細明體" charset="-120"/>
            </a:endParaRP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40648" y="2274343"/>
            <a:ext cx="8067626" cy="4082008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運動前 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2-4 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小時：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5-10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毫升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公斤體重</a:t>
            </a:r>
            <a:endParaRPr lang="en-US" altLang="zh-TW" sz="36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8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若還呈現</a:t>
            </a:r>
            <a:r>
              <a:rPr lang="zh-TW" altLang="en-US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缺水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狀態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) 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運動前 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1-2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小時：再加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3-5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毫升</a:t>
            </a:r>
            <a:r>
              <a:rPr lang="en-US" altLang="zh-TW" sz="3600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3600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公斤體重</a:t>
            </a:r>
            <a:endParaRPr lang="en-US" altLang="zh-TW" sz="3600" b="1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 lvl="1">
              <a:buFont typeface="Wingdings" pitchFamily="2" charset="2"/>
              <a:buChar char="u"/>
            </a:pPr>
            <a:endParaRPr lang="en-US" altLang="zh-TW" sz="14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endParaRPr lang="en-US" altLang="zh-TW" sz="14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3600" b="1" dirty="0" smtClean="0">
                <a:solidFill>
                  <a:srgbClr val="0066FF"/>
                </a:solidFill>
                <a:latin typeface="+mn-lt"/>
                <a:ea typeface="標楷體" panose="03000509000000000000" pitchFamily="65" charset="-120"/>
              </a:rPr>
              <a:t>運動前 </a:t>
            </a:r>
            <a:r>
              <a:rPr lang="en-US" altLang="zh-TW" sz="3600" b="1" dirty="0" smtClean="0">
                <a:solidFill>
                  <a:srgbClr val="0066FF"/>
                </a:solidFill>
                <a:latin typeface="+mn-lt"/>
                <a:ea typeface="標楷體" panose="03000509000000000000" pitchFamily="65" charset="-120"/>
              </a:rPr>
              <a:t>10-20 </a:t>
            </a:r>
            <a:r>
              <a:rPr lang="zh-TW" altLang="en-US" sz="3600" b="1" dirty="0" smtClean="0">
                <a:solidFill>
                  <a:srgbClr val="0066FF"/>
                </a:solidFill>
                <a:latin typeface="+mn-lt"/>
                <a:ea typeface="標楷體" panose="03000509000000000000" pitchFamily="65" charset="-120"/>
              </a:rPr>
              <a:t>分鐘：</a:t>
            </a:r>
            <a:r>
              <a:rPr lang="en-US" altLang="zh-TW" sz="3600" b="1" dirty="0" smtClean="0">
                <a:solidFill>
                  <a:srgbClr val="0066FF"/>
                </a:solidFill>
                <a:latin typeface="+mn-lt"/>
                <a:ea typeface="標楷體" panose="03000509000000000000" pitchFamily="65" charset="-120"/>
              </a:rPr>
              <a:t>200-300 </a:t>
            </a:r>
            <a:r>
              <a:rPr lang="zh-TW" altLang="en-US" sz="3600" b="1" dirty="0" smtClean="0">
                <a:solidFill>
                  <a:srgbClr val="0066FF"/>
                </a:solidFill>
                <a:latin typeface="+mn-lt"/>
                <a:ea typeface="標楷體" panose="03000509000000000000" pitchFamily="65" charset="-120"/>
              </a:rPr>
              <a:t>毫升</a:t>
            </a:r>
            <a:endParaRPr lang="en-US" altLang="zh-TW" sz="3600" b="1" dirty="0" smtClean="0">
              <a:solidFill>
                <a:srgbClr val="0066FF"/>
              </a:solidFill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15361" name="Picture 1" descr="C:\Users\Hedy\AppData\Local\Microsoft\Windows\Temporary Internet Files\Content.IE5\P6ZEJIUN\MP9001780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946" y="75084"/>
            <a:ext cx="1277888" cy="1916832"/>
          </a:xfrm>
          <a:prstGeom prst="rect">
            <a:avLst/>
          </a:prstGeom>
          <a:noFill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6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0147"/>
            <a:ext cx="8568952" cy="922824"/>
          </a:xfrm>
        </p:spPr>
        <p:txBody>
          <a:bodyPr/>
          <a:lstStyle/>
          <a:p>
            <a:r>
              <a:rPr lang="en-US" altLang="zh-TW" sz="4000" b="1" dirty="0">
                <a:latin typeface="Arial" panose="020B0604020202020204" pitchFamily="34" charset="0"/>
                <a:cs typeface="Arial" panose="020B0604020202020204" pitchFamily="34" charset="0"/>
              </a:rPr>
              <a:t>How to check for dehydration</a:t>
            </a:r>
            <a:r>
              <a:rPr lang="en-US" altLang="zh-TW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altLang="zh-TW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TW" altLang="en-US" sz="4000" b="1" dirty="0">
                <a:solidFill>
                  <a:srgbClr val="0000FF"/>
                </a:solidFill>
              </a:rPr>
              <a:t>尿液檢查色表</a:t>
            </a:r>
          </a:p>
        </p:txBody>
      </p:sp>
      <p:pic>
        <p:nvPicPr>
          <p:cNvPr id="2052" name="Picture 4" descr="http://3.bp.blogspot.com/_8PVMr6n12XE/TU6ElP9u4tI/AAAAAAAAAkU/0MQfoAUI54c/s1600/urine%2Bchart%2Bdehyd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70363"/>
            <a:ext cx="8757520" cy="4968552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 bwMode="auto">
          <a:xfrm>
            <a:off x="2570820" y="1570363"/>
            <a:ext cx="1944216" cy="165618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16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0" y="3062875"/>
            <a:ext cx="1976582" cy="2127049"/>
            <a:chOff x="0" y="3866855"/>
            <a:chExt cx="2580172" cy="2127049"/>
          </a:xfrm>
        </p:grpSpPr>
        <p:pic>
          <p:nvPicPr>
            <p:cNvPr id="8" name="圖片 7" descr="Mann Frau Lustig · Kostenloses Foto auf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422" y="4149080"/>
              <a:ext cx="2254354" cy="1844824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3866855"/>
              <a:ext cx="2580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Every </a:t>
              </a:r>
              <a:r>
                <a:rPr lang="en-US" altLang="zh-TW" sz="2400" b="1" dirty="0">
                  <a:solidFill>
                    <a:srgbClr val="FF0000"/>
                  </a:solidFill>
                </a:rPr>
                <a:t>1-2</a:t>
              </a:r>
              <a:r>
                <a:rPr lang="en-US" altLang="zh-TW" sz="2400" b="1" dirty="0"/>
                <a:t> hours</a:t>
              </a:r>
              <a:endParaRPr lang="zh-TW" altLang="en-US" sz="2400" b="1" dirty="0"/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4" y="1497874"/>
            <a:ext cx="1743984" cy="13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52517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飲品選擇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17</a:t>
            </a:fld>
            <a:endParaRPr lang="zh-TW" altLang="en-US"/>
          </a:p>
        </p:txBody>
      </p:sp>
      <p:pic>
        <p:nvPicPr>
          <p:cNvPr id="5" name="Picture 6" descr="ãéåé£²æ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0" r="24669"/>
          <a:stretch/>
        </p:blipFill>
        <p:spPr bwMode="auto">
          <a:xfrm>
            <a:off x="2568077" y="1318602"/>
            <a:ext cx="1192283" cy="25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ç¸éåç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4"/>
          <a:stretch/>
        </p:blipFill>
        <p:spPr bwMode="auto">
          <a:xfrm>
            <a:off x="695403" y="4127665"/>
            <a:ext cx="4316743" cy="22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92" y="1673940"/>
            <a:ext cx="1296271" cy="185221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/>
          <a:srcRect l="34571" r="34381"/>
          <a:stretch/>
        </p:blipFill>
        <p:spPr>
          <a:xfrm>
            <a:off x="4678526" y="1182259"/>
            <a:ext cx="1516999" cy="2685323"/>
          </a:xfrm>
          <a:prstGeom prst="rect">
            <a:avLst/>
          </a:prstGeom>
        </p:spPr>
      </p:pic>
      <p:pic>
        <p:nvPicPr>
          <p:cNvPr id="12" name="Picture 4" descr="ãåå¡ãçåçæå°çµæ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498" y="1449809"/>
            <a:ext cx="2106666" cy="230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244" y="3909481"/>
            <a:ext cx="2527918" cy="26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4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1057155"/>
            <a:ext cx="8229600" cy="1143000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運動</a:t>
            </a:r>
            <a:r>
              <a:rPr lang="en-US" altLang="zh-TW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訓練</a:t>
            </a:r>
            <a:r>
              <a:rPr lang="en-US" altLang="zh-TW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前</a:t>
            </a:r>
            <a:r>
              <a:rPr lang="en-US" altLang="zh-TW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1</a:t>
            </a:r>
            <a:r>
              <a:rPr lang="zh-TW" altLang="en-US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小時內</a:t>
            </a:r>
            <a:r>
              <a:rPr lang="en-US" altLang="zh-TW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?</a:t>
            </a:r>
            <a:endParaRPr lang="zh-TW" altLang="en-US" sz="6600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18</a:t>
            </a:fld>
            <a:endParaRPr lang="zh-TW" altLang="en-US"/>
          </a:p>
        </p:txBody>
      </p:sp>
      <p:pic>
        <p:nvPicPr>
          <p:cNvPr id="1026" name="Picture 2" descr="ã?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"/>
          <a:stretch/>
        </p:blipFill>
        <p:spPr bwMode="auto">
          <a:xfrm>
            <a:off x="3064843" y="2437544"/>
            <a:ext cx="3126037" cy="31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340623"/>
            <a:ext cx="8229600" cy="4525959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zh-TW" b="1" dirty="0">
                <a:ea typeface="標楷體" panose="03000509000000000000" pitchFamily="65" charset="-120"/>
              </a:rPr>
              <a:t>若在運動前 </a:t>
            </a:r>
            <a:r>
              <a:rPr lang="en-US" altLang="zh-TW" b="1" dirty="0">
                <a:ea typeface="標楷體" panose="03000509000000000000" pitchFamily="65" charset="-120"/>
              </a:rPr>
              <a:t>1 </a:t>
            </a:r>
            <a:r>
              <a:rPr lang="zh-TW" altLang="zh-TW" b="1" dirty="0">
                <a:ea typeface="標楷體" panose="03000509000000000000" pitchFamily="65" charset="-120"/>
              </a:rPr>
              <a:t>小時內想吃東西，則盡量</a:t>
            </a:r>
            <a:r>
              <a:rPr lang="zh-TW" altLang="zh-TW" b="1" dirty="0" smtClean="0">
                <a:ea typeface="標楷體" panose="03000509000000000000" pitchFamily="65" charset="-120"/>
              </a:rPr>
              <a:t>以</a:t>
            </a:r>
            <a:r>
              <a:rPr lang="zh-TW" altLang="en-US" b="1" dirty="0" smtClean="0">
                <a:ea typeface="標楷體" panose="03000509000000000000" pitchFamily="65" charset="-120"/>
              </a:rPr>
              <a:t>好吸收或</a:t>
            </a:r>
            <a:r>
              <a:rPr lang="zh-TW" altLang="zh-TW" b="1" dirty="0" smtClean="0">
                <a:ea typeface="標楷體" panose="03000509000000000000" pitchFamily="65" charset="-120"/>
              </a:rPr>
              <a:t>液</a:t>
            </a:r>
            <a:r>
              <a:rPr lang="zh-TW" altLang="zh-TW" b="1" dirty="0">
                <a:ea typeface="標楷體" panose="03000509000000000000" pitchFamily="65" charset="-120"/>
              </a:rPr>
              <a:t>狀或膠狀食物的選擇為主</a:t>
            </a:r>
            <a:r>
              <a:rPr lang="zh-TW" altLang="zh-TW" b="1" dirty="0" smtClean="0"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運動飲料、果汁、布丁、軟糖、各式能量果膠</a:t>
            </a:r>
            <a:endParaRPr lang="zh-TW" altLang="en-US" dirty="0">
              <a:solidFill>
                <a:srgbClr val="000066"/>
              </a:solidFill>
              <a:latin typeface="PMingLiU" panose="02020500000000000000" pitchFamily="18" charset="-12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zh-TW" altLang="en-US" b="1" dirty="0">
              <a:solidFill>
                <a:srgbClr val="000066"/>
              </a:solidFill>
            </a:endParaRPr>
          </a:p>
        </p:txBody>
      </p:sp>
      <p:pic>
        <p:nvPicPr>
          <p:cNvPr id="3074" name="Picture 2" descr="ãéågel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753" y="2310589"/>
            <a:ext cx="3314476" cy="215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.ecimg.tw/items/DBADB9A74822713/000001_14782525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7" b="13662"/>
          <a:stretch/>
        </p:blipFill>
        <p:spPr bwMode="auto">
          <a:xfrm>
            <a:off x="5553183" y="4466346"/>
            <a:ext cx="3133616" cy="227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ç¸éåç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5" t="5344" r="8208"/>
          <a:stretch/>
        </p:blipFill>
        <p:spPr bwMode="auto">
          <a:xfrm>
            <a:off x="2943744" y="2241168"/>
            <a:ext cx="2090889" cy="23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投影片編號版面配置區 3"/>
          <p:cNvSpPr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/>
          <a:p>
            <a:pPr lvl="0"/>
            <a:fld id="{865C0395-D23A-44D3-82C0-4590073AED2D}" type="slidenum">
              <a:rPr lang="en-US" altLang="zh-TW" smtClean="0"/>
              <a:t>19</a:t>
            </a:fld>
            <a:endParaRPr lang="zh-TW" altLang="en-US"/>
          </a:p>
        </p:txBody>
      </p:sp>
      <p:pic>
        <p:nvPicPr>
          <p:cNvPr id="3080" name="Picture 8" descr="http://g.udn.com.tw/upfiles/B_BR/branko/PSN_PHOTO/476/f_13863476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05" y="4614095"/>
            <a:ext cx="2887230" cy="192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2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四大內容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運動營養學的整體目標及運動員每日三大營養素之建議攝取量</a:t>
            </a:r>
            <a:endParaRPr lang="en-US" altLang="zh-TW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運動員的飲食餐盤與飲食小技巧</a:t>
            </a:r>
            <a:endParaRPr lang="zh-TW" altLang="en-US" sz="36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前的飲食建議 </a:t>
            </a:r>
            <a:r>
              <a:rPr lang="en-US" altLang="zh-TW" sz="3600" b="1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zh-TW" sz="3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運動 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訓練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前的飲食建議 </a:t>
            </a:r>
            <a:r>
              <a:rPr lang="en-US" altLang="zh-TW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  <a:endParaRPr lang="en-US" altLang="zh-TW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1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再次提醒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：運動前的飲食搭配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1950"/>
            <a:ext cx="8382000" cy="453423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運動前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&gt;3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小時：</a:t>
            </a:r>
            <a:r>
              <a:rPr lang="zh-TW" altLang="en-US" b="1" dirty="0" smtClean="0">
                <a:solidFill>
                  <a:srgbClr val="7030A0"/>
                </a:solidFill>
                <a:latin typeface="+mn-lt"/>
              </a:rPr>
              <a:t>正餐</a:t>
            </a:r>
            <a:endParaRPr lang="en-US" altLang="zh-TW" b="1" dirty="0" smtClean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運動前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2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小時：以</a:t>
            </a:r>
            <a:r>
              <a:rPr lang="zh-TW" altLang="en-US" b="1" dirty="0" smtClean="0">
                <a:solidFill>
                  <a:srgbClr val="FF0000"/>
                </a:solidFill>
                <a:latin typeface="+mn-lt"/>
              </a:rPr>
              <a:t>醣類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為主的食物，如</a:t>
            </a:r>
            <a:r>
              <a:rPr lang="zh-TW" altLang="zh-TW" b="1" dirty="0" smtClean="0">
                <a:solidFill>
                  <a:srgbClr val="000066"/>
                </a:solidFill>
                <a:latin typeface="+mn-lt"/>
              </a:rPr>
              <a:t>義大利麵</a:t>
            </a:r>
            <a:r>
              <a:rPr lang="zh-TW" altLang="zh-TW" b="1" dirty="0">
                <a:solidFill>
                  <a:srgbClr val="000066"/>
                </a:solidFill>
                <a:latin typeface="+mn-lt"/>
              </a:rPr>
              <a:t>、香蕉、地瓜、馬鈴薯、即溶麥片、吐司、</a:t>
            </a:r>
            <a:r>
              <a:rPr lang="zh-TW" altLang="zh-TW" b="1" dirty="0" smtClean="0">
                <a:solidFill>
                  <a:srgbClr val="000066"/>
                </a:solidFill>
                <a:latin typeface="+mn-lt"/>
              </a:rPr>
              <a:t>麵包、</a:t>
            </a:r>
            <a:r>
              <a:rPr lang="zh-TW" altLang="zh-TW" b="1" dirty="0">
                <a:solidFill>
                  <a:srgbClr val="000066"/>
                </a:solidFill>
                <a:latin typeface="+mn-lt"/>
              </a:rPr>
              <a:t>水果乾、運動飲料、能量棒、</a:t>
            </a:r>
            <a:r>
              <a:rPr lang="zh-TW" altLang="zh-TW" b="1" dirty="0" smtClean="0">
                <a:solidFill>
                  <a:srgbClr val="000066"/>
                </a:solidFill>
                <a:latin typeface="+mn-lt"/>
              </a:rPr>
              <a:t>餅乾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等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運動前 </a:t>
            </a:r>
            <a:r>
              <a:rPr lang="en-US" altLang="zh-TW" b="1" dirty="0">
                <a:solidFill>
                  <a:srgbClr val="000066"/>
                </a:solidFill>
                <a:latin typeface="+mn-lt"/>
              </a:rPr>
              <a:t>1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小時內：</a:t>
            </a:r>
            <a:r>
              <a:rPr lang="zh-TW" altLang="en-US" b="1" dirty="0">
                <a:solidFill>
                  <a:srgbClr val="000066"/>
                </a:solidFill>
              </a:rPr>
              <a:t>以</a:t>
            </a:r>
            <a:r>
              <a:rPr lang="zh-TW" altLang="en-US" b="1" dirty="0">
                <a:solidFill>
                  <a:srgbClr val="FF0000"/>
                </a:solidFill>
              </a:rPr>
              <a:t>醣類</a:t>
            </a:r>
            <a:r>
              <a:rPr lang="zh-TW" altLang="en-US" b="1" dirty="0" smtClean="0">
                <a:solidFill>
                  <a:srgbClr val="000066"/>
                </a:solidFill>
              </a:rPr>
              <a:t>為主</a:t>
            </a:r>
            <a:r>
              <a:rPr lang="zh-TW" altLang="en-US" b="1" dirty="0">
                <a:solidFill>
                  <a:srgbClr val="000066"/>
                </a:solidFill>
              </a:rPr>
              <a:t>的食物</a:t>
            </a:r>
            <a:r>
              <a:rPr lang="zh-TW" altLang="en-US" b="1" dirty="0" smtClean="0">
                <a:solidFill>
                  <a:srgbClr val="000066"/>
                </a:solidFill>
              </a:rPr>
              <a:t>；</a:t>
            </a:r>
            <a:r>
              <a:rPr lang="zh-TW" altLang="zh-TW" b="1" dirty="0" smtClean="0">
                <a:ea typeface="標楷體" panose="03000509000000000000" pitchFamily="65" charset="-120"/>
              </a:rPr>
              <a:t>以</a:t>
            </a:r>
            <a:r>
              <a:rPr lang="zh-TW" altLang="zh-TW" b="1" dirty="0">
                <a:ea typeface="標楷體" panose="03000509000000000000" pitchFamily="65" charset="-120"/>
              </a:rPr>
              <a:t>液狀或膠</a:t>
            </a:r>
            <a:r>
              <a:rPr lang="zh-TW" altLang="zh-TW" b="1" dirty="0" smtClean="0">
                <a:ea typeface="標楷體" panose="03000509000000000000" pitchFamily="65" charset="-120"/>
              </a:rPr>
              <a:t>狀</a:t>
            </a:r>
            <a:r>
              <a:rPr lang="zh-TW" altLang="en-US" b="1" dirty="0" smtClean="0">
                <a:ea typeface="標楷體" panose="03000509000000000000" pitchFamily="65" charset="-120"/>
              </a:rPr>
              <a:t>的選</a:t>
            </a:r>
            <a:r>
              <a:rPr lang="zh-TW" altLang="en-US" b="1" dirty="0">
                <a:ea typeface="標楷體" panose="03000509000000000000" pitchFamily="65" charset="-120"/>
              </a:rPr>
              <a:t>擇</a:t>
            </a:r>
            <a:r>
              <a:rPr lang="zh-TW" altLang="en-US" b="1" dirty="0" smtClean="0">
                <a:ea typeface="標楷體" panose="03000509000000000000" pitchFamily="65" charset="-120"/>
              </a:rPr>
              <a:t>為主</a:t>
            </a:r>
            <a:endParaRPr lang="en-US" altLang="zh-TW" b="1" dirty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2708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2133600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F9D9239-3B21-4D9C-8680-198E941ABDE5}" type="slidenum">
              <a:rPr lang="en-US" altLang="zh-TW" sz="1200" smtClean="0">
                <a:latin typeface="Arial" panose="020B060402020202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TW" sz="1200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Picture 5" descr="P1000427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921829" y="4894217"/>
            <a:ext cx="2718114" cy="189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531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1057155"/>
            <a:ext cx="8229600" cy="1143000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運動</a:t>
            </a:r>
            <a:r>
              <a:rPr lang="en-US" altLang="zh-TW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訓練</a:t>
            </a:r>
            <a:r>
              <a:rPr lang="en-US" altLang="zh-TW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前 </a:t>
            </a:r>
            <a:r>
              <a:rPr lang="en-US" altLang="zh-TW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1</a:t>
            </a:r>
            <a:r>
              <a:rPr lang="en-US" altLang="zh-TW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-4 </a:t>
            </a:r>
            <a:r>
              <a:rPr lang="zh-TW" altLang="en-US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小時</a:t>
            </a:r>
            <a:r>
              <a:rPr lang="en-US" altLang="zh-TW" sz="6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?</a:t>
            </a:r>
            <a:endParaRPr lang="zh-TW" altLang="en-US" sz="6600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3</a:t>
            </a:fld>
            <a:endParaRPr lang="zh-TW" altLang="en-US"/>
          </a:p>
        </p:txBody>
      </p:sp>
      <p:pic>
        <p:nvPicPr>
          <p:cNvPr id="1026" name="Picture 2" descr="ã?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"/>
          <a:stretch/>
        </p:blipFill>
        <p:spPr bwMode="auto">
          <a:xfrm>
            <a:off x="3064843" y="2437544"/>
            <a:ext cx="3126037" cy="31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2744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運動前補充營養的重要性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40"/>
            <a:ext cx="8229599" cy="4654918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藉由攝取適量的食物及飲品，可：</a:t>
            </a:r>
            <a:endParaRPr lang="en-US" altLang="zh-TW" sz="3600" b="1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維持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血糖及肌肉中肝醣的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濃度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延緩運動疲勞的發生。</a:t>
            </a:r>
            <a:endParaRPr lang="en-US" altLang="zh-TW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減少運動中可能發生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脫水 </a:t>
            </a:r>
            <a:r>
              <a:rPr lang="en-US" altLang="zh-TW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(dehydration)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的</a:t>
            </a:r>
            <a:r>
              <a:rPr lang="zh-TW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情況</a:t>
            </a: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幫助或提升運動表現。</a:t>
            </a:r>
            <a:endParaRPr lang="en-US" altLang="zh-TW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46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5</a:t>
            </a:fld>
            <a:endParaRPr lang="zh-TW" altLang="en-US"/>
          </a:p>
        </p:txBody>
      </p:sp>
      <p:sp>
        <p:nvSpPr>
          <p:cNvPr id="5" name="書卷 (水平) 4"/>
          <p:cNvSpPr/>
          <p:nvPr/>
        </p:nvSpPr>
        <p:spPr>
          <a:xfrm>
            <a:off x="870439" y="536333"/>
            <a:ext cx="7262445" cy="5372098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吃對時間</a:t>
            </a:r>
            <a:endParaRPr lang="en-US" altLang="zh-TW" sz="96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9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</a:t>
            </a:r>
            <a:r>
              <a:rPr lang="zh-TW" altLang="en-US" sz="9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腸胃</a:t>
            </a:r>
          </a:p>
        </p:txBody>
      </p:sp>
    </p:spTree>
    <p:extLst>
      <p:ext uri="{BB962C8B-B14F-4D97-AF65-F5344CB8AC3E}">
        <p14:creationId xmlns:p14="http://schemas.microsoft.com/office/powerpoint/2010/main" val="175465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618837"/>
            <a:ext cx="8229600" cy="5366327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吃對時間</a:t>
            </a:r>
            <a:endParaRPr lang="en-US" altLang="zh-TW" sz="4000" b="1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最佳進食時間點 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固態食物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：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&gt; 2 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小時吃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至少也要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&gt;1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 小時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)</a:t>
            </a:r>
            <a:endParaRPr lang="en-US" altLang="zh-TW" sz="36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訓練腸胃</a:t>
            </a:r>
            <a:endParaRPr lang="en-US" altLang="zh-TW" sz="4000" b="1" dirty="0" smtClean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避免產氣的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食物 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如地瓜、糯米、牛奶</a:t>
            </a:r>
            <a:r>
              <a:rPr lang="en-US" altLang="zh-TW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)</a:t>
            </a:r>
            <a:endParaRPr lang="en-US" altLang="zh-TW" sz="3600" b="1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選擇</a:t>
            </a:r>
            <a:r>
              <a:rPr lang="zh-TW" altLang="en-US" sz="3600" b="1" u="sng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低脂、低蛋白、低纖、低果糖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的</a:t>
            </a:r>
            <a:r>
              <a:rPr lang="zh-TW" altLang="en-US" sz="3600" b="1" dirty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食物以利胃的排空並降低腸胃道</a:t>
            </a:r>
            <a:r>
              <a:rPr lang="zh-TW" altLang="en-US" sz="3600" b="1" dirty="0" smtClean="0">
                <a:solidFill>
                  <a:srgbClr val="000066"/>
                </a:solidFill>
                <a:latin typeface="+mn-lt"/>
                <a:ea typeface="標楷體" panose="03000509000000000000" pitchFamily="65" charset="-120"/>
              </a:rPr>
              <a:t>壓力</a:t>
            </a:r>
            <a:endParaRPr lang="en-US" altLang="zh-TW" sz="3600" b="1" dirty="0" smtClean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</a:pPr>
            <a:endParaRPr lang="zh-TW" altLang="en-US" dirty="0">
              <a:solidFill>
                <a:srgbClr val="000066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02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運動前</a:t>
            </a:r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醣類</a:t>
            </a:r>
            <a:r>
              <a:rPr lang="zh-TW" alt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的攝取量</a:t>
            </a:r>
            <a:endParaRPr lang="zh-TW" altLang="en-US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145" y="1717964"/>
            <a:ext cx="8663709" cy="431338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u"/>
            </a:pP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運動前 </a:t>
            </a:r>
            <a:r>
              <a:rPr lang="en-US" altLang="zh-TW" sz="3600" b="1" dirty="0" smtClean="0">
                <a:latin typeface="+mn-lt"/>
                <a:ea typeface="標楷體" panose="03000509000000000000" pitchFamily="65" charset="-120"/>
              </a:rPr>
              <a:t>1-4 </a:t>
            </a:r>
            <a:r>
              <a:rPr lang="zh-TW" altLang="en-US" sz="3600" b="1" dirty="0" smtClean="0">
                <a:latin typeface="+mn-lt"/>
                <a:ea typeface="標楷體" panose="03000509000000000000" pitchFamily="65" charset="-120"/>
              </a:rPr>
              <a:t>小時：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1-4</a:t>
            </a:r>
            <a:r>
              <a:rPr lang="en-US" altLang="zh-TW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克</a:t>
            </a:r>
            <a:r>
              <a:rPr lang="en-US" altLang="zh-TW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公斤體重</a:t>
            </a:r>
            <a:r>
              <a:rPr lang="en-US" altLang="zh-TW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en-US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小時</a:t>
            </a:r>
            <a:r>
              <a:rPr lang="en-US" altLang="zh-TW" sz="3600" b="1" dirty="0" smtClean="0">
                <a:solidFill>
                  <a:srgbClr val="7030A0"/>
                </a:solidFill>
                <a:latin typeface="+mn-lt"/>
                <a:ea typeface="標楷體" panose="03000509000000000000" pitchFamily="65" charset="-120"/>
              </a:rPr>
              <a:t> </a:t>
            </a:r>
            <a:endParaRPr lang="en-US" altLang="zh-TW" sz="3600" b="1" dirty="0">
              <a:solidFill>
                <a:srgbClr val="7030A0"/>
              </a:solidFill>
              <a:latin typeface="+mn-lt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zh-TW" sz="3200" b="1" dirty="0">
                <a:latin typeface="+mn-lt"/>
                <a:ea typeface="標楷體" panose="03000509000000000000" pitchFamily="65" charset="-120"/>
              </a:rPr>
              <a:t>即若您運動前</a:t>
            </a:r>
            <a:r>
              <a:rPr lang="en-US" altLang="zh-TW" sz="3200" b="1" dirty="0">
                <a:latin typeface="+mn-lt"/>
                <a:ea typeface="標楷體" panose="03000509000000000000" pitchFamily="65" charset="-120"/>
              </a:rPr>
              <a:t> 1 </a:t>
            </a:r>
            <a:r>
              <a:rPr lang="zh-TW" altLang="zh-TW" sz="3200" b="1" dirty="0">
                <a:latin typeface="+mn-lt"/>
                <a:ea typeface="標楷體" panose="03000509000000000000" pitchFamily="65" charset="-120"/>
              </a:rPr>
              <a:t>小時吃東西，所攝取的醣類為 </a:t>
            </a:r>
            <a:r>
              <a:rPr lang="en-US" altLang="zh-TW" sz="3200" b="1" dirty="0">
                <a:latin typeface="+mn-lt"/>
                <a:ea typeface="標楷體" panose="03000509000000000000" pitchFamily="65" charset="-120"/>
              </a:rPr>
              <a:t>1 </a:t>
            </a:r>
            <a:r>
              <a:rPr lang="zh-TW" altLang="zh-TW" sz="3200" b="1" dirty="0">
                <a:latin typeface="+mn-lt"/>
                <a:ea typeface="標楷體" panose="03000509000000000000" pitchFamily="65" charset="-120"/>
              </a:rPr>
              <a:t>克</a:t>
            </a:r>
            <a:r>
              <a:rPr lang="en-US" altLang="zh-TW" sz="3200" b="1" dirty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zh-TW" sz="3200" b="1" dirty="0">
                <a:latin typeface="+mn-lt"/>
                <a:ea typeface="標楷體" panose="03000509000000000000" pitchFamily="65" charset="-120"/>
              </a:rPr>
              <a:t>公斤體重；若您運動前</a:t>
            </a:r>
            <a:r>
              <a:rPr lang="en-US" altLang="zh-TW" sz="3200" b="1" dirty="0">
                <a:latin typeface="+mn-lt"/>
                <a:ea typeface="標楷體" panose="03000509000000000000" pitchFamily="65" charset="-120"/>
              </a:rPr>
              <a:t>2 </a:t>
            </a:r>
            <a:r>
              <a:rPr lang="zh-TW" altLang="zh-TW" sz="3200" b="1" dirty="0">
                <a:latin typeface="+mn-lt"/>
                <a:ea typeface="標楷體" panose="03000509000000000000" pitchFamily="65" charset="-120"/>
              </a:rPr>
              <a:t>小時吃東西，所攝取的醣類則為 </a:t>
            </a:r>
            <a:r>
              <a:rPr lang="en-US" altLang="zh-TW" sz="3200" b="1" dirty="0">
                <a:latin typeface="+mn-lt"/>
                <a:ea typeface="標楷體" panose="03000509000000000000" pitchFamily="65" charset="-120"/>
              </a:rPr>
              <a:t>2 </a:t>
            </a:r>
            <a:r>
              <a:rPr lang="zh-TW" altLang="zh-TW" sz="3200" b="1" dirty="0">
                <a:latin typeface="+mn-lt"/>
                <a:ea typeface="標楷體" panose="03000509000000000000" pitchFamily="65" charset="-120"/>
              </a:rPr>
              <a:t>克</a:t>
            </a:r>
            <a:r>
              <a:rPr lang="en-US" altLang="zh-TW" sz="3200" b="1" dirty="0">
                <a:latin typeface="+mn-lt"/>
                <a:ea typeface="標楷體" panose="03000509000000000000" pitchFamily="65" charset="-120"/>
              </a:rPr>
              <a:t>/</a:t>
            </a:r>
            <a:r>
              <a:rPr lang="zh-TW" altLang="zh-TW" sz="3200" b="1" dirty="0">
                <a:latin typeface="+mn-lt"/>
                <a:ea typeface="標楷體" panose="03000509000000000000" pitchFamily="65" charset="-120"/>
              </a:rPr>
              <a:t>公斤體重，</a:t>
            </a:r>
            <a:r>
              <a:rPr lang="zh-TW" altLang="zh-TW" sz="3200" b="1" dirty="0" smtClean="0">
                <a:latin typeface="+mn-lt"/>
                <a:ea typeface="標楷體" panose="03000509000000000000" pitchFamily="65" charset="-120"/>
              </a:rPr>
              <a:t>以此類推</a:t>
            </a:r>
            <a:endParaRPr lang="en-US" altLang="zh-TW" sz="3200" b="1" dirty="0" smtClean="0">
              <a:latin typeface="+mn-lt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3200" b="1" dirty="0" smtClean="0">
                <a:latin typeface="+mn-lt"/>
                <a:ea typeface="標楷體" panose="03000509000000000000" pitchFamily="65" charset="-120"/>
              </a:rPr>
              <a:t>某 </a:t>
            </a:r>
            <a:r>
              <a:rPr lang="en-US" altLang="zh-TW" sz="3200" b="1" dirty="0" smtClean="0">
                <a:latin typeface="+mn-lt"/>
                <a:ea typeface="標楷體" panose="03000509000000000000" pitchFamily="65" charset="-120"/>
              </a:rPr>
              <a:t>A</a:t>
            </a:r>
            <a:r>
              <a:rPr lang="zh-TW" altLang="en-US" sz="3200" b="1" dirty="0" smtClean="0">
                <a:latin typeface="+mn-lt"/>
                <a:ea typeface="標楷體" panose="03000509000000000000" pitchFamily="65" charset="-120"/>
              </a:rPr>
              <a:t> 運動員體重為 </a:t>
            </a:r>
            <a:r>
              <a:rPr lang="en-US" altLang="zh-TW" sz="3200" b="1" dirty="0" smtClean="0">
                <a:latin typeface="+mn-lt"/>
                <a:ea typeface="標楷體" panose="03000509000000000000" pitchFamily="65" charset="-120"/>
              </a:rPr>
              <a:t>70</a:t>
            </a:r>
            <a:r>
              <a:rPr lang="zh-TW" altLang="en-US" sz="3200" b="1" dirty="0" smtClean="0">
                <a:latin typeface="+mn-lt"/>
                <a:ea typeface="標楷體" panose="03000509000000000000" pitchFamily="65" charset="-120"/>
              </a:rPr>
              <a:t> 公斤，則代表其運動前 </a:t>
            </a:r>
            <a:r>
              <a:rPr lang="en-US" altLang="zh-TW" sz="3200" b="1" dirty="0" smtClean="0">
                <a:latin typeface="+mn-lt"/>
                <a:ea typeface="標楷體" panose="03000509000000000000" pitchFamily="65" charset="-120"/>
              </a:rPr>
              <a:t>1</a:t>
            </a:r>
            <a:r>
              <a:rPr lang="zh-TW" altLang="en-US" sz="3200" b="1" dirty="0" smtClean="0">
                <a:latin typeface="+mn-lt"/>
                <a:ea typeface="標楷體" panose="03000509000000000000" pitchFamily="65" charset="-120"/>
              </a:rPr>
              <a:t> 小時可吃含 </a:t>
            </a:r>
            <a:r>
              <a:rPr lang="en-US" altLang="zh-TW" sz="3200" b="1" dirty="0" smtClean="0">
                <a:latin typeface="+mn-lt"/>
                <a:ea typeface="標楷體" panose="03000509000000000000" pitchFamily="65" charset="-120"/>
              </a:rPr>
              <a:t>70</a:t>
            </a:r>
            <a:r>
              <a:rPr lang="zh-TW" altLang="en-US" sz="3200" b="1" dirty="0" smtClean="0">
                <a:latin typeface="+mn-lt"/>
                <a:ea typeface="標楷體" panose="03000509000000000000" pitchFamily="65" charset="-120"/>
              </a:rPr>
              <a:t> 克醣類的食物；運動前 </a:t>
            </a:r>
            <a:r>
              <a:rPr lang="en-US" altLang="zh-TW" sz="3200" b="1" dirty="0" smtClean="0">
                <a:latin typeface="+mn-lt"/>
                <a:ea typeface="標楷體" panose="03000509000000000000" pitchFamily="65" charset="-120"/>
              </a:rPr>
              <a:t>2</a:t>
            </a:r>
            <a:r>
              <a:rPr lang="zh-TW" altLang="en-US" sz="3200" b="1" dirty="0" smtClean="0">
                <a:latin typeface="+mn-lt"/>
                <a:ea typeface="標楷體" panose="03000509000000000000" pitchFamily="65" charset="-120"/>
              </a:rPr>
              <a:t> 小時可吃含 </a:t>
            </a:r>
            <a:r>
              <a:rPr lang="en-US" altLang="zh-TW" sz="3200" b="1" dirty="0" smtClean="0">
                <a:latin typeface="+mn-lt"/>
                <a:ea typeface="標楷體" panose="03000509000000000000" pitchFamily="65" charset="-120"/>
              </a:rPr>
              <a:t>140</a:t>
            </a:r>
            <a:r>
              <a:rPr lang="zh-TW" altLang="en-US" sz="3200" b="1" dirty="0" smtClean="0">
                <a:latin typeface="+mn-lt"/>
                <a:ea typeface="標楷體" panose="03000509000000000000" pitchFamily="65" charset="-120"/>
              </a:rPr>
              <a:t> 克醣類的食物</a:t>
            </a:r>
            <a:endParaRPr lang="zh-TW" altLang="en-US" sz="3200" b="1" dirty="0">
              <a:latin typeface="+mn-lt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endParaRPr lang="zh-TW" altLang="en-US" sz="3600" dirty="0">
              <a:solidFill>
                <a:srgbClr val="000066"/>
              </a:solidFill>
              <a:latin typeface="+mn-lt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0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2071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吃高 </a:t>
            </a:r>
            <a:r>
              <a:rPr lang="en-US" altLang="zh-TW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or 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低 </a:t>
            </a:r>
            <a:r>
              <a:rPr lang="en-US" altLang="zh-TW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GI</a:t>
            </a:r>
            <a:r>
              <a:rPr lang="zh-TW" altLang="en-US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 好</a:t>
            </a:r>
            <a:r>
              <a:rPr lang="en-US" altLang="zh-TW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anose="03000509000000000000" pitchFamily="65" charset="-120"/>
              </a:rPr>
              <a:t>?</a:t>
            </a:r>
            <a:endParaRPr lang="zh-TW" altLang="en-US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2697" y="1369741"/>
            <a:ext cx="8229600" cy="47259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根據最新 </a:t>
            </a:r>
            <a:r>
              <a:rPr lang="en-US" altLang="zh-TW" b="1" dirty="0" smtClean="0">
                <a:solidFill>
                  <a:srgbClr val="000066"/>
                </a:solidFill>
                <a:latin typeface="+mn-lt"/>
              </a:rPr>
              <a:t>(2016)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美國營養師協會、加拿大營養師協會、美國運動醫學會的運動營養建議：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</a:rPr>
              <a:t>都可以</a:t>
            </a:r>
            <a:endParaRPr lang="en-US" altLang="zh-TW" sz="3600" b="1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1200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TW" sz="1200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部分研究：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</a:rPr>
              <a:t>低 </a:t>
            </a:r>
            <a:r>
              <a:rPr lang="en-US" altLang="zh-TW" sz="3600" b="1" dirty="0" smtClean="0">
                <a:solidFill>
                  <a:srgbClr val="FF0000"/>
                </a:solidFill>
                <a:latin typeface="+mn-lt"/>
              </a:rPr>
              <a:t>GI</a:t>
            </a:r>
            <a:r>
              <a:rPr lang="zh-TW" altLang="en-US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可</a:t>
            </a:r>
            <a:endParaRPr lang="en-US" altLang="zh-TW" b="1" dirty="0" smtClean="0">
              <a:solidFill>
                <a:srgbClr val="000066"/>
              </a:solidFill>
              <a:latin typeface="+mn-lt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0066"/>
                </a:solidFill>
                <a:latin typeface="+mn-lt"/>
              </a:rPr>
              <a:t> 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   增加</a:t>
            </a:r>
            <a:r>
              <a:rPr lang="zh-TW" altLang="en-US" b="1" dirty="0" smtClean="0">
                <a:solidFill>
                  <a:srgbClr val="7030A0"/>
                </a:solidFill>
                <a:latin typeface="+mn-lt"/>
              </a:rPr>
              <a:t>耐力</a:t>
            </a:r>
            <a:r>
              <a:rPr lang="zh-TW" altLang="en-US" b="1" dirty="0" smtClean="0">
                <a:solidFill>
                  <a:srgbClr val="000066"/>
                </a:solidFill>
                <a:latin typeface="+mn-lt"/>
              </a:rPr>
              <a:t>運動表現</a:t>
            </a:r>
            <a:endParaRPr lang="zh-TW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8</a:t>
            </a:fld>
            <a:endParaRPr lang="zh-TW" altLang="en-US"/>
          </a:p>
        </p:txBody>
      </p:sp>
      <p:pic>
        <p:nvPicPr>
          <p:cNvPr id="1026" name="Picture 2" descr="ãé«ä½GI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97" y="3625136"/>
            <a:ext cx="4539551" cy="28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6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865C0395-D23A-44D3-82C0-4590073AED2D}" type="slidenum">
              <a:rPr lang="en-US" altLang="zh-TW" smtClean="0"/>
              <a:t>9</a:t>
            </a:fld>
            <a:endParaRPr lang="zh-TW" altLang="en-US"/>
          </a:p>
        </p:txBody>
      </p:sp>
      <p:pic>
        <p:nvPicPr>
          <p:cNvPr id="2050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oyjoy.hk/tc/images/health_knowledge/gi_with_u/gi_valu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t="33296" r="56073" b="40619"/>
          <a:stretch/>
        </p:blipFill>
        <p:spPr bwMode="auto">
          <a:xfrm>
            <a:off x="7610764" y="3666836"/>
            <a:ext cx="646545" cy="70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712363" y="4414326"/>
            <a:ext cx="44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3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5600</TotalTime>
  <Words>760</Words>
  <Application>Microsoft Office PowerPoint</Application>
  <PresentationFormat>如螢幕大小 (4:3)</PresentationFormat>
  <Paragraphs>97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新細明體</vt:lpstr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運動(訓練)前的飲食</vt:lpstr>
      <vt:lpstr>四大內容</vt:lpstr>
      <vt:lpstr>運動(訓練)前 1-4 小時?</vt:lpstr>
      <vt:lpstr>運動前補充營養的重要性</vt:lpstr>
      <vt:lpstr>PowerPoint 簡報</vt:lpstr>
      <vt:lpstr>PowerPoint 簡報</vt:lpstr>
      <vt:lpstr>運動前醣類的攝取量</vt:lpstr>
      <vt:lpstr>吃高 or 低 GI 好?</vt:lpstr>
      <vt:lpstr>PowerPoint 簡報</vt:lpstr>
      <vt:lpstr>方便攜帶</vt:lpstr>
      <vt:lpstr>運動前蛋白質的攝取量</vt:lpstr>
      <vt:lpstr>PowerPoint 簡報</vt:lpstr>
      <vt:lpstr>簡易餐點</vt:lpstr>
      <vt:lpstr>簡易餐點</vt:lpstr>
      <vt:lpstr>運動前水份的攝取量</vt:lpstr>
      <vt:lpstr>How to check for dehydration? 尿液檢查色表</vt:lpstr>
      <vt:lpstr>飲品選擇</vt:lpstr>
      <vt:lpstr>運動(訓練)前1小時內?</vt:lpstr>
      <vt:lpstr>PowerPoint 簡報</vt:lpstr>
      <vt:lpstr>再次提醒：運動前的飲食搭配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Wen-Hsin Chang</cp:lastModifiedBy>
  <cp:revision>181</cp:revision>
  <dcterms:created xsi:type="dcterms:W3CDTF">2017-11-07T02:54:43Z</dcterms:created>
  <dcterms:modified xsi:type="dcterms:W3CDTF">2018-08-17T19:23:02Z</dcterms:modified>
</cp:coreProperties>
</file>