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96" r:id="rId2"/>
    <p:sldId id="397" r:id="rId3"/>
    <p:sldId id="392" r:id="rId4"/>
    <p:sldId id="357" r:id="rId5"/>
    <p:sldId id="359" r:id="rId6"/>
    <p:sldId id="379" r:id="rId7"/>
    <p:sldId id="380" r:id="rId8"/>
    <p:sldId id="394" r:id="rId9"/>
    <p:sldId id="384" r:id="rId10"/>
    <p:sldId id="385" r:id="rId11"/>
    <p:sldId id="382" r:id="rId12"/>
    <p:sldId id="383" r:id="rId13"/>
    <p:sldId id="386" r:id="rId14"/>
    <p:sldId id="387" r:id="rId15"/>
    <p:sldId id="388" r:id="rId16"/>
    <p:sldId id="389" r:id="rId17"/>
    <p:sldId id="371" r:id="rId18"/>
    <p:sldId id="372" r:id="rId19"/>
    <p:sldId id="373" r:id="rId20"/>
    <p:sldId id="374" r:id="rId21"/>
    <p:sldId id="375" r:id="rId22"/>
    <p:sldId id="395" r:id="rId23"/>
    <p:sldId id="376" r:id="rId2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CC"/>
    <a:srgbClr val="CC330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333" autoAdjust="0"/>
  </p:normalViewPr>
  <p:slideViewPr>
    <p:cSldViewPr snapToGrid="0">
      <p:cViewPr varScale="1">
        <p:scale>
          <a:sx n="87" d="100"/>
          <a:sy n="87" d="100"/>
        </p:scale>
        <p:origin x="133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5B0B8-C4E3-4C0F-8C83-D00C2F8D0BE2}" type="datetimeFigureOut">
              <a:rPr lang="zh-TW" altLang="en-US" smtClean="0"/>
              <a:t>2018/8/7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81E597-AEB1-4075-B577-4A0EE65063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8228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1E597-AEB1-4075-B577-4A0EE65063A5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3073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67B6690-D5A0-467B-9C0D-5321349FC3C0}" type="datetime1">
              <a:rPr lang="en-US" altLang="zh-TW" smtClean="0"/>
              <a:t>8/7/2018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AE45E90-1DB4-4B82-8E8A-CD2FCFC11F9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73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2573BE-BBE9-4340-B54B-212EC692F822}" type="datetime1">
              <a:rPr lang="en-US" altLang="zh-TW" smtClean="0"/>
              <a:t>8/7/2018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F8F1439-EE78-46AE-A120-2F9912D3117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1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B016DE-48CF-4394-B4F9-C5E7215E9A36}" type="datetime1">
              <a:rPr lang="en-US" altLang="zh-TW" smtClean="0"/>
              <a:t>8/7/2018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64F07-8D40-46C5-AC8C-31230415A5E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4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772400" cy="1143000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Rectangle 907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7581C-FC3D-4152-99A2-6C9216EDDED9}" type="datetime1">
              <a:rPr lang="en-US" altLang="zh-TW" smtClean="0"/>
              <a:t>8/7/2018</a:t>
            </a:fld>
            <a:endParaRPr lang="en-US" altLang="zh-TW"/>
          </a:p>
        </p:txBody>
      </p:sp>
      <p:sp>
        <p:nvSpPr>
          <p:cNvPr id="6" name="Rectangle 90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0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D582D-CBF6-4881-84C4-D4A724B87F9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61010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533400"/>
            <a:ext cx="7848600" cy="5562600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3" name="Rectangle 90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7E02D-FCD2-40D9-B649-CD6C636DC429}" type="datetime1">
              <a:rPr lang="en-US" altLang="zh-TW" smtClean="0"/>
              <a:t>8/7/2018</a:t>
            </a:fld>
            <a:endParaRPr lang="en-US" altLang="zh-TW"/>
          </a:p>
        </p:txBody>
      </p:sp>
      <p:sp>
        <p:nvSpPr>
          <p:cNvPr id="4" name="Rectangle 90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0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FA7B7-8B4C-47D0-9D13-0D692C10CA7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1631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22E03B-DDA3-4E41-BA6A-9D95300F9A81}" type="datetime1">
              <a:rPr lang="en-US" altLang="zh-TW" smtClean="0"/>
              <a:t>8/7/2018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5C0395-D23A-44D3-82C0-4590073AED2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83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A3B1B3-DCA4-4460-9C78-354C47E7790F}" type="datetime1">
              <a:rPr lang="en-US" altLang="zh-TW" smtClean="0"/>
              <a:t>8/7/2018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912FB0-2E0B-4C7D-89B7-C016A647C26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3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6C32020-EDD7-47DF-813F-3E35E0A7064C}" type="datetime1">
              <a:rPr lang="en-US" altLang="zh-TW" smtClean="0"/>
              <a:t>8/7/2018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C74A30-8353-4862-B702-976BAC0E8F5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9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文字版面配置區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7" name="日期版面配置區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355ABA0-B3E6-44CA-AFC9-FDFAC79C0992}" type="datetime1">
              <a:rPr lang="en-US" altLang="zh-TW" smtClean="0"/>
              <a:t>8/7/2018</a:t>
            </a:fld>
            <a:endParaRPr lang="en-US"/>
          </a:p>
        </p:txBody>
      </p:sp>
      <p:sp>
        <p:nvSpPr>
          <p:cNvPr id="8" name="頁尾版面配置區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投影片編號版面配置區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9CD0521-1776-48F2-8FB8-C1E263F51F3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6D78EF5-3FC7-4A10-B717-31CAD3A1F223}" type="datetime1">
              <a:rPr lang="en-US" altLang="zh-TW" smtClean="0"/>
              <a:t>8/7/2018</a:t>
            </a:fld>
            <a:endParaRPr lang="en-US"/>
          </a:p>
        </p:txBody>
      </p:sp>
      <p:sp>
        <p:nvSpPr>
          <p:cNvPr id="4" name="頁尾版面配置區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投影片編號版面配置區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82A85B7-C58A-4350-BFB6-40B5FB091D4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1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9596DA-D63E-43F5-A3F1-5DD6E37341BF}" type="datetime1">
              <a:rPr lang="en-US" altLang="zh-TW" smtClean="0"/>
              <a:t>8/7/2018</a:t>
            </a:fld>
            <a:endParaRPr lang="en-US"/>
          </a:p>
        </p:txBody>
      </p:sp>
      <p:sp>
        <p:nvSpPr>
          <p:cNvPr id="3" name="頁尾版面配置區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投影片編號版面配置區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786742-364C-42B1-8E4A-2F680DEA739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72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651C41D-47E0-43B9-AE26-2FEE68CDFF67}" type="datetime1">
              <a:rPr lang="en-US" altLang="zh-TW" smtClean="0"/>
              <a:t>8/7/2018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7FC8CB1-943C-4FEC-AE98-0A0E426A147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/>
              <a:t>按一下圖示以新增圖片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DEB1B3D-E461-46F6-9FD7-2AEA59070AB5}" type="datetime1">
              <a:rPr lang="en-US" altLang="zh-TW" smtClean="0"/>
              <a:t>8/7/2018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8EB9646-D5C1-49A7-8BC7-64424560F63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82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B9E1A730-7010-49DE-A69D-2AC4699930DB}" type="datetime1">
              <a:rPr lang="en-US" altLang="zh-TW" smtClean="0"/>
              <a:t>8/7/2018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C0C4949E-7836-4454-A5D1-8B546E1F9C33}" type="slidenum">
              <a:t>‹#›</a:t>
            </a:fld>
            <a:endParaRPr lang="en-US"/>
          </a:p>
        </p:txBody>
      </p:sp>
      <p:pic>
        <p:nvPicPr>
          <p:cNvPr id="7" name="Picture 2" descr="C:\Users\BPC\Downloads\教育部logo991006-1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sz="4400" b="0" i="0" u="none" strike="noStrike" kern="1200" cap="none" spc="0" baseline="0">
          <a:solidFill>
            <a:srgbClr val="000000"/>
          </a:solidFill>
          <a:uFillTx/>
          <a:latin typeface="標楷體" pitchFamily="65"/>
          <a:ea typeface="標楷體" pitchFamily="65"/>
          <a:cs typeface="標楷體" pitchFamily="65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zh-TW" sz="3200" b="0" i="0" u="none" strike="noStrike" kern="1200" cap="none" spc="0" baseline="0">
          <a:solidFill>
            <a:srgbClr val="0000FF"/>
          </a:solidFill>
          <a:uFillTx/>
          <a:latin typeface="標楷體" pitchFamily="65"/>
          <a:ea typeface="標楷體" pitchFamily="65"/>
          <a:cs typeface="標楷體" pitchFamily="65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zh-TW" sz="28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459791" y="1564260"/>
            <a:ext cx="5306163" cy="1470026"/>
          </a:xfrm>
        </p:spPr>
        <p:txBody>
          <a:bodyPr/>
          <a:lstStyle/>
          <a:p>
            <a:pPr lvl="0"/>
            <a:r>
              <a:rPr lang="zh-TW" altLang="en-US" b="1" dirty="0" smtClean="0">
                <a:solidFill>
                  <a:srgbClr val="0000CC"/>
                </a:solidFill>
              </a:rPr>
              <a:t>食物代換表</a:t>
            </a:r>
            <a:endParaRPr lang="zh-TW" b="1" dirty="0">
              <a:solidFill>
                <a:srgbClr val="0000CC"/>
              </a:solidFill>
            </a:endParaRPr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040532" y="3295999"/>
            <a:ext cx="4144679" cy="648071"/>
          </a:xfrm>
        </p:spPr>
        <p:txBody>
          <a:bodyPr/>
          <a:lstStyle/>
          <a:p>
            <a:pPr lvl="0" algn="r"/>
            <a:r>
              <a:rPr lang="zh-TW" altLang="en-US" b="1" dirty="0" smtClean="0">
                <a:solidFill>
                  <a:srgbClr val="CC3300"/>
                </a:solidFill>
              </a:rPr>
              <a:t>張文</a:t>
            </a:r>
            <a:r>
              <a:rPr lang="zh-TW" altLang="en-US" b="1" dirty="0">
                <a:solidFill>
                  <a:srgbClr val="CC3300"/>
                </a:solidFill>
              </a:rPr>
              <a:t>心</a:t>
            </a:r>
            <a:endParaRPr lang="en-US" b="1" dirty="0">
              <a:solidFill>
                <a:srgbClr val="CC3300"/>
              </a:solidFill>
            </a:endParaRPr>
          </a:p>
        </p:txBody>
      </p:sp>
      <p:pic>
        <p:nvPicPr>
          <p:cNvPr id="4" name="Picture 2" descr="C:\Users\BPC\Downloads\教育部logo991006-1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FAE45E90-1DB4-4B82-8E8A-CD2FCFC11F98}" type="slidenum">
              <a:rPr lang="en-US" altLang="zh-TW" smtClean="0"/>
              <a:t>1</a:t>
            </a:fld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812025" y="5823771"/>
            <a:ext cx="7384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資料來源：食物代換速查輕圖典     作者：財團法人奇美醫學中心營養科</a:t>
            </a:r>
            <a:endPara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台灣常見食品營養圖鑑   作者：行政院衛生署</a:t>
            </a:r>
            <a:endPara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/>
          <a:srcRect l="11712" t="8656" r="49730" b="44568"/>
          <a:stretch/>
        </p:blipFill>
        <p:spPr>
          <a:xfrm>
            <a:off x="5459082" y="196938"/>
            <a:ext cx="3525795" cy="232307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4"/>
          <a:srcRect l="62388" t="12389" r="6801" b="7827"/>
          <a:stretch/>
        </p:blipFill>
        <p:spPr>
          <a:xfrm>
            <a:off x="6123743" y="2627295"/>
            <a:ext cx="2196471" cy="308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960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6" descr="p055-0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930" y="84169"/>
            <a:ext cx="5715000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Content Placeholder 3" descr="p055-0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4930" y="3465514"/>
            <a:ext cx="5715000" cy="289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Horizontal Scroll 9"/>
          <p:cNvSpPr/>
          <p:nvPr/>
        </p:nvSpPr>
        <p:spPr bwMode="auto">
          <a:xfrm>
            <a:off x="6834188" y="2869727"/>
            <a:ext cx="1571625" cy="1071562"/>
          </a:xfrm>
          <a:prstGeom prst="horizontalScroll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zh-TW" altLang="en-US" sz="3600" b="1" dirty="0">
                <a:latin typeface="Arial" charset="0"/>
                <a:ea typeface="標楷體" pitchFamily="65" charset="-120"/>
              </a:rPr>
              <a:t>蝦類</a:t>
            </a:r>
            <a:endParaRPr lang="zh-TW" altLang="en-US" sz="3600" dirty="0"/>
          </a:p>
        </p:txBody>
      </p:sp>
      <p:sp>
        <p:nvSpPr>
          <p:cNvPr id="19462" name="Rectangle 16"/>
          <p:cNvSpPr>
            <a:spLocks noChangeArrowheads="1"/>
          </p:cNvSpPr>
          <p:nvPr/>
        </p:nvSpPr>
        <p:spPr bwMode="auto">
          <a:xfrm>
            <a:off x="724930" y="3213101"/>
            <a:ext cx="744114" cy="52322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altLang="zh-TW" sz="2800" b="1" dirty="0">
                <a:latin typeface="Arial" charset="0"/>
                <a:ea typeface="標楷體" pitchFamily="65" charset="-120"/>
              </a:rPr>
              <a:t>6</a:t>
            </a:r>
            <a:r>
              <a:rPr lang="zh-TW" altLang="en-US" sz="2800" b="1" dirty="0" smtClean="0">
                <a:latin typeface="Arial" charset="0"/>
                <a:ea typeface="標楷體" pitchFamily="65" charset="-120"/>
              </a:rPr>
              <a:t>隻</a:t>
            </a:r>
            <a:endParaRPr lang="zh-TW" altLang="en-US" sz="2800" b="1" dirty="0">
              <a:latin typeface="Arial" charset="0"/>
              <a:ea typeface="標楷體" pitchFamily="65" charset="-120"/>
            </a:endParaRPr>
          </a:p>
        </p:txBody>
      </p:sp>
      <p:sp>
        <p:nvSpPr>
          <p:cNvPr id="19464" name="Rectangle 16"/>
          <p:cNvSpPr>
            <a:spLocks noChangeArrowheads="1"/>
          </p:cNvSpPr>
          <p:nvPr/>
        </p:nvSpPr>
        <p:spPr bwMode="auto">
          <a:xfrm>
            <a:off x="724930" y="84169"/>
            <a:ext cx="744114" cy="52322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altLang="zh-TW" sz="2800" b="1" dirty="0">
                <a:latin typeface="Arial" charset="0"/>
                <a:ea typeface="標楷體" pitchFamily="65" charset="-120"/>
              </a:rPr>
              <a:t>4</a:t>
            </a:r>
            <a:r>
              <a:rPr lang="zh-TW" altLang="en-US" sz="2800" b="1" dirty="0" smtClean="0">
                <a:latin typeface="Arial" charset="0"/>
                <a:ea typeface="標楷體" pitchFamily="65" charset="-120"/>
              </a:rPr>
              <a:t>隻</a:t>
            </a:r>
            <a:endParaRPr lang="zh-TW" altLang="en-US" sz="2800" b="1" dirty="0">
              <a:latin typeface="Arial" charset="0"/>
              <a:ea typeface="標楷體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65C0395-D23A-44D3-82C0-4590073AED2D}" type="slidenum">
              <a:rPr lang="en-US" altLang="zh-TW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659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p075-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52" y="45541"/>
            <a:ext cx="4981575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5" descr="p075-0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38638"/>
            <a:ext cx="4981575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6" descr="p076-0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5677" y="45541"/>
            <a:ext cx="4981575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Horizontal Scroll 7"/>
          <p:cNvSpPr/>
          <p:nvPr/>
        </p:nvSpPr>
        <p:spPr bwMode="auto">
          <a:xfrm>
            <a:off x="3214688" y="2928938"/>
            <a:ext cx="2786062" cy="1071562"/>
          </a:xfrm>
          <a:prstGeom prst="horizontalScroll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zh-TW" altLang="en-US" sz="3600" b="1" dirty="0">
                <a:latin typeface="Arial" charset="0"/>
                <a:ea typeface="標楷體" pitchFamily="65" charset="-120"/>
              </a:rPr>
              <a:t>魚漿丸子類</a:t>
            </a:r>
            <a:endParaRPr lang="zh-TW" altLang="en-US" sz="3600" dirty="0"/>
          </a:p>
        </p:txBody>
      </p:sp>
      <p:sp>
        <p:nvSpPr>
          <p:cNvPr id="16390" name="Rectangle 16"/>
          <p:cNvSpPr>
            <a:spLocks noChangeArrowheads="1"/>
          </p:cNvSpPr>
          <p:nvPr/>
        </p:nvSpPr>
        <p:spPr bwMode="auto">
          <a:xfrm>
            <a:off x="0" y="4357688"/>
            <a:ext cx="744114" cy="52322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altLang="zh-TW" sz="2800" b="1" dirty="0">
                <a:latin typeface="Arial" charset="0"/>
                <a:ea typeface="標楷體" pitchFamily="65" charset="-120"/>
              </a:rPr>
              <a:t>3</a:t>
            </a:r>
            <a:r>
              <a:rPr lang="zh-TW" altLang="en-US" sz="2800" b="1" dirty="0" smtClean="0">
                <a:latin typeface="Arial" charset="0"/>
                <a:ea typeface="標楷體" pitchFamily="65" charset="-120"/>
              </a:rPr>
              <a:t>片</a:t>
            </a:r>
            <a:endParaRPr lang="zh-TW" altLang="en-US" sz="2800" b="1" dirty="0">
              <a:latin typeface="Arial" charset="0"/>
              <a:ea typeface="標楷體" pitchFamily="65" charset="-120"/>
            </a:endParaRPr>
          </a:p>
        </p:txBody>
      </p:sp>
      <p:sp>
        <p:nvSpPr>
          <p:cNvPr id="16391" name="Rectangle 16"/>
          <p:cNvSpPr>
            <a:spLocks noChangeArrowheads="1"/>
          </p:cNvSpPr>
          <p:nvPr/>
        </p:nvSpPr>
        <p:spPr bwMode="auto">
          <a:xfrm>
            <a:off x="4156627" y="45541"/>
            <a:ext cx="744114" cy="52322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altLang="zh-TW" sz="2800" b="1" dirty="0">
                <a:latin typeface="Arial" charset="0"/>
                <a:ea typeface="標楷體" pitchFamily="65" charset="-120"/>
              </a:rPr>
              <a:t>2</a:t>
            </a:r>
            <a:r>
              <a:rPr lang="zh-TW" altLang="en-US" sz="2800" b="1" dirty="0" smtClean="0">
                <a:latin typeface="Arial" charset="0"/>
                <a:ea typeface="標楷體" pitchFamily="65" charset="-120"/>
              </a:rPr>
              <a:t>粒</a:t>
            </a:r>
            <a:endParaRPr lang="zh-TW" altLang="en-US" sz="2800" b="1" dirty="0">
              <a:latin typeface="Arial" charset="0"/>
              <a:ea typeface="標楷體" pitchFamily="65" charset="-120"/>
            </a:endParaRPr>
          </a:p>
        </p:txBody>
      </p:sp>
      <p:sp>
        <p:nvSpPr>
          <p:cNvPr id="16392" name="Rectangle 16"/>
          <p:cNvSpPr>
            <a:spLocks noChangeArrowheads="1"/>
          </p:cNvSpPr>
          <p:nvPr/>
        </p:nvSpPr>
        <p:spPr bwMode="auto">
          <a:xfrm>
            <a:off x="13252" y="45541"/>
            <a:ext cx="744114" cy="52322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altLang="zh-TW" sz="2800" b="1" dirty="0">
                <a:latin typeface="Arial" charset="0"/>
                <a:ea typeface="標楷體" pitchFamily="65" charset="-120"/>
              </a:rPr>
              <a:t>3</a:t>
            </a:r>
            <a:r>
              <a:rPr lang="zh-TW" altLang="en-US" sz="2800" b="1" dirty="0" smtClean="0">
                <a:latin typeface="Arial" charset="0"/>
                <a:ea typeface="標楷體" pitchFamily="65" charset="-120"/>
              </a:rPr>
              <a:t>粒</a:t>
            </a:r>
            <a:endParaRPr lang="zh-TW" altLang="en-US" sz="2800" b="1" dirty="0">
              <a:latin typeface="Arial" charset="0"/>
              <a:ea typeface="標楷體" pitchFamily="65" charset="-120"/>
            </a:endParaRPr>
          </a:p>
        </p:txBody>
      </p:sp>
      <p:pic>
        <p:nvPicPr>
          <p:cNvPr id="16393" name="Picture 13" descr="p076-0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62425" y="4338638"/>
            <a:ext cx="4981575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4" name="Rectangle 16"/>
          <p:cNvSpPr>
            <a:spLocks noChangeArrowheads="1"/>
          </p:cNvSpPr>
          <p:nvPr/>
        </p:nvSpPr>
        <p:spPr bwMode="auto">
          <a:xfrm>
            <a:off x="4143375" y="4357688"/>
            <a:ext cx="744114" cy="52322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altLang="zh-TW" sz="2800" b="1" dirty="0">
                <a:latin typeface="Arial" charset="0"/>
                <a:ea typeface="標楷體" pitchFamily="65" charset="-120"/>
              </a:rPr>
              <a:t>5</a:t>
            </a:r>
            <a:r>
              <a:rPr lang="zh-TW" altLang="en-US" sz="2800" b="1" dirty="0" smtClean="0">
                <a:latin typeface="Arial" charset="0"/>
                <a:ea typeface="標楷體" pitchFamily="65" charset="-120"/>
              </a:rPr>
              <a:t>粒</a:t>
            </a:r>
            <a:endParaRPr lang="zh-TW" altLang="en-US" sz="2800" b="1" dirty="0">
              <a:latin typeface="Arial" charset="0"/>
              <a:ea typeface="標楷體" pitchFamily="65" charset="-12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C80B3EBD-2233-4A15-9D51-9A164168C7B0}" type="slidenum">
              <a:rPr lang="zh-TW" altLang="en-US" smtClean="0"/>
              <a:pPr/>
              <a:t>11</a:t>
            </a:fld>
            <a:endParaRPr lang="zh-TW" altLang="en-US"/>
          </a:p>
        </p:txBody>
      </p:sp>
      <p:sp>
        <p:nvSpPr>
          <p:cNvPr id="13" name="Oval 12"/>
          <p:cNvSpPr/>
          <p:nvPr/>
        </p:nvSpPr>
        <p:spPr bwMode="auto">
          <a:xfrm>
            <a:off x="3357563" y="1870627"/>
            <a:ext cx="857250" cy="50006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defRPr/>
            </a:pPr>
            <a:r>
              <a:rPr lang="zh-TW" altLang="en-US" sz="16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蝦丸</a:t>
            </a:r>
            <a:endParaRPr lang="zh-TW" altLang="en-US" sz="16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8100392" y="1988840"/>
            <a:ext cx="857250" cy="50006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defRPr/>
            </a:pPr>
            <a:r>
              <a:rPr lang="zh-TW" altLang="en-US" sz="16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貢丸</a:t>
            </a:r>
            <a:endParaRPr lang="zh-TW" altLang="en-US" sz="16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8100392" y="6165304"/>
            <a:ext cx="857250" cy="50006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defRPr/>
            </a:pPr>
            <a:r>
              <a:rPr lang="zh-TW" altLang="en-US" sz="16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魚丸</a:t>
            </a:r>
            <a:endParaRPr lang="zh-TW" altLang="en-US" sz="16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3122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Content Placeholder 3" descr="p078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14500" y="2143125"/>
            <a:ext cx="4981575" cy="2519363"/>
          </a:xfrm>
        </p:spPr>
      </p:pic>
      <p:pic>
        <p:nvPicPr>
          <p:cNvPr id="17411" name="Picture 4" descr="p078-0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38638"/>
            <a:ext cx="4981575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 descr="p078-0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252"/>
            <a:ext cx="4981575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 descr="p078-0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62425" y="4338638"/>
            <a:ext cx="4981575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7" descr="p078-05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62425" y="13252"/>
            <a:ext cx="4981575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Rectangle 16"/>
          <p:cNvSpPr>
            <a:spLocks noChangeArrowheads="1"/>
          </p:cNvSpPr>
          <p:nvPr/>
        </p:nvSpPr>
        <p:spPr bwMode="auto">
          <a:xfrm>
            <a:off x="0" y="4357688"/>
            <a:ext cx="744114" cy="52322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altLang="zh-TW" sz="2800" b="1" dirty="0">
                <a:latin typeface="Arial" charset="0"/>
                <a:ea typeface="標楷體" pitchFamily="65" charset="-120"/>
              </a:rPr>
              <a:t>8</a:t>
            </a:r>
            <a:r>
              <a:rPr lang="zh-TW" altLang="en-US" sz="2800" b="1" dirty="0" smtClean="0">
                <a:latin typeface="Arial" charset="0"/>
                <a:ea typeface="標楷體" pitchFamily="65" charset="-120"/>
              </a:rPr>
              <a:t>個</a:t>
            </a:r>
            <a:endParaRPr lang="zh-TW" altLang="en-US" sz="2800" b="1" dirty="0">
              <a:latin typeface="Arial" charset="0"/>
              <a:ea typeface="標楷體" pitchFamily="65" charset="-120"/>
            </a:endParaRPr>
          </a:p>
        </p:txBody>
      </p:sp>
      <p:sp>
        <p:nvSpPr>
          <p:cNvPr id="17416" name="Rectangle 16"/>
          <p:cNvSpPr>
            <a:spLocks noChangeArrowheads="1"/>
          </p:cNvSpPr>
          <p:nvPr/>
        </p:nvSpPr>
        <p:spPr bwMode="auto">
          <a:xfrm>
            <a:off x="4143375" y="4357688"/>
            <a:ext cx="744114" cy="52322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altLang="zh-TW" sz="2800" b="1" dirty="0">
                <a:latin typeface="Arial" charset="0"/>
                <a:ea typeface="標楷體" pitchFamily="65" charset="-120"/>
              </a:rPr>
              <a:t>7</a:t>
            </a:r>
            <a:r>
              <a:rPr lang="zh-TW" altLang="en-US" sz="2800" b="1" dirty="0" smtClean="0">
                <a:latin typeface="Arial" charset="0"/>
                <a:ea typeface="標楷體" pitchFamily="65" charset="-120"/>
              </a:rPr>
              <a:t>個</a:t>
            </a:r>
            <a:endParaRPr lang="zh-TW" altLang="en-US" sz="2800" b="1" dirty="0">
              <a:latin typeface="Arial" charset="0"/>
              <a:ea typeface="標楷體" pitchFamily="65" charset="-120"/>
            </a:endParaRPr>
          </a:p>
        </p:txBody>
      </p:sp>
      <p:sp>
        <p:nvSpPr>
          <p:cNvPr id="17417" name="Rectangle 16"/>
          <p:cNvSpPr>
            <a:spLocks noChangeArrowheads="1"/>
          </p:cNvSpPr>
          <p:nvPr/>
        </p:nvSpPr>
        <p:spPr bwMode="auto">
          <a:xfrm>
            <a:off x="1212031" y="3269076"/>
            <a:ext cx="744114" cy="52322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altLang="zh-TW" sz="2800" b="1" dirty="0">
                <a:latin typeface="Arial" charset="0"/>
                <a:ea typeface="標楷體" pitchFamily="65" charset="-120"/>
              </a:rPr>
              <a:t>6</a:t>
            </a:r>
            <a:r>
              <a:rPr lang="zh-TW" altLang="en-US" sz="2800" b="1" dirty="0" smtClean="0">
                <a:latin typeface="Arial" charset="0"/>
                <a:ea typeface="標楷體" pitchFamily="65" charset="-120"/>
              </a:rPr>
              <a:t>個</a:t>
            </a:r>
            <a:endParaRPr lang="zh-TW" altLang="en-US" sz="2800" b="1" dirty="0">
              <a:latin typeface="Arial" charset="0"/>
              <a:ea typeface="標楷體" pitchFamily="65" charset="-120"/>
            </a:endParaRPr>
          </a:p>
        </p:txBody>
      </p:sp>
      <p:sp>
        <p:nvSpPr>
          <p:cNvPr id="17418" name="Rectangle 16"/>
          <p:cNvSpPr>
            <a:spLocks noChangeArrowheads="1"/>
          </p:cNvSpPr>
          <p:nvPr/>
        </p:nvSpPr>
        <p:spPr bwMode="auto">
          <a:xfrm>
            <a:off x="4143375" y="13252"/>
            <a:ext cx="744114" cy="52322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altLang="zh-TW" sz="2800" b="1" dirty="0">
                <a:latin typeface="Arial" charset="0"/>
                <a:ea typeface="標楷體" pitchFamily="65" charset="-120"/>
              </a:rPr>
              <a:t>5</a:t>
            </a:r>
            <a:r>
              <a:rPr lang="zh-TW" altLang="en-US" sz="2800" b="1" dirty="0" smtClean="0">
                <a:latin typeface="Arial" charset="0"/>
                <a:ea typeface="標楷體" pitchFamily="65" charset="-120"/>
              </a:rPr>
              <a:t>個</a:t>
            </a:r>
            <a:endParaRPr lang="zh-TW" altLang="en-US" sz="2800" b="1" dirty="0">
              <a:latin typeface="Arial" charset="0"/>
              <a:ea typeface="標楷體" pitchFamily="65" charset="-120"/>
            </a:endParaRPr>
          </a:p>
        </p:txBody>
      </p:sp>
      <p:sp>
        <p:nvSpPr>
          <p:cNvPr id="17419" name="Rectangle 16"/>
          <p:cNvSpPr>
            <a:spLocks noChangeArrowheads="1"/>
          </p:cNvSpPr>
          <p:nvPr/>
        </p:nvSpPr>
        <p:spPr bwMode="auto">
          <a:xfrm>
            <a:off x="0" y="13252"/>
            <a:ext cx="744114" cy="52322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altLang="zh-TW" sz="2800" b="1" dirty="0">
                <a:latin typeface="Arial" charset="0"/>
                <a:ea typeface="標楷體" pitchFamily="65" charset="-120"/>
              </a:rPr>
              <a:t>6</a:t>
            </a:r>
            <a:r>
              <a:rPr lang="zh-TW" altLang="en-US" sz="2800" b="1" dirty="0" smtClean="0">
                <a:latin typeface="Arial" charset="0"/>
                <a:ea typeface="標楷體" pitchFamily="65" charset="-120"/>
              </a:rPr>
              <a:t>個</a:t>
            </a:r>
            <a:endParaRPr lang="zh-TW" altLang="en-US" sz="2800" b="1" dirty="0">
              <a:latin typeface="Arial" charset="0"/>
              <a:ea typeface="標楷體" pitchFamily="65" charset="-12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357563" y="1870627"/>
            <a:ext cx="857250" cy="50006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燕餃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3357563" y="6357938"/>
            <a:ext cx="857250" cy="50006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魚餃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8143875" y="6357938"/>
            <a:ext cx="857250" cy="50006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蝦餃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8072438" y="1942065"/>
            <a:ext cx="857250" cy="50006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蛋餃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6072188" y="3857625"/>
            <a:ext cx="1143000" cy="50006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花枝餃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65C0395-D23A-44D3-82C0-4590073AED2D}" type="slidenum">
              <a:rPr lang="en-US" altLang="zh-TW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916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 animBg="1"/>
      <p:bldP spid="17416" grpId="0" animBg="1"/>
      <p:bldP spid="17417" grpId="0" animBg="1"/>
      <p:bldP spid="17418" grpId="0" animBg="1"/>
      <p:bldP spid="174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Content Placeholder 3" descr="p072-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967163"/>
            <a:ext cx="5715000" cy="2890837"/>
          </a:xfrm>
        </p:spPr>
      </p:pic>
      <p:pic>
        <p:nvPicPr>
          <p:cNvPr id="20483" name="Picture 5" descr="p073-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157618"/>
            <a:ext cx="5715000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6" descr="p072-0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504"/>
            <a:ext cx="5715000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Rectangle 16"/>
          <p:cNvSpPr>
            <a:spLocks noChangeArrowheads="1"/>
          </p:cNvSpPr>
          <p:nvPr/>
        </p:nvSpPr>
        <p:spPr bwMode="auto">
          <a:xfrm>
            <a:off x="0" y="4000500"/>
            <a:ext cx="1883849" cy="52322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altLang="zh-TW" sz="2800" b="1">
                <a:latin typeface="Arial" charset="0"/>
                <a:ea typeface="標楷體" pitchFamily="65" charset="-120"/>
              </a:rPr>
              <a:t>2/3</a:t>
            </a:r>
            <a:r>
              <a:rPr lang="zh-TW" altLang="en-US" sz="2800" b="1">
                <a:latin typeface="Arial" charset="0"/>
                <a:ea typeface="標楷體" pitchFamily="65" charset="-120"/>
              </a:rPr>
              <a:t>隻</a:t>
            </a:r>
            <a:r>
              <a:rPr lang="en-US" altLang="zh-TW" sz="2800" b="1">
                <a:latin typeface="Arial" charset="0"/>
                <a:ea typeface="標楷體" pitchFamily="65" charset="-120"/>
              </a:rPr>
              <a:t>:</a:t>
            </a:r>
            <a:r>
              <a:rPr lang="zh-TW" altLang="en-US" sz="2800" b="1">
                <a:latin typeface="Arial" charset="0"/>
                <a:ea typeface="標楷體" pitchFamily="65" charset="-120"/>
              </a:rPr>
              <a:t> </a:t>
            </a:r>
            <a:r>
              <a:rPr lang="en-US" altLang="zh-TW" sz="2800" b="1">
                <a:latin typeface="Arial" charset="0"/>
                <a:ea typeface="標楷體" pitchFamily="65" charset="-120"/>
              </a:rPr>
              <a:t>40g</a:t>
            </a:r>
            <a:endParaRPr lang="zh-TW" altLang="en-US" sz="2800" b="1">
              <a:latin typeface="Arial" charset="0"/>
              <a:ea typeface="標楷體" pitchFamily="65" charset="-120"/>
            </a:endParaRPr>
          </a:p>
        </p:txBody>
      </p:sp>
      <p:sp>
        <p:nvSpPr>
          <p:cNvPr id="20486" name="Rectangle 16"/>
          <p:cNvSpPr>
            <a:spLocks noChangeArrowheads="1"/>
          </p:cNvSpPr>
          <p:nvPr/>
        </p:nvSpPr>
        <p:spPr bwMode="auto">
          <a:xfrm>
            <a:off x="8314742" y="4430232"/>
            <a:ext cx="744114" cy="52322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altLang="zh-TW" sz="2800" b="1" dirty="0">
                <a:latin typeface="Arial" charset="0"/>
                <a:ea typeface="標楷體" pitchFamily="65" charset="-120"/>
              </a:rPr>
              <a:t>4</a:t>
            </a:r>
            <a:r>
              <a:rPr lang="zh-TW" altLang="en-US" sz="2800" b="1" dirty="0" smtClean="0">
                <a:latin typeface="Arial" charset="0"/>
                <a:ea typeface="標楷體" pitchFamily="65" charset="-120"/>
              </a:rPr>
              <a:t>個</a:t>
            </a:r>
            <a:endParaRPr lang="zh-TW" altLang="en-US" sz="2800" b="1" dirty="0">
              <a:latin typeface="Arial" charset="0"/>
              <a:ea typeface="標楷體" pitchFamily="65" charset="-120"/>
            </a:endParaRPr>
          </a:p>
        </p:txBody>
      </p:sp>
      <p:sp>
        <p:nvSpPr>
          <p:cNvPr id="20487" name="Rectangle 16"/>
          <p:cNvSpPr>
            <a:spLocks noChangeArrowheads="1"/>
          </p:cNvSpPr>
          <p:nvPr/>
        </p:nvSpPr>
        <p:spPr bwMode="auto">
          <a:xfrm>
            <a:off x="0" y="26504"/>
            <a:ext cx="1683474" cy="52322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altLang="zh-TW" sz="2800" b="1" dirty="0">
                <a:latin typeface="Arial" charset="0"/>
              </a:rPr>
              <a:t>½</a:t>
            </a:r>
            <a:r>
              <a:rPr lang="zh-TW" altLang="en-US" sz="2800" b="1" dirty="0">
                <a:latin typeface="Arial" charset="0"/>
                <a:ea typeface="標楷體" pitchFamily="65" charset="-120"/>
              </a:rPr>
              <a:t>隻</a:t>
            </a:r>
            <a:r>
              <a:rPr lang="en-US" altLang="zh-TW" sz="2800" b="1" dirty="0">
                <a:latin typeface="Arial" charset="0"/>
                <a:ea typeface="標楷體" pitchFamily="65" charset="-120"/>
              </a:rPr>
              <a:t>:</a:t>
            </a:r>
            <a:r>
              <a:rPr lang="zh-TW" altLang="en-US" sz="2800" b="1" dirty="0">
                <a:latin typeface="Arial" charset="0"/>
                <a:ea typeface="標楷體" pitchFamily="65" charset="-120"/>
              </a:rPr>
              <a:t> </a:t>
            </a:r>
            <a:r>
              <a:rPr lang="en-US" altLang="zh-TW" sz="2800" b="1" dirty="0">
                <a:latin typeface="Arial" charset="0"/>
                <a:ea typeface="標楷體" pitchFamily="65" charset="-120"/>
              </a:rPr>
              <a:t>40g</a:t>
            </a:r>
            <a:endParaRPr lang="zh-TW" altLang="en-US" sz="2800" b="1" dirty="0">
              <a:latin typeface="Arial" charset="0"/>
              <a:ea typeface="標楷體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65C0395-D23A-44D3-82C0-4590073AED2D}" type="slidenum">
              <a:rPr lang="en-US" altLang="zh-TW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462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Content Placeholder 2" descr="p037-02.jpg"/>
          <p:cNvPicPr>
            <a:picLocks noGrp="1" noChangeAspect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29000" y="39756"/>
            <a:ext cx="5715000" cy="2890838"/>
          </a:xfrm>
        </p:spPr>
      </p:pic>
      <p:pic>
        <p:nvPicPr>
          <p:cNvPr id="22531" name="Picture 3" descr="p037-0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967163"/>
            <a:ext cx="5715000" cy="289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p040-0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23635"/>
            <a:ext cx="5715000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Rectangle 16"/>
          <p:cNvSpPr>
            <a:spLocks noChangeArrowheads="1"/>
          </p:cNvSpPr>
          <p:nvPr/>
        </p:nvSpPr>
        <p:spPr bwMode="auto">
          <a:xfrm>
            <a:off x="0" y="1923635"/>
            <a:ext cx="1103187" cy="52322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altLang="zh-TW" sz="2800" b="1" dirty="0">
                <a:latin typeface="Arial" charset="0"/>
                <a:ea typeface="標楷體" pitchFamily="65" charset="-120"/>
              </a:rPr>
              <a:t>3</a:t>
            </a:r>
            <a:r>
              <a:rPr lang="zh-TW" altLang="en-US" sz="2800" b="1" dirty="0" smtClean="0">
                <a:latin typeface="Arial" charset="0"/>
                <a:ea typeface="標楷體" pitchFamily="65" charset="-120"/>
              </a:rPr>
              <a:t>方格</a:t>
            </a:r>
            <a:endParaRPr lang="zh-TW" altLang="en-US" sz="2800" b="1" dirty="0">
              <a:latin typeface="Arial" charset="0"/>
              <a:ea typeface="標楷體" pitchFamily="65" charset="-120"/>
            </a:endParaRPr>
          </a:p>
        </p:txBody>
      </p:sp>
      <p:sp>
        <p:nvSpPr>
          <p:cNvPr id="22534" name="Rectangle 16"/>
          <p:cNvSpPr>
            <a:spLocks noChangeArrowheads="1"/>
          </p:cNvSpPr>
          <p:nvPr/>
        </p:nvSpPr>
        <p:spPr bwMode="auto">
          <a:xfrm>
            <a:off x="8314742" y="3860113"/>
            <a:ext cx="744114" cy="52322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altLang="zh-TW" sz="2800" b="1" dirty="0">
                <a:latin typeface="Arial" charset="0"/>
                <a:ea typeface="標楷體" pitchFamily="65" charset="-120"/>
              </a:rPr>
              <a:t>1</a:t>
            </a:r>
            <a:r>
              <a:rPr lang="zh-TW" altLang="en-US" sz="2800" b="1" dirty="0" smtClean="0">
                <a:latin typeface="Arial" charset="0"/>
                <a:ea typeface="標楷體" pitchFamily="65" charset="-120"/>
              </a:rPr>
              <a:t>塊</a:t>
            </a:r>
            <a:endParaRPr lang="zh-TW" altLang="en-US" sz="2800" b="1" dirty="0">
              <a:latin typeface="Arial" charset="0"/>
              <a:ea typeface="標楷體" pitchFamily="65" charset="-120"/>
            </a:endParaRPr>
          </a:p>
        </p:txBody>
      </p:sp>
      <p:sp>
        <p:nvSpPr>
          <p:cNvPr id="22535" name="Rectangle 16"/>
          <p:cNvSpPr>
            <a:spLocks noChangeArrowheads="1"/>
          </p:cNvSpPr>
          <p:nvPr/>
        </p:nvSpPr>
        <p:spPr bwMode="auto">
          <a:xfrm>
            <a:off x="3429000" y="39756"/>
            <a:ext cx="843501" cy="52322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altLang="zh-TW" sz="2800" b="1" dirty="0">
                <a:latin typeface="Arial" charset="0"/>
              </a:rPr>
              <a:t>½</a:t>
            </a:r>
            <a:r>
              <a:rPr lang="zh-TW" altLang="en-US" sz="2800" b="1" dirty="0" smtClean="0">
                <a:latin typeface="Arial" charset="0"/>
                <a:ea typeface="標楷體" pitchFamily="65" charset="-120"/>
              </a:rPr>
              <a:t>盒</a:t>
            </a:r>
            <a:endParaRPr lang="zh-TW" altLang="en-US" sz="2800" b="1" dirty="0">
              <a:latin typeface="Arial" charset="0"/>
              <a:ea typeface="標楷體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FA7B7-8B4C-47D0-9D13-0D692C10CA77}" type="slidenum">
              <a:rPr lang="zh-TW" altLang="en-US" smtClean="0"/>
              <a:pPr>
                <a:defRPr/>
              </a:pPr>
              <a:t>14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84665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Content Placeholder 2" descr="p036-04.jpg"/>
          <p:cNvPicPr>
            <a:picLocks noGrp="1" noChangeAspect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29000" y="3967163"/>
            <a:ext cx="5715000" cy="2890837"/>
          </a:xfrm>
        </p:spPr>
      </p:pic>
      <p:pic>
        <p:nvPicPr>
          <p:cNvPr id="23555" name="Picture 3" descr="p038-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9756"/>
            <a:ext cx="5715000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p041-0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24696"/>
            <a:ext cx="5715000" cy="289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16"/>
          <p:cNvSpPr>
            <a:spLocks noChangeArrowheads="1"/>
          </p:cNvSpPr>
          <p:nvPr/>
        </p:nvSpPr>
        <p:spPr bwMode="auto">
          <a:xfrm>
            <a:off x="8314742" y="3818924"/>
            <a:ext cx="744114" cy="52322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altLang="zh-TW" sz="2800" b="1" dirty="0">
                <a:latin typeface="Arial" charset="0"/>
                <a:ea typeface="標楷體" pitchFamily="65" charset="-120"/>
              </a:rPr>
              <a:t>2</a:t>
            </a:r>
            <a:r>
              <a:rPr lang="zh-TW" altLang="en-US" sz="2800" b="1" dirty="0" smtClean="0">
                <a:latin typeface="Arial" charset="0"/>
                <a:ea typeface="標楷體" pitchFamily="65" charset="-120"/>
              </a:rPr>
              <a:t>塊</a:t>
            </a:r>
            <a:endParaRPr lang="zh-TW" altLang="en-US" sz="2800" b="1" dirty="0">
              <a:latin typeface="Arial" charset="0"/>
              <a:ea typeface="標楷體" pitchFamily="65" charset="-120"/>
            </a:endParaRPr>
          </a:p>
        </p:txBody>
      </p:sp>
      <p:sp>
        <p:nvSpPr>
          <p:cNvPr id="23558" name="Rectangle 16"/>
          <p:cNvSpPr>
            <a:spLocks noChangeArrowheads="1"/>
          </p:cNvSpPr>
          <p:nvPr/>
        </p:nvSpPr>
        <p:spPr bwMode="auto">
          <a:xfrm>
            <a:off x="0" y="1767508"/>
            <a:ext cx="744114" cy="52322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altLang="zh-TW" sz="2800" b="1" dirty="0">
                <a:latin typeface="Arial" charset="0"/>
                <a:ea typeface="標楷體" pitchFamily="65" charset="-120"/>
              </a:rPr>
              <a:t>1</a:t>
            </a:r>
            <a:r>
              <a:rPr lang="zh-TW" altLang="en-US" sz="2800" b="1" dirty="0" smtClean="0">
                <a:latin typeface="Arial" charset="0"/>
                <a:ea typeface="標楷體" pitchFamily="65" charset="-120"/>
              </a:rPr>
              <a:t>片</a:t>
            </a:r>
            <a:endParaRPr lang="zh-TW" altLang="en-US" sz="2800" b="1" dirty="0">
              <a:latin typeface="Arial" charset="0"/>
              <a:ea typeface="標楷體" pitchFamily="65" charset="-120"/>
            </a:endParaRPr>
          </a:p>
        </p:txBody>
      </p:sp>
      <p:sp>
        <p:nvSpPr>
          <p:cNvPr id="23559" name="Rectangle 16"/>
          <p:cNvSpPr>
            <a:spLocks noChangeArrowheads="1"/>
          </p:cNvSpPr>
          <p:nvPr/>
        </p:nvSpPr>
        <p:spPr bwMode="auto">
          <a:xfrm>
            <a:off x="2928938" y="39756"/>
            <a:ext cx="1143262" cy="52322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altLang="zh-TW" sz="2800" b="1" dirty="0">
                <a:latin typeface="Arial" charset="0"/>
                <a:ea typeface="標楷體" pitchFamily="65" charset="-120"/>
              </a:rPr>
              <a:t>1 ¼</a:t>
            </a:r>
            <a:r>
              <a:rPr lang="zh-TW" altLang="en-US" sz="2800" b="1" dirty="0" smtClean="0">
                <a:latin typeface="Arial" charset="0"/>
                <a:ea typeface="標楷體" pitchFamily="65" charset="-120"/>
              </a:rPr>
              <a:t>塊</a:t>
            </a:r>
            <a:endParaRPr lang="zh-TW" altLang="en-US" sz="2800" b="1" dirty="0">
              <a:latin typeface="Arial" charset="0"/>
              <a:ea typeface="標楷體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FA7B7-8B4C-47D0-9D13-0D692C10CA77}" type="slidenum">
              <a:rPr lang="zh-TW" altLang="en-US" smtClean="0"/>
              <a:pPr>
                <a:defRPr/>
              </a:pPr>
              <a:t>15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1818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Content Placeholder 2" descr="p039-03.jpg"/>
          <p:cNvPicPr>
            <a:picLocks noGrp="1" noChangeAspect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24421" y="3581400"/>
            <a:ext cx="6477000" cy="3276600"/>
          </a:xfrm>
        </p:spPr>
      </p:pic>
      <p:pic>
        <p:nvPicPr>
          <p:cNvPr id="24579" name="Picture 2" descr="p042-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56" y="39756"/>
            <a:ext cx="6477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16"/>
          <p:cNvSpPr>
            <a:spLocks noChangeArrowheads="1"/>
          </p:cNvSpPr>
          <p:nvPr/>
        </p:nvSpPr>
        <p:spPr bwMode="auto">
          <a:xfrm>
            <a:off x="39756" y="39756"/>
            <a:ext cx="805029" cy="52322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altLang="zh-TW" sz="2800" b="1" dirty="0">
                <a:latin typeface="Arial" charset="0"/>
                <a:ea typeface="標楷體" pitchFamily="65" charset="-120"/>
              </a:rPr>
              <a:t>20g</a:t>
            </a:r>
            <a:endParaRPr lang="zh-TW" altLang="en-US" sz="2800" b="1" dirty="0">
              <a:latin typeface="Arial" charset="0"/>
              <a:ea typeface="標楷體" pitchFamily="65" charset="-120"/>
            </a:endParaRPr>
          </a:p>
        </p:txBody>
      </p:sp>
      <p:sp>
        <p:nvSpPr>
          <p:cNvPr id="24581" name="Rectangle 16"/>
          <p:cNvSpPr>
            <a:spLocks noChangeArrowheads="1"/>
          </p:cNvSpPr>
          <p:nvPr/>
        </p:nvSpPr>
        <p:spPr bwMode="auto">
          <a:xfrm>
            <a:off x="2643188" y="3571875"/>
            <a:ext cx="1965603" cy="52322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altLang="zh-TW" sz="2800" b="1" dirty="0">
                <a:latin typeface="Arial" charset="0"/>
                <a:ea typeface="標楷體" pitchFamily="65" charset="-120"/>
              </a:rPr>
              <a:t>1</a:t>
            </a:r>
            <a:r>
              <a:rPr lang="zh-TW" altLang="en-US" sz="2800" b="1" dirty="0">
                <a:latin typeface="Arial" charset="0"/>
                <a:ea typeface="標楷體" pitchFamily="65" charset="-120"/>
              </a:rPr>
              <a:t>杯</a:t>
            </a:r>
            <a:r>
              <a:rPr lang="en-US" altLang="zh-TW" sz="2800" b="1" dirty="0">
                <a:latin typeface="Arial" charset="0"/>
                <a:ea typeface="標楷體" pitchFamily="65" charset="-120"/>
              </a:rPr>
              <a:t>:</a:t>
            </a:r>
            <a:r>
              <a:rPr lang="zh-TW" altLang="en-US" sz="2800" b="1" dirty="0">
                <a:latin typeface="Arial" charset="0"/>
                <a:ea typeface="標楷體" pitchFamily="65" charset="-120"/>
              </a:rPr>
              <a:t> </a:t>
            </a:r>
            <a:r>
              <a:rPr lang="en-US" altLang="zh-TW" sz="2800" b="1" dirty="0">
                <a:latin typeface="Arial" charset="0"/>
                <a:ea typeface="標楷體" pitchFamily="65" charset="-120"/>
              </a:rPr>
              <a:t>240cc</a:t>
            </a:r>
            <a:endParaRPr lang="zh-TW" altLang="en-US" sz="2800" b="1" dirty="0">
              <a:latin typeface="Arial" charset="0"/>
              <a:ea typeface="標楷體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FA7B7-8B4C-47D0-9D13-0D692C10CA77}" type="slidenum">
              <a:rPr lang="zh-TW" altLang="en-US" smtClean="0"/>
              <a:pPr>
                <a:defRPr/>
              </a:pPr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0597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1" y="464096"/>
            <a:ext cx="6096000" cy="7620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奶類</a:t>
            </a:r>
            <a:endParaRPr lang="en-US" altLang="zh-TW" sz="2400" dirty="0">
              <a:ea typeface="新細明體" charset="-12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152525" y="1454696"/>
            <a:ext cx="6838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zh-TW" altLang="en-US" sz="3600" b="1" kern="0" dirty="0" smtClean="0">
                <a:solidFill>
                  <a:srgbClr val="FF0066"/>
                </a:solidFill>
                <a:latin typeface="Arial" charset="0"/>
                <a:ea typeface="標楷體" pitchFamily="65" charset="-120"/>
              </a:rPr>
              <a:t>一份奶類</a:t>
            </a:r>
          </a:p>
          <a:p>
            <a:pPr>
              <a:buFontTx/>
              <a:buNone/>
            </a:pPr>
            <a:r>
              <a:rPr lang="en-US" altLang="zh-TW" sz="3200" b="1" kern="0" dirty="0" smtClean="0">
                <a:latin typeface="Arial" charset="0"/>
                <a:ea typeface="標楷體" pitchFamily="65" charset="-120"/>
              </a:rPr>
              <a:t>= 1</a:t>
            </a:r>
            <a:r>
              <a:rPr lang="zh-TW" altLang="en-US" sz="3200" b="1" kern="0" dirty="0" smtClean="0">
                <a:latin typeface="Arial" charset="0"/>
                <a:ea typeface="標楷體" pitchFamily="65" charset="-120"/>
              </a:rPr>
              <a:t>杯牛奶 </a:t>
            </a:r>
            <a:r>
              <a:rPr lang="en-US" altLang="zh-TW" sz="3200" b="1" kern="0" dirty="0" smtClean="0">
                <a:latin typeface="Arial" charset="0"/>
                <a:ea typeface="標楷體" pitchFamily="65" charset="-120"/>
              </a:rPr>
              <a:t>= 3~4</a:t>
            </a:r>
            <a:r>
              <a:rPr lang="zh-TW" altLang="en-US" sz="3200" b="1" kern="0" dirty="0" smtClean="0">
                <a:latin typeface="Arial" charset="0"/>
                <a:ea typeface="標楷體" pitchFamily="65" charset="-120"/>
              </a:rPr>
              <a:t>湯匙奶粉</a:t>
            </a:r>
          </a:p>
          <a:p>
            <a:pPr>
              <a:buFontTx/>
              <a:buNone/>
            </a:pPr>
            <a:r>
              <a:rPr lang="en-US" altLang="zh-TW" sz="3200" b="1" kern="0" dirty="0" smtClean="0">
                <a:latin typeface="Arial" charset="0"/>
                <a:ea typeface="標楷體" pitchFamily="65" charset="-120"/>
              </a:rPr>
              <a:t>= 2</a:t>
            </a:r>
            <a:r>
              <a:rPr lang="zh-TW" altLang="en-US" sz="3200" b="1" kern="0" dirty="0" smtClean="0">
                <a:latin typeface="Arial" charset="0"/>
                <a:ea typeface="標楷體" pitchFamily="65" charset="-120"/>
              </a:rPr>
              <a:t>片起司片 </a:t>
            </a:r>
            <a:r>
              <a:rPr lang="en-US" altLang="zh-TW" sz="3200" b="1" kern="0" dirty="0" smtClean="0">
                <a:latin typeface="Arial" charset="0"/>
                <a:ea typeface="標楷體" pitchFamily="65" charset="-120"/>
              </a:rPr>
              <a:t>= </a:t>
            </a:r>
            <a:r>
              <a:rPr lang="zh-TW" altLang="en-US" sz="3200" b="1" kern="0" dirty="0" smtClean="0">
                <a:latin typeface="Arial" charset="0"/>
                <a:ea typeface="標楷體" pitchFamily="65" charset="-120"/>
              </a:rPr>
              <a:t>一個鮮奶酪</a:t>
            </a:r>
          </a:p>
        </p:txBody>
      </p:sp>
      <p:graphicFrame>
        <p:nvGraphicFramePr>
          <p:cNvPr id="7" name="Table 5"/>
          <p:cNvGraphicFramePr>
            <a:graphicFrameLocks noGrp="1"/>
          </p:cNvGraphicFramePr>
          <p:nvPr>
            <p:extLst/>
          </p:nvPr>
        </p:nvGraphicFramePr>
        <p:xfrm>
          <a:off x="1152525" y="3512096"/>
          <a:ext cx="711997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3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3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39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39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39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蛋白質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脂肪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醣類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熱量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全脂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8 g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8 g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12g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150 Kcal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低脂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8 g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4 g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12g</a:t>
                      </a:r>
                      <a:endParaRPr lang="zh-TW" altLang="en-US" sz="24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120 Kcal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脫脂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8 g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0 g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12g</a:t>
                      </a:r>
                      <a:endParaRPr lang="zh-TW" altLang="en-US" sz="24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80 Kcal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65C0395-D23A-44D3-82C0-4590073AED2D}" type="slidenum">
              <a:rPr lang="en-US" altLang="zh-TW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650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 descr="http://donnadiet.com/wp-content/uploads/2013/10/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50896" cy="686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65C0395-D23A-44D3-82C0-4590073AED2D}" type="slidenum">
              <a:rPr lang="en-US" altLang="zh-TW" smtClean="0"/>
              <a:t>18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2092411" y="130020"/>
            <a:ext cx="2306594" cy="7331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5647037" y="4722615"/>
            <a:ext cx="3431059" cy="7331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grpSp>
        <p:nvGrpSpPr>
          <p:cNvPr id="10" name="群組 9"/>
          <p:cNvGrpSpPr/>
          <p:nvPr/>
        </p:nvGrpSpPr>
        <p:grpSpPr>
          <a:xfrm>
            <a:off x="6245685" y="3967350"/>
            <a:ext cx="2645000" cy="2358384"/>
            <a:chOff x="6245685" y="3967350"/>
            <a:chExt cx="2645000" cy="2358384"/>
          </a:xfrm>
        </p:grpSpPr>
        <p:pic>
          <p:nvPicPr>
            <p:cNvPr id="8" name="內容版面配置區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526" b="28332"/>
            <a:stretch/>
          </p:blipFill>
          <p:spPr>
            <a:xfrm>
              <a:off x="6245685" y="4109042"/>
              <a:ext cx="2645000" cy="22166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內容版面配置區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7960" y="3967350"/>
              <a:ext cx="720297" cy="82467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0203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1521143" y="692696"/>
            <a:ext cx="6096000" cy="762000"/>
          </a:xfrm>
          <a:noFill/>
          <a:ln/>
        </p:spPr>
        <p:txBody>
          <a:bodyPr/>
          <a:lstStyle/>
          <a:p>
            <a:r>
              <a:rPr lang="zh-TW" altLang="en-U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油脂與堅果種子類</a:t>
            </a:r>
            <a:endParaRPr lang="en-US" altLang="zh-TW" sz="2000" dirty="0">
              <a:ea typeface="新細明體" charset="-12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171731" y="1772816"/>
            <a:ext cx="6456759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zh-TW" altLang="en-US" sz="3600" b="1" kern="0" dirty="0" smtClean="0">
                <a:solidFill>
                  <a:srgbClr val="FF0066"/>
                </a:solidFill>
                <a:latin typeface="Arial" charset="0"/>
                <a:ea typeface="標楷體" pitchFamily="65" charset="-120"/>
              </a:rPr>
              <a:t>一份油脂</a:t>
            </a:r>
            <a:r>
              <a:rPr lang="zh-TW" altLang="en-US" sz="3600" b="1" kern="0" dirty="0" smtClean="0">
                <a:latin typeface="Arial" charset="0"/>
                <a:ea typeface="標楷體" pitchFamily="65" charset="-120"/>
              </a:rPr>
              <a:t> </a:t>
            </a:r>
            <a:r>
              <a:rPr lang="en-US" altLang="zh-TW" sz="3200" b="1" kern="0" dirty="0" smtClean="0">
                <a:latin typeface="Arial" charset="0"/>
                <a:ea typeface="標楷體" pitchFamily="65" charset="-120"/>
              </a:rPr>
              <a:t>(</a:t>
            </a:r>
            <a:r>
              <a:rPr lang="zh-TW" altLang="en-US" sz="3200" b="1" kern="0" dirty="0" smtClean="0">
                <a:latin typeface="Arial" charset="0"/>
                <a:ea typeface="標楷體" pitchFamily="65" charset="-120"/>
              </a:rPr>
              <a:t>堅果種子類</a:t>
            </a:r>
            <a:r>
              <a:rPr lang="en-US" altLang="zh-TW" sz="3200" b="1" kern="0" dirty="0" smtClean="0">
                <a:latin typeface="Arial" charset="0"/>
                <a:ea typeface="標楷體" pitchFamily="65" charset="-120"/>
              </a:rPr>
              <a:t>)</a:t>
            </a:r>
          </a:p>
          <a:p>
            <a:pPr>
              <a:buFontTx/>
              <a:buNone/>
            </a:pPr>
            <a:r>
              <a:rPr lang="en-US" altLang="zh-TW" sz="3200" b="1" kern="0" dirty="0" smtClean="0">
                <a:latin typeface="Arial" charset="0"/>
                <a:ea typeface="標楷體" pitchFamily="65" charset="-120"/>
              </a:rPr>
              <a:t>= </a:t>
            </a:r>
            <a:r>
              <a:rPr lang="zh-TW" altLang="en-US" sz="3200" b="1" kern="0" dirty="0" smtClean="0">
                <a:latin typeface="Arial" charset="0"/>
                <a:ea typeface="標楷體" pitchFamily="65" charset="-120"/>
              </a:rPr>
              <a:t>一茶匙植物油</a:t>
            </a:r>
          </a:p>
          <a:p>
            <a:pPr>
              <a:buFontTx/>
              <a:buNone/>
            </a:pPr>
            <a:r>
              <a:rPr lang="en-US" altLang="zh-TW" sz="3200" b="1" kern="0" dirty="0" smtClean="0">
                <a:latin typeface="Arial" charset="0"/>
                <a:ea typeface="標楷體" pitchFamily="65" charset="-120"/>
              </a:rPr>
              <a:t>= 2</a:t>
            </a:r>
            <a:r>
              <a:rPr lang="zh-TW" altLang="en-US" sz="3200" b="1" kern="0" dirty="0" smtClean="0">
                <a:latin typeface="Arial" charset="0"/>
                <a:ea typeface="標楷體" pitchFamily="65" charset="-120"/>
              </a:rPr>
              <a:t>茶匙沙拉醬</a:t>
            </a:r>
            <a:endParaRPr lang="en-US" altLang="zh-TW" sz="3200" b="1" kern="0" dirty="0" smtClean="0">
              <a:latin typeface="Arial" charset="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sz="3200" b="1" kern="0" dirty="0" smtClean="0">
                <a:latin typeface="Arial" charset="0"/>
                <a:ea typeface="標楷體" pitchFamily="65" charset="-120"/>
              </a:rPr>
              <a:t>=</a:t>
            </a:r>
            <a:r>
              <a:rPr lang="zh-TW" altLang="en-US" sz="3200" b="1" kern="0" dirty="0" smtClean="0">
                <a:latin typeface="Arial" charset="0"/>
                <a:ea typeface="標楷體" pitchFamily="65" charset="-120"/>
              </a:rPr>
              <a:t> </a:t>
            </a:r>
            <a:r>
              <a:rPr lang="en-US" altLang="zh-TW" sz="3200" b="1" kern="0" dirty="0" smtClean="0">
                <a:latin typeface="Arial" charset="0"/>
                <a:ea typeface="標楷體" pitchFamily="65" charset="-120"/>
              </a:rPr>
              <a:t>8</a:t>
            </a:r>
            <a:r>
              <a:rPr lang="zh-TW" altLang="en-US" sz="3200" b="1" kern="0" dirty="0" smtClean="0">
                <a:latin typeface="Arial" charset="0"/>
                <a:ea typeface="標楷體" pitchFamily="65" charset="-120"/>
              </a:rPr>
              <a:t>顆杏仁果  </a:t>
            </a:r>
            <a:r>
              <a:rPr lang="en-US" altLang="zh-TW" sz="3200" b="1" kern="0" dirty="0" smtClean="0">
                <a:latin typeface="Arial" charset="0"/>
                <a:ea typeface="標楷體" pitchFamily="65" charset="-120"/>
              </a:rPr>
              <a:t>=</a:t>
            </a:r>
            <a:r>
              <a:rPr lang="zh-TW" altLang="en-US" sz="3200" b="1" kern="0" dirty="0" smtClean="0">
                <a:latin typeface="Arial" charset="0"/>
                <a:ea typeface="標楷體" pitchFamily="65" charset="-120"/>
              </a:rPr>
              <a:t> </a:t>
            </a:r>
            <a:r>
              <a:rPr lang="en-US" altLang="zh-TW" sz="3200" b="1" kern="0" dirty="0" smtClean="0">
                <a:latin typeface="Arial" charset="0"/>
                <a:ea typeface="標楷體" pitchFamily="65" charset="-120"/>
              </a:rPr>
              <a:t>18</a:t>
            </a:r>
            <a:r>
              <a:rPr lang="zh-TW" altLang="en-US" sz="3200" b="1" kern="0" dirty="0" smtClean="0">
                <a:latin typeface="Arial" charset="0"/>
                <a:ea typeface="標楷體" pitchFamily="65" charset="-120"/>
              </a:rPr>
              <a:t>顆花生</a:t>
            </a:r>
          </a:p>
          <a:p>
            <a:pPr>
              <a:buFontTx/>
              <a:buNone/>
            </a:pPr>
            <a:endParaRPr lang="zh-TW" altLang="en-US" b="1" kern="0" dirty="0" smtClean="0">
              <a:latin typeface="Arial" charset="0"/>
              <a:ea typeface="標楷體" pitchFamily="65" charset="-120"/>
            </a:endParaRPr>
          </a:p>
          <a:p>
            <a:pPr>
              <a:buFontTx/>
              <a:buNone/>
            </a:pPr>
            <a:endParaRPr lang="zh-TW" altLang="en-US" kern="0" dirty="0" smtClean="0">
              <a:ea typeface="新細明體" charset="-120"/>
            </a:endParaRPr>
          </a:p>
        </p:txBody>
      </p:sp>
      <p:graphicFrame>
        <p:nvGraphicFramePr>
          <p:cNvPr id="7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253822"/>
              </p:ext>
            </p:extLst>
          </p:nvPr>
        </p:nvGraphicFramePr>
        <p:xfrm>
          <a:off x="2765695" y="4662686"/>
          <a:ext cx="406400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脂肪</a:t>
                      </a:r>
                      <a:endParaRPr lang="zh-TW" alt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熱量</a:t>
                      </a:r>
                      <a:endParaRPr lang="zh-TW" alt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5 g</a:t>
                      </a:r>
                      <a:endParaRPr lang="zh-TW" alt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45 Kcal</a:t>
                      </a:r>
                      <a:endParaRPr lang="zh-TW" alt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65C0395-D23A-44D3-82C0-4590073AED2D}" type="slidenum">
              <a:rPr lang="en-US" altLang="zh-TW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932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四大內容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什麼是份量</a:t>
            </a:r>
            <a:r>
              <a:rPr lang="en-US" altLang="zh-TW" sz="3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altLang="zh-TW" sz="1200" b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TW" altLang="en-US" sz="3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醣類的主要食物代換表</a:t>
            </a:r>
            <a:endParaRPr lang="zh-TW" altLang="en-US" sz="36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TW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TW" alt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蛋白質類</a:t>
            </a:r>
            <a:r>
              <a:rPr lang="zh-TW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的主要食物代換表</a:t>
            </a:r>
          </a:p>
          <a:p>
            <a:endParaRPr lang="en-US" altLang="zh-TW" sz="1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TW" alt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油脂類</a:t>
            </a:r>
            <a:r>
              <a:rPr lang="zh-TW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的主要食物代換表</a:t>
            </a:r>
          </a:p>
          <a:p>
            <a:endParaRPr lang="en-US" altLang="zh-TW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65C0395-D23A-44D3-82C0-4590073AED2D}" type="slidenum">
              <a:rPr lang="en-US" altLang="zh-TW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012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0" name="Picture 2" descr="http://donnadiet.com/wp-content/uploads/2013/10/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65C0395-D23A-44D3-82C0-4590073AED2D}" type="slidenum">
              <a:rPr lang="en-US" altLang="zh-TW" smtClean="0"/>
              <a:t>20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1235676" y="112973"/>
            <a:ext cx="2306594" cy="7331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247133" y="1773131"/>
            <a:ext cx="2380738" cy="4757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870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076" y="126805"/>
            <a:ext cx="7772400" cy="11430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調味料 </a:t>
            </a:r>
            <a:r>
              <a:rPr lang="en-US" altLang="zh-TW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標楷體" panose="03000509000000000000" pitchFamily="65" charset="-120"/>
              </a:rPr>
              <a:t>(</a:t>
            </a:r>
            <a:r>
              <a:rPr lang="zh-TW" altLang="en-U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標楷體" panose="03000509000000000000" pitchFamily="65" charset="-120"/>
              </a:rPr>
              <a:t>一湯匙</a:t>
            </a:r>
            <a:r>
              <a:rPr lang="en-US" altLang="zh-TW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標楷體" panose="03000509000000000000" pitchFamily="65" charset="-120"/>
              </a:rPr>
              <a:t>)</a:t>
            </a:r>
            <a:endParaRPr lang="zh-TW" altLang="en-US" sz="4400" b="1" dirty="0">
              <a:latin typeface="+mn-lt"/>
              <a:ea typeface="標楷體" pitchFamily="65" charset="-12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6640" y="1213206"/>
            <a:ext cx="6334472" cy="4395192"/>
          </a:xfrm>
        </p:spPr>
        <p:txBody>
          <a:bodyPr/>
          <a:lstStyle/>
          <a:p>
            <a:r>
              <a:rPr lang="zh-TW" altLang="en-US" sz="3200" b="1" dirty="0" smtClean="0">
                <a:latin typeface="+mn-lt"/>
                <a:ea typeface="標楷體" pitchFamily="65" charset="-120"/>
              </a:rPr>
              <a:t>辣油：約 </a:t>
            </a:r>
            <a:r>
              <a:rPr lang="en-US" altLang="zh-TW" sz="3200" b="1" dirty="0" smtClean="0">
                <a:latin typeface="+mn-lt"/>
                <a:ea typeface="標楷體" pitchFamily="65" charset="-120"/>
              </a:rPr>
              <a:t>130 </a:t>
            </a:r>
            <a:r>
              <a:rPr lang="zh-TW" altLang="en-US" sz="3200" b="1" dirty="0" smtClean="0">
                <a:latin typeface="+mn-lt"/>
                <a:ea typeface="標楷體" pitchFamily="65" charset="-120"/>
              </a:rPr>
              <a:t>大卡</a:t>
            </a:r>
          </a:p>
          <a:p>
            <a:r>
              <a:rPr lang="zh-TW" altLang="en-US" sz="3200" b="1" dirty="0" smtClean="0">
                <a:latin typeface="+mn-lt"/>
                <a:ea typeface="標楷體" pitchFamily="65" charset="-120"/>
              </a:rPr>
              <a:t>沙茶醬：約 </a:t>
            </a:r>
            <a:r>
              <a:rPr lang="en-US" altLang="zh-TW" sz="3200" b="1" dirty="0" smtClean="0">
                <a:latin typeface="+mn-lt"/>
                <a:ea typeface="標楷體" pitchFamily="65" charset="-120"/>
              </a:rPr>
              <a:t>110 </a:t>
            </a:r>
            <a:r>
              <a:rPr lang="zh-TW" altLang="en-US" sz="3200" b="1" dirty="0" smtClean="0">
                <a:latin typeface="+mn-lt"/>
                <a:ea typeface="標楷體" pitchFamily="65" charset="-120"/>
              </a:rPr>
              <a:t>大卡 </a:t>
            </a:r>
            <a:endParaRPr lang="en-US" altLang="zh-TW" sz="3200" b="1" dirty="0" smtClean="0">
              <a:latin typeface="+mn-lt"/>
              <a:ea typeface="標楷體" pitchFamily="65" charset="-120"/>
            </a:endParaRPr>
          </a:p>
          <a:p>
            <a:r>
              <a:rPr lang="zh-TW" altLang="en-US" sz="3200" b="1" dirty="0" smtClean="0">
                <a:latin typeface="+mn-lt"/>
                <a:ea typeface="標楷體" pitchFamily="65" charset="-120"/>
              </a:rPr>
              <a:t>烤肉醬：約 </a:t>
            </a:r>
            <a:r>
              <a:rPr lang="en-US" altLang="zh-TW" sz="3200" b="1" dirty="0" smtClean="0">
                <a:latin typeface="+mn-lt"/>
                <a:ea typeface="標楷體" pitchFamily="65" charset="-120"/>
              </a:rPr>
              <a:t>25 </a:t>
            </a:r>
            <a:r>
              <a:rPr lang="zh-TW" altLang="en-US" sz="3200" b="1" dirty="0" smtClean="0">
                <a:latin typeface="+mn-lt"/>
                <a:ea typeface="標楷體" pitchFamily="65" charset="-120"/>
              </a:rPr>
              <a:t>大卡</a:t>
            </a:r>
            <a:endParaRPr lang="en-US" altLang="zh-TW" sz="3200" b="1" dirty="0" smtClean="0">
              <a:latin typeface="+mn-lt"/>
              <a:ea typeface="標楷體" pitchFamily="65" charset="-120"/>
            </a:endParaRPr>
          </a:p>
          <a:p>
            <a:r>
              <a:rPr lang="zh-TW" altLang="en-US" sz="3200" b="1" dirty="0" smtClean="0">
                <a:latin typeface="+mn-lt"/>
                <a:ea typeface="標楷體" pitchFamily="65" charset="-120"/>
              </a:rPr>
              <a:t>番茄醬：約 </a:t>
            </a:r>
            <a:r>
              <a:rPr lang="en-US" altLang="zh-TW" sz="3200" b="1" dirty="0" smtClean="0">
                <a:latin typeface="+mn-lt"/>
                <a:ea typeface="標楷體" pitchFamily="65" charset="-120"/>
              </a:rPr>
              <a:t>20 </a:t>
            </a:r>
            <a:r>
              <a:rPr lang="zh-TW" altLang="en-US" sz="3200" b="1" dirty="0" smtClean="0">
                <a:latin typeface="+mn-lt"/>
                <a:ea typeface="標楷體" pitchFamily="65" charset="-120"/>
              </a:rPr>
              <a:t>大卡</a:t>
            </a:r>
            <a:endParaRPr lang="en-US" altLang="zh-TW" sz="3200" b="1" dirty="0" smtClean="0">
              <a:latin typeface="+mn-lt"/>
              <a:ea typeface="標楷體" pitchFamily="65" charset="-120"/>
            </a:endParaRPr>
          </a:p>
          <a:p>
            <a:r>
              <a:rPr lang="zh-TW" altLang="en-US" sz="3200" b="1" dirty="0" smtClean="0">
                <a:latin typeface="+mn-lt"/>
                <a:ea typeface="標楷體" pitchFamily="65" charset="-120"/>
              </a:rPr>
              <a:t>牛排醬：約 </a:t>
            </a:r>
            <a:r>
              <a:rPr lang="en-US" altLang="zh-TW" sz="3200" b="1" dirty="0" smtClean="0">
                <a:latin typeface="+mn-lt"/>
                <a:ea typeface="標楷體" pitchFamily="65" charset="-120"/>
              </a:rPr>
              <a:t>20</a:t>
            </a:r>
            <a:r>
              <a:rPr lang="zh-TW" altLang="en-US" sz="3200" b="1" dirty="0" smtClean="0">
                <a:latin typeface="+mn-lt"/>
                <a:ea typeface="標楷體" pitchFamily="65" charset="-120"/>
              </a:rPr>
              <a:t> 大卡</a:t>
            </a:r>
            <a:endParaRPr lang="en-US" altLang="zh-TW" sz="3200" b="1" dirty="0" smtClean="0">
              <a:latin typeface="+mn-lt"/>
              <a:ea typeface="標楷體" pitchFamily="65" charset="-120"/>
            </a:endParaRPr>
          </a:p>
          <a:p>
            <a:r>
              <a:rPr lang="zh-TW" altLang="en-US" sz="3200" b="1" dirty="0" smtClean="0">
                <a:latin typeface="+mn-lt"/>
                <a:ea typeface="標楷體" pitchFamily="65" charset="-120"/>
              </a:rPr>
              <a:t>醬油：約 </a:t>
            </a:r>
            <a:r>
              <a:rPr lang="en-US" altLang="zh-TW" sz="3200" b="1" dirty="0" smtClean="0">
                <a:latin typeface="+mn-lt"/>
                <a:ea typeface="標楷體" pitchFamily="65" charset="-120"/>
              </a:rPr>
              <a:t>15 </a:t>
            </a:r>
            <a:r>
              <a:rPr lang="zh-TW" altLang="en-US" sz="3200" b="1" dirty="0" smtClean="0">
                <a:latin typeface="+mn-lt"/>
                <a:ea typeface="標楷體" pitchFamily="65" charset="-120"/>
              </a:rPr>
              <a:t>大卡</a:t>
            </a:r>
            <a:endParaRPr lang="en-US" altLang="zh-TW" sz="3200" b="1" dirty="0" smtClean="0">
              <a:latin typeface="+mn-lt"/>
              <a:ea typeface="標楷體" pitchFamily="65" charset="-12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37DD582D-CBF6-4881-84C4-D4A724B87F96}" type="slidenum">
              <a:rPr lang="zh-TW" altLang="en-US" smtClean="0"/>
              <a:pPr algn="r">
                <a:defRPr/>
              </a:pPr>
              <a:t>21</a:t>
            </a:fld>
            <a:endParaRPr lang="en-US" altLang="zh-TW" dirty="0"/>
          </a:p>
        </p:txBody>
      </p:sp>
      <p:sp>
        <p:nvSpPr>
          <p:cNvPr id="6" name="Rectangle 5"/>
          <p:cNvSpPr/>
          <p:nvPr/>
        </p:nvSpPr>
        <p:spPr>
          <a:xfrm>
            <a:off x="98331" y="6040458"/>
            <a:ext cx="4339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資料來源：台灣地區食品營養成分資料庫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2532" name="Picture 4" descr="http://t2.gstatic.com/images?q=tbn:ANd9GcTmhjJnad-zIpEyhKMFM7DZ5lfB5543s92odYGjzEzaNaMgH3g-6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6269" y="4507425"/>
            <a:ext cx="1800000" cy="1800000"/>
          </a:xfrm>
          <a:prstGeom prst="rect">
            <a:avLst/>
          </a:prstGeom>
          <a:noFill/>
        </p:spPr>
      </p:pic>
      <p:pic>
        <p:nvPicPr>
          <p:cNvPr id="22534" name="Picture 6" descr="http://t2.gstatic.com/images?q=tbn:ANd9GcQFCxcvxCF3s93YOefZuqFSm1mqQdqFpKsup5_DwwALsobJccPHD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1886" y="4523398"/>
            <a:ext cx="1360465" cy="1800000"/>
          </a:xfrm>
          <a:prstGeom prst="rect">
            <a:avLst/>
          </a:prstGeom>
          <a:noFill/>
        </p:spPr>
      </p:pic>
      <p:pic>
        <p:nvPicPr>
          <p:cNvPr id="22536" name="Picture 8" descr="http://t1.gstatic.com/images?q=tbn:ANd9GcRQg9BnN56Hlm_nbPjHv_TaqH4mBG0edC284IYNlFLFEiiNv6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2142" y="1730575"/>
            <a:ext cx="2429534" cy="2429534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751733" y="6439329"/>
            <a:ext cx="65212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 smtClean="0"/>
              <a:t>http://consumer.fda.gov.tw/Food/NormalFood.aspx?nodeID=179#</a:t>
            </a:r>
            <a:endParaRPr lang="zh-TW" altLang="en-US" sz="1600" dirty="0"/>
          </a:p>
        </p:txBody>
      </p:sp>
      <p:pic>
        <p:nvPicPr>
          <p:cNvPr id="12" name="Picture 2" descr="8佳酱黑胡椒牛排酱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7179" y="4491452"/>
            <a:ext cx="1350000" cy="18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978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069238" y="156058"/>
            <a:ext cx="4967929" cy="11430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試試估估看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1562" y="4523615"/>
            <a:ext cx="8229600" cy="1554159"/>
          </a:xfrm>
        </p:spPr>
        <p:txBody>
          <a:bodyPr/>
          <a:lstStyle/>
          <a:p>
            <a:pPr marL="0" indent="0">
              <a:buNone/>
            </a:pPr>
            <a:r>
              <a:rPr lang="en-US" altLang="zh-TW" b="1" dirty="0" smtClean="0">
                <a:latin typeface="+mn-lt"/>
              </a:rPr>
              <a:t>=</a:t>
            </a:r>
            <a:r>
              <a:rPr lang="zh-TW" altLang="en-US" b="1" dirty="0" smtClean="0">
                <a:latin typeface="+mn-lt"/>
              </a:rPr>
              <a:t> </a:t>
            </a:r>
            <a:r>
              <a:rPr lang="en-US" altLang="zh-TW" b="1" dirty="0" smtClean="0">
                <a:latin typeface="+mn-lt"/>
              </a:rPr>
              <a:t>(75</a:t>
            </a:r>
            <a:r>
              <a:rPr lang="zh-TW" altLang="en-US" b="1" dirty="0" smtClean="0">
                <a:latin typeface="+mn-lt"/>
              </a:rPr>
              <a:t> </a:t>
            </a:r>
            <a:r>
              <a:rPr lang="en-US" altLang="zh-TW" b="1" dirty="0" smtClean="0">
                <a:latin typeface="+mn-lt"/>
              </a:rPr>
              <a:t>X</a:t>
            </a:r>
            <a:r>
              <a:rPr lang="zh-TW" altLang="en-US" b="1" dirty="0" smtClean="0">
                <a:latin typeface="+mn-lt"/>
              </a:rPr>
              <a:t> </a:t>
            </a:r>
            <a:r>
              <a:rPr lang="en-US" altLang="zh-TW" b="1" dirty="0">
                <a:solidFill>
                  <a:srgbClr val="FF0000"/>
                </a:solidFill>
                <a:latin typeface="+mn-lt"/>
              </a:rPr>
              <a:t>5</a:t>
            </a:r>
            <a:r>
              <a:rPr lang="en-US" altLang="zh-TW" b="1" dirty="0" smtClean="0">
                <a:latin typeface="+mn-lt"/>
              </a:rPr>
              <a:t>)</a:t>
            </a:r>
            <a:r>
              <a:rPr lang="zh-TW" altLang="en-US" b="1" dirty="0" smtClean="0">
                <a:latin typeface="+mn-lt"/>
              </a:rPr>
              <a:t> </a:t>
            </a:r>
            <a:r>
              <a:rPr lang="en-US" altLang="zh-TW" b="1" dirty="0" smtClean="0">
                <a:latin typeface="+mn-lt"/>
              </a:rPr>
              <a:t>+ 150 = 525</a:t>
            </a:r>
            <a:r>
              <a:rPr lang="zh-TW" altLang="en-US" b="1" dirty="0" smtClean="0">
                <a:latin typeface="+mn-lt"/>
              </a:rPr>
              <a:t> 大卡</a:t>
            </a:r>
            <a:endParaRPr lang="en-US" altLang="zh-TW" b="1" dirty="0" smtClean="0">
              <a:latin typeface="+mn-lt"/>
            </a:endParaRPr>
          </a:p>
          <a:p>
            <a:pPr marL="0" indent="0">
              <a:buNone/>
            </a:pPr>
            <a:r>
              <a:rPr lang="en-US" altLang="zh-TW" b="1" dirty="0" smtClean="0">
                <a:latin typeface="+mn-lt"/>
              </a:rPr>
              <a:t>=</a:t>
            </a:r>
            <a:r>
              <a:rPr lang="zh-TW" altLang="en-US" b="1" dirty="0" smtClean="0">
                <a:latin typeface="+mn-lt"/>
              </a:rPr>
              <a:t> 含 </a:t>
            </a:r>
            <a:r>
              <a:rPr lang="en-US" altLang="zh-TW" b="1" dirty="0" smtClean="0">
                <a:latin typeface="+mn-lt"/>
              </a:rPr>
              <a:t>(7</a:t>
            </a:r>
            <a:r>
              <a:rPr lang="zh-TW" altLang="en-US" b="1" dirty="0" smtClean="0">
                <a:latin typeface="+mn-lt"/>
              </a:rPr>
              <a:t> </a:t>
            </a:r>
            <a:r>
              <a:rPr lang="en-US" altLang="zh-TW" b="1" dirty="0">
                <a:latin typeface="+mn-lt"/>
              </a:rPr>
              <a:t>X</a:t>
            </a:r>
            <a:r>
              <a:rPr lang="zh-TW" altLang="en-US" b="1" dirty="0">
                <a:latin typeface="+mn-lt"/>
              </a:rPr>
              <a:t> </a:t>
            </a:r>
            <a:r>
              <a:rPr lang="en-US" altLang="zh-TW" b="1" dirty="0">
                <a:latin typeface="+mn-lt"/>
              </a:rPr>
              <a:t>5</a:t>
            </a:r>
            <a:r>
              <a:rPr lang="en-US" altLang="zh-TW" b="1" dirty="0" smtClean="0">
                <a:latin typeface="+mn-lt"/>
              </a:rPr>
              <a:t>)</a:t>
            </a:r>
            <a:r>
              <a:rPr lang="zh-TW" altLang="en-US" b="1" dirty="0" smtClean="0">
                <a:latin typeface="+mn-lt"/>
              </a:rPr>
              <a:t> </a:t>
            </a:r>
            <a:r>
              <a:rPr lang="en-US" altLang="zh-TW" b="1" dirty="0" smtClean="0">
                <a:latin typeface="+mn-lt"/>
              </a:rPr>
              <a:t>+ 8 </a:t>
            </a:r>
            <a:r>
              <a:rPr lang="en-US" altLang="zh-TW" b="1" dirty="0">
                <a:latin typeface="+mn-lt"/>
              </a:rPr>
              <a:t>= </a:t>
            </a:r>
            <a:r>
              <a:rPr lang="en-US" altLang="zh-TW" b="1" dirty="0" smtClean="0">
                <a:latin typeface="+mn-lt"/>
              </a:rPr>
              <a:t>43</a:t>
            </a:r>
            <a:r>
              <a:rPr lang="zh-TW" altLang="en-US" b="1" dirty="0" smtClean="0">
                <a:latin typeface="+mn-lt"/>
              </a:rPr>
              <a:t> 克的</a:t>
            </a:r>
            <a:r>
              <a:rPr lang="zh-TW" altLang="en-US" b="1" dirty="0" smtClean="0"/>
              <a:t>蛋白質</a:t>
            </a:r>
            <a:r>
              <a:rPr lang="zh-TW" altLang="en-US" b="1" dirty="0" smtClean="0">
                <a:latin typeface="+mn-lt"/>
              </a:rPr>
              <a:t> </a:t>
            </a:r>
            <a:endParaRPr lang="en-US" altLang="zh-TW" b="1" dirty="0" smtClean="0">
              <a:latin typeface="+mn-lt"/>
            </a:endParaRPr>
          </a:p>
          <a:p>
            <a:pPr marL="0" indent="0">
              <a:buNone/>
            </a:pPr>
            <a:r>
              <a:rPr lang="zh-TW" altLang="en-US" b="1" dirty="0" smtClean="0">
                <a:latin typeface="+mn-lt"/>
              </a:rPr>
              <a:t>   及 </a:t>
            </a:r>
            <a:r>
              <a:rPr lang="en-US" altLang="zh-TW" b="1" dirty="0" smtClean="0">
                <a:latin typeface="+mn-lt"/>
              </a:rPr>
              <a:t>(5</a:t>
            </a:r>
            <a:r>
              <a:rPr lang="zh-TW" altLang="en-US" b="1" dirty="0" smtClean="0">
                <a:latin typeface="+mn-lt"/>
              </a:rPr>
              <a:t> </a:t>
            </a:r>
            <a:r>
              <a:rPr lang="en-US" altLang="zh-TW" b="1" dirty="0" smtClean="0">
                <a:latin typeface="+mn-lt"/>
              </a:rPr>
              <a:t>X</a:t>
            </a:r>
            <a:r>
              <a:rPr lang="zh-TW" altLang="en-US" b="1" dirty="0" smtClean="0">
                <a:latin typeface="+mn-lt"/>
              </a:rPr>
              <a:t> </a:t>
            </a:r>
            <a:r>
              <a:rPr lang="en-US" altLang="zh-TW" b="1" dirty="0">
                <a:latin typeface="+mn-lt"/>
              </a:rPr>
              <a:t>5</a:t>
            </a:r>
            <a:r>
              <a:rPr lang="en-US" altLang="zh-TW" b="1" dirty="0" smtClean="0">
                <a:latin typeface="+mn-lt"/>
              </a:rPr>
              <a:t>)</a:t>
            </a:r>
            <a:r>
              <a:rPr lang="zh-TW" altLang="en-US" b="1" dirty="0" smtClean="0">
                <a:latin typeface="+mn-lt"/>
              </a:rPr>
              <a:t> </a:t>
            </a:r>
            <a:r>
              <a:rPr lang="en-US" altLang="zh-TW" b="1" dirty="0" smtClean="0">
                <a:latin typeface="+mn-lt"/>
              </a:rPr>
              <a:t>+ 8 = 33</a:t>
            </a:r>
            <a:r>
              <a:rPr lang="zh-TW" altLang="en-US" b="1" dirty="0" smtClean="0">
                <a:latin typeface="+mn-lt"/>
              </a:rPr>
              <a:t> 克的脂質 </a:t>
            </a:r>
            <a:r>
              <a:rPr lang="en-US" altLang="zh-TW" b="1" dirty="0" smtClean="0">
                <a:latin typeface="+mn-lt"/>
              </a:rPr>
              <a:t>(</a:t>
            </a:r>
            <a:r>
              <a:rPr lang="zh-TW" altLang="en-US" b="1" dirty="0" smtClean="0">
                <a:latin typeface="+mn-lt"/>
              </a:rPr>
              <a:t>不含烹調用油</a:t>
            </a:r>
            <a:r>
              <a:rPr lang="en-US" altLang="zh-TW" b="1" dirty="0" smtClean="0">
                <a:latin typeface="+mn-lt"/>
              </a:rPr>
              <a:t>)</a:t>
            </a:r>
            <a:endParaRPr lang="zh-TW" altLang="en-US" b="1" dirty="0">
              <a:latin typeface="+mn-lt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65C0395-D23A-44D3-82C0-4590073AED2D}" type="slidenum">
              <a:rPr lang="en-US" altLang="zh-TW" smtClean="0"/>
              <a:t>22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3959397" y="2254699"/>
            <a:ext cx="634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 smtClean="0"/>
              <a:t>+</a:t>
            </a:r>
            <a:endParaRPr lang="zh-TW" altLang="en-US" sz="4000" b="1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4406751" y="3644361"/>
            <a:ext cx="1965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ea typeface="標楷體" panose="03000509000000000000" pitchFamily="65" charset="-120"/>
              </a:rPr>
              <a:t>1</a:t>
            </a:r>
            <a:r>
              <a:rPr lang="zh-TW" altLang="en-US" sz="2400" b="1" dirty="0" smtClean="0">
                <a:ea typeface="標楷體" panose="03000509000000000000" pitchFamily="65" charset="-120"/>
              </a:rPr>
              <a:t> 杯全脂牛奶</a:t>
            </a:r>
            <a:endParaRPr lang="zh-TW" altLang="en-US" sz="2400" b="1" dirty="0">
              <a:ea typeface="標楷體" panose="03000509000000000000" pitchFamily="65" charset="-120"/>
            </a:endParaRPr>
          </a:p>
        </p:txBody>
      </p:sp>
      <p:pic>
        <p:nvPicPr>
          <p:cNvPr id="7" name="Picture 2" descr="ãä¸ç¶çå¥¶ãçåçæå°çµæ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5"/>
          <a:stretch/>
        </p:blipFill>
        <p:spPr bwMode="auto">
          <a:xfrm>
            <a:off x="4616838" y="1750002"/>
            <a:ext cx="1545065" cy="186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8" t="16576" r="11561" b="7988"/>
          <a:stretch/>
        </p:blipFill>
        <p:spPr>
          <a:xfrm>
            <a:off x="1584641" y="408275"/>
            <a:ext cx="2013756" cy="3676274"/>
          </a:xfrm>
          <a:prstGeom prst="rect">
            <a:avLst/>
          </a:prstGeom>
        </p:spPr>
      </p:pic>
      <p:sp>
        <p:nvSpPr>
          <p:cNvPr id="13" name="圓角矩形圖說文字 12"/>
          <p:cNvSpPr/>
          <p:nvPr/>
        </p:nvSpPr>
        <p:spPr>
          <a:xfrm>
            <a:off x="133736" y="4022616"/>
            <a:ext cx="1285102" cy="444844"/>
          </a:xfrm>
          <a:prstGeom prst="wedgeRoundRectCallout">
            <a:avLst>
              <a:gd name="adj1" fmla="val 27885"/>
              <a:gd name="adj2" fmla="val 88427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中脂肉類</a:t>
            </a:r>
            <a:endParaRPr lang="zh-TW" altLang="en-US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8008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3042591" y="5963444"/>
            <a:ext cx="5313759" cy="785812"/>
          </a:xfrm>
          <a:prstGeom prst="roundRec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>
              <a:defRPr/>
            </a:pPr>
            <a:r>
              <a:rPr lang="zh-TW" altLang="en-US" sz="40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計算出每日</a:t>
            </a:r>
            <a:r>
              <a:rPr lang="zh-TW" altLang="en-US" sz="40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攝取熱量</a:t>
            </a:r>
          </a:p>
        </p:txBody>
      </p:sp>
      <p:sp>
        <p:nvSpPr>
          <p:cNvPr id="5" name="Smiley Face 4"/>
          <p:cNvSpPr/>
          <p:nvPr/>
        </p:nvSpPr>
        <p:spPr bwMode="auto">
          <a:xfrm>
            <a:off x="2844253" y="6034881"/>
            <a:ext cx="500062" cy="571500"/>
          </a:xfrm>
          <a:prstGeom prst="smileyFac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defRPr/>
            </a:pPr>
            <a:endParaRPr lang="zh-TW" altLang="en-US">
              <a:solidFill>
                <a:schemeClr val="tx1"/>
              </a:solidFill>
              <a:ea typeface="新細明體" pitchFamily="18" charset="-12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C80B3EBD-2233-4A15-9D51-9A164168C7B0}" type="slidenum">
              <a:rPr lang="zh-TW" altLang="en-US" smtClean="0"/>
              <a:pPr algn="r"/>
              <a:t>23</a:t>
            </a:fld>
            <a:endParaRPr lang="zh-TW" altLang="en-US" dirty="0"/>
          </a:p>
        </p:txBody>
      </p:sp>
      <p:pic>
        <p:nvPicPr>
          <p:cNvPr id="8194" name="Picture 2" descr="http://163.30.58.163/momo/images/health01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470" y="116632"/>
            <a:ext cx="8965808" cy="57674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649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5" t="42617" r="3428"/>
          <a:stretch/>
        </p:blipFill>
        <p:spPr>
          <a:xfrm>
            <a:off x="316950" y="93407"/>
            <a:ext cx="8510099" cy="6336704"/>
          </a:xfr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65C0395-D23A-44D3-82C0-4590073AED2D}" type="slidenum">
              <a:rPr lang="en-US" altLang="zh-TW" smtClean="0"/>
              <a:t>3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387176" y="1871985"/>
            <a:ext cx="3847073" cy="7825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387177" y="2681579"/>
            <a:ext cx="3847072" cy="7783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87176" y="5123935"/>
            <a:ext cx="3105667" cy="7578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846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10967" y="493939"/>
            <a:ext cx="7772542" cy="4971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zh-TW" altLang="en-US" sz="3600" b="1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食物</a:t>
            </a:r>
            <a:r>
              <a:rPr lang="en-US" altLang="zh-TW" sz="3600" b="1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b="1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份量</a:t>
            </a:r>
            <a:r>
              <a:rPr lang="en-US" altLang="zh-TW" sz="3600" b="1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600" b="1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代換表</a:t>
            </a:r>
            <a:endParaRPr lang="en-US" altLang="zh-TW" sz="3600" b="1" kern="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u"/>
            </a:pPr>
            <a:endParaRPr lang="en-US" altLang="zh-TW" sz="2000" b="1" kern="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u"/>
            </a:pP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每一類食物基本食用量稱為</a:t>
            </a:r>
            <a:r>
              <a:rPr lang="zh-TW" altLang="en-US" sz="3200" b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份量</a:t>
            </a:r>
            <a:endParaRPr lang="en-US" altLang="zh-TW" sz="3200" b="1" u="sng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u"/>
            </a:pPr>
            <a:endParaRPr lang="en-US" altLang="zh-TW" sz="3200" b="1" kern="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u"/>
            </a:pPr>
            <a:r>
              <a:rPr lang="zh-TW" altLang="en-US" sz="3200" b="1" kern="0" dirty="0" smtClean="0">
                <a:latin typeface="標楷體" pitchFamily="65" charset="-120"/>
                <a:ea typeface="標楷體" pitchFamily="65" charset="-120"/>
              </a:rPr>
              <a:t>同一大類的食物，其每一份量的食物含有</a:t>
            </a:r>
            <a:r>
              <a:rPr lang="zh-TW" altLang="en-US" sz="3200" b="1" u="sng" kern="0" dirty="0" smtClean="0">
                <a:latin typeface="標楷體" pitchFamily="65" charset="-120"/>
                <a:ea typeface="標楷體" pitchFamily="65" charset="-120"/>
              </a:rPr>
              <a:t>相似的主要營養素及熱量</a:t>
            </a:r>
            <a:r>
              <a:rPr lang="zh-TW" altLang="en-US" sz="3200" b="1" kern="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3200" b="1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彼此可以</a:t>
            </a:r>
            <a:r>
              <a:rPr lang="zh-TW" altLang="en-US" sz="3200" b="1" u="sng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互相代換</a:t>
            </a:r>
            <a:endParaRPr lang="en-US" altLang="zh-TW" sz="3200" b="1" u="sng" kern="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u"/>
            </a:pPr>
            <a:endParaRPr lang="en-US" altLang="zh-TW" sz="2000" b="1" kern="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u"/>
            </a:pPr>
            <a:r>
              <a:rPr lang="zh-TW" altLang="en-US" sz="3200" b="1" kern="0" dirty="0">
                <a:latin typeface="標楷體" pitchFamily="65" charset="-120"/>
                <a:ea typeface="標楷體" pitchFamily="65" charset="-120"/>
              </a:rPr>
              <a:t>六</a:t>
            </a:r>
            <a:r>
              <a:rPr lang="zh-TW" altLang="en-US" sz="3200" b="1" kern="0" dirty="0" smtClean="0">
                <a:latin typeface="標楷體" pitchFamily="65" charset="-120"/>
                <a:ea typeface="標楷體" pitchFamily="65" charset="-120"/>
              </a:rPr>
              <a:t>大類食物：</a:t>
            </a:r>
            <a:r>
              <a:rPr lang="zh-TW" altLang="en-US" sz="3200" b="1" u="sng" kern="0" dirty="0">
                <a:latin typeface="標楷體" pitchFamily="65" charset="-120"/>
                <a:ea typeface="標楷體" pitchFamily="65" charset="-120"/>
              </a:rPr>
              <a:t>全</a:t>
            </a:r>
            <a:r>
              <a:rPr lang="zh-TW" altLang="en-US" sz="3200" b="1" u="sng" kern="0" dirty="0" smtClean="0">
                <a:latin typeface="標楷體" pitchFamily="65" charset="-120"/>
                <a:ea typeface="標楷體" pitchFamily="65" charset="-120"/>
              </a:rPr>
              <a:t>穀雜糧類、豆魚蛋肉類、乳品類、油脂與堅果種子類、蔬菜類、水果類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65C0395-D23A-44D3-82C0-4590073AED2D}" type="slidenum">
              <a:rPr lang="en-US" altLang="zh-TW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825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ap_F23_2008032912591367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5124" y="70946"/>
            <a:ext cx="8110583" cy="6474710"/>
          </a:xfrm>
          <a:noFill/>
        </p:spPr>
      </p:pic>
      <p:sp>
        <p:nvSpPr>
          <p:cNvPr id="5123" name="Rectangle 8"/>
          <p:cNvSpPr>
            <a:spLocks noChangeArrowheads="1"/>
          </p:cNvSpPr>
          <p:nvPr/>
        </p:nvSpPr>
        <p:spPr bwMode="auto">
          <a:xfrm>
            <a:off x="864212" y="1142018"/>
            <a:ext cx="2386012" cy="496855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C80B3EBD-2233-4A15-9D51-9A164168C7B0}" type="slidenum">
              <a:rPr lang="zh-TW" altLang="en-US" smtClean="0"/>
              <a:pPr algn="r"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6180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97653" y="404664"/>
            <a:ext cx="6096000" cy="7620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豆魚蛋肉類</a:t>
            </a:r>
            <a:endParaRPr lang="en-US" altLang="zh-TW" sz="2400" dirty="0">
              <a:ea typeface="新細明體" charset="-120"/>
            </a:endParaRPr>
          </a:p>
        </p:txBody>
      </p:sp>
      <p:sp>
        <p:nvSpPr>
          <p:cNvPr id="2048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99592" y="1340768"/>
            <a:ext cx="7488832" cy="3886200"/>
          </a:xfrm>
        </p:spPr>
        <p:txBody>
          <a:bodyPr/>
          <a:lstStyle/>
          <a:p>
            <a:pPr>
              <a:buNone/>
            </a:pPr>
            <a:r>
              <a:rPr lang="zh-TW" altLang="en-US" sz="3600" b="1" dirty="0">
                <a:solidFill>
                  <a:srgbClr val="FF0066"/>
                </a:solidFill>
                <a:latin typeface="Arial" charset="0"/>
                <a:ea typeface="標楷體" pitchFamily="65" charset="-120"/>
              </a:rPr>
              <a:t>一</a:t>
            </a:r>
            <a:r>
              <a:rPr lang="zh-TW" altLang="en-US" sz="3600" b="1" dirty="0" smtClean="0">
                <a:solidFill>
                  <a:srgbClr val="FF0066"/>
                </a:solidFill>
                <a:latin typeface="Arial" charset="0"/>
                <a:ea typeface="標楷體" pitchFamily="65" charset="-120"/>
              </a:rPr>
              <a:t>份</a:t>
            </a:r>
            <a:endParaRPr lang="zh-TW" altLang="en-US" sz="3600" b="1" dirty="0">
              <a:solidFill>
                <a:srgbClr val="FF0066"/>
              </a:solidFill>
              <a:latin typeface="Arial" charset="0"/>
              <a:ea typeface="標楷體" pitchFamily="65" charset="-120"/>
            </a:endParaRPr>
          </a:p>
          <a:p>
            <a:pPr>
              <a:buNone/>
            </a:pPr>
            <a:r>
              <a:rPr lang="en-US" altLang="zh-TW" b="1" dirty="0">
                <a:solidFill>
                  <a:srgbClr val="000066"/>
                </a:solidFill>
                <a:latin typeface="Arial" charset="0"/>
                <a:ea typeface="標楷體" pitchFamily="65" charset="-120"/>
              </a:rPr>
              <a:t>【</a:t>
            </a:r>
            <a:r>
              <a:rPr lang="zh-TW" altLang="en-US" b="1" dirty="0">
                <a:solidFill>
                  <a:srgbClr val="000066"/>
                </a:solidFill>
                <a:latin typeface="Arial" charset="0"/>
                <a:ea typeface="標楷體" pitchFamily="65" charset="-120"/>
              </a:rPr>
              <a:t>豆類</a:t>
            </a:r>
            <a:r>
              <a:rPr lang="en-US" altLang="zh-TW" b="1" dirty="0">
                <a:solidFill>
                  <a:srgbClr val="000066"/>
                </a:solidFill>
                <a:latin typeface="Arial" charset="0"/>
                <a:ea typeface="標楷體" pitchFamily="65" charset="-120"/>
              </a:rPr>
              <a:t>】= </a:t>
            </a:r>
            <a:r>
              <a:rPr lang="zh-TW" altLang="en-US" b="1" dirty="0" smtClean="0">
                <a:solidFill>
                  <a:srgbClr val="000066"/>
                </a:solidFill>
                <a:latin typeface="Arial" charset="0"/>
                <a:ea typeface="標楷體" pitchFamily="65" charset="-120"/>
              </a:rPr>
              <a:t>約一塊</a:t>
            </a:r>
            <a:r>
              <a:rPr lang="zh-TW" altLang="en-US" b="1" dirty="0">
                <a:solidFill>
                  <a:srgbClr val="000066"/>
                </a:solidFill>
                <a:latin typeface="Arial" charset="0"/>
                <a:ea typeface="標楷體" pitchFamily="65" charset="-120"/>
              </a:rPr>
              <a:t>田字型的傳統豆腐</a:t>
            </a:r>
          </a:p>
          <a:p>
            <a:pPr>
              <a:buNone/>
            </a:pPr>
            <a:r>
              <a:rPr lang="zh-TW" altLang="en-US" b="1" dirty="0">
                <a:solidFill>
                  <a:srgbClr val="000066"/>
                </a:solidFill>
                <a:latin typeface="Arial" charset="0"/>
                <a:ea typeface="標楷體" pitchFamily="65" charset="-120"/>
              </a:rPr>
              <a:t>               </a:t>
            </a:r>
            <a:r>
              <a:rPr lang="en-US" altLang="zh-TW" b="1" dirty="0">
                <a:solidFill>
                  <a:srgbClr val="000066"/>
                </a:solidFill>
                <a:latin typeface="Arial" charset="0"/>
                <a:ea typeface="標楷體" pitchFamily="65" charset="-120"/>
              </a:rPr>
              <a:t>= </a:t>
            </a:r>
            <a:r>
              <a:rPr lang="zh-TW" altLang="en-US" b="1" dirty="0">
                <a:solidFill>
                  <a:srgbClr val="000066"/>
                </a:solidFill>
                <a:latin typeface="Arial" charset="0"/>
                <a:ea typeface="標楷體" pitchFamily="65" charset="-120"/>
              </a:rPr>
              <a:t>一杯豆漿 </a:t>
            </a:r>
            <a:r>
              <a:rPr lang="en-US" altLang="zh-TW" b="1" dirty="0" smtClean="0">
                <a:solidFill>
                  <a:srgbClr val="000066"/>
                </a:solidFill>
                <a:latin typeface="Arial" charset="0"/>
                <a:ea typeface="標楷體" pitchFamily="65" charset="-120"/>
              </a:rPr>
              <a:t>= </a:t>
            </a:r>
            <a:r>
              <a:rPr lang="zh-TW" altLang="en-US" b="1" dirty="0">
                <a:solidFill>
                  <a:srgbClr val="000066"/>
                </a:solidFill>
                <a:latin typeface="Arial" charset="0"/>
                <a:ea typeface="標楷體" pitchFamily="65" charset="-120"/>
              </a:rPr>
              <a:t>一塊臭豆腐</a:t>
            </a:r>
          </a:p>
          <a:p>
            <a:pPr>
              <a:buNone/>
            </a:pPr>
            <a:r>
              <a:rPr lang="en-US" altLang="zh-TW" sz="3200" b="1" dirty="0" smtClean="0">
                <a:latin typeface="Arial" charset="0"/>
                <a:ea typeface="標楷體" pitchFamily="65" charset="-120"/>
              </a:rPr>
              <a:t>【</a:t>
            </a:r>
            <a:r>
              <a:rPr lang="zh-TW" altLang="en-US" sz="3200" b="1" dirty="0">
                <a:latin typeface="Arial" charset="0"/>
                <a:ea typeface="標楷體" pitchFamily="65" charset="-120"/>
              </a:rPr>
              <a:t>肉魚類</a:t>
            </a:r>
            <a:r>
              <a:rPr lang="en-US" altLang="zh-TW" sz="3200" b="1" dirty="0">
                <a:latin typeface="Arial" charset="0"/>
                <a:ea typeface="標楷體" pitchFamily="65" charset="-120"/>
              </a:rPr>
              <a:t>】= </a:t>
            </a:r>
            <a:r>
              <a:rPr lang="zh-TW" altLang="en-US" sz="3200" b="1" dirty="0">
                <a:latin typeface="Arial" charset="0"/>
                <a:ea typeface="標楷體" pitchFamily="65" charset="-120"/>
              </a:rPr>
              <a:t>半手掌大瘦肉</a:t>
            </a:r>
            <a:r>
              <a:rPr lang="en-US" altLang="zh-TW" sz="3200" b="1" dirty="0">
                <a:latin typeface="Arial" charset="0"/>
                <a:ea typeface="標楷體" pitchFamily="65" charset="-120"/>
              </a:rPr>
              <a:t>/</a:t>
            </a:r>
            <a:r>
              <a:rPr lang="zh-TW" altLang="en-US" sz="3200" b="1" dirty="0">
                <a:latin typeface="Arial" charset="0"/>
                <a:ea typeface="標楷體" pitchFamily="65" charset="-120"/>
              </a:rPr>
              <a:t>魚</a:t>
            </a:r>
          </a:p>
          <a:p>
            <a:pPr>
              <a:buNone/>
            </a:pPr>
            <a:r>
              <a:rPr lang="en-US" altLang="zh-TW" sz="3200" b="1" dirty="0">
                <a:latin typeface="Arial" charset="0"/>
                <a:ea typeface="標楷體" pitchFamily="65" charset="-120"/>
              </a:rPr>
              <a:t>【</a:t>
            </a:r>
            <a:r>
              <a:rPr lang="zh-TW" altLang="en-US" sz="3200" b="1" dirty="0">
                <a:latin typeface="Arial" charset="0"/>
                <a:ea typeface="標楷體" pitchFamily="65" charset="-120"/>
              </a:rPr>
              <a:t>蛋類</a:t>
            </a:r>
            <a:r>
              <a:rPr lang="en-US" altLang="zh-TW" sz="3200" b="1" dirty="0">
                <a:latin typeface="Arial" charset="0"/>
                <a:ea typeface="標楷體" pitchFamily="65" charset="-120"/>
              </a:rPr>
              <a:t>】= </a:t>
            </a:r>
            <a:r>
              <a:rPr lang="zh-TW" altLang="en-US" sz="3200" b="1" dirty="0">
                <a:latin typeface="Arial" charset="0"/>
                <a:ea typeface="標楷體" pitchFamily="65" charset="-120"/>
              </a:rPr>
              <a:t>一顆蛋</a:t>
            </a:r>
          </a:p>
          <a:p>
            <a:pPr>
              <a:buNone/>
            </a:pPr>
            <a:r>
              <a:rPr lang="en-US" altLang="zh-TW" sz="3200" b="1" dirty="0">
                <a:latin typeface="Arial" charset="0"/>
                <a:ea typeface="標楷體" pitchFamily="65" charset="-120"/>
              </a:rPr>
              <a:t>【</a:t>
            </a:r>
            <a:r>
              <a:rPr lang="zh-TW" altLang="en-US" sz="3200" b="1" dirty="0">
                <a:latin typeface="Arial" charset="0"/>
                <a:ea typeface="標楷體" pitchFamily="65" charset="-120"/>
              </a:rPr>
              <a:t>魚漿類</a:t>
            </a:r>
            <a:r>
              <a:rPr lang="en-US" altLang="zh-TW" sz="3200" b="1" dirty="0">
                <a:latin typeface="Arial" charset="0"/>
                <a:ea typeface="標楷體" pitchFamily="65" charset="-120"/>
              </a:rPr>
              <a:t>】= 2</a:t>
            </a:r>
            <a:r>
              <a:rPr lang="zh-TW" altLang="en-US" sz="3200" b="1" dirty="0">
                <a:latin typeface="Arial" charset="0"/>
                <a:ea typeface="標楷體" pitchFamily="65" charset="-120"/>
              </a:rPr>
              <a:t>顆</a:t>
            </a:r>
            <a:r>
              <a:rPr lang="zh-TW" altLang="en-US" sz="3200" b="1" dirty="0" smtClean="0">
                <a:latin typeface="Arial" charset="0"/>
                <a:ea typeface="標楷體" pitchFamily="65" charset="-120"/>
              </a:rPr>
              <a:t>花枝丸 </a:t>
            </a:r>
            <a:r>
              <a:rPr lang="en-US" altLang="zh-TW" sz="3200" b="1" dirty="0" smtClean="0">
                <a:latin typeface="Arial" charset="0"/>
                <a:ea typeface="標楷體" pitchFamily="65" charset="-120"/>
              </a:rPr>
              <a:t>= </a:t>
            </a:r>
            <a:r>
              <a:rPr lang="en-US" altLang="zh-TW" sz="3200" b="1" dirty="0">
                <a:latin typeface="Arial" charset="0"/>
                <a:ea typeface="標楷體" pitchFamily="65" charset="-120"/>
              </a:rPr>
              <a:t>3</a:t>
            </a:r>
            <a:r>
              <a:rPr lang="zh-TW" altLang="en-US" sz="3200" b="1" dirty="0">
                <a:latin typeface="Arial" charset="0"/>
                <a:ea typeface="標楷體" pitchFamily="65" charset="-120"/>
              </a:rPr>
              <a:t>片甜不辣 </a:t>
            </a:r>
          </a:p>
          <a:p>
            <a:pPr>
              <a:buNone/>
            </a:pPr>
            <a:r>
              <a:rPr lang="zh-TW" altLang="en-US" sz="3200" b="1" dirty="0">
                <a:latin typeface="Arial" charset="0"/>
                <a:ea typeface="標楷體" pitchFamily="65" charset="-120"/>
              </a:rPr>
              <a:t>                  </a:t>
            </a:r>
            <a:r>
              <a:rPr lang="en-US" altLang="zh-TW" sz="3200" b="1" dirty="0">
                <a:latin typeface="Arial" charset="0"/>
                <a:ea typeface="標楷體" pitchFamily="65" charset="-120"/>
              </a:rPr>
              <a:t>= 6~8</a:t>
            </a:r>
            <a:r>
              <a:rPr lang="zh-TW" altLang="en-US" sz="3200" b="1" dirty="0">
                <a:latin typeface="Arial" charset="0"/>
                <a:ea typeface="標楷體" pitchFamily="65" charset="-120"/>
              </a:rPr>
              <a:t>個魚</a:t>
            </a:r>
            <a:r>
              <a:rPr lang="en-US" altLang="zh-TW" sz="3200" b="1" dirty="0">
                <a:latin typeface="Arial" charset="0"/>
                <a:ea typeface="標楷體" pitchFamily="65" charset="-120"/>
              </a:rPr>
              <a:t>/</a:t>
            </a:r>
            <a:r>
              <a:rPr lang="zh-TW" altLang="en-US" sz="3200" b="1" dirty="0">
                <a:latin typeface="Arial" charset="0"/>
                <a:ea typeface="標楷體" pitchFamily="65" charset="-120"/>
              </a:rPr>
              <a:t>蛋餃等</a:t>
            </a:r>
          </a:p>
          <a:p>
            <a:pPr>
              <a:buNone/>
            </a:pPr>
            <a:r>
              <a:rPr lang="en-US" altLang="zh-TW" sz="3200" b="1" dirty="0">
                <a:latin typeface="Arial" charset="0"/>
                <a:ea typeface="標楷體" pitchFamily="65" charset="-120"/>
              </a:rPr>
              <a:t>【</a:t>
            </a:r>
            <a:r>
              <a:rPr lang="zh-TW" altLang="en-US" sz="3200" b="1" dirty="0">
                <a:latin typeface="Arial" charset="0"/>
                <a:ea typeface="標楷體" pitchFamily="65" charset="-120"/>
              </a:rPr>
              <a:t>蝦類</a:t>
            </a:r>
            <a:r>
              <a:rPr lang="en-US" altLang="zh-TW" sz="3200" b="1" dirty="0">
                <a:latin typeface="Arial" charset="0"/>
                <a:ea typeface="標楷體" pitchFamily="65" charset="-120"/>
              </a:rPr>
              <a:t>】= 4</a:t>
            </a:r>
            <a:r>
              <a:rPr lang="zh-TW" altLang="en-US" sz="3200" b="1" dirty="0">
                <a:latin typeface="Arial" charset="0"/>
                <a:ea typeface="標楷體" pitchFamily="65" charset="-120"/>
              </a:rPr>
              <a:t>隻大頭蝦 </a:t>
            </a:r>
            <a:r>
              <a:rPr lang="en-US" altLang="zh-TW" sz="3200" b="1" dirty="0" smtClean="0">
                <a:latin typeface="Arial" charset="0"/>
                <a:ea typeface="標楷體" pitchFamily="65" charset="-120"/>
              </a:rPr>
              <a:t>= </a:t>
            </a:r>
            <a:r>
              <a:rPr lang="en-US" altLang="zh-TW" sz="3200" b="1" dirty="0">
                <a:latin typeface="Arial" charset="0"/>
                <a:ea typeface="標楷體" pitchFamily="65" charset="-120"/>
              </a:rPr>
              <a:t>6</a:t>
            </a:r>
            <a:r>
              <a:rPr lang="zh-TW" altLang="en-US" sz="3200" b="1" dirty="0">
                <a:latin typeface="Arial" charset="0"/>
                <a:ea typeface="標楷體" pitchFamily="65" charset="-120"/>
              </a:rPr>
              <a:t>隻蝦仁</a:t>
            </a:r>
          </a:p>
          <a:p>
            <a:endParaRPr lang="en-US" altLang="zh-TW" sz="2400" dirty="0">
              <a:ea typeface="新細明體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65C0395-D23A-44D3-82C0-4590073AED2D}" type="slidenum">
              <a:rPr lang="en-US" altLang="zh-TW" smtClean="0"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8514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197" y="2944412"/>
            <a:ext cx="8209469" cy="3057203"/>
          </a:xfrm>
        </p:spPr>
        <p:txBody>
          <a:bodyPr/>
          <a:lstStyle/>
          <a:p>
            <a:pPr>
              <a:buFont typeface="Wingdings" pitchFamily="2" charset="2"/>
              <a:buChar char="u"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低脂：一般海鮮、豬大里肌、雞胸肉、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        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蛋白</a:t>
            </a:r>
            <a:r>
              <a:rPr lang="zh-TW" altLang="en-US" b="1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b="1" dirty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黃豆、豆皮、</a:t>
            </a:r>
            <a:r>
              <a:rPr lang="zh-TW" altLang="en-US" b="1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豆漿</a:t>
            </a:r>
            <a:endParaRPr lang="en-US" altLang="zh-TW" b="1" dirty="0" smtClean="0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u"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中脂：一般肉類、丸子類、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全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蛋</a:t>
            </a:r>
            <a:r>
              <a:rPr lang="zh-TW" altLang="en-US" b="1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、豆腐</a:t>
            </a:r>
            <a:r>
              <a:rPr lang="zh-TW" altLang="en-US" b="1" dirty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、素雞、豆干</a:t>
            </a:r>
            <a:endParaRPr lang="en-US" altLang="zh-TW" b="1" dirty="0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u"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高脂：秋刀魚、雞心</a:t>
            </a:r>
            <a:r>
              <a:rPr lang="zh-TW" altLang="en-US" b="1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b="1" dirty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麵筋泡</a:t>
            </a:r>
            <a:endParaRPr lang="en-US" altLang="zh-TW" b="1" dirty="0" smtClean="0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u"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超高脂：香腸、熱狗、梅花肉、</a:t>
            </a:r>
            <a:r>
              <a:rPr lang="zh-TW" altLang="en-US" b="1" u="sng" dirty="0" smtClean="0">
                <a:latin typeface="標楷體" pitchFamily="65" charset="-120"/>
                <a:ea typeface="標楷體" pitchFamily="65" charset="-120"/>
              </a:rPr>
              <a:t>餃類</a:t>
            </a:r>
            <a:endParaRPr lang="zh-TW" altLang="en-US" b="1" u="sng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580783"/>
              </p:ext>
            </p:extLst>
          </p:nvPr>
        </p:nvGraphicFramePr>
        <p:xfrm>
          <a:off x="1080532" y="303677"/>
          <a:ext cx="6888236" cy="2286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22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2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20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20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sz="2400" b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rgbClr val="000066"/>
                          </a:solidFill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蛋白質</a:t>
                      </a:r>
                      <a:endParaRPr lang="zh-TW" altLang="en-US" sz="2400" b="1" dirty="0">
                        <a:solidFill>
                          <a:srgbClr val="000066"/>
                        </a:solidFill>
                        <a:latin typeface="Arial" pitchFamily="34" charset="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rgbClr val="000066"/>
                          </a:solidFill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脂肪</a:t>
                      </a:r>
                      <a:endParaRPr lang="zh-TW" altLang="en-US" sz="2400" b="1" dirty="0">
                        <a:solidFill>
                          <a:srgbClr val="000066"/>
                        </a:solidFill>
                        <a:latin typeface="Arial" pitchFamily="34" charset="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rgbClr val="000066"/>
                          </a:solidFill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熱量</a:t>
                      </a:r>
                      <a:endParaRPr lang="zh-TW" altLang="en-US" sz="2400" b="1" dirty="0">
                        <a:solidFill>
                          <a:srgbClr val="000066"/>
                        </a:solidFill>
                        <a:latin typeface="Arial" pitchFamily="34" charset="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rgbClr val="000066"/>
                          </a:solidFill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低脂</a:t>
                      </a:r>
                      <a:endParaRPr lang="zh-TW" altLang="en-US" sz="2400" b="1" dirty="0">
                        <a:solidFill>
                          <a:srgbClr val="000066"/>
                        </a:solidFill>
                        <a:latin typeface="Arial" pitchFamily="34" charset="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000066"/>
                          </a:solidFill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7 g</a:t>
                      </a:r>
                      <a:endParaRPr lang="zh-TW" altLang="en-US" sz="2400" b="1" dirty="0">
                        <a:solidFill>
                          <a:srgbClr val="000066"/>
                        </a:solidFill>
                        <a:latin typeface="Arial" pitchFamily="34" charset="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000066"/>
                          </a:solidFill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3 g</a:t>
                      </a:r>
                      <a:endParaRPr lang="zh-TW" altLang="en-US" sz="2400" b="1" dirty="0">
                        <a:solidFill>
                          <a:srgbClr val="000066"/>
                        </a:solidFill>
                        <a:latin typeface="Arial" pitchFamily="34" charset="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55 Kcal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latin typeface="Arial" pitchFamily="34" charset="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rgbClr val="000066"/>
                          </a:solidFill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中脂</a:t>
                      </a:r>
                      <a:endParaRPr lang="zh-TW" altLang="en-US" sz="2400" b="1" dirty="0">
                        <a:solidFill>
                          <a:srgbClr val="000066"/>
                        </a:solidFill>
                        <a:latin typeface="Arial" pitchFamily="34" charset="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000066"/>
                          </a:solidFill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7 g</a:t>
                      </a:r>
                      <a:endParaRPr lang="zh-TW" altLang="en-US" sz="2400" b="1" dirty="0">
                        <a:solidFill>
                          <a:srgbClr val="000066"/>
                        </a:solidFill>
                        <a:latin typeface="Arial" pitchFamily="34" charset="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000066"/>
                          </a:solidFill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5 g</a:t>
                      </a:r>
                      <a:endParaRPr lang="zh-TW" altLang="en-US" sz="2400" b="1" dirty="0">
                        <a:solidFill>
                          <a:srgbClr val="000066"/>
                        </a:solidFill>
                        <a:latin typeface="Arial" pitchFamily="34" charset="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75 Kcal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latin typeface="Arial" pitchFamily="34" charset="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rgbClr val="000066"/>
                          </a:solidFill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高脂</a:t>
                      </a:r>
                      <a:endParaRPr lang="zh-TW" altLang="en-US" sz="2400" b="1" dirty="0">
                        <a:solidFill>
                          <a:srgbClr val="000066"/>
                        </a:solidFill>
                        <a:latin typeface="Arial" pitchFamily="34" charset="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000066"/>
                          </a:solidFill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7 g</a:t>
                      </a:r>
                      <a:endParaRPr lang="zh-TW" altLang="en-US" sz="2400" b="1" dirty="0">
                        <a:solidFill>
                          <a:srgbClr val="000066"/>
                        </a:solidFill>
                        <a:latin typeface="Arial" pitchFamily="34" charset="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000066"/>
                          </a:solidFill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10 g</a:t>
                      </a:r>
                      <a:endParaRPr lang="zh-TW" altLang="en-US" sz="2400" b="1" dirty="0">
                        <a:solidFill>
                          <a:srgbClr val="000066"/>
                        </a:solidFill>
                        <a:latin typeface="Arial" pitchFamily="34" charset="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120 Kcal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latin typeface="Arial" pitchFamily="34" charset="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rgbClr val="000066"/>
                          </a:solidFill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超高脂</a:t>
                      </a:r>
                      <a:endParaRPr lang="zh-TW" altLang="en-US" sz="2400" b="1" dirty="0">
                        <a:solidFill>
                          <a:srgbClr val="000066"/>
                        </a:solidFill>
                        <a:latin typeface="Arial" pitchFamily="34" charset="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000066"/>
                          </a:solidFill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7 g</a:t>
                      </a:r>
                      <a:endParaRPr lang="zh-TW" altLang="en-US" sz="2400" b="1" dirty="0">
                        <a:solidFill>
                          <a:srgbClr val="000066"/>
                        </a:solidFill>
                        <a:latin typeface="Arial" pitchFamily="34" charset="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000066"/>
                          </a:solidFill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&gt; 10 g</a:t>
                      </a:r>
                      <a:endParaRPr lang="zh-TW" altLang="en-US" sz="2400" b="1" dirty="0">
                        <a:solidFill>
                          <a:srgbClr val="000066"/>
                        </a:solidFill>
                        <a:latin typeface="Arial" pitchFamily="34" charset="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&gt; 135 Kcal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latin typeface="Arial" pitchFamily="34" charset="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65C0395-D23A-44D3-82C0-4590073AED2D}" type="slidenum">
              <a:rPr lang="en-US" altLang="zh-TW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550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65C0395-D23A-44D3-82C0-4590073AED2D}" type="slidenum">
              <a:rPr lang="en-US" altLang="zh-TW" smtClean="0"/>
              <a:t>8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6476"/>
            <a:ext cx="8402596" cy="6289875"/>
          </a:xfrm>
          <a:prstGeom prst="rect">
            <a:avLst/>
          </a:prstGeom>
        </p:spPr>
      </p:pic>
      <p:sp>
        <p:nvSpPr>
          <p:cNvPr id="6" name="Horizontal Scroll 7"/>
          <p:cNvSpPr/>
          <p:nvPr/>
        </p:nvSpPr>
        <p:spPr bwMode="auto">
          <a:xfrm>
            <a:off x="123697" y="4864104"/>
            <a:ext cx="2214562" cy="1071562"/>
          </a:xfrm>
          <a:prstGeom prst="horizontalScroll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zh-TW" altLang="en-US" sz="3600" b="1" dirty="0">
                <a:latin typeface="Arial" charset="0"/>
                <a:ea typeface="標楷體" pitchFamily="65" charset="-120"/>
              </a:rPr>
              <a:t>半手掌大</a:t>
            </a:r>
            <a:endParaRPr lang="zh-TW" altLang="en-US" sz="36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3525795" y="6533993"/>
            <a:ext cx="53957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圖片來源：臺北市立聯合醫院 仁愛院區 顏妙容營養師</a:t>
            </a:r>
            <a:endPara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0142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Content Placeholder 3" descr="p052-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4338638"/>
            <a:ext cx="4981575" cy="2519362"/>
          </a:xfrm>
        </p:spPr>
      </p:pic>
      <p:pic>
        <p:nvPicPr>
          <p:cNvPr id="18435" name="Picture 4" descr="p053-0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504"/>
            <a:ext cx="4981575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5" descr="p053-0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62425" y="26504"/>
            <a:ext cx="4981575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Horizontal Scroll 7"/>
          <p:cNvSpPr/>
          <p:nvPr/>
        </p:nvSpPr>
        <p:spPr bwMode="auto">
          <a:xfrm>
            <a:off x="3714750" y="2928938"/>
            <a:ext cx="1785938" cy="1071562"/>
          </a:xfrm>
          <a:prstGeom prst="horizontalScroll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zh-TW" altLang="en-US" sz="3600" b="1" dirty="0">
                <a:latin typeface="Arial" charset="0"/>
                <a:ea typeface="標楷體" pitchFamily="65" charset="-120"/>
              </a:rPr>
              <a:t>海鮮類</a:t>
            </a:r>
            <a:endParaRPr lang="zh-TW" altLang="en-US" sz="3600" dirty="0"/>
          </a:p>
        </p:txBody>
      </p:sp>
      <p:sp>
        <p:nvSpPr>
          <p:cNvPr id="18439" name="Rectangle 16"/>
          <p:cNvSpPr>
            <a:spLocks noChangeArrowheads="1"/>
          </p:cNvSpPr>
          <p:nvPr/>
        </p:nvSpPr>
        <p:spPr bwMode="auto">
          <a:xfrm>
            <a:off x="0" y="4357688"/>
            <a:ext cx="1584088" cy="52322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altLang="zh-TW" sz="2800" b="1" dirty="0">
                <a:latin typeface="Arial" charset="0"/>
                <a:ea typeface="標楷體" pitchFamily="65" charset="-120"/>
              </a:rPr>
              <a:t>8</a:t>
            </a:r>
            <a:r>
              <a:rPr lang="zh-TW" altLang="en-US" sz="2800" b="1" dirty="0">
                <a:latin typeface="Arial" charset="0"/>
                <a:ea typeface="標楷體" pitchFamily="65" charset="-120"/>
              </a:rPr>
              <a:t>個</a:t>
            </a:r>
            <a:r>
              <a:rPr lang="en-US" altLang="zh-TW" sz="2800" b="1" dirty="0">
                <a:latin typeface="Arial" charset="0"/>
                <a:ea typeface="標楷體" pitchFamily="65" charset="-120"/>
              </a:rPr>
              <a:t>:</a:t>
            </a:r>
            <a:r>
              <a:rPr lang="zh-TW" altLang="en-US" sz="2800" b="1" dirty="0">
                <a:latin typeface="Arial" charset="0"/>
                <a:ea typeface="標楷體" pitchFamily="65" charset="-120"/>
              </a:rPr>
              <a:t> </a:t>
            </a:r>
            <a:r>
              <a:rPr lang="en-US" altLang="zh-TW" sz="2800" b="1" dirty="0">
                <a:latin typeface="Arial" charset="0"/>
                <a:ea typeface="標楷體" pitchFamily="65" charset="-120"/>
              </a:rPr>
              <a:t>65g</a:t>
            </a:r>
            <a:endParaRPr lang="zh-TW" altLang="en-US" sz="2800" b="1" dirty="0">
              <a:latin typeface="Arial" charset="0"/>
              <a:ea typeface="標楷體" pitchFamily="65" charset="-120"/>
            </a:endParaRPr>
          </a:p>
        </p:txBody>
      </p:sp>
      <p:sp>
        <p:nvSpPr>
          <p:cNvPr id="18441" name="Rectangle 16"/>
          <p:cNvSpPr>
            <a:spLocks noChangeArrowheads="1"/>
          </p:cNvSpPr>
          <p:nvPr/>
        </p:nvSpPr>
        <p:spPr bwMode="auto">
          <a:xfrm>
            <a:off x="4214813" y="26504"/>
            <a:ext cx="1784463" cy="52322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altLang="zh-TW" sz="2800" b="1">
                <a:latin typeface="Arial" charset="0"/>
                <a:ea typeface="標楷體" pitchFamily="65" charset="-120"/>
              </a:rPr>
              <a:t>22</a:t>
            </a:r>
            <a:r>
              <a:rPr lang="zh-TW" altLang="en-US" sz="2800" b="1">
                <a:latin typeface="Arial" charset="0"/>
                <a:ea typeface="標楷體" pitchFamily="65" charset="-120"/>
              </a:rPr>
              <a:t>個</a:t>
            </a:r>
            <a:r>
              <a:rPr lang="en-US" altLang="zh-TW" sz="2800" b="1">
                <a:latin typeface="Arial" charset="0"/>
                <a:ea typeface="標楷體" pitchFamily="65" charset="-120"/>
              </a:rPr>
              <a:t>:</a:t>
            </a:r>
            <a:r>
              <a:rPr lang="zh-TW" altLang="en-US" sz="2800" b="1">
                <a:latin typeface="Arial" charset="0"/>
                <a:ea typeface="標楷體" pitchFamily="65" charset="-120"/>
              </a:rPr>
              <a:t> </a:t>
            </a:r>
            <a:r>
              <a:rPr lang="en-US" altLang="zh-TW" sz="2800" b="1">
                <a:latin typeface="Arial" charset="0"/>
                <a:ea typeface="標楷體" pitchFamily="65" charset="-120"/>
              </a:rPr>
              <a:t>60g</a:t>
            </a:r>
            <a:endParaRPr lang="zh-TW" altLang="en-US" sz="2800" b="1">
              <a:latin typeface="Arial" charset="0"/>
              <a:ea typeface="標楷體" pitchFamily="65" charset="-120"/>
            </a:endParaRPr>
          </a:p>
        </p:txBody>
      </p:sp>
      <p:sp>
        <p:nvSpPr>
          <p:cNvPr id="18442" name="Rectangle 16"/>
          <p:cNvSpPr>
            <a:spLocks noChangeArrowheads="1"/>
          </p:cNvSpPr>
          <p:nvPr/>
        </p:nvSpPr>
        <p:spPr bwMode="auto">
          <a:xfrm>
            <a:off x="0" y="26504"/>
            <a:ext cx="1584088" cy="52322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altLang="zh-TW" sz="2800" b="1">
                <a:latin typeface="Arial" charset="0"/>
                <a:ea typeface="標楷體" pitchFamily="65" charset="-120"/>
              </a:rPr>
              <a:t>6</a:t>
            </a:r>
            <a:r>
              <a:rPr lang="zh-TW" altLang="en-US" sz="2800" b="1">
                <a:latin typeface="Arial" charset="0"/>
                <a:ea typeface="標楷體" pitchFamily="65" charset="-120"/>
              </a:rPr>
              <a:t>個</a:t>
            </a:r>
            <a:r>
              <a:rPr lang="en-US" altLang="zh-TW" sz="2800" b="1">
                <a:latin typeface="Arial" charset="0"/>
                <a:ea typeface="標楷體" pitchFamily="65" charset="-120"/>
              </a:rPr>
              <a:t>:</a:t>
            </a:r>
            <a:r>
              <a:rPr lang="zh-TW" altLang="en-US" sz="2800" b="1">
                <a:latin typeface="Arial" charset="0"/>
                <a:ea typeface="標楷體" pitchFamily="65" charset="-120"/>
              </a:rPr>
              <a:t> </a:t>
            </a:r>
            <a:r>
              <a:rPr lang="en-US" altLang="zh-TW" sz="2800" b="1">
                <a:latin typeface="Arial" charset="0"/>
                <a:ea typeface="標楷體" pitchFamily="65" charset="-120"/>
              </a:rPr>
              <a:t>60g</a:t>
            </a:r>
            <a:endParaRPr lang="zh-TW" altLang="en-US" sz="2800" b="1">
              <a:latin typeface="Arial" charset="0"/>
              <a:ea typeface="標楷體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65C0395-D23A-44D3-82C0-4590073AED2D}" type="slidenum">
              <a:rPr lang="en-US" altLang="zh-TW" smtClean="0"/>
              <a:t>9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48" t="25706" r="11348" b="28408"/>
          <a:stretch/>
        </p:blipFill>
        <p:spPr>
          <a:xfrm>
            <a:off x="5763677" y="3943127"/>
            <a:ext cx="2612327" cy="2756655"/>
          </a:xfrm>
          <a:prstGeom prst="rect">
            <a:avLst/>
          </a:prstGeom>
        </p:spPr>
      </p:pic>
      <p:sp>
        <p:nvSpPr>
          <p:cNvPr id="15" name="Oval 13"/>
          <p:cNvSpPr/>
          <p:nvPr/>
        </p:nvSpPr>
        <p:spPr bwMode="auto">
          <a:xfrm>
            <a:off x="5547103" y="3976297"/>
            <a:ext cx="1133215" cy="50006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defRPr/>
            </a:pPr>
            <a:r>
              <a:rPr lang="zh-TW" altLang="en-US" sz="16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吻仔魚</a:t>
            </a:r>
            <a:endParaRPr lang="zh-TW" altLang="en-US" sz="16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9753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課程名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課程名稱</Template>
  <TotalTime>1062</TotalTime>
  <Words>623</Words>
  <Application>Microsoft Office PowerPoint</Application>
  <PresentationFormat>如螢幕大小 (4:3)</PresentationFormat>
  <Paragraphs>164</Paragraphs>
  <Slides>23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9" baseType="lpstr">
      <vt:lpstr>新細明體</vt:lpstr>
      <vt:lpstr>標楷體</vt:lpstr>
      <vt:lpstr>Arial</vt:lpstr>
      <vt:lpstr>Calibri</vt:lpstr>
      <vt:lpstr>Wingdings</vt:lpstr>
      <vt:lpstr>課程名稱</vt:lpstr>
      <vt:lpstr>食物代換表</vt:lpstr>
      <vt:lpstr>四大內容</vt:lpstr>
      <vt:lpstr>PowerPoint 簡報</vt:lpstr>
      <vt:lpstr>PowerPoint 簡報</vt:lpstr>
      <vt:lpstr>PowerPoint 簡報</vt:lpstr>
      <vt:lpstr>豆魚蛋肉類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奶類</vt:lpstr>
      <vt:lpstr>PowerPoint 簡報</vt:lpstr>
      <vt:lpstr>油脂與堅果種子類</vt:lpstr>
      <vt:lpstr>PowerPoint 簡報</vt:lpstr>
      <vt:lpstr>調味料 (一湯匙)</vt:lpstr>
      <vt:lpstr>試試估估看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課程名稱</dc:title>
  <dc:creator>BPC</dc:creator>
  <cp:lastModifiedBy>Wen-Hsin Chang</cp:lastModifiedBy>
  <cp:revision>98</cp:revision>
  <dcterms:created xsi:type="dcterms:W3CDTF">2017-11-07T02:54:43Z</dcterms:created>
  <dcterms:modified xsi:type="dcterms:W3CDTF">2018-08-06T18:32:43Z</dcterms:modified>
</cp:coreProperties>
</file>