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89" r:id="rId3"/>
    <p:sldId id="267" r:id="rId4"/>
    <p:sldId id="269" r:id="rId5"/>
    <p:sldId id="271" r:id="rId6"/>
    <p:sldId id="390" r:id="rId7"/>
    <p:sldId id="272" r:id="rId8"/>
    <p:sldId id="375" r:id="rId9"/>
    <p:sldId id="273" r:id="rId10"/>
    <p:sldId id="274" r:id="rId11"/>
    <p:sldId id="275" r:id="rId12"/>
    <p:sldId id="391" r:id="rId13"/>
    <p:sldId id="392" r:id="rId14"/>
    <p:sldId id="376" r:id="rId15"/>
    <p:sldId id="304" r:id="rId16"/>
    <p:sldId id="307" r:id="rId17"/>
    <p:sldId id="308" r:id="rId18"/>
    <p:sldId id="351" r:id="rId19"/>
    <p:sldId id="352" r:id="rId20"/>
    <p:sldId id="276" r:id="rId21"/>
    <p:sldId id="393" r:id="rId22"/>
    <p:sldId id="394" r:id="rId23"/>
    <p:sldId id="358" r:id="rId24"/>
    <p:sldId id="278" r:id="rId25"/>
    <p:sldId id="279" r:id="rId26"/>
    <p:sldId id="281" r:id="rId27"/>
    <p:sldId id="282" r:id="rId28"/>
    <p:sldId id="283" r:id="rId29"/>
    <p:sldId id="284" r:id="rId30"/>
    <p:sldId id="285" r:id="rId3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2" d="100"/>
          <a:sy n="62" d="100"/>
        </p:scale>
        <p:origin x="678" y="66"/>
      </p:cViewPr>
      <p:guideLst>
        <p:guide orient="horz" pos="2160"/>
        <p:guide pos="2880"/>
      </p:guideLst>
    </p:cSldViewPr>
  </p:slideViewPr>
  <p:notesTextViewPr>
    <p:cViewPr>
      <p:scale>
        <a:sx n="3" d="2"/>
        <a:sy n="3" d="2"/>
      </p:scale>
      <p:origin x="0" y="0"/>
    </p:cViewPr>
  </p:notesTextViewPr>
  <p:sorterViewPr>
    <p:cViewPr>
      <p:scale>
        <a:sx n="100" d="100"/>
        <a:sy n="100" d="100"/>
      </p:scale>
      <p:origin x="0" y="-11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8F7C72A3-AAB0-406D-9799-B8CD2FA54F33}" type="datetime1">
              <a:rPr lang="en-US"/>
              <a:pPr lvl="0"/>
              <a:t>6/16/2018</a:t>
            </a:fld>
            <a:endParaRPr lang="en-US"/>
          </a:p>
        </p:txBody>
      </p:sp>
      <p:sp>
        <p:nvSpPr>
          <p:cNvPr id="4" name="投影片圖像版面配置區 3"/>
          <p:cNvSpPr>
            <a:spLocks noGrp="1" noRot="1" noChangeAspect="1"/>
          </p:cNvSpPr>
          <p:nvPr>
            <p:ph type="sldImg" idx="2"/>
          </p:nvPr>
        </p:nvSpPr>
        <p:spPr>
          <a:xfrm>
            <a:off x="1371600" y="1143000"/>
            <a:ext cx="4114800" cy="3086099"/>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CD4F75B8-FA0C-4F09-8EAB-3557E5B0A515}" type="slidenum">
              <a:t>‹#›</a:t>
            </a:fld>
            <a:endParaRPr lang="en-US"/>
          </a:p>
        </p:txBody>
      </p:sp>
    </p:spTree>
    <p:extLst>
      <p:ext uri="{BB962C8B-B14F-4D97-AF65-F5344CB8AC3E}">
        <p14:creationId xmlns:p14="http://schemas.microsoft.com/office/powerpoint/2010/main" val="1908637160"/>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589"/>
          <p:cNvSpPr>
            <a:spLocks noGrp="1" noRot="1" noChangeAspect="1"/>
          </p:cNvSpPr>
          <p:nvPr>
            <p:ph type="sldImg"/>
          </p:nvPr>
        </p:nvSpPr>
        <p:spPr>
          <a:xfrm>
            <a:off x="1143000" y="685800"/>
            <a:ext cx="4572000" cy="3429000"/>
          </a:xfrm>
        </p:spPr>
      </p:sp>
      <p:sp>
        <p:nvSpPr>
          <p:cNvPr id="3" name="Shape 590"/>
          <p:cNvSpPr txBox="1">
            <a:spLocks noGrp="1"/>
          </p:cNvSpPr>
          <p:nvPr>
            <p:ph type="body" sz="quarter" idx="1"/>
          </p:nvPr>
        </p:nvSpPr>
        <p:spPr>
          <a:xfrm>
            <a:off x="685800" y="4343400"/>
            <a:ext cx="5486400" cy="4114800"/>
          </a:xfrm>
        </p:spPr>
        <p:txBody>
          <a:bodyPr lIns="91421" tIns="91421" rIns="91421" bIns="91421"/>
          <a:lstStyle/>
          <a:p>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B5ACBEC3-2603-4D05-8511-37218510D869}"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41B358-C41D-42D9-A1CF-64BF45AA2597}" type="slidenum">
              <a:t>‹#›</a:t>
            </a:fld>
            <a:endParaRPr lang="en-US"/>
          </a:p>
        </p:txBody>
      </p:sp>
    </p:spTree>
    <p:extLst>
      <p:ext uri="{BB962C8B-B14F-4D97-AF65-F5344CB8AC3E}">
        <p14:creationId xmlns:p14="http://schemas.microsoft.com/office/powerpoint/2010/main" val="3456013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4DEF960-BCBC-4E30-B117-203542EC7B7F}"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39A5B49-8346-4A99-B0BC-8B4266F8E806}" type="slidenum">
              <a:t>‹#›</a:t>
            </a:fld>
            <a:endParaRPr lang="en-US"/>
          </a:p>
        </p:txBody>
      </p:sp>
    </p:spTree>
    <p:extLst>
      <p:ext uri="{BB962C8B-B14F-4D97-AF65-F5344CB8AC3E}">
        <p14:creationId xmlns:p14="http://schemas.microsoft.com/office/powerpoint/2010/main" val="2216234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9D401899-86BA-46D5-A872-D3D7976DA007}"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FB689DD-02CA-4C4F-8564-9E281F2CE044}" type="slidenum">
              <a:t>‹#›</a:t>
            </a:fld>
            <a:endParaRPr lang="en-US"/>
          </a:p>
        </p:txBody>
      </p:sp>
    </p:spTree>
    <p:extLst>
      <p:ext uri="{BB962C8B-B14F-4D97-AF65-F5344CB8AC3E}">
        <p14:creationId xmlns:p14="http://schemas.microsoft.com/office/powerpoint/2010/main" val="2134975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 1 column">
    <p:spTree>
      <p:nvGrpSpPr>
        <p:cNvPr id="1" name=""/>
        <p:cNvGrpSpPr/>
        <p:nvPr/>
      </p:nvGrpSpPr>
      <p:grpSpPr>
        <a:xfrm>
          <a:off x="0" y="0"/>
          <a:ext cx="0" cy="0"/>
          <a:chOff x="0" y="0"/>
          <a:chExt cx="0" cy="0"/>
        </a:xfrm>
      </p:grpSpPr>
      <p:sp>
        <p:nvSpPr>
          <p:cNvPr id="2" name="Shape 289"/>
          <p:cNvSpPr txBox="1">
            <a:spLocks noGrp="1"/>
          </p:cNvSpPr>
          <p:nvPr>
            <p:ph type="title"/>
          </p:nvPr>
        </p:nvSpPr>
        <p:spPr>
          <a:xfrm>
            <a:off x="747924" y="300032"/>
            <a:ext cx="6140397" cy="1143201"/>
          </a:xfrm>
        </p:spPr>
        <p:txBody>
          <a:bodyPr lIns="91421" tIns="91421" rIns="91421" bIns="91421" anchor="b"/>
          <a:lstStyle>
            <a:lvl1pPr>
              <a:defRPr>
                <a:latin typeface="微軟正黑體" pitchFamily="34"/>
                <a:ea typeface="微軟正黑體" pitchFamily="34"/>
              </a:defRPr>
            </a:lvl1pPr>
          </a:lstStyle>
          <a:p>
            <a:pPr lvl="0"/>
            <a:endParaRPr lang="zh-TW"/>
          </a:p>
        </p:txBody>
      </p:sp>
      <p:sp>
        <p:nvSpPr>
          <p:cNvPr id="3" name="Shape 290"/>
          <p:cNvSpPr txBox="1">
            <a:spLocks noGrp="1"/>
          </p:cNvSpPr>
          <p:nvPr>
            <p:ph type="body" idx="1"/>
          </p:nvPr>
        </p:nvSpPr>
        <p:spPr>
          <a:xfrm>
            <a:off x="747924" y="1737113"/>
            <a:ext cx="6140397" cy="4814398"/>
          </a:xfrm>
        </p:spPr>
        <p:txBody>
          <a:bodyPr lIns="91421" tIns="91421" rIns="91421" bIns="91421"/>
          <a:lstStyle>
            <a:lvl1pPr>
              <a:spcBef>
                <a:spcPts val="0"/>
              </a:spcBef>
              <a:defRPr sz="2500">
                <a:latin typeface="微軟正黑體" pitchFamily="34"/>
                <a:ea typeface="微軟正黑體" pitchFamily="34"/>
              </a:defRPr>
            </a:lvl1pPr>
          </a:lstStyle>
          <a:p>
            <a:pPr lvl="0"/>
            <a:endParaRPr lang="zh-TW"/>
          </a:p>
        </p:txBody>
      </p:sp>
    </p:spTree>
    <p:extLst>
      <p:ext uri="{BB962C8B-B14F-4D97-AF65-F5344CB8AC3E}">
        <p14:creationId xmlns:p14="http://schemas.microsoft.com/office/powerpoint/2010/main" val="588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526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813CA879-5C3F-4FE9-A0E1-DA02B253A24B}"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18B77EBC-9227-4100-9DE4-C9D7B16F6898}" type="slidenum">
              <a:t>‹#›</a:t>
            </a:fld>
            <a:endParaRPr lang="en-US"/>
          </a:p>
        </p:txBody>
      </p:sp>
    </p:spTree>
    <p:extLst>
      <p:ext uri="{BB962C8B-B14F-4D97-AF65-F5344CB8AC3E}">
        <p14:creationId xmlns:p14="http://schemas.microsoft.com/office/powerpoint/2010/main" val="1035507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E7628C18-46BF-4558-8737-1A96FFA3579A}"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6423753A-3534-400B-B6D6-CF2E5DF3BC46}" type="slidenum">
              <a:t>‹#›</a:t>
            </a:fld>
            <a:endParaRPr lang="en-US"/>
          </a:p>
        </p:txBody>
      </p:sp>
    </p:spTree>
    <p:extLst>
      <p:ext uri="{BB962C8B-B14F-4D97-AF65-F5344CB8AC3E}">
        <p14:creationId xmlns:p14="http://schemas.microsoft.com/office/powerpoint/2010/main" val="33694161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42FAC8CC-1E5A-48D9-9D3F-229E233844F9}"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9C4C91B-E120-4EC9-BEDB-DED37C698BE6}" type="slidenum">
              <a:t>‹#›</a:t>
            </a:fld>
            <a:endParaRPr lang="en-US"/>
          </a:p>
        </p:txBody>
      </p:sp>
    </p:spTree>
    <p:extLst>
      <p:ext uri="{BB962C8B-B14F-4D97-AF65-F5344CB8AC3E}">
        <p14:creationId xmlns:p14="http://schemas.microsoft.com/office/powerpoint/2010/main" val="1390109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522FEC2D-B28C-441F-A3D4-0F3F6BBC9039}" type="datetime1">
              <a:rPr lang="en-US"/>
              <a:pPr lvl="0"/>
              <a:t>6/16/2018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06914F66-908B-4148-9190-FA36EE33CE09}" type="slidenum">
              <a:t>‹#›</a:t>
            </a:fld>
            <a:endParaRPr lang="en-US"/>
          </a:p>
        </p:txBody>
      </p:sp>
    </p:spTree>
    <p:extLst>
      <p:ext uri="{BB962C8B-B14F-4D97-AF65-F5344CB8AC3E}">
        <p14:creationId xmlns:p14="http://schemas.microsoft.com/office/powerpoint/2010/main" val="283008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55580A51-9187-49D2-BA51-0CE8DF0BF669}" type="datetime1">
              <a:rPr lang="en-US"/>
              <a:pPr lvl="0"/>
              <a:t>6/16/2018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557624D-0DF3-4429-A80E-7F0B88A51ACC}" type="slidenum">
              <a:t>‹#›</a:t>
            </a:fld>
            <a:endParaRPr lang="en-US"/>
          </a:p>
        </p:txBody>
      </p:sp>
    </p:spTree>
    <p:extLst>
      <p:ext uri="{BB962C8B-B14F-4D97-AF65-F5344CB8AC3E}">
        <p14:creationId xmlns:p14="http://schemas.microsoft.com/office/powerpoint/2010/main" val="2065706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D7CBA1CC-BE73-4552-8216-E7D20CCCFEE9}" type="datetime1">
              <a:rPr lang="en-US"/>
              <a:pPr lvl="0"/>
              <a:t>6/16/2018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735B9366-F9CA-4893-ACC2-6347168F3C01}" type="slidenum">
              <a:t>‹#›</a:t>
            </a:fld>
            <a:endParaRPr lang="en-US"/>
          </a:p>
        </p:txBody>
      </p:sp>
    </p:spTree>
    <p:extLst>
      <p:ext uri="{BB962C8B-B14F-4D97-AF65-F5344CB8AC3E}">
        <p14:creationId xmlns:p14="http://schemas.microsoft.com/office/powerpoint/2010/main" val="2303462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FDAD499A-2F7E-4844-B8EF-A1FD11A65429}"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AD153F68-48F2-482E-A9D3-FF9CD2165753}" type="slidenum">
              <a:t>‹#›</a:t>
            </a:fld>
            <a:endParaRPr lang="en-US"/>
          </a:p>
        </p:txBody>
      </p:sp>
    </p:spTree>
    <p:extLst>
      <p:ext uri="{BB962C8B-B14F-4D97-AF65-F5344CB8AC3E}">
        <p14:creationId xmlns:p14="http://schemas.microsoft.com/office/powerpoint/2010/main" val="3032459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2B53557D-F330-405C-B873-D6D5CC8E9D85}"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184F7A8F-D7F6-4A45-B08F-309EB138A7A5}" type="slidenum">
              <a:t>‹#›</a:t>
            </a:fld>
            <a:endParaRPr lang="en-US"/>
          </a:p>
        </p:txBody>
      </p:sp>
    </p:spTree>
    <p:extLst>
      <p:ext uri="{BB962C8B-B14F-4D97-AF65-F5344CB8AC3E}">
        <p14:creationId xmlns:p14="http://schemas.microsoft.com/office/powerpoint/2010/main" val="3437292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275B31BE-DD43-44F3-946A-BCECED2DC3AF}" type="slidenum">
              <a:t>‹#›</a:t>
            </a:fld>
            <a:endParaRPr lang="en-US"/>
          </a:p>
        </p:txBody>
      </p:sp>
      <p:pic>
        <p:nvPicPr>
          <p:cNvPr id="7"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15"/>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16"/>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543007"/>
            <a:ext cx="7772400" cy="1470026"/>
          </a:xfrm>
        </p:spPr>
        <p:txBody>
          <a:bodyPr/>
          <a:lstStyle/>
          <a:p>
            <a:pPr lvl="0"/>
            <a:r>
              <a:rPr lang="zh-TW" sz="7200"/>
              <a:t>運動與禁藥</a:t>
            </a:r>
          </a:p>
        </p:txBody>
      </p:sp>
      <p:sp>
        <p:nvSpPr>
          <p:cNvPr id="3" name="副標題 2"/>
          <p:cNvSpPr txBox="1">
            <a:spLocks noGrp="1"/>
          </p:cNvSpPr>
          <p:nvPr>
            <p:ph type="subTitle" idx="1"/>
          </p:nvPr>
        </p:nvSpPr>
        <p:spPr>
          <a:xfrm>
            <a:off x="1371600" y="4479846"/>
            <a:ext cx="6400800" cy="648071"/>
          </a:xfrm>
        </p:spPr>
        <p:txBody>
          <a:bodyPr/>
          <a:lstStyle/>
          <a:p>
            <a:pPr lvl="0"/>
            <a:r>
              <a:rPr lang="zh-TW">
                <a:solidFill>
                  <a:srgbClr val="0000FF"/>
                </a:solidFill>
              </a:rPr>
              <a:t>講者：吳育澤</a:t>
            </a:r>
            <a:endParaRPr lang="en-US">
              <a:solidFill>
                <a:srgbClr val="0000FF"/>
              </a:solidFill>
            </a:endParaRPr>
          </a:p>
          <a:p>
            <a:pPr lvl="0"/>
            <a:r>
              <a:rPr lang="zh-TW">
                <a:solidFill>
                  <a:srgbClr val="0000FF"/>
                </a:solidFill>
              </a:rPr>
              <a:t>高雄醫學大學 藥學系 副教授</a:t>
            </a:r>
            <a:endParaRPr lang="en-US">
              <a:solidFill>
                <a:srgbClr val="0000FF"/>
              </a:solidFill>
            </a:endParaRPr>
          </a:p>
        </p:txBody>
      </p:sp>
      <p:pic>
        <p:nvPicPr>
          <p:cNvPr id="4"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371600" y="5494099"/>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898989"/>
                </a:solidFill>
                <a:uFillTx/>
                <a:latin typeface="Calibri"/>
                <a:ea typeface="新細明體"/>
                <a:cs typeface=""/>
              </a:rPr>
              <a:t>01</a:t>
            </a:r>
          </a:p>
        </p:txBody>
      </p:sp>
      <p:sp>
        <p:nvSpPr>
          <p:cNvPr id="7" name="文字方塊 6"/>
          <p:cNvSpPr txBox="1"/>
          <p:nvPr/>
        </p:nvSpPr>
        <p:spPr>
          <a:xfrm>
            <a:off x="1907950" y="2784064"/>
            <a:ext cx="5328099"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3600" b="0" i="0" u="none" strike="noStrike" kern="1200" cap="none" spc="0" baseline="0">
                <a:solidFill>
                  <a:srgbClr val="000000"/>
                </a:solidFill>
                <a:uFillTx/>
                <a:latin typeface="Times New Roman" pitchFamily="18"/>
                <a:ea typeface="標楷體" pitchFamily="65"/>
              </a:rPr>
              <a:t>5. </a:t>
            </a:r>
            <a:r>
              <a:rPr lang="zh-TW" sz="3600" b="0" i="0" u="none" strike="noStrike" kern="1200" cap="none" spc="0" baseline="0">
                <a:solidFill>
                  <a:srgbClr val="000000"/>
                </a:solidFill>
                <a:uFillTx/>
                <a:latin typeface="Times New Roman" pitchFamily="18"/>
                <a:ea typeface="標楷體" pitchFamily="65"/>
              </a:rPr>
              <a:t>運動藥物的使用與濫用</a:t>
            </a:r>
            <a:endParaRPr lang="en-US" sz="3600" b="0" i="0" u="none" strike="noStrike" kern="1200" cap="none" spc="0" baseline="0">
              <a:solidFill>
                <a:srgbClr val="000000"/>
              </a:solidFill>
              <a:uFillTx/>
              <a:latin typeface="Times New Roman" pitchFamily="18"/>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47A72E5-7642-4055-87E2-BACCC27C822B}" type="slidenum">
              <a:t>10</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idx="1"/>
          </p:nvPr>
        </p:nvSpPr>
        <p:spPr>
          <a:xfrm>
            <a:off x="557939" y="1628775"/>
            <a:ext cx="8117741" cy="4310060"/>
          </a:xfrm>
        </p:spPr>
        <p:txBody>
          <a:bodyPr/>
          <a:lstStyle/>
          <a:p>
            <a:pPr lvl="0">
              <a:lnSpc>
                <a:spcPct val="80000"/>
              </a:lnSpc>
            </a:pPr>
            <a:r>
              <a:rPr lang="en-US" dirty="0">
                <a:latin typeface="Times New Roman" pitchFamily="18"/>
              </a:rPr>
              <a:t>1967</a:t>
            </a:r>
            <a:r>
              <a:rPr lang="zh-TW" dirty="0">
                <a:latin typeface="Times New Roman" pitchFamily="18"/>
              </a:rPr>
              <a:t>年，英國自由車選手</a:t>
            </a:r>
            <a:r>
              <a:rPr lang="en-US" dirty="0">
                <a:latin typeface="Times New Roman" pitchFamily="18"/>
              </a:rPr>
              <a:t>Tommy Simpson</a:t>
            </a:r>
            <a:r>
              <a:rPr lang="zh-TW" dirty="0">
                <a:latin typeface="Times New Roman" pitchFamily="18"/>
              </a:rPr>
              <a:t>在法國巡迴賽中死亡，電視將此事件轉播至全世界。幾個星期後，在</a:t>
            </a:r>
            <a:r>
              <a:rPr lang="en-US" dirty="0">
                <a:latin typeface="Times New Roman" pitchFamily="18"/>
              </a:rPr>
              <a:t>Simpson</a:t>
            </a:r>
            <a:r>
              <a:rPr lang="zh-TW" dirty="0">
                <a:latin typeface="Times New Roman" pitchFamily="18"/>
              </a:rPr>
              <a:t>的身上發現安非他命、甲基安非他命與白蘭地，在他的口袋與行李也找到了安非他命。</a:t>
            </a:r>
          </a:p>
          <a:p>
            <a:pPr lvl="0">
              <a:lnSpc>
                <a:spcPct val="80000"/>
              </a:lnSpc>
            </a:pPr>
            <a:endParaRPr lang="en-US" sz="2000" dirty="0">
              <a:latin typeface="Times New Roman" pitchFamily="18"/>
            </a:endParaRPr>
          </a:p>
          <a:p>
            <a:pPr lvl="0">
              <a:lnSpc>
                <a:spcPct val="80000"/>
              </a:lnSpc>
            </a:pPr>
            <a:r>
              <a:rPr lang="zh-TW" dirty="0">
                <a:latin typeface="Times New Roman" pitchFamily="18"/>
              </a:rPr>
              <a:t>運動員在比賽日或比賽期間使用安非他命與其它興奮劑，而造成心臟或呼吸停止而導致突然的衰弱與死亡。</a:t>
            </a:r>
            <a:r>
              <a:rPr lang="en-US" dirty="0">
                <a:ea typeface="新細明體" pitchFamily="18"/>
              </a:rPr>
              <a:t> </a:t>
            </a:r>
            <a:r>
              <a:rPr lang="en-US" dirty="0">
                <a:latin typeface="Times New Roman" pitchFamily="18"/>
              </a:rPr>
              <a:t> </a:t>
            </a:r>
          </a:p>
        </p:txBody>
      </p:sp>
      <p:sp>
        <p:nvSpPr>
          <p:cNvPr id="4" name="Rectangle 3"/>
          <p:cNvSpPr/>
          <p:nvPr/>
        </p:nvSpPr>
        <p:spPr>
          <a:xfrm>
            <a:off x="0" y="549270"/>
            <a:ext cx="9144000" cy="701673"/>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1200" cap="none" spc="0" baseline="0">
                <a:solidFill>
                  <a:srgbClr val="663300"/>
                </a:solidFill>
                <a:uFillTx/>
                <a:latin typeface="標楷體" pitchFamily="65"/>
                <a:ea typeface="標楷體" pitchFamily="65"/>
              </a:rPr>
              <a:t>歷史的回顧</a:t>
            </a:r>
            <a:r>
              <a:rPr lang="en-US" sz="4000" b="1" i="1" u="none" strike="noStrike" kern="1200" cap="none" spc="0" baseline="0">
                <a:solidFill>
                  <a:srgbClr val="663300"/>
                </a:solidFill>
                <a:uFillTx/>
                <a:latin typeface="標楷體" pitchFamily="65"/>
                <a:ea typeface="標楷體" pitchFamily="65"/>
              </a:rPr>
              <a:t>-(6)</a:t>
            </a:r>
            <a:endParaRPr lang="zh-TW" sz="4000" b="1" i="1" u="none" strike="noStrike" kern="120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D82FA4-62E0-420C-A514-5CE49C0AB718}" type="slidenum">
              <a:t>11</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3"/>
          <p:cNvSpPr txBox="1">
            <a:spLocks noGrp="1"/>
          </p:cNvSpPr>
          <p:nvPr>
            <p:ph idx="1"/>
          </p:nvPr>
        </p:nvSpPr>
        <p:spPr>
          <a:xfrm>
            <a:off x="261024" y="1500192"/>
            <a:ext cx="8665997" cy="5221288"/>
          </a:xfrm>
        </p:spPr>
        <p:txBody>
          <a:bodyPr/>
          <a:lstStyle/>
          <a:p>
            <a:pPr lvl="0"/>
            <a:r>
              <a:rPr lang="en-US" dirty="0">
                <a:latin typeface="Times New Roman" pitchFamily="18"/>
              </a:rPr>
              <a:t>1950年代(</a:t>
            </a:r>
            <a:r>
              <a:rPr lang="en-US" dirty="0" err="1">
                <a:latin typeface="Times New Roman" pitchFamily="18"/>
              </a:rPr>
              <a:t>赫爾辛基奧運</a:t>
            </a:r>
            <a:r>
              <a:rPr lang="en-US" dirty="0">
                <a:latin typeface="Times New Roman" pitchFamily="18"/>
              </a:rPr>
              <a:t>)</a:t>
            </a:r>
            <a:r>
              <a:rPr lang="zh-TW" dirty="0">
                <a:latin typeface="Times New Roman" pitchFamily="18"/>
                <a:ea typeface="新細明體" pitchFamily="18"/>
              </a:rPr>
              <a:t>：</a:t>
            </a:r>
            <a:r>
              <a:rPr lang="zh-TW" dirty="0">
                <a:latin typeface="Times New Roman" pitchFamily="18"/>
              </a:rPr>
              <a:t>同化性類固醇被應用於美國健美選手和往後田徑和舉重運動員間。</a:t>
            </a:r>
            <a:endParaRPr lang="en-US" dirty="0">
              <a:latin typeface="Times New Roman" pitchFamily="18"/>
            </a:endParaRPr>
          </a:p>
          <a:p>
            <a:pPr lvl="0"/>
            <a:endParaRPr lang="en-US" dirty="0">
              <a:latin typeface="Times New Roman" pitchFamily="18"/>
            </a:endParaRPr>
          </a:p>
          <a:p>
            <a:pPr lvl="0"/>
            <a:r>
              <a:rPr lang="zh-TW" dirty="0">
                <a:latin typeface="Times New Roman" pitchFamily="18"/>
              </a:rPr>
              <a:t>使用這類</a:t>
            </a:r>
            <a:r>
              <a:rPr lang="zh-TW" dirty="0" smtClean="0">
                <a:latin typeface="Times New Roman" pitchFamily="18"/>
              </a:rPr>
              <a:t>藥</a:t>
            </a:r>
            <a:r>
              <a:rPr lang="zh-TW" altLang="en-US" dirty="0" smtClean="0">
                <a:latin typeface="Times New Roman" pitchFamily="18"/>
              </a:rPr>
              <a:t>品</a:t>
            </a:r>
            <a:r>
              <a:rPr lang="zh-TW" dirty="0" smtClean="0">
                <a:latin typeface="Times New Roman" pitchFamily="18"/>
              </a:rPr>
              <a:t>的</a:t>
            </a:r>
            <a:r>
              <a:rPr lang="zh-TW" dirty="0">
                <a:latin typeface="Times New Roman" pitchFamily="18"/>
              </a:rPr>
              <a:t>目的在於增進肌肉尺寸與肌力，但也導致嚴重的副作用</a:t>
            </a:r>
            <a:endParaRPr lang="en-US" dirty="0">
              <a:solidFill>
                <a:srgbClr val="FF0000"/>
              </a:solidFill>
              <a:latin typeface="Times New Roman" pitchFamily="18"/>
            </a:endParaRPr>
          </a:p>
          <a:p>
            <a:pPr marL="457200" lvl="1" indent="0">
              <a:buNone/>
            </a:pPr>
            <a:endParaRPr lang="en-US" dirty="0">
              <a:latin typeface="Times New Roman" pitchFamily="18"/>
            </a:endParaRPr>
          </a:p>
          <a:p>
            <a:pPr lvl="0"/>
            <a:r>
              <a:rPr lang="zh-TW" dirty="0">
                <a:latin typeface="Times New Roman" pitchFamily="18"/>
              </a:rPr>
              <a:t>早期禁藥的檢驗集中在比賽期間而非訓練期間</a:t>
            </a:r>
            <a:endParaRPr lang="en-US" dirty="0">
              <a:latin typeface="Times New Roman" pitchFamily="18"/>
            </a:endParaRPr>
          </a:p>
          <a:p>
            <a:pPr lvl="1"/>
            <a:r>
              <a:rPr lang="zh-TW" dirty="0">
                <a:latin typeface="標楷體" pitchFamily="65"/>
                <a:ea typeface="標楷體" pitchFamily="65"/>
              </a:rPr>
              <a:t>無法有效檢驗出運動員用藥</a:t>
            </a:r>
            <a:endParaRPr lang="en-US" dirty="0">
              <a:latin typeface="標楷體" pitchFamily="65"/>
              <a:ea typeface="標楷體" pitchFamily="65"/>
            </a:endParaRPr>
          </a:p>
        </p:txBody>
      </p:sp>
      <p:sp>
        <p:nvSpPr>
          <p:cNvPr id="4" name="Rectangle 3"/>
          <p:cNvSpPr/>
          <p:nvPr/>
        </p:nvSpPr>
        <p:spPr>
          <a:xfrm>
            <a:off x="0" y="549270"/>
            <a:ext cx="9144000" cy="701673"/>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1200" cap="none" spc="0" baseline="0">
                <a:solidFill>
                  <a:srgbClr val="663300"/>
                </a:solidFill>
                <a:uFillTx/>
                <a:latin typeface="標楷體" pitchFamily="65"/>
                <a:ea typeface="標楷體" pitchFamily="65"/>
              </a:rPr>
              <a:t>歷史的回顧</a:t>
            </a:r>
            <a:r>
              <a:rPr lang="en-US" sz="4000" b="1" i="1" u="none" strike="noStrike" kern="1200" cap="none" spc="0" baseline="0">
                <a:solidFill>
                  <a:srgbClr val="663300"/>
                </a:solidFill>
                <a:uFillTx/>
                <a:latin typeface="標楷體" pitchFamily="65"/>
                <a:ea typeface="標楷體" pitchFamily="65"/>
              </a:rPr>
              <a:t>-(7)</a:t>
            </a:r>
            <a:endParaRPr lang="zh-TW" sz="4000" b="1" i="1" u="none" strike="noStrike" kern="120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13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solidFill>
                  <a:schemeClr val="tx1"/>
                </a:solidFill>
                <a:latin typeface="Times New Roman" pitchFamily="18"/>
              </a:rPr>
              <a:t>同化性類固醇</a:t>
            </a:r>
            <a:r>
              <a:rPr lang="en-US" dirty="0">
                <a:solidFill>
                  <a:schemeClr val="tx1"/>
                </a:solidFill>
                <a:latin typeface="Times New Roman" pitchFamily="18"/>
              </a:rPr>
              <a:t>-(1)</a:t>
            </a:r>
            <a:endParaRPr lang="en-US" dirty="0">
              <a:solidFill>
                <a:schemeClr val="tx1"/>
              </a:solidFill>
            </a:endParaRPr>
          </a:p>
        </p:txBody>
      </p:sp>
      <p:sp>
        <p:nvSpPr>
          <p:cNvPr id="3" name="內容版面配置區 2"/>
          <p:cNvSpPr txBox="1">
            <a:spLocks noGrp="1"/>
          </p:cNvSpPr>
          <p:nvPr>
            <p:ph idx="1"/>
          </p:nvPr>
        </p:nvSpPr>
        <p:spPr>
          <a:xfrm>
            <a:off x="142878" y="1417640"/>
            <a:ext cx="8843962" cy="4708519"/>
          </a:xfrm>
        </p:spPr>
        <p:txBody>
          <a:bodyPr/>
          <a:lstStyle/>
          <a:p>
            <a:r>
              <a:rPr lang="zh-TW" altLang="en-US" dirty="0" smtClean="0">
                <a:latin typeface="Times New Roman" panose="02020603050405020304" pitchFamily="18" charset="0"/>
                <a:cs typeface="Times New Roman" panose="02020603050405020304" pitchFamily="18" charset="0"/>
              </a:rPr>
              <a:t>同化性類固醇為一類似於生長激素</a:t>
            </a:r>
            <a:r>
              <a:rPr lang="en-US" altLang="zh-TW" dirty="0" smtClean="0">
                <a:latin typeface="Times New Roman" panose="02020603050405020304" pitchFamily="18" charset="0"/>
                <a:cs typeface="Times New Roman" panose="02020603050405020304" pitchFamily="18" charset="0"/>
              </a:rPr>
              <a:t>(androgenic hormones) </a:t>
            </a:r>
            <a:r>
              <a:rPr lang="zh-TW" altLang="en-US" dirty="0" smtClean="0">
                <a:latin typeface="Times New Roman" panose="02020603050405020304" pitchFamily="18" charset="0"/>
                <a:cs typeface="Times New Roman" panose="02020603050405020304" pitchFamily="18" charset="0"/>
              </a:rPr>
              <a:t>睪丸酮素的一種只供蛋白同化作用的藥品</a:t>
            </a:r>
            <a:endParaRPr lang="en-US" altLang="zh-TW" dirty="0" smtClean="0">
              <a:latin typeface="Times New Roman" panose="02020603050405020304" pitchFamily="18" charset="0"/>
              <a:cs typeface="Times New Roman" panose="02020603050405020304" pitchFamily="18" charset="0"/>
            </a:endParaRPr>
          </a:p>
          <a:p>
            <a:pPr lvl="1"/>
            <a:r>
              <a:rPr lang="zh-TW" altLang="en-US" sz="2400" dirty="0" smtClean="0">
                <a:latin typeface="Times New Roman" panose="02020603050405020304" pitchFamily="18" charset="0"/>
                <a:cs typeface="Times New Roman" panose="02020603050405020304" pitchFamily="18" charset="0"/>
              </a:rPr>
              <a:t>同化性類固醇在體內的主要作用在促進蛋白質合成的效果，可分別在肌肉、皮膚、腎臟等處進行，亦可抑制脂肪的分解及膽固醇在肝臟的製造，而降低血脂的濃度</a:t>
            </a:r>
            <a:endParaRPr lang="en-US" altLang="zh-TW" sz="2400" dirty="0" smtClean="0">
              <a:latin typeface="Times New Roman" panose="02020603050405020304" pitchFamily="18" charset="0"/>
              <a:cs typeface="Times New Roman" panose="02020603050405020304" pitchFamily="18" charset="0"/>
            </a:endParaRPr>
          </a:p>
          <a:p>
            <a:pPr lvl="1"/>
            <a:r>
              <a:rPr lang="zh-TW" altLang="en-US" sz="2400" dirty="0" smtClean="0">
                <a:latin typeface="Times New Roman" panose="02020603050405020304" pitchFamily="18" charset="0"/>
                <a:cs typeface="Times New Roman" panose="02020603050405020304" pitchFamily="18" charset="0"/>
              </a:rPr>
              <a:t>同化性類固醇較受需要靠大肌肉活動及爆發型的運動如舉重、投擲、游泳、健美等項目運動員的青睞，因為它能刺激蛋白質合成，尤其在骨略肌上，而使肌肉能生長</a:t>
            </a:r>
            <a:endParaRPr lang="en-US" altLang="zh-TW" sz="2400" dirty="0" smtClean="0">
              <a:latin typeface="Times New Roman" panose="02020603050405020304" pitchFamily="18" charset="0"/>
              <a:cs typeface="Times New Roman" panose="02020603050405020304" pitchFamily="18" charset="0"/>
            </a:endParaRPr>
          </a:p>
          <a:p>
            <a:pPr lvl="1"/>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12</a:t>
            </a:r>
          </a:p>
        </p:txBody>
      </p:sp>
      <p:sp>
        <p:nvSpPr>
          <p:cNvPr id="5" name="矩形 4"/>
          <p:cNvSpPr/>
          <p:nvPr/>
        </p:nvSpPr>
        <p:spPr>
          <a:xfrm>
            <a:off x="4572000" y="6126159"/>
            <a:ext cx="3474028" cy="369332"/>
          </a:xfrm>
          <a:prstGeom prst="rect">
            <a:avLst/>
          </a:prstGeom>
        </p:spPr>
        <p:txBody>
          <a:bodyPr wrap="none">
            <a:spAutoFit/>
          </a:bodyPr>
          <a:lstStyle/>
          <a:p>
            <a:r>
              <a:rPr lang="en-US" altLang="zh-TW" dirty="0">
                <a:solidFill>
                  <a:srgbClr val="000000"/>
                </a:solidFill>
                <a:latin typeface="Times New Roman" panose="02020603050405020304" pitchFamily="18" charset="0"/>
                <a:ea typeface="標楷體" panose="03000509000000000000" pitchFamily="65" charset="-120"/>
              </a:rPr>
              <a:t>[</a:t>
            </a:r>
            <a:r>
              <a:rPr lang="zh-TW" altLang="zh-TW" b="1"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中華體育第十一卷第一期</a:t>
            </a:r>
            <a:r>
              <a:rPr lang="en-US" altLang="zh-TW" b="1" dirty="0">
                <a:solidFill>
                  <a:srgbClr val="000000"/>
                </a:solidFill>
                <a:latin typeface="Times New Roman" panose="02020603050405020304" pitchFamily="18" charset="0"/>
                <a:ea typeface="標楷體" panose="03000509000000000000" pitchFamily="65" charset="-120"/>
              </a:rPr>
              <a:t> 49-56</a:t>
            </a:r>
            <a:r>
              <a:rPr lang="en-US" altLang="zh-TW" dirty="0">
                <a:solidFill>
                  <a:srgbClr val="000000"/>
                </a:solidFill>
                <a:latin typeface="Times New Roman" panose="02020603050405020304" pitchFamily="18" charset="0"/>
                <a:ea typeface="標楷體" panose="03000509000000000000" pitchFamily="65" charset="-120"/>
              </a:rPr>
              <a:t>]</a:t>
            </a:r>
            <a:endParaRPr lang="zh-TW" altLang="en-US" dirty="0"/>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37">
    <p:spTree>
      <p:nvGrpSpPr>
        <p:cNvPr id="1" name=""/>
        <p:cNvGrpSpPr/>
        <p:nvPr/>
      </p:nvGrpSpPr>
      <p:grpSpPr>
        <a:xfrm>
          <a:off x="0" y="0"/>
          <a:ext cx="0" cy="0"/>
          <a:chOff x="0" y="0"/>
          <a:chExt cx="0" cy="0"/>
        </a:xfrm>
      </p:grpSpPr>
      <p:sp>
        <p:nvSpPr>
          <p:cNvPr id="2" name="標題 1"/>
          <p:cNvSpPr txBox="1">
            <a:spLocks noGrp="1"/>
          </p:cNvSpPr>
          <p:nvPr>
            <p:ph type="title"/>
          </p:nvPr>
        </p:nvSpPr>
        <p:spPr>
          <a:xfrm>
            <a:off x="492919" y="0"/>
            <a:ext cx="8229600" cy="1143000"/>
          </a:xfrm>
        </p:spPr>
        <p:txBody>
          <a:bodyPr/>
          <a:lstStyle/>
          <a:p>
            <a:pPr lvl="0"/>
            <a:r>
              <a:rPr lang="zh-TW" dirty="0">
                <a:solidFill>
                  <a:schemeClr val="tx1"/>
                </a:solidFill>
                <a:latin typeface="Times New Roman" pitchFamily="18"/>
              </a:rPr>
              <a:t>同化性類固醇</a:t>
            </a:r>
            <a:r>
              <a:rPr lang="en-US" dirty="0">
                <a:solidFill>
                  <a:schemeClr val="tx1"/>
                </a:solidFill>
                <a:latin typeface="Times New Roman" pitchFamily="18"/>
              </a:rPr>
              <a:t>-(2)</a:t>
            </a:r>
            <a:endParaRPr lang="en-US" dirty="0">
              <a:solidFill>
                <a:schemeClr val="tx1"/>
              </a:solidFill>
            </a:endParaRPr>
          </a:p>
        </p:txBody>
      </p:sp>
      <p:sp>
        <p:nvSpPr>
          <p:cNvPr id="3" name="內容版面配置區 2"/>
          <p:cNvSpPr txBox="1">
            <a:spLocks noGrp="1"/>
          </p:cNvSpPr>
          <p:nvPr>
            <p:ph idx="1"/>
          </p:nvPr>
        </p:nvSpPr>
        <p:spPr>
          <a:xfrm>
            <a:off x="214313" y="1300164"/>
            <a:ext cx="8786812" cy="4825996"/>
          </a:xfrm>
        </p:spPr>
        <p:txBody>
          <a:bodyPr/>
          <a:lstStyle/>
          <a:p>
            <a:r>
              <a:rPr lang="zh-TW" altLang="en-US" dirty="0" smtClean="0">
                <a:latin typeface="Times New Roman" panose="02020603050405020304" pitchFamily="18" charset="0"/>
                <a:cs typeface="Times New Roman" panose="02020603050405020304" pitchFamily="18" charset="0"/>
              </a:rPr>
              <a:t>長期的類固醇濫用，可以導致作用於腦部的神經和化學物質異常，包括：多巴胺，血清素</a:t>
            </a:r>
            <a:r>
              <a:rPr lang="en-US" altLang="zh-TW" dirty="0" smtClean="0">
                <a:latin typeface="Times New Roman" panose="02020603050405020304" pitchFamily="18" charset="0"/>
                <a:cs typeface="Times New Roman" panose="02020603050405020304" pitchFamily="18" charset="0"/>
              </a:rPr>
              <a:t>…</a:t>
            </a:r>
            <a:r>
              <a:rPr lang="zh-TW" altLang="en-US" dirty="0" smtClean="0">
                <a:latin typeface="Times New Roman" panose="02020603050405020304" pitchFamily="18" charset="0"/>
                <a:cs typeface="Times New Roman" panose="02020603050405020304" pitchFamily="18" charset="0"/>
              </a:rPr>
              <a:t>等等，這可能會對情緒和行為產生重大影響</a:t>
            </a:r>
          </a:p>
          <a:p>
            <a:pPr lvl="1"/>
            <a:r>
              <a:rPr lang="zh-TW" altLang="en-US" dirty="0" smtClean="0">
                <a:latin typeface="Times New Roman" panose="02020603050405020304" pitchFamily="18" charset="0"/>
                <a:cs typeface="Times New Roman" panose="02020603050405020304" pitchFamily="18" charset="0"/>
              </a:rPr>
              <a:t>造成 嫉妒 煩躁 妄想 暴力行為的產生</a:t>
            </a:r>
          </a:p>
          <a:p>
            <a:pPr lvl="1"/>
            <a:r>
              <a:rPr lang="zh-TW" altLang="en-US" dirty="0" smtClean="0">
                <a:latin typeface="Times New Roman" panose="02020603050405020304" pitchFamily="18" charset="0"/>
                <a:cs typeface="Times New Roman" panose="02020603050405020304" pitchFamily="18" charset="0"/>
              </a:rPr>
              <a:t>甚至肝臟腎臟損害，增加中風和心臟病發生的風險</a:t>
            </a:r>
          </a:p>
          <a:p>
            <a:pPr lvl="1"/>
            <a:r>
              <a:rPr lang="zh-TW" altLang="en-US" dirty="0" smtClean="0">
                <a:latin typeface="Times New Roman" panose="02020603050405020304" pitchFamily="18" charset="0"/>
                <a:cs typeface="Times New Roman" panose="02020603050405020304" pitchFamily="18" charset="0"/>
              </a:rPr>
              <a:t>對男性來說，會造成精子數量減少、禿頭、增加前列腺癌的風險</a:t>
            </a:r>
          </a:p>
          <a:p>
            <a:pPr lvl="1"/>
            <a:r>
              <a:rPr lang="zh-TW" altLang="en-US" dirty="0" smtClean="0">
                <a:latin typeface="Times New Roman" panose="02020603050405020304" pitchFamily="18" charset="0"/>
                <a:cs typeface="Times New Roman" panose="02020603050405020304" pitchFamily="18" charset="0"/>
              </a:rPr>
              <a:t>對女性來說，會造成多餘的體毛、禿頭、月經週期中改變或停止、聲音變粗</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13</a:t>
            </a:r>
          </a:p>
        </p:txBody>
      </p:sp>
      <p:sp>
        <p:nvSpPr>
          <p:cNvPr id="5" name="矩形 4"/>
          <p:cNvSpPr/>
          <p:nvPr/>
        </p:nvSpPr>
        <p:spPr>
          <a:xfrm>
            <a:off x="1814513" y="5802994"/>
            <a:ext cx="7186612" cy="646331"/>
          </a:xfrm>
          <a:prstGeom prst="rect">
            <a:avLst/>
          </a:prstGeom>
        </p:spPr>
        <p:txBody>
          <a:bodyPr wrap="square">
            <a:spAutoFit/>
          </a:bodyPr>
          <a:lstStyle/>
          <a:p>
            <a:r>
              <a:rPr lang="zh-TW" altLang="en-US" dirty="0" smtClean="0"/>
              <a:t>[來源：National Institute on Drug Abuse,</a:t>
            </a:r>
          </a:p>
          <a:p>
            <a:r>
              <a:rPr lang="zh-TW" altLang="en-US" dirty="0" smtClean="0"/>
              <a:t>https://www.drugabuse.gov/publications/drugfacts/anabolic-steroids]</a:t>
            </a:r>
            <a:endParaRPr lang="zh-TW" altLang="en-US" dirty="0"/>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2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b="1" i="1">
                <a:solidFill>
                  <a:srgbClr val="663300"/>
                </a:solidFill>
              </a:rPr>
              <a:t>歷史的回顧</a:t>
            </a:r>
            <a:r>
              <a:rPr lang="en-US" b="1" i="1">
                <a:solidFill>
                  <a:srgbClr val="663300"/>
                </a:solidFill>
              </a:rPr>
              <a:t>—(8)</a:t>
            </a:r>
            <a:endParaRPr lang="en-US"/>
          </a:p>
        </p:txBody>
      </p:sp>
      <p:sp>
        <p:nvSpPr>
          <p:cNvPr id="3" name="內容版面配置區 2"/>
          <p:cNvSpPr txBox="1">
            <a:spLocks noGrp="1"/>
          </p:cNvSpPr>
          <p:nvPr>
            <p:ph idx="1"/>
          </p:nvPr>
        </p:nvSpPr>
        <p:spPr>
          <a:xfrm>
            <a:off x="457200" y="1417640"/>
            <a:ext cx="8229600" cy="4708519"/>
          </a:xfrm>
        </p:spPr>
        <p:txBody>
          <a:bodyPr/>
          <a:lstStyle/>
          <a:p>
            <a:pPr lvl="0"/>
            <a:r>
              <a:rPr lang="zh-TW" dirty="0">
                <a:latin typeface="Times New Roman" pitchFamily="18"/>
              </a:rPr>
              <a:t>美國職業棒球的禁藥疑雲</a:t>
            </a:r>
            <a:endParaRPr lang="en-US" dirty="0">
              <a:latin typeface="Times New Roman" pitchFamily="18"/>
            </a:endParaRPr>
          </a:p>
          <a:p>
            <a:pPr lvl="0"/>
            <a:r>
              <a:rPr lang="zh-TW" dirty="0">
                <a:latin typeface="Times New Roman" pitchFamily="18"/>
              </a:rPr>
              <a:t>馬克</a:t>
            </a:r>
            <a:r>
              <a:rPr lang="en-US" dirty="0">
                <a:latin typeface="Times New Roman" pitchFamily="18"/>
              </a:rPr>
              <a:t>·</a:t>
            </a:r>
            <a:r>
              <a:rPr lang="zh-TW" dirty="0">
                <a:latin typeface="Times New Roman" pitchFamily="18"/>
              </a:rPr>
              <a:t>大衛</a:t>
            </a:r>
            <a:r>
              <a:rPr lang="en-US" dirty="0">
                <a:latin typeface="Times New Roman" pitchFamily="18"/>
              </a:rPr>
              <a:t>·</a:t>
            </a:r>
            <a:r>
              <a:rPr lang="zh-TW" dirty="0">
                <a:latin typeface="Times New Roman" pitchFamily="18"/>
              </a:rPr>
              <a:t>麥奎爾</a:t>
            </a:r>
            <a:r>
              <a:rPr lang="en-US" dirty="0">
                <a:latin typeface="Times New Roman" pitchFamily="18"/>
              </a:rPr>
              <a:t> (Mark David McGwire)</a:t>
            </a:r>
            <a:r>
              <a:rPr lang="zh-TW" dirty="0">
                <a:latin typeface="Times New Roman" pitchFamily="18"/>
              </a:rPr>
              <a:t>，著名的大聯盟強打者</a:t>
            </a:r>
            <a:endParaRPr lang="en-US" dirty="0">
              <a:latin typeface="Times New Roman" pitchFamily="18"/>
            </a:endParaRPr>
          </a:p>
          <a:p>
            <a:pPr lvl="1"/>
            <a:r>
              <a:rPr lang="zh-TW" dirty="0">
                <a:latin typeface="Times New Roman" pitchFamily="18"/>
              </a:rPr>
              <a:t>新人球季</a:t>
            </a:r>
            <a:r>
              <a:rPr lang="en-US" dirty="0">
                <a:latin typeface="Times New Roman" pitchFamily="18"/>
              </a:rPr>
              <a:t>49</a:t>
            </a:r>
            <a:r>
              <a:rPr lang="zh-TW" dirty="0">
                <a:latin typeface="Times New Roman" pitchFamily="18"/>
              </a:rPr>
              <a:t>支全壘打</a:t>
            </a:r>
            <a:endParaRPr lang="en-US" dirty="0">
              <a:latin typeface="Times New Roman" pitchFamily="18"/>
            </a:endParaRPr>
          </a:p>
          <a:p>
            <a:pPr lvl="1"/>
            <a:r>
              <a:rPr lang="zh-TW" dirty="0">
                <a:latin typeface="Times New Roman" pitchFamily="18"/>
              </a:rPr>
              <a:t>單季最多全壘打</a:t>
            </a:r>
            <a:r>
              <a:rPr lang="en-US" dirty="0">
                <a:latin typeface="Times New Roman" pitchFamily="18"/>
              </a:rPr>
              <a:t>(70)</a:t>
            </a:r>
            <a:r>
              <a:rPr lang="zh-TW" dirty="0">
                <a:latin typeface="Times New Roman" pitchFamily="18"/>
              </a:rPr>
              <a:t>，</a:t>
            </a:r>
            <a:r>
              <a:rPr lang="en-US" dirty="0">
                <a:latin typeface="Times New Roman" pitchFamily="18"/>
              </a:rPr>
              <a:t>1998</a:t>
            </a:r>
          </a:p>
          <a:p>
            <a:pPr lvl="1"/>
            <a:r>
              <a:rPr lang="zh-TW" dirty="0">
                <a:latin typeface="Times New Roman" pitchFamily="18"/>
              </a:rPr>
              <a:t>平均每</a:t>
            </a:r>
            <a:r>
              <a:rPr lang="en-US" dirty="0">
                <a:latin typeface="Times New Roman" pitchFamily="18"/>
              </a:rPr>
              <a:t>10.61</a:t>
            </a:r>
            <a:r>
              <a:rPr lang="zh-TW" dirty="0">
                <a:latin typeface="Times New Roman" pitchFamily="18"/>
              </a:rPr>
              <a:t>個打數便可以擊出一支全壘打，為大聯盟歷史上最低比率</a:t>
            </a:r>
            <a:endParaRPr lang="en-US" dirty="0">
              <a:latin typeface="Times New Roman" pitchFamily="18"/>
            </a:endParaRPr>
          </a:p>
          <a:p>
            <a:pPr lvl="1"/>
            <a:r>
              <a:rPr lang="en-US" dirty="0" smtClean="0"/>
              <a:t>2010</a:t>
            </a:r>
            <a:r>
              <a:rPr lang="zh-TW" altLang="zh-TW" dirty="0" smtClean="0"/>
              <a:t>年</a:t>
            </a:r>
            <a:r>
              <a:rPr lang="zh-TW" dirty="0" smtClean="0"/>
              <a:t>正式</a:t>
            </a:r>
            <a:r>
              <a:rPr lang="zh-TW" dirty="0"/>
              <a:t>承認並向球迷道歉</a:t>
            </a:r>
            <a:endParaRPr lang="en-US" dirty="0"/>
          </a:p>
          <a:p>
            <a:pPr lvl="1"/>
            <a:r>
              <a:rPr lang="en-US" dirty="0"/>
              <a:t>2016</a:t>
            </a:r>
            <a:r>
              <a:rPr lang="zh-TW" dirty="0" smtClean="0"/>
              <a:t>年</a:t>
            </a:r>
            <a:r>
              <a:rPr lang="en-US" altLang="zh-TW" dirty="0" smtClean="0"/>
              <a:t>…</a:t>
            </a:r>
            <a:endParaRPr lang="en-US" dirty="0">
              <a:latin typeface="Times New Roman" pitchFamily="18"/>
            </a:endParaRPr>
          </a:p>
          <a:p>
            <a:pPr lvl="1"/>
            <a:endParaRPr lang="en-US" dirty="0">
              <a:latin typeface="Times New Roman" pitchFamily="18"/>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14</a:t>
            </a:r>
          </a:p>
        </p:txBody>
      </p:sp>
      <p:sp>
        <p:nvSpPr>
          <p:cNvPr id="5" name="文字方塊 4"/>
          <p:cNvSpPr txBox="1"/>
          <p:nvPr/>
        </p:nvSpPr>
        <p:spPr>
          <a:xfrm>
            <a:off x="5800437" y="5941493"/>
            <a:ext cx="2549236" cy="369332"/>
          </a:xfrm>
          <a:prstGeom prst="rect">
            <a:avLst/>
          </a:prstGeom>
          <a:noFill/>
        </p:spPr>
        <p:txBody>
          <a:bodyPr wrap="square" rtlCol="0">
            <a:spAutoFit/>
          </a:bodyPr>
          <a:lstStyle/>
          <a:p>
            <a:r>
              <a:rPr lang="zh-TW" altLang="zh-TW" dirty="0">
                <a:solidFill>
                  <a:srgbClr val="000000"/>
                </a:solidFill>
                <a:latin typeface="Calibri" pitchFamily="34"/>
                <a:ea typeface="新細明體" pitchFamily="18"/>
                <a:cs typeface="Times New Roman" pitchFamily="18"/>
              </a:rPr>
              <a:t>資料來源</a:t>
            </a:r>
            <a:r>
              <a:rPr lang="zh-TW" altLang="zh-TW" dirty="0" smtClean="0">
                <a:solidFill>
                  <a:srgbClr val="000000"/>
                </a:solidFill>
                <a:latin typeface="Calibri" pitchFamily="34"/>
                <a:ea typeface="新細明體" pitchFamily="18"/>
                <a:cs typeface="Times New Roman" pitchFamily="18"/>
              </a:rPr>
              <a:t>：</a:t>
            </a:r>
            <a:r>
              <a:rPr lang="zh-TW" altLang="en-US" dirty="0" smtClean="0"/>
              <a:t>維基百科</a:t>
            </a:r>
            <a:endParaRPr lang="zh-TW" altLang="en-US" dirty="0"/>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4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b="1" i="1">
                <a:solidFill>
                  <a:srgbClr val="663300"/>
                </a:solidFill>
              </a:rPr>
              <a:t>歷史的回顧</a:t>
            </a:r>
            <a:r>
              <a:rPr lang="en-US" b="1" i="1">
                <a:solidFill>
                  <a:srgbClr val="663300"/>
                </a:solidFill>
              </a:rPr>
              <a:t>—(9)</a:t>
            </a:r>
            <a:endParaRPr lang="en-US"/>
          </a:p>
        </p:txBody>
      </p:sp>
      <p:sp>
        <p:nvSpPr>
          <p:cNvPr id="3" name="內容版面配置區 2"/>
          <p:cNvSpPr txBox="1">
            <a:spLocks noGrp="1"/>
          </p:cNvSpPr>
          <p:nvPr>
            <p:ph idx="1"/>
          </p:nvPr>
        </p:nvSpPr>
        <p:spPr>
          <a:xfrm>
            <a:off x="457200" y="1417640"/>
            <a:ext cx="8229600" cy="4708519"/>
          </a:xfrm>
        </p:spPr>
        <p:txBody>
          <a:bodyPr/>
          <a:lstStyle/>
          <a:p>
            <a:pPr lvl="0"/>
            <a:r>
              <a:rPr lang="en-US">
                <a:latin typeface="Times New Roman" pitchFamily="18"/>
                <a:cs typeface="Times New Roman" pitchFamily="18"/>
              </a:rPr>
              <a:t>2018/05/16</a:t>
            </a:r>
            <a:r>
              <a:rPr lang="zh-TW">
                <a:latin typeface="Times New Roman" pitchFamily="18"/>
                <a:cs typeface="Times New Roman" pitchFamily="18"/>
              </a:rPr>
              <a:t>，卡諾（</a:t>
            </a:r>
            <a:r>
              <a:rPr lang="en-US">
                <a:latin typeface="Times New Roman" pitchFamily="18"/>
                <a:cs typeface="Times New Roman" pitchFamily="18"/>
              </a:rPr>
              <a:t>Robinson Cano</a:t>
            </a:r>
            <a:r>
              <a:rPr lang="zh-TW">
                <a:latin typeface="Times New Roman" pitchFamily="18"/>
                <a:cs typeface="Times New Roman" pitchFamily="18"/>
              </a:rPr>
              <a:t>），</a:t>
            </a:r>
            <a:r>
              <a:rPr lang="zh-TW"/>
              <a:t>違反大聯盟禁藥政策，被禁賽</a:t>
            </a:r>
            <a:r>
              <a:rPr lang="en-US"/>
              <a:t>80</a:t>
            </a:r>
            <a:r>
              <a:rPr lang="zh-TW"/>
              <a:t>場</a:t>
            </a:r>
            <a:endParaRPr lang="en-US"/>
          </a:p>
          <a:p>
            <a:pPr lvl="0"/>
            <a:r>
              <a:rPr lang="zh-TW"/>
              <a:t>大聯盟在</a:t>
            </a:r>
            <a:r>
              <a:rPr lang="en-US"/>
              <a:t>15</a:t>
            </a:r>
            <a:r>
              <a:rPr lang="zh-TW"/>
              <a:t>日宣布這項消息，卡諾在季前就被官方檢測到對</a:t>
            </a:r>
            <a:r>
              <a:rPr lang="en-US"/>
              <a:t>Furosemide</a:t>
            </a:r>
            <a:r>
              <a:rPr lang="zh-TW"/>
              <a:t>呈現陽性反應，上訴期間官方認定他是故意使用禁藥而駁回</a:t>
            </a:r>
            <a:endParaRPr lang="en-US"/>
          </a:p>
          <a:p>
            <a:pPr lvl="1"/>
            <a:r>
              <a:rPr lang="zh-TW"/>
              <a:t>利尿劑，用於來治療高血壓和消除水腫，因為有遮蓋其他用藥痕跡的效用，在</a:t>
            </a:r>
            <a:r>
              <a:rPr lang="en-US"/>
              <a:t>2014</a:t>
            </a:r>
            <a:r>
              <a:rPr lang="zh-TW"/>
              <a:t>年被</a:t>
            </a:r>
            <a:r>
              <a:rPr lang="en-US"/>
              <a:t>WADA</a:t>
            </a:r>
            <a:r>
              <a:rPr lang="zh-TW"/>
              <a:t>列入禁藥名單</a:t>
            </a:r>
            <a:endParaRPr lang="en-US"/>
          </a:p>
          <a:p>
            <a:pPr lvl="0"/>
            <a:endParaRPr lang="en-US">
              <a:latin typeface="Times New Roman" pitchFamily="18"/>
              <a:cs typeface="Times New Roman" pitchFamily="18"/>
            </a:endParaRPr>
          </a:p>
        </p:txBody>
      </p:sp>
      <p:sp>
        <p:nvSpPr>
          <p:cNvPr id="4" name="投影片編號版面配置區 5"/>
          <p:cNvSpPr txBox="1"/>
          <p:nvPr/>
        </p:nvSpPr>
        <p:spPr>
          <a:xfrm>
            <a:off x="6850956" y="6347115"/>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15</a:t>
            </a:r>
          </a:p>
        </p:txBody>
      </p:sp>
      <p:sp>
        <p:nvSpPr>
          <p:cNvPr id="5" name="矩形 4"/>
          <p:cNvSpPr/>
          <p:nvPr/>
        </p:nvSpPr>
        <p:spPr>
          <a:xfrm>
            <a:off x="2843395" y="5871920"/>
            <a:ext cx="5695623" cy="369335"/>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dirty="0">
                <a:solidFill>
                  <a:srgbClr val="000000"/>
                </a:solidFill>
                <a:uFillTx/>
                <a:latin typeface="Calibri" pitchFamily="34"/>
                <a:ea typeface="新細明體" pitchFamily="18"/>
                <a:cs typeface="Times New Roman" pitchFamily="18"/>
              </a:rPr>
              <a:t> [</a:t>
            </a:r>
            <a:r>
              <a:rPr lang="zh-TW" sz="1800" b="0" i="0" u="none" strike="noStrike" kern="1200" cap="none" spc="0" baseline="0" dirty="0">
                <a:solidFill>
                  <a:srgbClr val="000000"/>
                </a:solidFill>
                <a:uFillTx/>
                <a:latin typeface="Calibri" pitchFamily="34"/>
                <a:ea typeface="新細明體" pitchFamily="18"/>
                <a:cs typeface="Times New Roman" pitchFamily="18"/>
              </a:rPr>
              <a:t>資料來源：</a:t>
            </a:r>
            <a:r>
              <a:rPr lang="en-US" sz="1800" b="0" i="0" u="none" strike="noStrike" kern="1200" cap="none" spc="0" baseline="0" dirty="0">
                <a:solidFill>
                  <a:srgbClr val="000000"/>
                </a:solidFill>
                <a:uFillTx/>
                <a:latin typeface="Calibri" pitchFamily="34"/>
                <a:ea typeface="新細明體" pitchFamily="18"/>
                <a:cs typeface="Times New Roman" pitchFamily="18"/>
              </a:rPr>
              <a:t>https://udn.com/news/story/6999/3145347]</a:t>
            </a:r>
            <a:endParaRPr lang="zh-TW" sz="1800" b="0" i="0" u="none" strike="noStrike" kern="1200" cap="none" spc="0" baseline="0" dirty="0">
              <a:solidFill>
                <a:srgbClr val="000000"/>
              </a:solidFill>
              <a:uFillTx/>
              <a:latin typeface="Calibri" pitchFamily="34"/>
              <a:ea typeface="新細明體" pitchFamily="18"/>
              <a:cs typeface="Times New Roman"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5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b="1" i="1">
                <a:solidFill>
                  <a:srgbClr val="663300"/>
                </a:solidFill>
              </a:rPr>
              <a:t>歷史的回顧</a:t>
            </a:r>
            <a:r>
              <a:rPr lang="en-US" b="1" i="1">
                <a:solidFill>
                  <a:srgbClr val="663300"/>
                </a:solidFill>
              </a:rPr>
              <a:t>—(10)</a:t>
            </a:r>
            <a:endParaRPr lang="en-US"/>
          </a:p>
        </p:txBody>
      </p:sp>
      <p:sp>
        <p:nvSpPr>
          <p:cNvPr id="3" name="內容版面配置區 2"/>
          <p:cNvSpPr txBox="1">
            <a:spLocks noGrp="1"/>
          </p:cNvSpPr>
          <p:nvPr>
            <p:ph idx="1"/>
          </p:nvPr>
        </p:nvSpPr>
        <p:spPr>
          <a:xfrm>
            <a:off x="0" y="1417640"/>
            <a:ext cx="9144000" cy="4708519"/>
          </a:xfrm>
        </p:spPr>
        <p:txBody>
          <a:bodyPr/>
          <a:lstStyle/>
          <a:p>
            <a:pPr lvl="0"/>
            <a:r>
              <a:rPr lang="zh-TW" altLang="en-US" dirty="0" smtClean="0">
                <a:latin typeface="Times New Roman" panose="02020603050405020304" pitchFamily="18" charset="0"/>
                <a:cs typeface="Times New Roman" panose="02020603050405020304" pitchFamily="18" charset="0"/>
              </a:rPr>
              <a:t>網球運動員莎拉波娃（</a:t>
            </a:r>
            <a:r>
              <a:rPr lang="en-US" altLang="zh-TW" dirty="0" smtClean="0">
                <a:latin typeface="Times New Roman" panose="02020603050405020304" pitchFamily="18" charset="0"/>
                <a:cs typeface="Times New Roman" panose="02020603050405020304" pitchFamily="18" charset="0"/>
              </a:rPr>
              <a:t>Maria Sharapova</a:t>
            </a:r>
            <a:r>
              <a:rPr lang="zh-TW" altLang="en-US" dirty="0" smtClean="0">
                <a:latin typeface="Times New Roman" panose="02020603050405020304" pitchFamily="18" charset="0"/>
                <a:cs typeface="Times New Roman" panose="02020603050405020304" pitchFamily="18" charset="0"/>
              </a:rPr>
              <a:t>）是全球最知名且富有的女性運動員之一</a:t>
            </a:r>
            <a:endParaRPr lang="en-US" altLang="zh-TW" dirty="0" smtClean="0">
              <a:latin typeface="Times New Roman" panose="02020603050405020304" pitchFamily="18" charset="0"/>
              <a:cs typeface="Times New Roman" panose="02020603050405020304" pitchFamily="18" charset="0"/>
            </a:endParaRPr>
          </a:p>
          <a:p>
            <a:pPr lvl="1"/>
            <a:r>
              <a:rPr lang="zh-TW" altLang="en-US" dirty="0" smtClean="0">
                <a:latin typeface="Times New Roman" panose="02020603050405020304" pitchFamily="18" charset="0"/>
                <a:cs typeface="Times New Roman" panose="02020603050405020304" pitchFamily="18" charset="0"/>
              </a:rPr>
              <a:t>莎拉波娃未通過</a:t>
            </a:r>
            <a:r>
              <a:rPr lang="en-US" altLang="zh-TW" dirty="0" smtClean="0">
                <a:latin typeface="Times New Roman" panose="02020603050405020304" pitchFamily="18" charset="0"/>
                <a:cs typeface="Times New Roman" panose="02020603050405020304" pitchFamily="18" charset="0"/>
              </a:rPr>
              <a:t>2016 </a:t>
            </a:r>
            <a:r>
              <a:rPr lang="zh-TW" altLang="en-US" dirty="0" smtClean="0">
                <a:latin typeface="Times New Roman" panose="02020603050405020304" pitchFamily="18" charset="0"/>
                <a:cs typeface="Times New Roman" panose="02020603050405020304" pitchFamily="18" charset="0"/>
              </a:rPr>
              <a:t>年澳網禁藥檢驗，她承認服用美度銨（</a:t>
            </a:r>
            <a:r>
              <a:rPr lang="en-US" altLang="zh-TW" dirty="0" err="1" smtClean="0">
                <a:latin typeface="Times New Roman" panose="02020603050405020304" pitchFamily="18" charset="0"/>
                <a:cs typeface="Times New Roman" panose="02020603050405020304" pitchFamily="18" charset="0"/>
              </a:rPr>
              <a:t>Meldonium</a:t>
            </a:r>
            <a:r>
              <a:rPr lang="zh-TW" altLang="en-US" dirty="0" smtClean="0">
                <a:latin typeface="Times New Roman" panose="02020603050405020304" pitchFamily="18" charset="0"/>
                <a:cs typeface="Times New Roman" panose="02020603050405020304" pitchFamily="18" charset="0"/>
              </a:rPr>
              <a:t>）治療心臟疾病有</a:t>
            </a:r>
            <a:r>
              <a:rPr lang="en-US" altLang="zh-TW" dirty="0" smtClean="0">
                <a:latin typeface="Times New Roman" panose="02020603050405020304" pitchFamily="18" charset="0"/>
                <a:cs typeface="Times New Roman" panose="02020603050405020304" pitchFamily="18" charset="0"/>
              </a:rPr>
              <a:t>10</a:t>
            </a:r>
            <a:r>
              <a:rPr lang="zh-TW" altLang="en-US" dirty="0" smtClean="0">
                <a:latin typeface="Times New Roman" panose="02020603050405020304" pitchFamily="18" charset="0"/>
                <a:cs typeface="Times New Roman" panose="02020603050405020304" pitchFamily="18" charset="0"/>
              </a:rPr>
              <a:t>年之久，此事件使她面臨禁賽之處分</a:t>
            </a:r>
            <a:endParaRPr lang="en-US" altLang="zh-TW" dirty="0" smtClean="0">
              <a:latin typeface="Times New Roman" panose="02020603050405020304" pitchFamily="18" charset="0"/>
              <a:cs typeface="Times New Roman" panose="02020603050405020304" pitchFamily="18" charset="0"/>
            </a:endParaRPr>
          </a:p>
          <a:p>
            <a:pPr lvl="1"/>
            <a:r>
              <a:rPr lang="zh-TW" altLang="en-US" dirty="0" smtClean="0">
                <a:latin typeface="Times New Roman" panose="02020603050405020304" pitchFamily="18" charset="0"/>
                <a:cs typeface="Times New Roman" panose="02020603050405020304" pitchFamily="18" charset="0"/>
              </a:rPr>
              <a:t>美度銨是列於世界運動禁藥管制機構（</a:t>
            </a:r>
            <a:r>
              <a:rPr lang="en-US" altLang="zh-TW" dirty="0" smtClean="0">
                <a:latin typeface="Times New Roman" panose="02020603050405020304" pitchFamily="18" charset="0"/>
                <a:cs typeface="Times New Roman" panose="02020603050405020304" pitchFamily="18" charset="0"/>
              </a:rPr>
              <a:t>World Anti-Doping Agency, WADA</a:t>
            </a:r>
            <a:r>
              <a:rPr lang="zh-TW" altLang="en-US" dirty="0" smtClean="0">
                <a:latin typeface="Times New Roman" panose="02020603050405020304" pitchFamily="18" charset="0"/>
                <a:cs typeface="Times New Roman" panose="02020603050405020304" pitchFamily="18" charset="0"/>
              </a:rPr>
              <a:t>）發布的</a:t>
            </a:r>
            <a:r>
              <a:rPr lang="en-US" altLang="zh-TW" dirty="0" smtClean="0">
                <a:latin typeface="Times New Roman" panose="02020603050405020304" pitchFamily="18" charset="0"/>
                <a:cs typeface="Times New Roman" panose="02020603050405020304" pitchFamily="18" charset="0"/>
              </a:rPr>
              <a:t>2015 </a:t>
            </a:r>
            <a:r>
              <a:rPr lang="zh-TW" altLang="en-US" dirty="0" smtClean="0">
                <a:latin typeface="Times New Roman" panose="02020603050405020304" pitchFamily="18" charset="0"/>
                <a:cs typeface="Times New Roman" panose="02020603050405020304" pitchFamily="18" charset="0"/>
              </a:rPr>
              <a:t>年監視中藥物的名單中，而</a:t>
            </a:r>
            <a:r>
              <a:rPr lang="en-US" altLang="zh-TW" dirty="0" smtClean="0">
                <a:latin typeface="Times New Roman" panose="02020603050405020304" pitchFamily="18" charset="0"/>
                <a:cs typeface="Times New Roman" panose="02020603050405020304" pitchFamily="18" charset="0"/>
              </a:rPr>
              <a:t>2016 </a:t>
            </a:r>
            <a:r>
              <a:rPr lang="zh-TW" altLang="en-US" dirty="0" smtClean="0">
                <a:latin typeface="Times New Roman" panose="02020603050405020304" pitchFamily="18" charset="0"/>
                <a:cs typeface="Times New Roman" panose="02020603050405020304" pitchFamily="18" charset="0"/>
              </a:rPr>
              <a:t>年則列入荷爾蒙及代謝調節劑運動禁藥，</a:t>
            </a:r>
            <a:r>
              <a:rPr lang="en-US" altLang="zh-TW" dirty="0" smtClean="0">
                <a:latin typeface="Times New Roman" panose="02020603050405020304" pitchFamily="18" charset="0"/>
                <a:cs typeface="Times New Roman" panose="02020603050405020304" pitchFamily="18" charset="0"/>
              </a:rPr>
              <a:t>WADA </a:t>
            </a:r>
            <a:r>
              <a:rPr lang="zh-TW" altLang="en-US" dirty="0" smtClean="0">
                <a:latin typeface="Times New Roman" panose="02020603050405020304" pitchFamily="18" charset="0"/>
                <a:cs typeface="Times New Roman" panose="02020603050405020304" pitchFamily="18" charset="0"/>
              </a:rPr>
              <a:t>公布自</a:t>
            </a:r>
            <a:r>
              <a:rPr lang="en-US" altLang="zh-TW" dirty="0" smtClean="0">
                <a:latin typeface="Times New Roman" panose="02020603050405020304" pitchFamily="18" charset="0"/>
                <a:cs typeface="Times New Roman" panose="02020603050405020304" pitchFamily="18" charset="0"/>
              </a:rPr>
              <a:t>2016 </a:t>
            </a:r>
            <a:r>
              <a:rPr lang="zh-TW" altLang="en-US" dirty="0" smtClean="0">
                <a:latin typeface="Times New Roman" panose="02020603050405020304" pitchFamily="18" charset="0"/>
                <a:cs typeface="Times New Roman" panose="02020603050405020304" pitchFamily="18" charset="0"/>
              </a:rPr>
              <a:t>年起已有至少</a:t>
            </a:r>
            <a:r>
              <a:rPr lang="en-US" altLang="zh-TW" dirty="0" smtClean="0">
                <a:latin typeface="Times New Roman" panose="02020603050405020304" pitchFamily="18" charset="0"/>
                <a:cs typeface="Times New Roman" panose="02020603050405020304" pitchFamily="18" charset="0"/>
              </a:rPr>
              <a:t>99 </a:t>
            </a:r>
            <a:r>
              <a:rPr lang="zh-TW" altLang="en-US" dirty="0" smtClean="0">
                <a:latin typeface="Times New Roman" panose="02020603050405020304" pitchFamily="18" charset="0"/>
                <a:cs typeface="Times New Roman" panose="02020603050405020304" pitchFamily="18" charset="0"/>
              </a:rPr>
              <a:t>件美度銨陽性反應紀錄。</a:t>
            </a:r>
          </a:p>
          <a:p>
            <a:pPr lvl="0"/>
            <a:endParaRPr lang="en-US" dirty="0">
              <a:latin typeface="Times New Roman" panose="02020603050405020304" pitchFamily="18" charset="0"/>
              <a:cs typeface="Times New Roman" panose="02020603050405020304" pitchFamily="18" charset="0"/>
            </a:endParaRPr>
          </a:p>
          <a:p>
            <a:pPr lvl="0"/>
            <a:endParaRPr lang="zh-TW" dirty="0">
              <a:latin typeface="Times New Roman" panose="02020603050405020304" pitchFamily="18" charset="0"/>
              <a:cs typeface="Times New Roman" panose="02020603050405020304" pitchFamily="18" charset="0"/>
            </a:endParaRPr>
          </a:p>
        </p:txBody>
      </p:sp>
      <p:sp>
        <p:nvSpPr>
          <p:cNvPr id="4" name="矩形 3"/>
          <p:cNvSpPr/>
          <p:nvPr/>
        </p:nvSpPr>
        <p:spPr>
          <a:xfrm>
            <a:off x="3677595" y="6126159"/>
            <a:ext cx="4532010" cy="369332"/>
          </a:xfrm>
          <a:prstGeom prst="rect">
            <a:avLst/>
          </a:prstGeom>
        </p:spPr>
        <p:txBody>
          <a:bodyPr wrap="none">
            <a:spAutoFit/>
          </a:bodyPr>
          <a:lstStyle/>
          <a:p>
            <a:pPr>
              <a:spcAft>
                <a:spcPts val="0"/>
              </a:spcAft>
            </a:pP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運動教練科學</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42</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2016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年</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月）</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121-130]</a:t>
            </a:r>
            <a:endParaRPr lang="zh-TW" altLang="zh-TW" sz="1600" kern="100" dirty="0">
              <a:latin typeface="Calibri" panose="020F0502020204030204" pitchFamily="34" charset="0"/>
              <a:cs typeface="Times New Roman" panose="02020603050405020304" pitchFamily="18" charset="0"/>
            </a:endParaRPr>
          </a:p>
        </p:txBody>
      </p:sp>
      <p:sp>
        <p:nvSpPr>
          <p:cNvPr id="5" name="投影片編號版面配置區 5"/>
          <p:cNvSpPr txBox="1"/>
          <p:nvPr/>
        </p:nvSpPr>
        <p:spPr>
          <a:xfrm>
            <a:off x="6850956" y="6347115"/>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1</a:t>
            </a:r>
            <a:r>
              <a:rPr lang="en-US" altLang="zh-TW" sz="1400" b="0" i="0" u="none" strike="noStrike" kern="1200" cap="none" spc="0" baseline="0" dirty="0" smtClean="0">
                <a:solidFill>
                  <a:srgbClr val="000000"/>
                </a:solidFill>
                <a:uFillTx/>
                <a:latin typeface="Verdana" pitchFamily="34"/>
                <a:ea typeface="新細明體"/>
                <a:cs typeface=""/>
              </a:rPr>
              <a:t>6</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5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lgn="l"/>
            <a:r>
              <a:rPr lang="en-US" altLang="zh-TW" b="1" i="1" dirty="0" err="1">
                <a:solidFill>
                  <a:srgbClr val="663300"/>
                </a:solidFill>
                <a:latin typeface="Times New Roman" panose="02020603050405020304" pitchFamily="18" charset="0"/>
                <a:cs typeface="Times New Roman" panose="02020603050405020304" pitchFamily="18" charset="0"/>
              </a:rPr>
              <a:t>Meldonium</a:t>
            </a:r>
            <a:r>
              <a:rPr lang="en-US" altLang="zh-TW" b="1" i="1" dirty="0">
                <a:solidFill>
                  <a:srgbClr val="663300"/>
                </a:solidFill>
                <a:latin typeface="Times New Roman" panose="02020603050405020304" pitchFamily="18" charset="0"/>
                <a:cs typeface="Times New Roman" panose="02020603050405020304" pitchFamily="18" charset="0"/>
              </a:rPr>
              <a:t>—(1)</a:t>
            </a:r>
            <a:endParaRPr lang="en-US" b="1" i="1" dirty="0">
              <a:solidFill>
                <a:srgbClr val="663300"/>
              </a:solidFill>
              <a:latin typeface="Times New Roman" panose="02020603050405020304" pitchFamily="18" charset="0"/>
              <a:cs typeface="Times New Roman" panose="02020603050405020304" pitchFamily="18" charset="0"/>
            </a:endParaRPr>
          </a:p>
        </p:txBody>
      </p:sp>
      <p:sp>
        <p:nvSpPr>
          <p:cNvPr id="3" name="內容版面配置區 2"/>
          <p:cNvSpPr txBox="1">
            <a:spLocks noGrp="1"/>
          </p:cNvSpPr>
          <p:nvPr>
            <p:ph idx="1"/>
          </p:nvPr>
        </p:nvSpPr>
        <p:spPr>
          <a:xfrm>
            <a:off x="457200" y="1417640"/>
            <a:ext cx="8229600" cy="4708519"/>
          </a:xfrm>
        </p:spPr>
        <p:txBody>
          <a:bodyPr/>
          <a:lstStyle/>
          <a:p>
            <a:pPr lvl="0"/>
            <a:r>
              <a:rPr lang="zh-TW" altLang="en-US" dirty="0" smtClean="0">
                <a:latin typeface="Times New Roman" panose="02020603050405020304" pitchFamily="18" charset="0"/>
                <a:cs typeface="Times New Roman" panose="02020603050405020304" pitchFamily="18" charset="0"/>
              </a:rPr>
              <a:t>美度銨（</a:t>
            </a:r>
            <a:r>
              <a:rPr lang="en-US" dirty="0" err="1" smtClean="0">
                <a:latin typeface="Times New Roman" panose="02020603050405020304" pitchFamily="18" charset="0"/>
                <a:cs typeface="Times New Roman" panose="02020603050405020304" pitchFamily="18" charset="0"/>
              </a:rPr>
              <a:t>Mildronate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Meldonium</a:t>
            </a:r>
            <a:r>
              <a:rPr lang="en-US" dirty="0" smtClean="0">
                <a:latin typeface="Times New Roman" panose="02020603050405020304" pitchFamily="18" charset="0"/>
                <a:cs typeface="Times New Roman" panose="02020603050405020304" pitchFamily="18" charset="0"/>
              </a:rPr>
              <a:t>）</a:t>
            </a:r>
            <a:r>
              <a:rPr lang="zh-TW" altLang="en-US" dirty="0" smtClean="0">
                <a:latin typeface="Times New Roman" panose="02020603050405020304" pitchFamily="18" charset="0"/>
                <a:cs typeface="Times New Roman" panose="02020603050405020304" pitchFamily="18" charset="0"/>
              </a:rPr>
              <a:t>是拉脫維亞</a:t>
            </a:r>
            <a:r>
              <a:rPr lang="en-US" dirty="0" err="1" smtClean="0">
                <a:latin typeface="Times New Roman" panose="02020603050405020304" pitchFamily="18" charset="0"/>
                <a:cs typeface="Times New Roman" panose="02020603050405020304" pitchFamily="18" charset="0"/>
              </a:rPr>
              <a:t>Grindex</a:t>
            </a:r>
            <a:r>
              <a:rPr lang="en-US" dirty="0" smtClean="0">
                <a:latin typeface="Times New Roman" panose="02020603050405020304" pitchFamily="18" charset="0"/>
                <a:cs typeface="Times New Roman" panose="02020603050405020304" pitchFamily="18" charset="0"/>
              </a:rPr>
              <a:t> </a:t>
            </a:r>
            <a:r>
              <a:rPr lang="zh-TW" altLang="en-US" dirty="0" smtClean="0">
                <a:latin typeface="Times New Roman" panose="02020603050405020304" pitchFamily="18" charset="0"/>
                <a:cs typeface="Times New Roman" panose="02020603050405020304" pitchFamily="18" charset="0"/>
              </a:rPr>
              <a:t>公司於</a:t>
            </a:r>
            <a:r>
              <a:rPr lang="en-US" altLang="zh-TW" dirty="0" smtClean="0">
                <a:latin typeface="Times New Roman" panose="02020603050405020304" pitchFamily="18" charset="0"/>
                <a:cs typeface="Times New Roman" panose="02020603050405020304" pitchFamily="18" charset="0"/>
              </a:rPr>
              <a:t>2010 </a:t>
            </a:r>
            <a:r>
              <a:rPr lang="zh-TW" altLang="en-US" dirty="0" smtClean="0">
                <a:latin typeface="Times New Roman" panose="02020603050405020304" pitchFamily="18" charset="0"/>
                <a:cs typeface="Times New Roman" panose="02020603050405020304" pitchFamily="18" charset="0"/>
              </a:rPr>
              <a:t>年完成臨床試驗的藥品，立陶宛與俄羅斯可合法使用此藥。</a:t>
            </a:r>
            <a:endParaRPr lang="en-US" altLang="zh-TW" dirty="0" smtClean="0">
              <a:latin typeface="Times New Roman" panose="02020603050405020304" pitchFamily="18" charset="0"/>
              <a:cs typeface="Times New Roman" panose="02020603050405020304" pitchFamily="18" charset="0"/>
            </a:endParaRPr>
          </a:p>
          <a:p>
            <a:pPr lvl="0"/>
            <a:endParaRPr lang="en-US" altLang="zh-TW" sz="400" dirty="0">
              <a:latin typeface="Times New Roman" panose="02020603050405020304" pitchFamily="18" charset="0"/>
              <a:cs typeface="Times New Roman" panose="02020603050405020304" pitchFamily="18" charset="0"/>
            </a:endParaRPr>
          </a:p>
          <a:p>
            <a:pPr lvl="0"/>
            <a:r>
              <a:rPr lang="zh-TW" altLang="en-US" dirty="0" smtClean="0">
                <a:latin typeface="Times New Roman" panose="02020603050405020304" pitchFamily="18" charset="0"/>
                <a:cs typeface="Times New Roman" panose="02020603050405020304" pitchFamily="18" charset="0"/>
              </a:rPr>
              <a:t>然而，此藥並未經美國食品藥物管理局（</a:t>
            </a:r>
            <a:r>
              <a:rPr lang="en-US" dirty="0" smtClean="0">
                <a:latin typeface="Times New Roman" panose="02020603050405020304" pitchFamily="18" charset="0"/>
                <a:cs typeface="Times New Roman" panose="02020603050405020304" pitchFamily="18" charset="0"/>
              </a:rPr>
              <a:t>United States Food </a:t>
            </a:r>
            <a:r>
              <a:rPr lang="en-US" dirty="0" err="1" smtClean="0">
                <a:latin typeface="Times New Roman" panose="02020603050405020304" pitchFamily="18" charset="0"/>
                <a:cs typeface="Times New Roman" panose="02020603050405020304" pitchFamily="18" charset="0"/>
              </a:rPr>
              <a:t>andDrug</a:t>
            </a:r>
            <a:r>
              <a:rPr lang="en-US" dirty="0" smtClean="0">
                <a:latin typeface="Times New Roman" panose="02020603050405020304" pitchFamily="18" charset="0"/>
                <a:cs typeface="Times New Roman" panose="02020603050405020304" pitchFamily="18" charset="0"/>
              </a:rPr>
              <a:t> Administration, FDA）</a:t>
            </a:r>
            <a:r>
              <a:rPr lang="zh-TW" altLang="en-US" dirty="0" smtClean="0">
                <a:latin typeface="Times New Roman" panose="02020603050405020304" pitchFamily="18" charset="0"/>
                <a:cs typeface="Times New Roman" panose="02020603050405020304" pitchFamily="18" charset="0"/>
              </a:rPr>
              <a:t>、臺灣食品藥物管理署（</a:t>
            </a:r>
            <a:r>
              <a:rPr lang="en-US" dirty="0" smtClean="0">
                <a:latin typeface="Times New Roman" panose="02020603050405020304" pitchFamily="18" charset="0"/>
                <a:cs typeface="Times New Roman" panose="02020603050405020304" pitchFamily="18" charset="0"/>
              </a:rPr>
              <a:t>Taiwan Food and Drug</a:t>
            </a:r>
            <a:r>
              <a:rPr lang="zh-TW" alt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Administration, TFDA）</a:t>
            </a:r>
            <a:r>
              <a:rPr lang="zh-TW" altLang="en-US" dirty="0" smtClean="0">
                <a:latin typeface="Times New Roman" panose="02020603050405020304" pitchFamily="18" charset="0"/>
                <a:cs typeface="Times New Roman" panose="02020603050405020304" pitchFamily="18" charset="0"/>
              </a:rPr>
              <a:t>認可， 故臺灣並無此藥上市。</a:t>
            </a:r>
          </a:p>
          <a:p>
            <a:pPr lvl="0"/>
            <a:endParaRPr lang="en-US" dirty="0">
              <a:latin typeface="Times New Roman" panose="02020603050405020304" pitchFamily="18" charset="0"/>
              <a:cs typeface="Times New Roman" panose="02020603050405020304" pitchFamily="18" charset="0"/>
            </a:endParaRPr>
          </a:p>
          <a:p>
            <a:pPr lvl="0"/>
            <a:endParaRPr lang="en-US" dirty="0">
              <a:latin typeface="Times New Roman" panose="02020603050405020304" pitchFamily="18" charset="0"/>
              <a:cs typeface="Times New Roman" panose="02020603050405020304" pitchFamily="18" charset="0"/>
            </a:endParaRPr>
          </a:p>
        </p:txBody>
      </p:sp>
      <p:sp>
        <p:nvSpPr>
          <p:cNvPr id="5" name="矩形 4"/>
          <p:cNvSpPr/>
          <p:nvPr/>
        </p:nvSpPr>
        <p:spPr>
          <a:xfrm>
            <a:off x="3926190" y="5941493"/>
            <a:ext cx="4532010" cy="369332"/>
          </a:xfrm>
          <a:prstGeom prst="rect">
            <a:avLst/>
          </a:prstGeom>
        </p:spPr>
        <p:txBody>
          <a:bodyPr wrap="none">
            <a:spAutoFit/>
          </a:bodyPr>
          <a:lstStyle/>
          <a:p>
            <a:pPr>
              <a:spcAft>
                <a:spcPts val="0"/>
              </a:spcAft>
            </a:pP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運動教練科學</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42</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2016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年</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月）</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121-130]</a:t>
            </a:r>
            <a:endParaRPr lang="zh-TW" altLang="zh-TW" sz="1600" kern="100" dirty="0">
              <a:latin typeface="Calibri" panose="020F0502020204030204" pitchFamily="34" charset="0"/>
              <a:cs typeface="Times New Roman" panose="02020603050405020304" pitchFamily="18" charset="0"/>
            </a:endParaRPr>
          </a:p>
        </p:txBody>
      </p:sp>
      <p:sp>
        <p:nvSpPr>
          <p:cNvPr id="6" name="投影片編號版面配置區 5"/>
          <p:cNvSpPr txBox="1"/>
          <p:nvPr/>
        </p:nvSpPr>
        <p:spPr>
          <a:xfrm>
            <a:off x="6850956" y="6347115"/>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1</a:t>
            </a:r>
            <a:r>
              <a:rPr lang="en-US" altLang="zh-TW" sz="1400" b="0" i="0" u="none" strike="noStrike" kern="1200" cap="none" spc="0" baseline="0" dirty="0" smtClean="0">
                <a:solidFill>
                  <a:srgbClr val="000000"/>
                </a:solidFill>
                <a:uFillTx/>
                <a:latin typeface="Verdana" pitchFamily="34"/>
                <a:ea typeface="新細明體"/>
                <a:cs typeface=""/>
              </a:rPr>
              <a:t>7</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9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i="1" dirty="0" err="1">
                <a:solidFill>
                  <a:srgbClr val="663300"/>
                </a:solidFill>
                <a:latin typeface="Times New Roman" panose="02020603050405020304" pitchFamily="18" charset="0"/>
                <a:cs typeface="Times New Roman" panose="02020603050405020304" pitchFamily="18" charset="0"/>
              </a:rPr>
              <a:t>Meldonium</a:t>
            </a:r>
            <a:r>
              <a:rPr lang="en-US" b="1" i="1" dirty="0" smtClean="0">
                <a:solidFill>
                  <a:srgbClr val="663300"/>
                </a:solidFill>
                <a:latin typeface="Times New Roman" panose="02020603050405020304" pitchFamily="18" charset="0"/>
                <a:cs typeface="Times New Roman" panose="02020603050405020304" pitchFamily="18" charset="0"/>
              </a:rPr>
              <a:t>—(</a:t>
            </a:r>
            <a:r>
              <a:rPr lang="en-US" altLang="zh-TW" b="1" i="1" dirty="0" smtClean="0">
                <a:solidFill>
                  <a:srgbClr val="663300"/>
                </a:solidFill>
                <a:latin typeface="Times New Roman" panose="02020603050405020304" pitchFamily="18" charset="0"/>
                <a:cs typeface="Times New Roman" panose="02020603050405020304" pitchFamily="18" charset="0"/>
              </a:rPr>
              <a:t>2</a:t>
            </a:r>
            <a:r>
              <a:rPr lang="en-US" b="1" i="1" dirty="0" smtClean="0">
                <a:solidFill>
                  <a:srgbClr val="6633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3" name="內容版面配置區 2"/>
          <p:cNvSpPr txBox="1">
            <a:spLocks noGrp="1"/>
          </p:cNvSpPr>
          <p:nvPr>
            <p:ph idx="1"/>
          </p:nvPr>
        </p:nvSpPr>
        <p:spPr/>
        <p:txBody>
          <a:bodyPr/>
          <a:lstStyle/>
          <a:p>
            <a:pPr lvl="0"/>
            <a:r>
              <a:rPr lang="en-US" sz="2800" dirty="0">
                <a:latin typeface="Times New Roman" panose="02020603050405020304" pitchFamily="18" charset="0"/>
                <a:cs typeface="Times New Roman" panose="02020603050405020304" pitchFamily="18" charset="0"/>
              </a:rPr>
              <a:t>2016</a:t>
            </a:r>
            <a:r>
              <a:rPr lang="zh-TW" sz="2800" dirty="0">
                <a:latin typeface="Times New Roman" panose="02020603050405020304" pitchFamily="18" charset="0"/>
                <a:cs typeface="Times New Roman" panose="02020603050405020304" pitchFamily="18" charset="0"/>
              </a:rPr>
              <a:t>年正式被</a:t>
            </a:r>
            <a:r>
              <a:rPr lang="en-US" sz="2800" dirty="0">
                <a:latin typeface="Times New Roman" panose="02020603050405020304" pitchFamily="18" charset="0"/>
                <a:cs typeface="Times New Roman" panose="02020603050405020304" pitchFamily="18" charset="0"/>
              </a:rPr>
              <a:t>WADA</a:t>
            </a:r>
            <a:r>
              <a:rPr lang="zh-TW" sz="2800" dirty="0">
                <a:latin typeface="Times New Roman" panose="02020603050405020304" pitchFamily="18" charset="0"/>
                <a:cs typeface="Times New Roman" panose="02020603050405020304" pitchFamily="18" charset="0"/>
              </a:rPr>
              <a:t>列入禁藥清單</a:t>
            </a:r>
            <a:endParaRPr lang="en-US" sz="2800" dirty="0">
              <a:latin typeface="Times New Roman" panose="02020603050405020304" pitchFamily="18" charset="0"/>
              <a:cs typeface="Times New Roman" panose="02020603050405020304" pitchFamily="18" charset="0"/>
            </a:endParaRPr>
          </a:p>
          <a:p>
            <a:pPr lvl="0"/>
            <a:r>
              <a:rPr lang="zh-TW" altLang="en-US" sz="2800" dirty="0" smtClean="0">
                <a:latin typeface="Times New Roman" panose="02020603050405020304" pitchFamily="18" charset="0"/>
                <a:cs typeface="Times New Roman" panose="02020603050405020304" pitchFamily="18" charset="0"/>
              </a:rPr>
              <a:t>美度銨在運動表現上， 除了可促進復原、對抗壓力、活化中樞神經功能，最重要的是它能夠提升血液灌流，還可以增進能量利用的平衡</a:t>
            </a:r>
            <a:endParaRPr lang="en-US" altLang="zh-TW" sz="2800" dirty="0" smtClean="0">
              <a:latin typeface="Times New Roman" panose="02020603050405020304" pitchFamily="18" charset="0"/>
              <a:cs typeface="Times New Roman" panose="02020603050405020304" pitchFamily="18" charset="0"/>
            </a:endParaRPr>
          </a:p>
          <a:p>
            <a:pPr lvl="0"/>
            <a:r>
              <a:rPr lang="zh-TW" altLang="en-US" sz="2800" dirty="0" smtClean="0">
                <a:latin typeface="Times New Roman" panose="02020603050405020304" pitchFamily="18" charset="0"/>
                <a:cs typeface="Times New Roman" panose="02020603050405020304" pitchFamily="18" charset="0"/>
              </a:rPr>
              <a:t>美度銨是左旋肉鹼（</a:t>
            </a:r>
            <a:r>
              <a:rPr lang="en-US" altLang="zh-TW" sz="2800" dirty="0" smtClean="0">
                <a:latin typeface="Times New Roman" panose="02020603050405020304" pitchFamily="18" charset="0"/>
                <a:cs typeface="Times New Roman" panose="02020603050405020304" pitchFamily="18" charset="0"/>
              </a:rPr>
              <a:t>L-carnitine</a:t>
            </a:r>
            <a:r>
              <a:rPr lang="zh-TW" altLang="en-US" sz="2800" dirty="0" smtClean="0">
                <a:latin typeface="Times New Roman" panose="02020603050405020304" pitchFamily="18" charset="0"/>
                <a:cs typeface="Times New Roman" panose="02020603050405020304" pitchFamily="18" charset="0"/>
              </a:rPr>
              <a:t>） 前驅物</a:t>
            </a:r>
            <a:r>
              <a:rPr lang="en-US" altLang="zh-TW" sz="2800" dirty="0" smtClean="0">
                <a:latin typeface="Times New Roman" panose="02020603050405020304" pitchFamily="18" charset="0"/>
                <a:cs typeface="Times New Roman" panose="02020603050405020304" pitchFamily="18" charset="0"/>
              </a:rPr>
              <a:t>GBB</a:t>
            </a:r>
            <a:r>
              <a:rPr lang="zh-TW" altLang="en-US" sz="2800" dirty="0" smtClean="0">
                <a:latin typeface="Times New Roman" panose="02020603050405020304" pitchFamily="18" charset="0"/>
                <a:cs typeface="Times New Roman" panose="02020603050405020304" pitchFamily="18" charset="0"/>
              </a:rPr>
              <a:t>（</a:t>
            </a:r>
            <a:r>
              <a:rPr lang="en-US" altLang="zh-TW" sz="2800" dirty="0" smtClean="0">
                <a:latin typeface="Times New Roman" panose="02020603050405020304" pitchFamily="18" charset="0"/>
                <a:cs typeface="Times New Roman" panose="02020603050405020304" pitchFamily="18" charset="0"/>
              </a:rPr>
              <a:t>γ-</a:t>
            </a:r>
            <a:r>
              <a:rPr lang="en-US" altLang="zh-TW" sz="2800" dirty="0" err="1" smtClean="0">
                <a:latin typeface="Times New Roman" panose="02020603050405020304" pitchFamily="18" charset="0"/>
                <a:cs typeface="Times New Roman" panose="02020603050405020304" pitchFamily="18" charset="0"/>
              </a:rPr>
              <a:t>butyrobetaine</a:t>
            </a:r>
            <a:r>
              <a:rPr lang="zh-TW" altLang="en-US" sz="2800" dirty="0" smtClean="0">
                <a:latin typeface="Times New Roman" panose="02020603050405020304" pitchFamily="18" charset="0"/>
                <a:cs typeface="Times New Roman" panose="02020603050405020304" pitchFamily="18" charset="0"/>
              </a:rPr>
              <a:t>） 的異構物， 左旋肉鹼可以從日常食品取得，也可由離胺酸（</a:t>
            </a:r>
            <a:r>
              <a:rPr lang="en-US" altLang="zh-TW" sz="2800" dirty="0" smtClean="0">
                <a:latin typeface="Times New Roman" panose="02020603050405020304" pitchFamily="18" charset="0"/>
                <a:cs typeface="Times New Roman" panose="02020603050405020304" pitchFamily="18" charset="0"/>
              </a:rPr>
              <a:t>lysine</a:t>
            </a:r>
            <a:r>
              <a:rPr lang="zh-TW" altLang="en-US" sz="2800" dirty="0" smtClean="0">
                <a:latin typeface="Times New Roman" panose="02020603050405020304" pitchFamily="18" charset="0"/>
                <a:cs typeface="Times New Roman" panose="02020603050405020304" pitchFamily="18" charset="0"/>
              </a:rPr>
              <a:t>） 和甲硫氨酸（</a:t>
            </a:r>
            <a:r>
              <a:rPr lang="en-US" altLang="zh-TW" sz="2800" dirty="0" smtClean="0">
                <a:latin typeface="Times New Roman" panose="02020603050405020304" pitchFamily="18" charset="0"/>
                <a:cs typeface="Times New Roman" panose="02020603050405020304" pitchFamily="18" charset="0"/>
              </a:rPr>
              <a:t>methionine</a:t>
            </a:r>
            <a:r>
              <a:rPr lang="zh-TW" altLang="en-US" sz="2800" dirty="0" smtClean="0">
                <a:latin typeface="Times New Roman" panose="02020603050405020304" pitchFamily="18" charset="0"/>
                <a:cs typeface="Times New Roman" panose="02020603050405020304" pitchFamily="18" charset="0"/>
              </a:rPr>
              <a:t>） 合成</a:t>
            </a:r>
          </a:p>
          <a:p>
            <a:pPr lvl="0"/>
            <a:endParaRPr lang="en-US" sz="2800" dirty="0">
              <a:latin typeface="Times New Roman" panose="02020603050405020304" pitchFamily="18" charset="0"/>
              <a:cs typeface="Times New Roman" panose="02020603050405020304" pitchFamily="18" charset="0"/>
            </a:endParaRPr>
          </a:p>
        </p:txBody>
      </p:sp>
      <p:sp>
        <p:nvSpPr>
          <p:cNvPr id="4" name="矩形 3"/>
          <p:cNvSpPr/>
          <p:nvPr/>
        </p:nvSpPr>
        <p:spPr>
          <a:xfrm>
            <a:off x="3863332" y="5756827"/>
            <a:ext cx="4532010" cy="369332"/>
          </a:xfrm>
          <a:prstGeom prst="rect">
            <a:avLst/>
          </a:prstGeom>
        </p:spPr>
        <p:txBody>
          <a:bodyPr wrap="none">
            <a:spAutoFit/>
          </a:bodyPr>
          <a:lstStyle/>
          <a:p>
            <a:pPr>
              <a:spcAft>
                <a:spcPts val="0"/>
              </a:spcAft>
            </a:pP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運動教練科學</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42</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2016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年</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月）</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121-130]</a:t>
            </a:r>
            <a:endParaRPr lang="zh-TW" altLang="zh-TW" sz="1600" kern="100" dirty="0">
              <a:latin typeface="Calibri" panose="020F0502020204030204" pitchFamily="34" charset="0"/>
              <a:cs typeface="Times New Roman" panose="02020603050405020304" pitchFamily="18" charset="0"/>
            </a:endParaRPr>
          </a:p>
        </p:txBody>
      </p:sp>
      <p:sp>
        <p:nvSpPr>
          <p:cNvPr id="5" name="投影片編號版面配置區 5"/>
          <p:cNvSpPr txBox="1"/>
          <p:nvPr/>
        </p:nvSpPr>
        <p:spPr>
          <a:xfrm>
            <a:off x="6850956" y="6347115"/>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1</a:t>
            </a:r>
            <a:r>
              <a:rPr lang="en-US" altLang="zh-TW" sz="1400" b="0" i="0" u="none" strike="noStrike" kern="1200" cap="none" spc="0" baseline="0" dirty="0" smtClean="0">
                <a:solidFill>
                  <a:srgbClr val="000000"/>
                </a:solidFill>
                <a:uFillTx/>
                <a:latin typeface="Verdana" pitchFamily="34"/>
                <a:ea typeface="新細明體"/>
                <a:cs typeface=""/>
              </a:rPr>
              <a:t>8</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9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b="1" i="1" dirty="0" err="1">
                <a:solidFill>
                  <a:srgbClr val="663300"/>
                </a:solidFill>
                <a:latin typeface="Times New Roman" panose="02020603050405020304" pitchFamily="18" charset="0"/>
                <a:cs typeface="Times New Roman" panose="02020603050405020304" pitchFamily="18" charset="0"/>
              </a:rPr>
              <a:t>Meldonium</a:t>
            </a:r>
            <a:r>
              <a:rPr lang="en-US" b="1" i="1" dirty="0" smtClean="0">
                <a:solidFill>
                  <a:srgbClr val="663300"/>
                </a:solidFill>
                <a:latin typeface="Times New Roman" panose="02020603050405020304" pitchFamily="18" charset="0"/>
                <a:cs typeface="Times New Roman" panose="02020603050405020304" pitchFamily="18" charset="0"/>
              </a:rPr>
              <a:t>—(</a:t>
            </a:r>
            <a:r>
              <a:rPr lang="en-US" altLang="zh-TW" b="1" i="1" dirty="0" smtClean="0">
                <a:solidFill>
                  <a:srgbClr val="663300"/>
                </a:solidFill>
                <a:latin typeface="Times New Roman" panose="02020603050405020304" pitchFamily="18" charset="0"/>
                <a:cs typeface="Times New Roman" panose="02020603050405020304" pitchFamily="18" charset="0"/>
              </a:rPr>
              <a:t>3</a:t>
            </a:r>
            <a:r>
              <a:rPr lang="en-US" b="1" i="1" dirty="0" smtClean="0">
                <a:solidFill>
                  <a:srgbClr val="6633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3" name="內容版面配置區 2"/>
          <p:cNvSpPr txBox="1">
            <a:spLocks noGrp="1"/>
          </p:cNvSpPr>
          <p:nvPr>
            <p:ph idx="1"/>
          </p:nvPr>
        </p:nvSpPr>
        <p:spPr>
          <a:xfrm>
            <a:off x="200025" y="1417640"/>
            <a:ext cx="8752530" cy="4708519"/>
          </a:xfrm>
        </p:spPr>
        <p:txBody>
          <a:bodyPr/>
          <a:lstStyle/>
          <a:p>
            <a:r>
              <a:rPr lang="zh-TW" altLang="zh-TW" dirty="0"/>
              <a:t>美度銨具有心臟保護作用，它可增加心肌的收縮、抑制心肌肥大、增加周邊血管循環、增加動脈平滑肌的收縮能力、改善動脈硬化、降低心絞痛</a:t>
            </a:r>
            <a:r>
              <a:rPr lang="zh-TW" altLang="zh-TW" dirty="0" smtClean="0"/>
              <a:t>症狀</a:t>
            </a:r>
            <a:endParaRPr lang="en-US" altLang="zh-TW" dirty="0" smtClean="0"/>
          </a:p>
          <a:p>
            <a:pPr lvl="1"/>
            <a:r>
              <a:rPr lang="zh-TW" altLang="zh-TW" sz="2400" dirty="0" smtClean="0"/>
              <a:t>於</a:t>
            </a:r>
            <a:r>
              <a:rPr lang="en-US" altLang="zh-TW" sz="2400" dirty="0"/>
              <a:t>1989</a:t>
            </a:r>
            <a:r>
              <a:rPr lang="zh-TW" altLang="zh-TW" sz="2400" dirty="0"/>
              <a:t>年，依據安慰劑控制的俄羅斯實驗，給予狹心症病患美度銨，結果可達抗心絞痛及提升運動能力</a:t>
            </a:r>
          </a:p>
          <a:p>
            <a:pPr lvl="1"/>
            <a:r>
              <a:rPr lang="zh-TW" altLang="zh-TW" sz="2400" dirty="0"/>
              <a:t>服用美度銨可能出現的</a:t>
            </a:r>
            <a:r>
              <a:rPr lang="zh-TW" altLang="zh-TW" sz="2400" dirty="0">
                <a:solidFill>
                  <a:schemeClr val="tx1"/>
                </a:solidFill>
              </a:rPr>
              <a:t>不良影響</a:t>
            </a:r>
            <a:r>
              <a:rPr lang="zh-TW" altLang="zh-TW" sz="2400" dirty="0"/>
              <a:t>有：嗜酸性細胞增多、過敏反應、心搏過速、血壓下降、消化不良、頭痛、呼吸困難、全身無力等</a:t>
            </a:r>
          </a:p>
          <a:p>
            <a:pPr lvl="0"/>
            <a:endParaRPr lang="en-US" sz="2800" dirty="0"/>
          </a:p>
          <a:p>
            <a:pPr lvl="0"/>
            <a:endParaRPr lang="en-US" sz="2800" dirty="0"/>
          </a:p>
        </p:txBody>
      </p:sp>
      <p:sp>
        <p:nvSpPr>
          <p:cNvPr id="4" name="矩形 3"/>
          <p:cNvSpPr/>
          <p:nvPr/>
        </p:nvSpPr>
        <p:spPr>
          <a:xfrm>
            <a:off x="3849045" y="6126159"/>
            <a:ext cx="4532010" cy="369332"/>
          </a:xfrm>
          <a:prstGeom prst="rect">
            <a:avLst/>
          </a:prstGeom>
        </p:spPr>
        <p:txBody>
          <a:bodyPr wrap="none">
            <a:spAutoFit/>
          </a:bodyPr>
          <a:lstStyle/>
          <a:p>
            <a:pPr>
              <a:spcAft>
                <a:spcPts val="0"/>
              </a:spcAft>
            </a:pP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運動教練科學</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42</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2016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年</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6 </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月）</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121-130]</a:t>
            </a:r>
            <a:endParaRPr lang="zh-TW" altLang="zh-TW" sz="1600" kern="100" dirty="0">
              <a:latin typeface="Calibri" panose="020F0502020204030204" pitchFamily="34" charset="0"/>
              <a:cs typeface="Times New Roman" panose="02020603050405020304" pitchFamily="18" charset="0"/>
            </a:endParaRPr>
          </a:p>
        </p:txBody>
      </p:sp>
      <p:sp>
        <p:nvSpPr>
          <p:cNvPr id="5" name="投影片編號版面配置區 5"/>
          <p:cNvSpPr txBox="1"/>
          <p:nvPr/>
        </p:nvSpPr>
        <p:spPr>
          <a:xfrm>
            <a:off x="6850956" y="6347115"/>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dirty="0" smtClean="0">
                <a:solidFill>
                  <a:srgbClr val="000000"/>
                </a:solidFill>
                <a:uFillTx/>
                <a:latin typeface="Verdana" pitchFamily="34"/>
                <a:ea typeface="新細明體"/>
                <a:cs typeface=""/>
              </a:rPr>
              <a:t>1</a:t>
            </a:r>
            <a:r>
              <a:rPr lang="en-US" altLang="zh-TW" sz="1400" b="0" i="0" u="none" strike="noStrike" kern="1200" cap="none" spc="0" baseline="0" dirty="0" smtClean="0">
                <a:solidFill>
                  <a:srgbClr val="000000"/>
                </a:solidFill>
                <a:uFillTx/>
                <a:latin typeface="Verdana" pitchFamily="34"/>
                <a:ea typeface="新細明體"/>
                <a:cs typeface=""/>
              </a:rPr>
              <a:t>9</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3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課程大綱</a:t>
            </a:r>
            <a:endParaRPr lang="en-US"/>
          </a:p>
        </p:txBody>
      </p:sp>
      <p:sp>
        <p:nvSpPr>
          <p:cNvPr id="3" name="內容版面配置區 2"/>
          <p:cNvSpPr txBox="1">
            <a:spLocks noGrp="1"/>
          </p:cNvSpPr>
          <p:nvPr>
            <p:ph idx="1"/>
          </p:nvPr>
        </p:nvSpPr>
        <p:spPr/>
        <p:txBody>
          <a:bodyPr/>
          <a:lstStyle/>
          <a:p>
            <a:pPr lvl="0"/>
            <a:r>
              <a:rPr lang="zh-TW"/>
              <a:t>運動禁藥的歷史回顧</a:t>
            </a:r>
            <a:endParaRPr lang="en-US"/>
          </a:p>
          <a:p>
            <a:pPr lvl="0"/>
            <a:r>
              <a:rPr lang="zh-TW"/>
              <a:t>運動禁藥的定義</a:t>
            </a:r>
            <a:endParaRPr lang="en-US"/>
          </a:p>
          <a:p>
            <a:pPr lvl="0"/>
            <a:r>
              <a:rPr lang="zh-TW"/>
              <a:t>用藥的原因</a:t>
            </a:r>
            <a:endParaRPr lang="en-US"/>
          </a:p>
          <a:p>
            <a:pPr lvl="0"/>
            <a:r>
              <a:rPr lang="zh-TW"/>
              <a:t>運動禁藥的種類</a:t>
            </a:r>
            <a:endParaRPr lang="en-US"/>
          </a:p>
          <a:p>
            <a:pPr lvl="0"/>
            <a:r>
              <a:rPr lang="zh-TW"/>
              <a:t>運動禁藥的管制及教育</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C62100E-E31E-47DA-8E40-386624AA8CD3}" type="slidenum">
              <a:t>20</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dirty="0">
                <a:solidFill>
                  <a:srgbClr val="663300"/>
                </a:solidFill>
              </a:rPr>
              <a:t>運動禁藥的定義</a:t>
            </a:r>
            <a:r>
              <a:rPr lang="en-US" b="1" i="1" dirty="0">
                <a:solidFill>
                  <a:srgbClr val="663300"/>
                </a:solidFill>
              </a:rPr>
              <a:t>—(1)</a:t>
            </a:r>
            <a:endParaRPr lang="zh-TW" b="1" i="1" dirty="0">
              <a:solidFill>
                <a:srgbClr val="663300"/>
              </a:solidFill>
            </a:endParaRPr>
          </a:p>
        </p:txBody>
      </p:sp>
      <p:sp>
        <p:nvSpPr>
          <p:cNvPr id="4" name="Rectangle 3"/>
          <p:cNvSpPr txBox="1">
            <a:spLocks noGrp="1"/>
          </p:cNvSpPr>
          <p:nvPr>
            <p:ph idx="1"/>
          </p:nvPr>
        </p:nvSpPr>
        <p:spPr>
          <a:xfrm>
            <a:off x="755651" y="1628775"/>
            <a:ext cx="7920039" cy="4921245"/>
          </a:xfrm>
        </p:spPr>
        <p:txBody>
          <a:bodyPr/>
          <a:lstStyle/>
          <a:p>
            <a:pPr lvl="0"/>
            <a:r>
              <a:rPr lang="en-US">
                <a:latin typeface="Times New Roman" pitchFamily="18"/>
              </a:rPr>
              <a:t>Doping </a:t>
            </a:r>
            <a:r>
              <a:rPr lang="zh-TW">
                <a:latin typeface="Times New Roman" pitchFamily="18"/>
              </a:rPr>
              <a:t>這個字的原始意義是指一種興奮性的飲料</a:t>
            </a:r>
            <a:r>
              <a:rPr lang="en-US">
                <a:latin typeface="Times New Roman" pitchFamily="18"/>
              </a:rPr>
              <a:t>--dope</a:t>
            </a:r>
            <a:r>
              <a:rPr lang="zh-TW">
                <a:latin typeface="Times New Roman" pitchFamily="18"/>
              </a:rPr>
              <a:t>，大約十八世紀的時候，南非某種族的儀式會使用此種飲料。</a:t>
            </a:r>
          </a:p>
          <a:p>
            <a:pPr lvl="0"/>
            <a:endParaRPr lang="en-US" sz="1200">
              <a:latin typeface="Times New Roman" pitchFamily="18"/>
            </a:endParaRPr>
          </a:p>
          <a:p>
            <a:pPr lvl="0"/>
            <a:r>
              <a:rPr lang="en-US">
                <a:latin typeface="Times New Roman" pitchFamily="18"/>
              </a:rPr>
              <a:t>1889</a:t>
            </a:r>
            <a:r>
              <a:rPr lang="zh-TW">
                <a:latin typeface="Times New Roman" pitchFamily="18"/>
              </a:rPr>
              <a:t>年第一次出現在英文的字典；它被描述為一種麻醉性的藥劑，使用於賽馬，會降低賽馬的運動表現。同時代，使用定義被延伸，包括了增進運動表現。之後其定義與禁藥的使用或禁用方法亦相關。</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i="1" dirty="0" smtClean="0">
                <a:solidFill>
                  <a:srgbClr val="663300"/>
                </a:solidFill>
              </a:rPr>
              <a:t>運動禁藥的定義</a:t>
            </a:r>
            <a:r>
              <a:rPr lang="en-US" altLang="zh-TW" b="1" i="1" dirty="0" smtClean="0">
                <a:solidFill>
                  <a:srgbClr val="663300"/>
                </a:solidFill>
              </a:rPr>
              <a:t>—(2)</a:t>
            </a:r>
            <a:endParaRPr lang="zh-TW" altLang="en-US" dirty="0"/>
          </a:p>
        </p:txBody>
      </p:sp>
      <p:sp>
        <p:nvSpPr>
          <p:cNvPr id="3" name="內容版面配置區 2"/>
          <p:cNvSpPr>
            <a:spLocks noGrp="1"/>
          </p:cNvSpPr>
          <p:nvPr>
            <p:ph idx="1"/>
          </p:nvPr>
        </p:nvSpPr>
        <p:spPr/>
        <p:txBody>
          <a:bodyPr/>
          <a:lstStyle/>
          <a:p>
            <a:r>
              <a:rPr lang="zh-TW" altLang="en-US" dirty="0" smtClean="0"/>
              <a:t>依據聯合國教育科學文化組織的定義</a:t>
            </a:r>
            <a:endParaRPr lang="en-US" altLang="zh-TW" dirty="0" smtClean="0"/>
          </a:p>
          <a:p>
            <a:pPr lvl="1"/>
            <a:r>
              <a:rPr lang="en-US" altLang="zh-TW" dirty="0" smtClean="0"/>
              <a:t>“Doping” </a:t>
            </a:r>
            <a:r>
              <a:rPr lang="zh-TW" altLang="zh-TW" dirty="0" smtClean="0"/>
              <a:t>是</a:t>
            </a:r>
            <a:r>
              <a:rPr lang="zh-TW" altLang="zh-TW" dirty="0"/>
              <a:t>指運動員使用禁用藥物或方法來提高訓練和運動</a:t>
            </a:r>
            <a:r>
              <a:rPr lang="zh-TW" altLang="zh-TW" dirty="0" smtClean="0"/>
              <a:t>成績</a:t>
            </a:r>
            <a:r>
              <a:rPr lang="zh-TW" altLang="en-US" dirty="0" smtClean="0"/>
              <a:t>；</a:t>
            </a:r>
            <a:r>
              <a:rPr lang="zh-TW" altLang="zh-TW" dirty="0" smtClean="0"/>
              <a:t> </a:t>
            </a:r>
            <a:r>
              <a:rPr lang="zh-TW" altLang="zh-TW" dirty="0"/>
              <a:t>類固醇是我們討論</a:t>
            </a:r>
            <a:r>
              <a:rPr lang="en-US" altLang="zh-TW" dirty="0"/>
              <a:t>Doping</a:t>
            </a:r>
            <a:r>
              <a:rPr lang="zh-TW" altLang="zh-TW" dirty="0"/>
              <a:t>時經常提到會的物質，但</a:t>
            </a:r>
            <a:r>
              <a:rPr lang="en-US" altLang="zh-TW" dirty="0"/>
              <a:t>Doping</a:t>
            </a:r>
            <a:r>
              <a:rPr lang="zh-TW" altLang="zh-TW" dirty="0"/>
              <a:t>還包括運動員使用其他禁</a:t>
            </a:r>
            <a:r>
              <a:rPr lang="zh-TW" altLang="zh-TW" dirty="0" smtClean="0"/>
              <a:t>用</a:t>
            </a:r>
            <a:r>
              <a:rPr lang="zh-TW" altLang="en-US" dirty="0" smtClean="0"/>
              <a:t>物質</a:t>
            </a:r>
            <a:r>
              <a:rPr lang="zh-TW" altLang="zh-TW" dirty="0" smtClean="0"/>
              <a:t>（</a:t>
            </a:r>
            <a:r>
              <a:rPr lang="zh-TW" altLang="zh-TW" dirty="0"/>
              <a:t>如興奮劑，激素，利尿劑，麻醉劑和大麻），禁用方法的使用（例如輸血或 基因興奮劑），甚至拒絕接受禁藥檢測或企圖篡改</a:t>
            </a:r>
            <a:r>
              <a:rPr lang="en-US" altLang="zh-TW" dirty="0"/>
              <a:t>Doping</a:t>
            </a:r>
            <a:r>
              <a:rPr lang="zh-TW" altLang="zh-TW" dirty="0"/>
              <a:t>控制</a:t>
            </a:r>
            <a:r>
              <a:rPr lang="en-US" altLang="zh-TW" dirty="0"/>
              <a:t>…</a:t>
            </a:r>
            <a:r>
              <a:rPr lang="zh-TW" altLang="zh-TW" dirty="0"/>
              <a:t>等等。</a:t>
            </a:r>
            <a:endParaRPr lang="zh-TW" altLang="zh-TW" sz="2000" dirty="0"/>
          </a:p>
          <a:p>
            <a:endParaRPr lang="zh-TW" altLang="en-US" dirty="0"/>
          </a:p>
        </p:txBody>
      </p:sp>
      <p:sp>
        <p:nvSpPr>
          <p:cNvPr id="4" name="矩形 3"/>
          <p:cNvSpPr/>
          <p:nvPr/>
        </p:nvSpPr>
        <p:spPr>
          <a:xfrm>
            <a:off x="1671638" y="5533801"/>
            <a:ext cx="7172324" cy="369332"/>
          </a:xfrm>
          <a:prstGeom prst="rect">
            <a:avLst/>
          </a:prstGeom>
        </p:spPr>
        <p:txBody>
          <a:bodyPr wrap="square">
            <a:spAutoFit/>
          </a:bodyPr>
          <a:lstStyle/>
          <a:p>
            <a:pPr>
              <a:spcAft>
                <a:spcPts val="0"/>
              </a:spcAft>
            </a:pP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來源</a:t>
            </a:r>
            <a:r>
              <a:rPr lang="en-US" altLang="zh-TW" b="1" kern="100" dirty="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 https://www.merriam-webster.com/dictionary/doping]</a:t>
            </a:r>
            <a:endParaRPr lang="zh-TW" altLang="zh-TW" sz="1600" kern="100" dirty="0">
              <a:latin typeface="Calibri" panose="020F0502020204030204" pitchFamily="34" charset="0"/>
              <a:cs typeface="Times New Roman" panose="02020603050405020304" pitchFamily="18" charset="0"/>
            </a:endParaRPr>
          </a:p>
        </p:txBody>
      </p:sp>
      <p:sp>
        <p:nvSpPr>
          <p:cNvPr id="5"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zh-TW" sz="1400" b="0" i="0" u="none" strike="noStrike" kern="1200" cap="none" spc="0" baseline="0" dirty="0" smtClean="0">
                <a:solidFill>
                  <a:srgbClr val="000000"/>
                </a:solidFill>
                <a:uFillTx/>
                <a:latin typeface="Verdana" pitchFamily="34"/>
                <a:ea typeface="新細明體"/>
                <a:cs typeface=""/>
              </a:rPr>
              <a:t>21</a:t>
            </a:r>
            <a:endParaRPr lang="en-US" sz="1400" b="0" i="0" u="none" strike="noStrike" kern="1200" cap="none" spc="0" baseline="0" dirty="0">
              <a:solidFill>
                <a:srgbClr val="000000"/>
              </a:solidFill>
              <a:uFillTx/>
              <a:latin typeface="Verdana" pitchFamily="34"/>
              <a:ea typeface="新細明體"/>
              <a:cs typeface=""/>
            </a:endParaRPr>
          </a:p>
        </p:txBody>
      </p:sp>
    </p:spTree>
    <p:extLst>
      <p:ext uri="{BB962C8B-B14F-4D97-AF65-F5344CB8AC3E}">
        <p14:creationId xmlns:p14="http://schemas.microsoft.com/office/powerpoint/2010/main" val="175487996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i="1" dirty="0" smtClean="0">
                <a:solidFill>
                  <a:srgbClr val="663300"/>
                </a:solidFill>
              </a:rPr>
              <a:t>運動禁藥的定義</a:t>
            </a:r>
            <a:r>
              <a:rPr lang="en-US" altLang="zh-TW" b="1" i="1" dirty="0" smtClean="0">
                <a:solidFill>
                  <a:srgbClr val="663300"/>
                </a:solidFill>
              </a:rPr>
              <a:t>—(3)</a:t>
            </a:r>
            <a:endParaRPr lang="zh-TW" altLang="en-US" dirty="0"/>
          </a:p>
        </p:txBody>
      </p:sp>
      <p:sp>
        <p:nvSpPr>
          <p:cNvPr id="3" name="內容版面配置區 2"/>
          <p:cNvSpPr>
            <a:spLocks noGrp="1"/>
          </p:cNvSpPr>
          <p:nvPr>
            <p:ph idx="1"/>
          </p:nvPr>
        </p:nvSpPr>
        <p:spPr/>
        <p:txBody>
          <a:bodyPr/>
          <a:lstStyle/>
          <a:p>
            <a:pPr lvl="0">
              <a:lnSpc>
                <a:spcPct val="90000"/>
              </a:lnSpc>
            </a:pPr>
            <a:r>
              <a:rPr lang="en-US" altLang="zh-TW" b="1" dirty="0" smtClean="0">
                <a:latin typeface="Times New Roman" pitchFamily="18"/>
              </a:rPr>
              <a:t>Doping</a:t>
            </a:r>
            <a:r>
              <a:rPr lang="zh-TW" altLang="zh-TW" dirty="0" smtClean="0">
                <a:latin typeface="Times New Roman" pitchFamily="18"/>
              </a:rPr>
              <a:t>係違反體育道德、公平性及醫學道德而被國際運動組織禁止使用的藥物和方法。</a:t>
            </a:r>
            <a:endParaRPr lang="en-US" altLang="zh-TW" dirty="0" smtClean="0">
              <a:latin typeface="Times New Roman" pitchFamily="18"/>
            </a:endParaRPr>
          </a:p>
          <a:p>
            <a:pPr lvl="0">
              <a:lnSpc>
                <a:spcPct val="90000"/>
              </a:lnSpc>
            </a:pPr>
            <a:endParaRPr lang="en-US" altLang="zh-TW" sz="2400" dirty="0" smtClean="0">
              <a:latin typeface="Times New Roman" pitchFamily="18"/>
            </a:endParaRPr>
          </a:p>
          <a:p>
            <a:pPr lvl="0">
              <a:lnSpc>
                <a:spcPct val="90000"/>
              </a:lnSpc>
            </a:pPr>
            <a:r>
              <a:rPr lang="en-US" altLang="zh-TW" dirty="0" smtClean="0">
                <a:latin typeface="Times New Roman" pitchFamily="18"/>
              </a:rPr>
              <a:t>IOC</a:t>
            </a:r>
            <a:r>
              <a:rPr lang="zh-TW" altLang="zh-TW" dirty="0" smtClean="0">
                <a:latin typeface="Times New Roman" pitchFamily="18"/>
              </a:rPr>
              <a:t>定義為</a:t>
            </a:r>
            <a:r>
              <a:rPr lang="zh-TW" altLang="zh-TW" b="1" dirty="0" smtClean="0">
                <a:latin typeface="Times New Roman" pitchFamily="18"/>
              </a:rPr>
              <a:t>運動員使用有害於健康及</a:t>
            </a:r>
            <a:r>
              <a:rPr lang="en-US" altLang="zh-TW" b="1" dirty="0" smtClean="0">
                <a:latin typeface="Times New Roman" pitchFamily="18"/>
              </a:rPr>
              <a:t>/</a:t>
            </a:r>
            <a:r>
              <a:rPr lang="zh-TW" altLang="zh-TW" b="1" dirty="0" smtClean="0">
                <a:latin typeface="Times New Roman" pitchFamily="18"/>
              </a:rPr>
              <a:t>或增進運動表現的藥物或方法與企圖影響檢測結果的方法。</a:t>
            </a:r>
          </a:p>
          <a:p>
            <a:endParaRPr lang="zh-TW" altLang="en-US" dirty="0"/>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zh-TW" sz="1400" b="0" i="0" u="none" strike="noStrike" kern="1200" cap="none" spc="0" baseline="0" dirty="0" smtClean="0">
                <a:solidFill>
                  <a:srgbClr val="000000"/>
                </a:solidFill>
                <a:uFillTx/>
                <a:latin typeface="Verdana" pitchFamily="34"/>
                <a:ea typeface="新細明體"/>
                <a:cs typeface=""/>
              </a:rPr>
              <a:t>22</a:t>
            </a:r>
            <a:endParaRPr lang="en-US" sz="1400" b="0" i="0" u="none" strike="noStrike" kern="1200" cap="none" spc="0" baseline="0" dirty="0">
              <a:solidFill>
                <a:srgbClr val="000000"/>
              </a:solidFill>
              <a:uFillTx/>
              <a:latin typeface="Verdana" pitchFamily="34"/>
              <a:ea typeface="新細明體"/>
              <a:cs typeface=""/>
            </a:endParaRPr>
          </a:p>
        </p:txBody>
      </p:sp>
    </p:spTree>
    <p:extLst>
      <p:ext uri="{BB962C8B-B14F-4D97-AF65-F5344CB8AC3E}">
        <p14:creationId xmlns:p14="http://schemas.microsoft.com/office/powerpoint/2010/main" val="221593196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Slide103">
    <p:spTree>
      <p:nvGrpSpPr>
        <p:cNvPr id="1" name=""/>
        <p:cNvGrpSpPr/>
        <p:nvPr/>
      </p:nvGrpSpPr>
      <p:grpSpPr>
        <a:xfrm>
          <a:off x="0" y="0"/>
          <a:ext cx="0" cy="0"/>
          <a:chOff x="0" y="0"/>
          <a:chExt cx="0" cy="0"/>
        </a:xfrm>
      </p:grpSpPr>
      <p:sp>
        <p:nvSpPr>
          <p:cNvPr id="2" name="Shape 592"/>
          <p:cNvSpPr txBox="1">
            <a:spLocks noGrp="1"/>
          </p:cNvSpPr>
          <p:nvPr>
            <p:ph type="title"/>
          </p:nvPr>
        </p:nvSpPr>
        <p:spPr/>
        <p:txBody>
          <a:bodyPr lIns="91421" tIns="91421" rIns="91421" bIns="91421"/>
          <a:lstStyle/>
          <a:p>
            <a:pPr lvl="0"/>
            <a:r>
              <a:rPr lang="zh-TW" b="1" i="1" dirty="0" smtClean="0">
                <a:solidFill>
                  <a:srgbClr val="663300"/>
                </a:solidFill>
              </a:rPr>
              <a:t>禁藥</a:t>
            </a:r>
            <a:r>
              <a:rPr lang="en-US" altLang="zh-TW" b="1" i="1" dirty="0" smtClean="0">
                <a:solidFill>
                  <a:srgbClr val="663300"/>
                </a:solidFill>
              </a:rPr>
              <a:t>(</a:t>
            </a:r>
            <a:r>
              <a:rPr lang="zh-TW" altLang="en-US" b="1" i="1" dirty="0" smtClean="0">
                <a:solidFill>
                  <a:srgbClr val="663300"/>
                </a:solidFill>
              </a:rPr>
              <a:t>或毒品</a:t>
            </a:r>
            <a:r>
              <a:rPr lang="en-US" altLang="zh-TW" b="1" i="1" dirty="0" smtClean="0">
                <a:solidFill>
                  <a:srgbClr val="663300"/>
                </a:solidFill>
              </a:rPr>
              <a:t>)</a:t>
            </a:r>
            <a:r>
              <a:rPr lang="en-US" b="1" i="1" dirty="0" smtClean="0">
                <a:solidFill>
                  <a:srgbClr val="663300"/>
                </a:solidFill>
              </a:rPr>
              <a:t> </a:t>
            </a:r>
            <a:r>
              <a:rPr lang="en-US" b="1" i="1" dirty="0">
                <a:solidFill>
                  <a:srgbClr val="663300"/>
                </a:solidFill>
              </a:rPr>
              <a:t>vs.</a:t>
            </a:r>
            <a:r>
              <a:rPr lang="zh-TW" b="1" i="1" dirty="0">
                <a:solidFill>
                  <a:srgbClr val="663300"/>
                </a:solidFill>
              </a:rPr>
              <a:t>運動</a:t>
            </a:r>
            <a:r>
              <a:rPr lang="zh-TW" b="1" i="1" dirty="0" smtClean="0">
                <a:solidFill>
                  <a:srgbClr val="663300"/>
                </a:solidFill>
              </a:rPr>
              <a:t>禁藥</a:t>
            </a:r>
            <a:r>
              <a:rPr lang="zh-TW" altLang="en-US" b="1" i="1" dirty="0">
                <a:solidFill>
                  <a:srgbClr val="663300"/>
                </a:solidFill>
              </a:rPr>
              <a:t> </a:t>
            </a:r>
            <a:endParaRPr lang="zh-TW" b="1" i="1" dirty="0">
              <a:solidFill>
                <a:srgbClr val="663300"/>
              </a:solidFill>
            </a:endParaRPr>
          </a:p>
        </p:txBody>
      </p:sp>
      <p:sp>
        <p:nvSpPr>
          <p:cNvPr id="3" name="內容版面配置區 11"/>
          <p:cNvSpPr txBox="1">
            <a:spLocks noGrp="1"/>
          </p:cNvSpPr>
          <p:nvPr>
            <p:ph idx="1"/>
          </p:nvPr>
        </p:nvSpPr>
        <p:spPr/>
        <p:txBody>
          <a:bodyPr/>
          <a:lstStyle/>
          <a:p>
            <a:r>
              <a:rPr lang="zh-TW" altLang="en-US" dirty="0"/>
              <a:t>其實很多運動禁藥就是</a:t>
            </a:r>
            <a:r>
              <a:rPr lang="zh-TW" altLang="en-US" dirty="0" smtClean="0"/>
              <a:t>醫師處方用藥，</a:t>
            </a:r>
            <a:r>
              <a:rPr lang="zh-TW" altLang="en-US" dirty="0"/>
              <a:t>也就是說這些</a:t>
            </a:r>
            <a:r>
              <a:rPr lang="zh-TW" altLang="en-US" dirty="0" smtClean="0"/>
              <a:t>本來是用以</a:t>
            </a:r>
            <a:r>
              <a:rPr lang="zh-TW" altLang="en-US" dirty="0"/>
              <a:t>治療疾病、改善</a:t>
            </a:r>
            <a:r>
              <a:rPr lang="zh-TW" altLang="en-US" dirty="0" smtClean="0"/>
              <a:t>病人身體</a:t>
            </a:r>
            <a:r>
              <a:rPr lang="zh-TW" altLang="en-US" dirty="0"/>
              <a:t>狀況的</a:t>
            </a:r>
            <a:r>
              <a:rPr lang="zh-TW" altLang="en-US" dirty="0" smtClean="0"/>
              <a:t>藥品</a:t>
            </a:r>
            <a:endParaRPr lang="en-US" altLang="zh-TW" dirty="0" smtClean="0"/>
          </a:p>
          <a:p>
            <a:pPr lvl="1"/>
            <a:r>
              <a:rPr lang="zh-TW" altLang="en-US" dirty="0" smtClean="0"/>
              <a:t>例如</a:t>
            </a:r>
            <a:r>
              <a:rPr lang="zh-TW" altLang="en-US" dirty="0"/>
              <a:t>：利尿劑、</a:t>
            </a:r>
            <a:r>
              <a:rPr lang="zh-TW" altLang="en-US" dirty="0" smtClean="0"/>
              <a:t>紅血球生成素</a:t>
            </a:r>
            <a:r>
              <a:rPr lang="zh-TW" altLang="en-US" dirty="0"/>
              <a:t>、類固醇、雄性</a:t>
            </a:r>
            <a:r>
              <a:rPr lang="zh-TW" altLang="en-US" dirty="0" smtClean="0"/>
              <a:t>激素</a:t>
            </a:r>
            <a:r>
              <a:rPr lang="en-US" altLang="zh-TW" dirty="0" smtClean="0"/>
              <a:t>…</a:t>
            </a:r>
            <a:r>
              <a:rPr lang="zh-TW" altLang="en-US" dirty="0" smtClean="0"/>
              <a:t>等</a:t>
            </a:r>
            <a:endParaRPr lang="en-US" altLang="zh-TW" dirty="0" smtClean="0"/>
          </a:p>
          <a:p>
            <a:r>
              <a:rPr lang="zh-TW" altLang="en-US" dirty="0" smtClean="0"/>
              <a:t>禁藥</a:t>
            </a:r>
            <a:r>
              <a:rPr lang="en-US" altLang="zh-TW" dirty="0" smtClean="0"/>
              <a:t>(</a:t>
            </a:r>
            <a:r>
              <a:rPr lang="zh-TW" altLang="en-US" dirty="0" smtClean="0"/>
              <a:t>或毒品</a:t>
            </a:r>
            <a:r>
              <a:rPr lang="en-US" altLang="zh-TW" dirty="0" smtClean="0"/>
              <a:t>)</a:t>
            </a:r>
            <a:r>
              <a:rPr lang="zh-TW" altLang="en-US" dirty="0" smtClean="0"/>
              <a:t>專指被社會法令管制使用和交易的藥品；「運動禁藥」本質上並不是被社會禁止流通的使用藥物，而是因為它的使用會違反運動員的公平競爭</a:t>
            </a:r>
            <a:endParaRPr lang="en-US" dirty="0"/>
          </a:p>
        </p:txBody>
      </p:sp>
      <p:sp>
        <p:nvSpPr>
          <p:cNvPr id="4" name="投影片編號版面配置區 4"/>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200" b="0" i="0" u="none" strike="noStrike" kern="1200" cap="none" spc="0" baseline="0">
              <a:solidFill>
                <a:srgbClr val="898989"/>
              </a:solidFill>
              <a:uFillTx/>
              <a:latin typeface="Calibri"/>
              <a:ea typeface="新細明體"/>
              <a:cs typeface=""/>
            </a:endParaRPr>
          </a:p>
        </p:txBody>
      </p:sp>
      <p:sp>
        <p:nvSpPr>
          <p:cNvPr id="5" name="投影片編號版面配置區 5"/>
          <p:cNvSpPr txBox="1"/>
          <p:nvPr/>
        </p:nvSpPr>
        <p:spPr>
          <a:xfrm>
            <a:off x="6705603" y="6356350"/>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zh-TW" sz="1400" b="0" i="0" u="none" strike="noStrike" kern="1200" cap="none" spc="0" baseline="0" dirty="0" smtClean="0">
                <a:solidFill>
                  <a:srgbClr val="000000"/>
                </a:solidFill>
                <a:uFillTx/>
                <a:latin typeface="Verdana" pitchFamily="34"/>
                <a:ea typeface="新細明體"/>
                <a:cs typeface=""/>
              </a:rPr>
              <a:t>23</a:t>
            </a:r>
            <a:endParaRPr lang="en-US" sz="1400" b="0" i="0" u="none" strike="noStrike" kern="1200" cap="none" spc="0" baseline="0" dirty="0">
              <a:solidFill>
                <a:srgbClr val="000000"/>
              </a:solidFill>
              <a:uFillTx/>
              <a:latin typeface="Verdana" pitchFamily="34"/>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08D70FC-5337-4D02-BDB5-1F83DEB6BF92}" type="slidenum">
              <a:t>24</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3"/>
          <p:cNvSpPr txBox="1">
            <a:spLocks noGrp="1"/>
          </p:cNvSpPr>
          <p:nvPr>
            <p:ph idx="1"/>
          </p:nvPr>
        </p:nvSpPr>
        <p:spPr>
          <a:xfrm>
            <a:off x="684208" y="1357317"/>
            <a:ext cx="7343774" cy="4824410"/>
          </a:xfrm>
        </p:spPr>
        <p:txBody>
          <a:bodyPr/>
          <a:lstStyle/>
          <a:p>
            <a:pPr lvl="0">
              <a:lnSpc>
                <a:spcPct val="90000"/>
              </a:lnSpc>
            </a:pPr>
            <a:r>
              <a:rPr lang="zh-TW" dirty="0"/>
              <a:t>醫療上的合法使用</a:t>
            </a:r>
          </a:p>
          <a:p>
            <a:pPr lvl="0">
              <a:lnSpc>
                <a:spcPct val="90000"/>
              </a:lnSpc>
            </a:pPr>
            <a:endParaRPr lang="en-US" sz="100" dirty="0"/>
          </a:p>
          <a:p>
            <a:pPr lvl="0">
              <a:lnSpc>
                <a:spcPct val="90000"/>
              </a:lnSpc>
            </a:pPr>
            <a:r>
              <a:rPr lang="zh-TW" dirty="0"/>
              <a:t>繼續訓練</a:t>
            </a:r>
          </a:p>
          <a:p>
            <a:pPr lvl="0">
              <a:lnSpc>
                <a:spcPct val="90000"/>
              </a:lnSpc>
            </a:pPr>
            <a:endParaRPr lang="en-US" sz="100" dirty="0"/>
          </a:p>
          <a:p>
            <a:pPr lvl="0">
              <a:lnSpc>
                <a:spcPct val="90000"/>
              </a:lnSpc>
            </a:pPr>
            <a:r>
              <a:rPr lang="zh-TW" dirty="0"/>
              <a:t>休閒或社交使用</a:t>
            </a:r>
          </a:p>
          <a:p>
            <a:pPr lvl="0">
              <a:lnSpc>
                <a:spcPct val="90000"/>
              </a:lnSpc>
            </a:pPr>
            <a:endParaRPr lang="en-US" sz="100" dirty="0"/>
          </a:p>
          <a:p>
            <a:pPr lvl="0">
              <a:lnSpc>
                <a:spcPct val="90000"/>
              </a:lnSpc>
            </a:pPr>
            <a:r>
              <a:rPr lang="zh-TW" dirty="0"/>
              <a:t>增進運動表現</a:t>
            </a:r>
          </a:p>
          <a:p>
            <a:pPr lvl="0">
              <a:lnSpc>
                <a:spcPct val="90000"/>
              </a:lnSpc>
            </a:pPr>
            <a:endParaRPr lang="en-US" sz="100" dirty="0"/>
          </a:p>
          <a:p>
            <a:pPr lvl="0">
              <a:lnSpc>
                <a:spcPct val="90000"/>
              </a:lnSpc>
            </a:pPr>
            <a:r>
              <a:rPr lang="zh-TW" dirty="0"/>
              <a:t>其他：媒體報導</a:t>
            </a:r>
            <a:r>
              <a:rPr lang="zh-TW" dirty="0" smtClean="0"/>
              <a:t>藥</a:t>
            </a:r>
            <a:r>
              <a:rPr lang="zh-TW" altLang="en-US" dirty="0" smtClean="0"/>
              <a:t>品</a:t>
            </a:r>
            <a:r>
              <a:rPr lang="zh-TW" dirty="0" smtClean="0"/>
              <a:t>效用</a:t>
            </a:r>
            <a:r>
              <a:rPr lang="zh-TW" dirty="0"/>
              <a:t>的</a:t>
            </a:r>
            <a:r>
              <a:rPr lang="zh-TW" dirty="0" smtClean="0"/>
              <a:t>誤導</a:t>
            </a:r>
            <a:r>
              <a:rPr lang="zh-TW" altLang="zh-TW" dirty="0" smtClean="0"/>
              <a:t>、</a:t>
            </a:r>
            <a:r>
              <a:rPr lang="zh-TW" dirty="0" smtClean="0"/>
              <a:t>同儕</a:t>
            </a:r>
            <a:r>
              <a:rPr lang="zh-TW" dirty="0"/>
              <a:t>團體的</a:t>
            </a:r>
            <a:r>
              <a:rPr lang="zh-TW" dirty="0" smtClean="0"/>
              <a:t>壓力</a:t>
            </a:r>
            <a:r>
              <a:rPr lang="zh-TW" altLang="zh-TW" dirty="0" smtClean="0"/>
              <a:t>、</a:t>
            </a:r>
            <a:r>
              <a:rPr lang="zh-TW" dirty="0" smtClean="0"/>
              <a:t>教練</a:t>
            </a:r>
            <a:r>
              <a:rPr lang="zh-TW" dirty="0"/>
              <a:t>、訓練員或隊醫下達指令</a:t>
            </a:r>
            <a:r>
              <a:rPr lang="zh-TW" dirty="0" smtClean="0"/>
              <a:t>的</a:t>
            </a:r>
            <a:r>
              <a:rPr lang="zh-TW" altLang="zh-TW" dirty="0" smtClean="0"/>
              <a:t>、</a:t>
            </a:r>
            <a:r>
              <a:rPr lang="zh-TW" dirty="0" smtClean="0"/>
              <a:t>朋友</a:t>
            </a:r>
            <a:r>
              <a:rPr lang="zh-TW" dirty="0"/>
              <a:t>、家人、教練等主動的</a:t>
            </a:r>
            <a:r>
              <a:rPr lang="zh-TW" dirty="0" smtClean="0"/>
              <a:t>鼓勵</a:t>
            </a:r>
            <a:endParaRPr lang="en-US" dirty="0">
              <a:ea typeface="新細明體" pitchFamily="18"/>
            </a:endParaRPr>
          </a:p>
        </p:txBody>
      </p:sp>
      <p:sp>
        <p:nvSpPr>
          <p:cNvPr id="4" name="Rectangle 5"/>
          <p:cNvSpPr/>
          <p:nvPr/>
        </p:nvSpPr>
        <p:spPr>
          <a:xfrm>
            <a:off x="0" y="488947"/>
            <a:ext cx="9144000" cy="761996"/>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663300"/>
                </a:solidFill>
                <a:uFillTx/>
                <a:latin typeface="Verdana" pitchFamily="34"/>
                <a:ea typeface="標楷體" pitchFamily="65"/>
              </a:rPr>
              <a:t>運動員使用藥物的原因</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投影片編號版面配置區 3"/>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0A8C130-5046-4EFB-9431-D5FD24A4CA03}" type="slidenum">
              <a:t>25</a:t>
            </a:fld>
            <a:endParaRPr lang="en-US" sz="1400" b="0" i="0" u="none" strike="noStrike" kern="1200" cap="none" spc="0" baseline="0">
              <a:solidFill>
                <a:srgbClr val="000000"/>
              </a:solidFill>
              <a:uFillTx/>
              <a:latin typeface="Verdana" pitchFamily="34"/>
              <a:ea typeface="新細明體"/>
              <a:cs typeface=""/>
            </a:endParaRPr>
          </a:p>
        </p:txBody>
      </p:sp>
      <p:graphicFrame>
        <p:nvGraphicFramePr>
          <p:cNvPr id="3" name="Group 383"/>
          <p:cNvGraphicFramePr>
            <a:graphicFrameLocks noGrp="1"/>
          </p:cNvGraphicFramePr>
          <p:nvPr>
            <p:extLst>
              <p:ext uri="{D42A27DB-BD31-4B8C-83A1-F6EECF244321}">
                <p14:modId xmlns:p14="http://schemas.microsoft.com/office/powerpoint/2010/main" val="2127320393"/>
              </p:ext>
            </p:extLst>
          </p:nvPr>
        </p:nvGraphicFramePr>
        <p:xfrm>
          <a:off x="827083" y="1557342"/>
          <a:ext cx="7273921" cy="4248174"/>
        </p:xfrm>
        <a:graphic>
          <a:graphicData uri="http://schemas.openxmlformats.org/drawingml/2006/table">
            <a:tbl>
              <a:tblPr>
                <a:effectLst/>
              </a:tblPr>
              <a:tblGrid>
                <a:gridCol w="258766">
                  <a:extLst>
                    <a:ext uri="{9D8B030D-6E8A-4147-A177-3AD203B41FA5}">
                      <a16:colId xmlns:a16="http://schemas.microsoft.com/office/drawing/2014/main" val="2654009912"/>
                    </a:ext>
                  </a:extLst>
                </a:gridCol>
                <a:gridCol w="1968502">
                  <a:extLst>
                    <a:ext uri="{9D8B030D-6E8A-4147-A177-3AD203B41FA5}">
                      <a16:colId xmlns:a16="http://schemas.microsoft.com/office/drawing/2014/main" val="1976035484"/>
                    </a:ext>
                  </a:extLst>
                </a:gridCol>
                <a:gridCol w="1733546">
                  <a:extLst>
                    <a:ext uri="{9D8B030D-6E8A-4147-A177-3AD203B41FA5}">
                      <a16:colId xmlns:a16="http://schemas.microsoft.com/office/drawing/2014/main" val="2313608388"/>
                    </a:ext>
                  </a:extLst>
                </a:gridCol>
                <a:gridCol w="493711">
                  <a:extLst>
                    <a:ext uri="{9D8B030D-6E8A-4147-A177-3AD203B41FA5}">
                      <a16:colId xmlns:a16="http://schemas.microsoft.com/office/drawing/2014/main" val="1267240087"/>
                    </a:ext>
                  </a:extLst>
                </a:gridCol>
                <a:gridCol w="2819396">
                  <a:extLst>
                    <a:ext uri="{9D8B030D-6E8A-4147-A177-3AD203B41FA5}">
                      <a16:colId xmlns:a16="http://schemas.microsoft.com/office/drawing/2014/main" val="2112376501"/>
                    </a:ext>
                  </a:extLst>
                </a:gridCol>
              </a:tblGrid>
              <a:tr h="708029">
                <a:tc gridSpan="2">
                  <a:txBody>
                    <a:bodyPr/>
                    <a:lstStyle/>
                    <a:p>
                      <a:pPr marL="0" marR="0" lvl="0" indent="0" algn="ctr" defTabSz="914400" rtl="0" fontAlgn="auto" hangingPunct="1">
                        <a:lnSpc>
                          <a:spcPct val="100000"/>
                        </a:lnSpc>
                        <a:spcBef>
                          <a:spcPts val="0"/>
                        </a:spcBef>
                        <a:spcAft>
                          <a:spcPts val="0"/>
                        </a:spcAft>
                        <a:buNone/>
                        <a:tabLst/>
                      </a:pPr>
                      <a:r>
                        <a:rPr lang="en-US" sz="2400" b="1" i="0" u="none" strike="noStrike" cap="none" baseline="0" dirty="0">
                          <a:solidFill>
                            <a:schemeClr val="tx1"/>
                          </a:solidFill>
                          <a:latin typeface="標楷體" pitchFamily="65"/>
                          <a:ea typeface="標楷體" pitchFamily="65"/>
                          <a:cs typeface="Times New Roman" pitchFamily="18"/>
                        </a:rPr>
                        <a:t> </a:t>
                      </a:r>
                      <a:r>
                        <a:rPr lang="zh-TW" sz="2400" b="1" i="0" u="none" strike="noStrike" cap="none" baseline="0" dirty="0">
                          <a:solidFill>
                            <a:schemeClr val="tx1"/>
                          </a:solidFill>
                          <a:latin typeface="標楷體" pitchFamily="65"/>
                          <a:ea typeface="標楷體" pitchFamily="65"/>
                          <a:cs typeface="Times New Roman" pitchFamily="18"/>
                        </a:rPr>
                        <a:t>藥物</a:t>
                      </a:r>
                    </a:p>
                  </a:txBody>
                  <a:tcPr marL="90004" marR="90004" marT="46798" marB="46798">
                    <a:lnT w="12701" cap="flat" cmpd="sng" algn="ctr">
                      <a:solidFill>
                        <a:srgbClr val="000000"/>
                      </a:solidFill>
                      <a:prstDash val="solid"/>
                      <a:round/>
                      <a:headEnd type="none" w="med" len="med"/>
                      <a:tailEnd type="none" w="med" len="med"/>
                    </a:lnT>
                  </a:tcPr>
                </a:tc>
                <a:tc hMerge="1">
                  <a:txBody>
                    <a:bodyPr/>
                    <a:lstStyle/>
                    <a:p>
                      <a:endParaRPr lang="zh-TW" altLang="en-US"/>
                    </a:p>
                  </a:txBody>
                  <a:tcPr/>
                </a:tc>
                <a:tc>
                  <a:txBody>
                    <a:bodyPr/>
                    <a:lstStyle/>
                    <a:p>
                      <a:pPr marL="0" marR="0" lvl="0" indent="0" algn="ctr" defTabSz="914400" rtl="0" fontAlgn="auto" hangingPunct="1">
                        <a:lnSpc>
                          <a:spcPct val="100000"/>
                        </a:lnSpc>
                        <a:spcBef>
                          <a:spcPts val="0"/>
                        </a:spcBef>
                        <a:spcAft>
                          <a:spcPts val="0"/>
                        </a:spcAft>
                        <a:buNone/>
                        <a:tabLst/>
                      </a:pPr>
                      <a:r>
                        <a:rPr lang="zh-TW" sz="2400" b="1" i="0" u="none" strike="noStrike" cap="none" baseline="0" dirty="0">
                          <a:solidFill>
                            <a:schemeClr val="tx1"/>
                          </a:solidFill>
                          <a:latin typeface="標楷體" pitchFamily="65"/>
                          <a:ea typeface="標楷體" pitchFamily="65"/>
                          <a:cs typeface="Times New Roman" pitchFamily="18"/>
                        </a:rPr>
                        <a:t>效果</a:t>
                      </a:r>
                    </a:p>
                  </a:txBody>
                  <a:tcPr marL="90004" marR="90004" marT="46798" marB="46798">
                    <a:lnT w="12701" cap="flat" cmpd="sng" algn="ctr">
                      <a:solidFill>
                        <a:srgbClr val="000000"/>
                      </a:solidFill>
                      <a:prstDash val="solid"/>
                      <a:round/>
                      <a:headEnd type="none" w="med" len="med"/>
                      <a:tailEnd type="none" w="med" len="med"/>
                    </a:lnT>
                  </a:tcPr>
                </a:tc>
                <a:tc>
                  <a:txBody>
                    <a:bodyPr/>
                    <a:lstStyle/>
                    <a:p>
                      <a:pPr marL="0" marR="0" lvl="0" indent="0" algn="ctr" defTabSz="914400" rtl="0" fontAlgn="auto" hangingPunct="1">
                        <a:lnSpc>
                          <a:spcPct val="100000"/>
                        </a:lnSpc>
                        <a:spcBef>
                          <a:spcPts val="500"/>
                        </a:spcBef>
                        <a:spcAft>
                          <a:spcPts val="0"/>
                        </a:spcAft>
                        <a:buNone/>
                        <a:tabLst/>
                      </a:pPr>
                      <a:endParaRPr lang="en-US" sz="2400" b="1" i="0" u="none" strike="noStrike" cap="none" baseline="0" dirty="0">
                        <a:solidFill>
                          <a:schemeClr val="tx1"/>
                        </a:solidFill>
                        <a:latin typeface="標楷體" pitchFamily="65"/>
                        <a:ea typeface="標楷體" pitchFamily="65"/>
                      </a:endParaRPr>
                    </a:p>
                  </a:txBody>
                  <a:tcPr marL="90004" marR="90004" marT="46798" marB="46798">
                    <a:lnT w="12701" cap="flat" cmpd="sng" algn="ctr">
                      <a:solidFill>
                        <a:srgbClr val="000000"/>
                      </a:solidFill>
                      <a:prstDash val="solid"/>
                      <a:round/>
                      <a:headEnd type="none" w="med" len="med"/>
                      <a:tailEnd type="none" w="med" len="med"/>
                    </a:lnT>
                  </a:tcPr>
                </a:tc>
                <a:tc>
                  <a:txBody>
                    <a:bodyPr/>
                    <a:lstStyle/>
                    <a:p>
                      <a:pPr marL="0" marR="0" lvl="0" indent="0" algn="ctr" defTabSz="914400" rtl="0" fontAlgn="auto" hangingPunct="1">
                        <a:lnSpc>
                          <a:spcPct val="100000"/>
                        </a:lnSpc>
                        <a:spcBef>
                          <a:spcPts val="0"/>
                        </a:spcBef>
                        <a:spcAft>
                          <a:spcPts val="0"/>
                        </a:spcAft>
                        <a:buNone/>
                        <a:tabLst/>
                      </a:pPr>
                      <a:r>
                        <a:rPr lang="zh-TW" sz="2400" b="1" i="0" u="none" strike="noStrike" cap="none" baseline="0" dirty="0">
                          <a:solidFill>
                            <a:schemeClr val="tx1"/>
                          </a:solidFill>
                          <a:latin typeface="標楷體" pitchFamily="65"/>
                          <a:ea typeface="標楷體" pitchFamily="65"/>
                          <a:cs typeface="Times New Roman" pitchFamily="18"/>
                        </a:rPr>
                        <a:t>常見之運動項目</a:t>
                      </a:r>
                    </a:p>
                  </a:txBody>
                  <a:tcPr marL="90004" marR="90004" marT="46798" marB="46798">
                    <a:lnR w="12701" cap="flat" cmpd="sng" algn="ctr">
                      <a:solidFill>
                        <a:srgbClr val="FFFFFF"/>
                      </a:solidFill>
                      <a:prstDash val="solid"/>
                      <a:round/>
                      <a:headEnd type="none" w="med" len="med"/>
                      <a:tailEnd type="none" w="med" len="med"/>
                    </a:lnR>
                    <a:lnT w="12701"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391855190"/>
                  </a:ext>
                </a:extLst>
              </a:tr>
              <a:tr h="708029">
                <a:tc>
                  <a:txBody>
                    <a:bodyPr/>
                    <a:lstStyle/>
                    <a:p>
                      <a:pPr marL="0" marR="0" lvl="0" indent="0" algn="l" defTabSz="914400" rtl="0" fontAlgn="auto" hangingPunct="1">
                        <a:lnSpc>
                          <a:spcPct val="100000"/>
                        </a:lnSpc>
                        <a:spcBef>
                          <a:spcPts val="0"/>
                        </a:spcBef>
                        <a:spcAft>
                          <a:spcPts val="0"/>
                        </a:spcAft>
                        <a:buNone/>
                        <a:tabLst/>
                      </a:pPr>
                      <a:r>
                        <a:rPr lang="en-US" sz="2000" b="0" i="0" u="none" strike="noStrike" cap="none" baseline="0">
                          <a:solidFill>
                            <a:srgbClr val="0000FF"/>
                          </a:solidFill>
                          <a:latin typeface="標楷體" pitchFamily="65"/>
                          <a:ea typeface="標楷體" pitchFamily="65"/>
                          <a:cs typeface="Times New Roman" pitchFamily="18"/>
                        </a:rPr>
                        <a:t> </a:t>
                      </a:r>
                    </a:p>
                  </a:txBody>
                  <a:tcPr marL="90004" marR="90004" marT="46798" marB="46798" anchor="ct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Verdana" pitchFamily="34"/>
                          <a:ea typeface="標楷體" pitchFamily="65"/>
                        </a:rPr>
                        <a:t>興奮劑</a:t>
                      </a:r>
                      <a:r>
                        <a:rPr lang="zh-TW" sz="2000" b="1" i="0" u="none" strike="noStrike" cap="none" baseline="0">
                          <a:solidFill>
                            <a:srgbClr val="0000FF"/>
                          </a:solidFill>
                          <a:latin typeface="標楷體" pitchFamily="65"/>
                          <a:ea typeface="標楷體" pitchFamily="65"/>
                          <a:cs typeface="Times New Roman" pitchFamily="18"/>
                        </a:rPr>
                        <a:t>類</a:t>
                      </a: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增加氣勢，感覺更“強壯”</a:t>
                      </a:r>
                    </a:p>
                  </a:txBody>
                  <a:tcPr marL="90004" marR="90004" marT="46798" marB="46798"/>
                </a:tc>
                <a:tc>
                  <a:txBody>
                    <a:bodyPr/>
                    <a:lstStyle/>
                    <a:p>
                      <a:pPr marL="0" marR="0" lvl="0" indent="0" algn="l" defTabSz="914400" rtl="0" fontAlgn="auto" hangingPunct="1">
                        <a:lnSpc>
                          <a:spcPct val="100000"/>
                        </a:lnSpc>
                        <a:spcBef>
                          <a:spcPts val="500"/>
                        </a:spcBef>
                        <a:spcAft>
                          <a:spcPts val="0"/>
                        </a:spcAft>
                        <a:buNone/>
                        <a:tabLst/>
                      </a:pPr>
                      <a:endParaRPr lang="en-US" sz="2000" b="1" i="0" u="none" strike="noStrike" cap="none" baseline="0">
                        <a:solidFill>
                          <a:srgbClr val="0000FF"/>
                        </a:solidFill>
                        <a:latin typeface="標楷體" pitchFamily="65"/>
                        <a:ea typeface="標楷體" pitchFamily="65"/>
                      </a:endParaRP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自由車、美式足球、曲棍球、拳擊、角力</a:t>
                      </a:r>
                    </a:p>
                  </a:txBody>
                  <a:tcPr marL="90004" marR="90004" marT="46798" marB="46798">
                    <a:lnR w="12701" cap="flat" cmpd="sng" algn="ctr">
                      <a:solidFill>
                        <a:srgbClr val="FFFFFF"/>
                      </a:solidFill>
                      <a:prstDash val="solid"/>
                      <a:round/>
                      <a:headEnd type="none" w="med" len="med"/>
                      <a:tailEnd type="none" w="med" len="med"/>
                    </a:lnR>
                  </a:tcPr>
                </a:tc>
                <a:extLst>
                  <a:ext uri="{0D108BD9-81ED-4DB2-BD59-A6C34878D82A}">
                    <a16:rowId xmlns:a16="http://schemas.microsoft.com/office/drawing/2014/main" val="960054855"/>
                  </a:ext>
                </a:extLst>
              </a:tr>
              <a:tr h="708029">
                <a:tc>
                  <a:txBody>
                    <a:bodyPr/>
                    <a:lstStyle/>
                    <a:p>
                      <a:pPr marL="0" marR="0" lvl="0" indent="0" algn="l" defTabSz="914400" rtl="0" fontAlgn="auto" hangingPunct="1">
                        <a:lnSpc>
                          <a:spcPct val="100000"/>
                        </a:lnSpc>
                        <a:spcBef>
                          <a:spcPts val="0"/>
                        </a:spcBef>
                        <a:spcAft>
                          <a:spcPts val="0"/>
                        </a:spcAft>
                        <a:buNone/>
                        <a:tabLst/>
                      </a:pPr>
                      <a:r>
                        <a:rPr lang="en-US" sz="2000" b="0" i="0" u="none" strike="noStrike" cap="none" baseline="0">
                          <a:solidFill>
                            <a:srgbClr val="0000FF"/>
                          </a:solidFill>
                          <a:latin typeface="標楷體" pitchFamily="65"/>
                          <a:ea typeface="標楷體" pitchFamily="65"/>
                          <a:cs typeface="Times New Roman" pitchFamily="18"/>
                        </a:rPr>
                        <a:t> </a:t>
                      </a:r>
                    </a:p>
                  </a:txBody>
                  <a:tcPr marL="90004" marR="90004" marT="46798" marB="46798" anchor="ct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蛋白同化物質</a:t>
                      </a: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增加肌力與鬥志</a:t>
                      </a:r>
                    </a:p>
                  </a:txBody>
                  <a:tcPr marL="90004" marR="90004" marT="46798" marB="46798"/>
                </a:tc>
                <a:tc>
                  <a:txBody>
                    <a:bodyPr/>
                    <a:lstStyle/>
                    <a:p>
                      <a:pPr marL="0" marR="0" lvl="0" indent="0" algn="l" defTabSz="914400" rtl="0" fontAlgn="auto" hangingPunct="1">
                        <a:lnSpc>
                          <a:spcPct val="100000"/>
                        </a:lnSpc>
                        <a:spcBef>
                          <a:spcPts val="500"/>
                        </a:spcBef>
                        <a:spcAft>
                          <a:spcPts val="0"/>
                        </a:spcAft>
                        <a:buNone/>
                        <a:tabLst/>
                      </a:pPr>
                      <a:endParaRPr lang="en-US" sz="2000" b="1" i="0" u="none" strike="noStrike" cap="none" baseline="0">
                        <a:solidFill>
                          <a:srgbClr val="0000FF"/>
                        </a:solidFill>
                        <a:latin typeface="標楷體" pitchFamily="65"/>
                        <a:ea typeface="標楷體" pitchFamily="65"/>
                      </a:endParaRP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舉重、健美、短跑、游泳、田賽、美式足球</a:t>
                      </a:r>
                    </a:p>
                  </a:txBody>
                  <a:tcPr marL="90004" marR="90004" marT="46798" marB="46798">
                    <a:lnR w="12701" cap="flat" cmpd="sng" algn="ctr">
                      <a:solidFill>
                        <a:srgbClr val="FFFFFF"/>
                      </a:solidFill>
                      <a:prstDash val="solid"/>
                      <a:round/>
                      <a:headEnd type="none" w="med" len="med"/>
                      <a:tailEnd type="none" w="med" len="med"/>
                    </a:lnR>
                  </a:tcPr>
                </a:tc>
                <a:extLst>
                  <a:ext uri="{0D108BD9-81ED-4DB2-BD59-A6C34878D82A}">
                    <a16:rowId xmlns:a16="http://schemas.microsoft.com/office/drawing/2014/main" val="4150654353"/>
                  </a:ext>
                </a:extLst>
              </a:tr>
              <a:tr h="708029">
                <a:tc>
                  <a:txBody>
                    <a:bodyPr/>
                    <a:lstStyle/>
                    <a:p>
                      <a:pPr marL="0" marR="0" lvl="0" indent="0" algn="l" defTabSz="914400" rtl="0" fontAlgn="auto" hangingPunct="1">
                        <a:lnSpc>
                          <a:spcPct val="100000"/>
                        </a:lnSpc>
                        <a:spcBef>
                          <a:spcPts val="0"/>
                        </a:spcBef>
                        <a:spcAft>
                          <a:spcPts val="0"/>
                        </a:spcAft>
                        <a:buNone/>
                        <a:tabLst/>
                      </a:pPr>
                      <a:r>
                        <a:rPr lang="en-US" sz="2000" b="0" i="0" u="none" strike="noStrike" cap="none" baseline="0">
                          <a:solidFill>
                            <a:srgbClr val="0000FF"/>
                          </a:solidFill>
                          <a:latin typeface="標楷體" pitchFamily="65"/>
                          <a:ea typeface="標楷體" pitchFamily="65"/>
                          <a:cs typeface="Times New Roman" pitchFamily="18"/>
                        </a:rPr>
                        <a:t> </a:t>
                      </a:r>
                    </a:p>
                  </a:txBody>
                  <a:tcPr marL="90004" marR="90004" marT="46798" marB="46798" anchor="ct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利尿劑</a:t>
                      </a: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迅速減輕體重以達次一量級</a:t>
                      </a:r>
                    </a:p>
                  </a:txBody>
                  <a:tcPr marL="90004" marR="90004" marT="46798" marB="46798"/>
                </a:tc>
                <a:tc>
                  <a:txBody>
                    <a:bodyPr/>
                    <a:lstStyle/>
                    <a:p>
                      <a:pPr marL="0" marR="0" lvl="0" indent="0" algn="l" defTabSz="914400" rtl="0" fontAlgn="auto" hangingPunct="1">
                        <a:lnSpc>
                          <a:spcPct val="100000"/>
                        </a:lnSpc>
                        <a:spcBef>
                          <a:spcPts val="500"/>
                        </a:spcBef>
                        <a:spcAft>
                          <a:spcPts val="0"/>
                        </a:spcAft>
                        <a:buNone/>
                        <a:tabLst/>
                      </a:pPr>
                      <a:endParaRPr lang="en-US" sz="2000" b="1" i="0" u="none" strike="noStrike" cap="none" baseline="0">
                        <a:solidFill>
                          <a:srgbClr val="0000FF"/>
                        </a:solidFill>
                        <a:latin typeface="標楷體" pitchFamily="65"/>
                        <a:ea typeface="標楷體" pitchFamily="65"/>
                      </a:endParaRP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舉重、健力、跆拳道、柔道、摔角</a:t>
                      </a:r>
                    </a:p>
                  </a:txBody>
                  <a:tcPr marL="90004" marR="90004" marT="46798" marB="46798">
                    <a:lnR w="12701" cap="flat" cmpd="sng" algn="ctr">
                      <a:solidFill>
                        <a:srgbClr val="FFFFFF"/>
                      </a:solidFill>
                      <a:prstDash val="solid"/>
                      <a:round/>
                      <a:headEnd type="none" w="med" len="med"/>
                      <a:tailEnd type="none" w="med" len="med"/>
                    </a:lnR>
                  </a:tcPr>
                </a:tc>
                <a:extLst>
                  <a:ext uri="{0D108BD9-81ED-4DB2-BD59-A6C34878D82A}">
                    <a16:rowId xmlns:a16="http://schemas.microsoft.com/office/drawing/2014/main" val="1694203994"/>
                  </a:ext>
                </a:extLst>
              </a:tr>
              <a:tr h="708029">
                <a:tc>
                  <a:txBody>
                    <a:bodyPr/>
                    <a:lstStyle/>
                    <a:p>
                      <a:pPr marL="0" marR="0" lvl="0" indent="0" algn="l" defTabSz="914400" rtl="0" fontAlgn="auto" hangingPunct="1">
                        <a:lnSpc>
                          <a:spcPct val="100000"/>
                        </a:lnSpc>
                        <a:spcBef>
                          <a:spcPts val="0"/>
                        </a:spcBef>
                        <a:spcAft>
                          <a:spcPts val="0"/>
                        </a:spcAft>
                        <a:buNone/>
                        <a:tabLst/>
                      </a:pPr>
                      <a:r>
                        <a:rPr lang="en-US" sz="2000" b="0" i="0" u="none" strike="noStrike" cap="none" baseline="0">
                          <a:solidFill>
                            <a:srgbClr val="0000FF"/>
                          </a:solidFill>
                          <a:latin typeface="標楷體" pitchFamily="65"/>
                          <a:ea typeface="標楷體" pitchFamily="65"/>
                          <a:cs typeface="Times New Roman" pitchFamily="18"/>
                        </a:rPr>
                        <a:t> </a:t>
                      </a:r>
                    </a:p>
                  </a:txBody>
                  <a:tcPr marL="90004" marR="90004" marT="46798" marB="46798" anchor="ct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乙型阻斷劑</a:t>
                      </a: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降低焦慮、減緩心跳</a:t>
                      </a:r>
                    </a:p>
                  </a:txBody>
                  <a:tcPr marL="90004" marR="90004" marT="46798" marB="46798"/>
                </a:tc>
                <a:tc>
                  <a:txBody>
                    <a:bodyPr/>
                    <a:lstStyle/>
                    <a:p>
                      <a:pPr marL="0" marR="0" lvl="0" indent="0" algn="l" defTabSz="914400" rtl="0" fontAlgn="auto" hangingPunct="1">
                        <a:lnSpc>
                          <a:spcPct val="100000"/>
                        </a:lnSpc>
                        <a:spcBef>
                          <a:spcPts val="500"/>
                        </a:spcBef>
                        <a:spcAft>
                          <a:spcPts val="0"/>
                        </a:spcAft>
                        <a:buNone/>
                        <a:tabLst/>
                      </a:pPr>
                      <a:endParaRPr lang="en-US" sz="2000" b="1" i="0" u="none" strike="noStrike" cap="none" baseline="0">
                        <a:solidFill>
                          <a:srgbClr val="0000FF"/>
                        </a:solidFill>
                        <a:latin typeface="標楷體" pitchFamily="65"/>
                        <a:ea typeface="標楷體" pitchFamily="65"/>
                      </a:endParaRPr>
                    </a:p>
                  </a:txBody>
                  <a:tcPr marL="90004" marR="90004" marT="46798" marB="46798"/>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rPr>
                        <a:t>撞球、體操、</a:t>
                      </a:r>
                      <a:r>
                        <a:rPr lang="zh-TW" sz="2000" b="1" i="0" u="none" strike="noStrike" cap="none" baseline="0">
                          <a:solidFill>
                            <a:srgbClr val="0000FF"/>
                          </a:solidFill>
                          <a:latin typeface="標楷體" pitchFamily="65"/>
                          <a:ea typeface="標楷體" pitchFamily="65"/>
                          <a:cs typeface="Times New Roman" pitchFamily="18"/>
                        </a:rPr>
                        <a:t>射箭、射擊、</a:t>
                      </a:r>
                      <a:r>
                        <a:rPr lang="zh-TW" sz="2000" b="1" i="0" u="none" strike="noStrike" cap="none" baseline="0">
                          <a:solidFill>
                            <a:srgbClr val="0000FF"/>
                          </a:solidFill>
                          <a:latin typeface="標楷體" pitchFamily="65"/>
                          <a:ea typeface="標楷體" pitchFamily="65"/>
                        </a:rPr>
                        <a:t>保齡球</a:t>
                      </a:r>
                    </a:p>
                  </a:txBody>
                  <a:tcPr marL="90004" marR="90004" marT="46798" marB="46798">
                    <a:lnR w="12701" cap="flat" cmpd="sng" algn="ctr">
                      <a:solidFill>
                        <a:srgbClr val="FFFFFF"/>
                      </a:solidFill>
                      <a:prstDash val="solid"/>
                      <a:round/>
                      <a:headEnd type="none" w="med" len="med"/>
                      <a:tailEnd type="none" w="med" len="med"/>
                    </a:lnR>
                  </a:tcPr>
                </a:tc>
                <a:extLst>
                  <a:ext uri="{0D108BD9-81ED-4DB2-BD59-A6C34878D82A}">
                    <a16:rowId xmlns:a16="http://schemas.microsoft.com/office/drawing/2014/main" val="2460326864"/>
                  </a:ext>
                </a:extLst>
              </a:tr>
              <a:tr h="708029">
                <a:tc>
                  <a:txBody>
                    <a:bodyPr/>
                    <a:lstStyle/>
                    <a:p>
                      <a:pPr marL="0" marR="0" lvl="0" indent="0" algn="l" defTabSz="914400" rtl="0" fontAlgn="auto" hangingPunct="1">
                        <a:lnSpc>
                          <a:spcPct val="100000"/>
                        </a:lnSpc>
                        <a:spcBef>
                          <a:spcPts val="0"/>
                        </a:spcBef>
                        <a:spcAft>
                          <a:spcPts val="0"/>
                        </a:spcAft>
                        <a:buNone/>
                        <a:tabLst/>
                      </a:pPr>
                      <a:r>
                        <a:rPr lang="en-US" sz="2000" b="0" i="0" u="none" strike="noStrike" cap="none" baseline="0">
                          <a:solidFill>
                            <a:srgbClr val="0000FF"/>
                          </a:solidFill>
                          <a:latin typeface="標楷體" pitchFamily="65"/>
                          <a:ea typeface="標楷體" pitchFamily="65"/>
                          <a:cs typeface="Times New Roman" pitchFamily="18"/>
                        </a:rPr>
                        <a:t> </a:t>
                      </a:r>
                    </a:p>
                  </a:txBody>
                  <a:tcPr marL="90004" marR="90004" marT="46798" marB="46798" anchor="ctr">
                    <a:lnB w="12701" cap="flat" cmpd="sng" algn="ctr">
                      <a:solidFill>
                        <a:srgbClr val="000000"/>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紅血球生成素</a:t>
                      </a:r>
                    </a:p>
                  </a:txBody>
                  <a:tcPr marL="90004" marR="90004" marT="46798" marB="46798">
                    <a:lnB w="12701" cap="flat" cmpd="sng" algn="ctr">
                      <a:solidFill>
                        <a:srgbClr val="000000"/>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a:solidFill>
                            <a:srgbClr val="0000FF"/>
                          </a:solidFill>
                          <a:latin typeface="標楷體" pitchFamily="65"/>
                          <a:ea typeface="標楷體" pitchFamily="65"/>
                          <a:cs typeface="Times New Roman" pitchFamily="18"/>
                        </a:rPr>
                        <a:t>增加血球比容</a:t>
                      </a:r>
                    </a:p>
                  </a:txBody>
                  <a:tcPr marL="90004" marR="90004" marT="46798" marB="46798">
                    <a:lnB w="12701" cap="flat" cmpd="sng" algn="ctr">
                      <a:solidFill>
                        <a:srgbClr val="000000"/>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500"/>
                        </a:spcBef>
                        <a:spcAft>
                          <a:spcPts val="0"/>
                        </a:spcAft>
                        <a:buNone/>
                        <a:tabLst/>
                      </a:pPr>
                      <a:endParaRPr lang="en-US" sz="2000" b="1" i="0" u="none" strike="noStrike" cap="none" baseline="0">
                        <a:solidFill>
                          <a:srgbClr val="0000FF"/>
                        </a:solidFill>
                        <a:latin typeface="標楷體" pitchFamily="65"/>
                        <a:ea typeface="標楷體" pitchFamily="65"/>
                      </a:endParaRPr>
                    </a:p>
                  </a:txBody>
                  <a:tcPr marL="90004" marR="90004" marT="46798" marB="46798">
                    <a:lnB w="12701" cap="flat" cmpd="sng" algn="ctr">
                      <a:solidFill>
                        <a:srgbClr val="000000"/>
                      </a:solidFill>
                      <a:prstDash val="solid"/>
                      <a:round/>
                      <a:headEnd type="none" w="med" len="med"/>
                      <a:tailEnd type="none" w="med" len="med"/>
                    </a:lnB>
                  </a:tcPr>
                </a:tc>
                <a:tc>
                  <a:txBody>
                    <a:bodyPr/>
                    <a:lstStyle/>
                    <a:p>
                      <a:pPr marL="0" marR="0" lvl="0" indent="0" algn="l" defTabSz="914400" rtl="0" fontAlgn="auto" hangingPunct="1">
                        <a:lnSpc>
                          <a:spcPct val="100000"/>
                        </a:lnSpc>
                        <a:spcBef>
                          <a:spcPts val="0"/>
                        </a:spcBef>
                        <a:spcAft>
                          <a:spcPts val="0"/>
                        </a:spcAft>
                        <a:buNone/>
                        <a:tabLst/>
                      </a:pPr>
                      <a:r>
                        <a:rPr lang="zh-TW" sz="2000" b="1" i="0" u="none" strike="noStrike" cap="none" baseline="0" dirty="0">
                          <a:solidFill>
                            <a:srgbClr val="0000FF"/>
                          </a:solidFill>
                          <a:latin typeface="標楷體" pitchFamily="65"/>
                          <a:ea typeface="標楷體" pitchFamily="65"/>
                          <a:cs typeface="Times New Roman" pitchFamily="18"/>
                        </a:rPr>
                        <a:t>耐力型</a:t>
                      </a:r>
                    </a:p>
                  </a:txBody>
                  <a:tcPr marL="90004" marR="90004" marT="46798" marB="46798">
                    <a:lnR w="12701" cap="flat" cmpd="sng" algn="ctr">
                      <a:solidFill>
                        <a:srgbClr val="FFFFFF"/>
                      </a:solidFill>
                      <a:prstDash val="solid"/>
                      <a:round/>
                      <a:headEnd type="none" w="med" len="med"/>
                      <a:tailEnd type="none" w="med" len="med"/>
                    </a:lnR>
                    <a:lnB w="12701"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6608533"/>
                  </a:ext>
                </a:extLst>
              </a:tr>
            </a:tbl>
          </a:graphicData>
        </a:graphic>
      </p:graphicFrame>
      <p:sp>
        <p:nvSpPr>
          <p:cNvPr id="4" name="Rectangle 384"/>
          <p:cNvSpPr/>
          <p:nvPr/>
        </p:nvSpPr>
        <p:spPr>
          <a:xfrm>
            <a:off x="0" y="481504"/>
            <a:ext cx="9144000" cy="769440"/>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400" b="1" i="1" u="none" strike="noStrike" kern="1200" cap="none" spc="0" baseline="0">
                <a:solidFill>
                  <a:srgbClr val="000000"/>
                </a:solidFill>
                <a:uFillTx/>
                <a:latin typeface="Times New Roman" pitchFamily="18"/>
                <a:ea typeface="標楷體" pitchFamily="65"/>
              </a:rPr>
              <a:t>藥品與運動表現間之關係</a:t>
            </a:r>
          </a:p>
        </p:txBody>
      </p:sp>
      <p:sp>
        <p:nvSpPr>
          <p:cNvPr id="5" name="Line 385"/>
          <p:cNvSpPr/>
          <p:nvPr/>
        </p:nvSpPr>
        <p:spPr>
          <a:xfrm>
            <a:off x="827083" y="2060572"/>
            <a:ext cx="7273923"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miter/>
          </a:ln>
        </p:spPr>
        <p:txBody>
          <a:bodyPr vert="horz" wrap="non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a typeface="新細明體"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6697EE1-04A3-42C5-862C-4B0FF53D8FDE}" type="slidenum">
              <a:t>26</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a:solidFill>
                  <a:srgbClr val="663300"/>
                </a:solidFill>
              </a:rPr>
              <a:t>運動禁藥規範的演進</a:t>
            </a:r>
            <a:r>
              <a:rPr lang="en-US" b="1" i="1">
                <a:solidFill>
                  <a:srgbClr val="663300"/>
                </a:solidFill>
              </a:rPr>
              <a:t>—(1)</a:t>
            </a:r>
            <a:endParaRPr lang="zh-TW" b="1" i="1">
              <a:solidFill>
                <a:srgbClr val="663300"/>
              </a:solidFill>
            </a:endParaRPr>
          </a:p>
        </p:txBody>
      </p:sp>
      <p:sp>
        <p:nvSpPr>
          <p:cNvPr id="4" name="Rectangle 3"/>
          <p:cNvSpPr txBox="1">
            <a:spLocks noGrp="1"/>
          </p:cNvSpPr>
          <p:nvPr>
            <p:ph idx="1"/>
          </p:nvPr>
        </p:nvSpPr>
        <p:spPr>
          <a:xfrm>
            <a:off x="827083" y="1628775"/>
            <a:ext cx="7848596" cy="4467228"/>
          </a:xfrm>
        </p:spPr>
        <p:txBody>
          <a:bodyPr/>
          <a:lstStyle/>
          <a:p>
            <a:pPr lvl="0">
              <a:lnSpc>
                <a:spcPct val="90000"/>
              </a:lnSpc>
            </a:pPr>
            <a:r>
              <a:rPr lang="en-US" dirty="0">
                <a:latin typeface="Times New Roman" pitchFamily="18"/>
              </a:rPr>
              <a:t>IOC</a:t>
            </a:r>
            <a:r>
              <a:rPr lang="zh-TW" dirty="0">
                <a:latin typeface="Times New Roman" pitchFamily="18"/>
              </a:rPr>
              <a:t>於</a:t>
            </a:r>
            <a:r>
              <a:rPr lang="en-US" b="1" dirty="0">
                <a:latin typeface="Times New Roman" pitchFamily="18"/>
              </a:rPr>
              <a:t>1967</a:t>
            </a:r>
            <a:r>
              <a:rPr lang="zh-TW" b="1" dirty="0">
                <a:latin typeface="Times New Roman" pitchFamily="18"/>
              </a:rPr>
              <a:t>年第一次</a:t>
            </a:r>
            <a:r>
              <a:rPr lang="zh-TW" dirty="0">
                <a:latin typeface="Times New Roman" pitchFamily="18"/>
              </a:rPr>
              <a:t>頒佈運動禁藥種類，包括『興奮劑』與『麻醉性止痛劑』。</a:t>
            </a:r>
          </a:p>
          <a:p>
            <a:pPr lvl="0">
              <a:lnSpc>
                <a:spcPct val="90000"/>
              </a:lnSpc>
            </a:pPr>
            <a:endParaRPr lang="en-US" sz="1200" dirty="0">
              <a:latin typeface="Times New Roman" pitchFamily="18"/>
            </a:endParaRPr>
          </a:p>
          <a:p>
            <a:pPr lvl="1">
              <a:lnSpc>
                <a:spcPct val="90000"/>
              </a:lnSpc>
            </a:pPr>
            <a:r>
              <a:rPr lang="en-US" dirty="0">
                <a:latin typeface="Times New Roman" pitchFamily="18"/>
                <a:ea typeface="標楷體" pitchFamily="65"/>
              </a:rPr>
              <a:t>1984</a:t>
            </a:r>
            <a:r>
              <a:rPr lang="zh-TW" dirty="0">
                <a:latin typeface="Times New Roman" pitchFamily="18"/>
                <a:ea typeface="標楷體" pitchFamily="65"/>
              </a:rPr>
              <a:t>年洛杉磯奧運會中</a:t>
            </a:r>
            <a:r>
              <a:rPr lang="en-US" dirty="0">
                <a:latin typeface="Times New Roman" pitchFamily="18"/>
                <a:ea typeface="標楷體" pitchFamily="65"/>
              </a:rPr>
              <a:t>IOC</a:t>
            </a:r>
            <a:r>
              <a:rPr lang="zh-TW" dirty="0">
                <a:latin typeface="Times New Roman" pitchFamily="18"/>
                <a:ea typeface="標楷體" pitchFamily="65"/>
              </a:rPr>
              <a:t>提出咖啡因含量的檢測，當時訂咖啡因在尿液中的濃度若超過</a:t>
            </a:r>
            <a:r>
              <a:rPr lang="en-US" dirty="0">
                <a:latin typeface="Times New Roman" pitchFamily="18"/>
                <a:ea typeface="標楷體" pitchFamily="65"/>
              </a:rPr>
              <a:t>15 µg/ml</a:t>
            </a:r>
            <a:r>
              <a:rPr lang="zh-TW" dirty="0">
                <a:latin typeface="Times New Roman" pitchFamily="18"/>
                <a:ea typeface="標楷體" pitchFamily="65"/>
              </a:rPr>
              <a:t>則視為陽性。</a:t>
            </a:r>
          </a:p>
          <a:p>
            <a:pPr lvl="1">
              <a:lnSpc>
                <a:spcPct val="90000"/>
              </a:lnSpc>
            </a:pPr>
            <a:r>
              <a:rPr lang="en-US" dirty="0">
                <a:latin typeface="Times New Roman" pitchFamily="18"/>
                <a:ea typeface="標楷體" pitchFamily="65"/>
              </a:rPr>
              <a:t>1988</a:t>
            </a:r>
            <a:r>
              <a:rPr lang="zh-TW" dirty="0">
                <a:latin typeface="Times New Roman" pitchFamily="18"/>
                <a:ea typeface="標楷體" pitchFamily="65"/>
              </a:rPr>
              <a:t>年將濃度降為</a:t>
            </a:r>
            <a:r>
              <a:rPr lang="en-US" dirty="0">
                <a:latin typeface="Times New Roman" pitchFamily="18"/>
                <a:ea typeface="標楷體" pitchFamily="65"/>
              </a:rPr>
              <a:t>12 µg/ml </a:t>
            </a:r>
            <a:r>
              <a:rPr lang="zh-TW" dirty="0">
                <a:latin typeface="Times New Roman" pitchFamily="18"/>
                <a:ea typeface="標楷體" pitchFamily="65"/>
              </a:rPr>
              <a:t>。</a:t>
            </a:r>
            <a:endParaRPr lang="en-US" dirty="0">
              <a:latin typeface="Times New Roman" pitchFamily="18"/>
              <a:ea typeface="標楷體" pitchFamily="65"/>
            </a:endParaRPr>
          </a:p>
          <a:p>
            <a:pPr lvl="1">
              <a:lnSpc>
                <a:spcPct val="90000"/>
              </a:lnSpc>
            </a:pPr>
            <a:r>
              <a:rPr lang="en-US" dirty="0">
                <a:latin typeface="Times New Roman" pitchFamily="18"/>
                <a:ea typeface="標楷體" pitchFamily="65"/>
              </a:rPr>
              <a:t>2004</a:t>
            </a:r>
            <a:r>
              <a:rPr lang="zh-TW" dirty="0">
                <a:latin typeface="Times New Roman" pitchFamily="18"/>
                <a:ea typeface="標楷體" pitchFamily="65"/>
              </a:rPr>
              <a:t>年</a:t>
            </a:r>
            <a:r>
              <a:rPr lang="en-US" dirty="0">
                <a:latin typeface="Times New Roman" pitchFamily="18"/>
                <a:ea typeface="標楷體" pitchFamily="65"/>
              </a:rPr>
              <a:t>WADA</a:t>
            </a:r>
            <a:r>
              <a:rPr lang="zh-TW" dirty="0">
                <a:latin typeface="Times New Roman" pitchFamily="18"/>
                <a:ea typeface="標楷體" pitchFamily="65"/>
              </a:rPr>
              <a:t>則將咖啡因由禁止使用之物質中移除，改為監控計畫中之物質，只於比賽中進行監測，以檢測運動中誤用的情形。</a:t>
            </a:r>
            <a:r>
              <a:rPr lang="en-US" dirty="0">
                <a:latin typeface="Times New Roman" pitchFamily="18"/>
                <a:ea typeface="標楷體" pitchFamily="65"/>
              </a:rPr>
              <a:t> </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521536A-7E77-408D-8DB7-AB477F8457E4}" type="slidenum">
              <a:t>27</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a:solidFill>
                  <a:srgbClr val="663300"/>
                </a:solidFill>
              </a:rPr>
              <a:t>運動禁藥規範的演進</a:t>
            </a:r>
            <a:r>
              <a:rPr lang="en-US" b="1" i="1">
                <a:solidFill>
                  <a:srgbClr val="663300"/>
                </a:solidFill>
              </a:rPr>
              <a:t>—(2)</a:t>
            </a:r>
            <a:endParaRPr lang="zh-TW" b="1" i="1">
              <a:solidFill>
                <a:srgbClr val="663300"/>
              </a:solidFill>
            </a:endParaRPr>
          </a:p>
        </p:txBody>
      </p:sp>
      <p:sp>
        <p:nvSpPr>
          <p:cNvPr id="4" name="Rectangle 3"/>
          <p:cNvSpPr txBox="1">
            <a:spLocks noGrp="1"/>
          </p:cNvSpPr>
          <p:nvPr>
            <p:ph idx="1"/>
          </p:nvPr>
        </p:nvSpPr>
        <p:spPr>
          <a:xfrm>
            <a:off x="242888" y="1628775"/>
            <a:ext cx="8558212" cy="5040309"/>
          </a:xfrm>
        </p:spPr>
        <p:txBody>
          <a:bodyPr/>
          <a:lstStyle/>
          <a:p>
            <a:pPr lvl="0">
              <a:lnSpc>
                <a:spcPct val="90000"/>
              </a:lnSpc>
            </a:pPr>
            <a:r>
              <a:rPr lang="en-US" dirty="0">
                <a:latin typeface="Times New Roman" pitchFamily="18"/>
              </a:rPr>
              <a:t>1974年增加</a:t>
            </a:r>
            <a:r>
              <a:rPr lang="zh-TW" dirty="0">
                <a:latin typeface="Times New Roman" pitchFamily="18"/>
              </a:rPr>
              <a:t>『同化性類固醇』</a:t>
            </a:r>
            <a:r>
              <a:rPr lang="en-US" dirty="0">
                <a:latin typeface="Times New Roman" pitchFamily="18"/>
              </a:rPr>
              <a:t> </a:t>
            </a:r>
            <a:r>
              <a:rPr lang="zh-TW" sz="2800" dirty="0">
                <a:latin typeface="Times New Roman" pitchFamily="18"/>
              </a:rPr>
              <a:t>：</a:t>
            </a:r>
            <a:endParaRPr lang="en-US" dirty="0">
              <a:latin typeface="Times New Roman" pitchFamily="18"/>
            </a:endParaRPr>
          </a:p>
          <a:p>
            <a:pPr lvl="1">
              <a:lnSpc>
                <a:spcPct val="90000"/>
              </a:lnSpc>
            </a:pPr>
            <a:r>
              <a:rPr lang="en-US" dirty="0">
                <a:latin typeface="Times New Roman" pitchFamily="18"/>
                <a:ea typeface="標楷體" pitchFamily="65"/>
              </a:rPr>
              <a:t>1983</a:t>
            </a:r>
            <a:r>
              <a:rPr lang="zh-TW" dirty="0">
                <a:latin typeface="Times New Roman" pitchFamily="18"/>
                <a:ea typeface="標楷體" pitchFamily="65"/>
              </a:rPr>
              <a:t>年將睪固酮這類物質納入</a:t>
            </a:r>
            <a:r>
              <a:rPr lang="en-US" dirty="0">
                <a:latin typeface="Times New Roman" pitchFamily="18"/>
                <a:ea typeface="標楷體" pitchFamily="65"/>
              </a:rPr>
              <a:t>IOC</a:t>
            </a:r>
            <a:r>
              <a:rPr lang="zh-TW" dirty="0">
                <a:latin typeface="Times New Roman" pitchFamily="18"/>
                <a:ea typeface="標楷體" pitchFamily="65"/>
              </a:rPr>
              <a:t>運動禁藥中。</a:t>
            </a:r>
          </a:p>
          <a:p>
            <a:pPr lvl="1">
              <a:lnSpc>
                <a:spcPct val="90000"/>
              </a:lnSpc>
            </a:pPr>
            <a:r>
              <a:rPr lang="en-US" dirty="0">
                <a:latin typeface="Times New Roman" pitchFamily="18"/>
                <a:ea typeface="標楷體" pitchFamily="65"/>
              </a:rPr>
              <a:t>1999</a:t>
            </a:r>
            <a:r>
              <a:rPr lang="zh-TW" dirty="0">
                <a:latin typeface="Times New Roman" pitchFamily="18"/>
                <a:ea typeface="標楷體" pitchFamily="65"/>
              </a:rPr>
              <a:t>年則規定：尿液中睪固酮和表睪固酮比值</a:t>
            </a:r>
            <a:r>
              <a:rPr lang="en-US" dirty="0">
                <a:latin typeface="Times New Roman" pitchFamily="18"/>
                <a:ea typeface="標楷體" pitchFamily="65"/>
              </a:rPr>
              <a:t> (T/E</a:t>
            </a:r>
            <a:r>
              <a:rPr lang="zh-TW" dirty="0">
                <a:latin typeface="Times New Roman" pitchFamily="18"/>
                <a:ea typeface="標楷體" pitchFamily="65"/>
              </a:rPr>
              <a:t>值</a:t>
            </a:r>
            <a:r>
              <a:rPr lang="en-US" dirty="0">
                <a:latin typeface="Times New Roman" pitchFamily="18"/>
                <a:ea typeface="標楷體" pitchFamily="65"/>
              </a:rPr>
              <a:t>) </a:t>
            </a:r>
            <a:r>
              <a:rPr lang="zh-TW" dirty="0">
                <a:latin typeface="Times New Roman" pitchFamily="18"/>
                <a:ea typeface="標楷體" pitchFamily="65"/>
              </a:rPr>
              <a:t>若超過</a:t>
            </a:r>
            <a:r>
              <a:rPr lang="en-US" dirty="0">
                <a:latin typeface="Times New Roman" pitchFamily="18"/>
                <a:ea typeface="標楷體" pitchFamily="65"/>
              </a:rPr>
              <a:t>6</a:t>
            </a:r>
            <a:r>
              <a:rPr lang="zh-TW" dirty="0">
                <a:latin typeface="Times New Roman" pitchFamily="18"/>
                <a:ea typeface="標楷體" pitchFamily="65"/>
              </a:rPr>
              <a:t>，則視為違規，除非有生理或病理的情況，如表睪固酮排泄量較低、腫瘤、酵素缺乏等。</a:t>
            </a:r>
          </a:p>
          <a:p>
            <a:pPr lvl="1">
              <a:lnSpc>
                <a:spcPct val="90000"/>
              </a:lnSpc>
            </a:pPr>
            <a:r>
              <a:rPr lang="en-US" dirty="0">
                <a:latin typeface="Times New Roman" pitchFamily="18"/>
                <a:ea typeface="標楷體" pitchFamily="65"/>
              </a:rPr>
              <a:t>2001</a:t>
            </a:r>
            <a:r>
              <a:rPr lang="zh-TW" dirty="0">
                <a:latin typeface="Times New Roman" pitchFamily="18"/>
                <a:ea typeface="標楷體" pitchFamily="65"/>
              </a:rPr>
              <a:t>年規定除了</a:t>
            </a:r>
            <a:r>
              <a:rPr lang="en-US" dirty="0">
                <a:latin typeface="Times New Roman" pitchFamily="18"/>
                <a:ea typeface="標楷體" pitchFamily="65"/>
              </a:rPr>
              <a:t>T/E</a:t>
            </a:r>
            <a:r>
              <a:rPr lang="zh-TW" dirty="0">
                <a:latin typeface="Times New Roman" pitchFamily="18"/>
                <a:ea typeface="標楷體" pitchFamily="65"/>
              </a:rPr>
              <a:t>值外，表睪固酮於尿液中的濃度若逾</a:t>
            </a:r>
            <a:r>
              <a:rPr lang="en-US" dirty="0">
                <a:latin typeface="Times New Roman" pitchFamily="18"/>
                <a:ea typeface="標楷體" pitchFamily="65"/>
              </a:rPr>
              <a:t>200 ng/ml</a:t>
            </a:r>
            <a:r>
              <a:rPr lang="zh-TW" dirty="0">
                <a:latin typeface="Times New Roman" pitchFamily="18"/>
                <a:ea typeface="標楷體" pitchFamily="65"/>
              </a:rPr>
              <a:t>，須再做進一步調查。</a:t>
            </a:r>
          </a:p>
          <a:p>
            <a:pPr lvl="1">
              <a:lnSpc>
                <a:spcPct val="90000"/>
              </a:lnSpc>
            </a:pPr>
            <a:r>
              <a:rPr lang="en-US" dirty="0">
                <a:latin typeface="Times New Roman" pitchFamily="18"/>
                <a:ea typeface="標楷體" pitchFamily="65"/>
              </a:rPr>
              <a:t>2005</a:t>
            </a:r>
            <a:r>
              <a:rPr lang="zh-TW" dirty="0">
                <a:latin typeface="Times New Roman" pitchFamily="18"/>
                <a:ea typeface="標楷體" pitchFamily="65"/>
              </a:rPr>
              <a:t>年</a:t>
            </a:r>
            <a:r>
              <a:rPr lang="en-US" dirty="0">
                <a:latin typeface="Times New Roman" pitchFamily="18"/>
                <a:ea typeface="標楷體" pitchFamily="65"/>
              </a:rPr>
              <a:t>WADA</a:t>
            </a:r>
            <a:r>
              <a:rPr lang="zh-TW" dirty="0">
                <a:latin typeface="Times New Roman" pitchFamily="18"/>
                <a:ea typeface="標楷體" pitchFamily="65"/>
              </a:rPr>
              <a:t>則修改</a:t>
            </a:r>
            <a:r>
              <a:rPr lang="en-US" dirty="0">
                <a:latin typeface="Times New Roman" pitchFamily="18"/>
                <a:ea typeface="標楷體" pitchFamily="65"/>
              </a:rPr>
              <a:t>T/E</a:t>
            </a:r>
            <a:r>
              <a:rPr lang="zh-TW" dirty="0">
                <a:latin typeface="Times New Roman" pitchFamily="18"/>
                <a:ea typeface="標楷體" pitchFamily="65"/>
              </a:rPr>
              <a:t>值若超過</a:t>
            </a:r>
            <a:r>
              <a:rPr lang="en-US" dirty="0">
                <a:latin typeface="Times New Roman" pitchFamily="18"/>
                <a:ea typeface="標楷體" pitchFamily="65"/>
              </a:rPr>
              <a:t>4</a:t>
            </a:r>
            <a:r>
              <a:rPr lang="zh-TW" dirty="0">
                <a:latin typeface="Times New Roman" pitchFamily="18"/>
                <a:ea typeface="標楷體" pitchFamily="65"/>
              </a:rPr>
              <a:t>即須做進一步之調查。</a:t>
            </a:r>
            <a:r>
              <a:rPr lang="en-US" dirty="0">
                <a:latin typeface="Times New Roman" pitchFamily="18"/>
                <a:ea typeface="標楷體" pitchFamily="65"/>
              </a:rPr>
              <a:t> </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11C2276-7EE6-47CE-949F-75C64B7BAAE5}" type="slidenum">
              <a:t>28</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a:solidFill>
                  <a:srgbClr val="663300"/>
                </a:solidFill>
              </a:rPr>
              <a:t>運動禁藥的演變</a:t>
            </a:r>
            <a:r>
              <a:rPr lang="en-US" b="1" i="1">
                <a:solidFill>
                  <a:srgbClr val="663300"/>
                </a:solidFill>
              </a:rPr>
              <a:t>—(3)</a:t>
            </a:r>
            <a:endParaRPr lang="zh-TW" b="1" i="1">
              <a:solidFill>
                <a:srgbClr val="663300"/>
              </a:solidFill>
            </a:endParaRPr>
          </a:p>
        </p:txBody>
      </p:sp>
      <p:sp>
        <p:nvSpPr>
          <p:cNvPr id="4" name="Rectangle 3"/>
          <p:cNvSpPr txBox="1">
            <a:spLocks noGrp="1"/>
          </p:cNvSpPr>
          <p:nvPr>
            <p:ph idx="1"/>
          </p:nvPr>
        </p:nvSpPr>
        <p:spPr>
          <a:xfrm>
            <a:off x="528638" y="1628775"/>
            <a:ext cx="8147041" cy="4467228"/>
          </a:xfrm>
        </p:spPr>
        <p:txBody>
          <a:bodyPr/>
          <a:lstStyle/>
          <a:p>
            <a:pPr lvl="0"/>
            <a:r>
              <a:rPr lang="en-US" dirty="0">
                <a:latin typeface="Times New Roman" pitchFamily="18"/>
              </a:rPr>
              <a:t>1985年增加</a:t>
            </a:r>
            <a:r>
              <a:rPr lang="zh-TW" dirty="0">
                <a:latin typeface="Times New Roman" pitchFamily="18"/>
              </a:rPr>
              <a:t>『利尿劑』、『交感神經乙型阻斷劑』。</a:t>
            </a:r>
          </a:p>
          <a:p>
            <a:pPr lvl="1"/>
            <a:r>
              <a:rPr lang="en-US" dirty="0">
                <a:latin typeface="Times New Roman" pitchFamily="18"/>
                <a:ea typeface="標楷體" pitchFamily="65"/>
              </a:rPr>
              <a:t>1993</a:t>
            </a:r>
            <a:r>
              <a:rPr lang="zh-TW" dirty="0">
                <a:latin typeface="Times New Roman" pitchFamily="18"/>
                <a:ea typeface="標楷體" pitchFamily="65"/>
              </a:rPr>
              <a:t>年將交感神經乙型阻斷劑從禁止使用項下移至使用上有某些限制項下，這也說明了該項藥物只針對某些運動項目產生效果，並非所有的運動項目選手皆會使用。</a:t>
            </a:r>
          </a:p>
          <a:p>
            <a:pPr lvl="1"/>
            <a:endParaRPr lang="en-US" sz="1200" dirty="0">
              <a:latin typeface="Times New Roman" pitchFamily="18"/>
              <a:ea typeface="標楷體" pitchFamily="65"/>
            </a:endParaRPr>
          </a:p>
          <a:p>
            <a:pPr lvl="0"/>
            <a:r>
              <a:rPr lang="en-US" dirty="0">
                <a:latin typeface="Times New Roman" pitchFamily="18"/>
              </a:rPr>
              <a:t>1986</a:t>
            </a:r>
            <a:r>
              <a:rPr lang="zh-TW" dirty="0">
                <a:latin typeface="Times New Roman" pitchFamily="18"/>
              </a:rPr>
              <a:t>年明定違規輸血為</a:t>
            </a:r>
            <a:r>
              <a:rPr lang="en-US" dirty="0">
                <a:latin typeface="Times New Roman" pitchFamily="18"/>
              </a:rPr>
              <a:t>IOC</a:t>
            </a:r>
            <a:r>
              <a:rPr lang="zh-TW" dirty="0">
                <a:latin typeface="Times New Roman" pitchFamily="18"/>
              </a:rPr>
              <a:t>管制的禁用方法。</a:t>
            </a:r>
            <a:r>
              <a:rPr lang="en-US" dirty="0">
                <a:latin typeface="Times New Roman" pitchFamily="18"/>
              </a:rPr>
              <a:t> </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54480A7-8BA9-4BC4-BA59-07C8F8820653}" type="slidenum">
              <a:t>29</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a:solidFill>
                  <a:srgbClr val="663300"/>
                </a:solidFill>
              </a:rPr>
              <a:t>運動禁藥的演變</a:t>
            </a:r>
            <a:r>
              <a:rPr lang="en-US" b="1" i="1">
                <a:solidFill>
                  <a:srgbClr val="663300"/>
                </a:solidFill>
              </a:rPr>
              <a:t>—(4)</a:t>
            </a:r>
            <a:endParaRPr lang="zh-TW" b="1" i="1">
              <a:solidFill>
                <a:srgbClr val="663300"/>
              </a:solidFill>
            </a:endParaRPr>
          </a:p>
        </p:txBody>
      </p:sp>
      <p:sp>
        <p:nvSpPr>
          <p:cNvPr id="4" name="Rectangle 3"/>
          <p:cNvSpPr txBox="1">
            <a:spLocks noGrp="1"/>
          </p:cNvSpPr>
          <p:nvPr>
            <p:ph idx="1"/>
          </p:nvPr>
        </p:nvSpPr>
        <p:spPr>
          <a:xfrm>
            <a:off x="170480" y="1628775"/>
            <a:ext cx="8818537" cy="4467228"/>
          </a:xfrm>
        </p:spPr>
        <p:txBody>
          <a:bodyPr/>
          <a:lstStyle/>
          <a:p>
            <a:pPr lvl="0">
              <a:lnSpc>
                <a:spcPct val="90000"/>
              </a:lnSpc>
            </a:pPr>
            <a:r>
              <a:rPr lang="en-US" dirty="0">
                <a:latin typeface="Times New Roman" pitchFamily="18"/>
              </a:rPr>
              <a:t>1987</a:t>
            </a:r>
            <a:r>
              <a:rPr lang="zh-TW" dirty="0">
                <a:latin typeface="Times New Roman" pitchFamily="18"/>
              </a:rPr>
              <a:t>年</a:t>
            </a:r>
            <a:r>
              <a:rPr lang="en-US" dirty="0">
                <a:latin typeface="Times New Roman" pitchFamily="18"/>
              </a:rPr>
              <a:t>IOC</a:t>
            </a:r>
            <a:r>
              <a:rPr lang="zh-TW" dirty="0">
                <a:latin typeface="Times New Roman" pitchFamily="18"/>
              </a:rPr>
              <a:t>將</a:t>
            </a:r>
            <a:r>
              <a:rPr lang="en-US" dirty="0">
                <a:latin typeface="Times New Roman" pitchFamily="18"/>
              </a:rPr>
              <a:t>probenecid</a:t>
            </a:r>
            <a:r>
              <a:rPr lang="zh-TW" dirty="0">
                <a:latin typeface="Times New Roman" pitchFamily="18"/>
              </a:rPr>
              <a:t>、遮蔽劑及人類絨毛膜性腺激素列入禁藥中。</a:t>
            </a:r>
            <a:endParaRPr lang="en-US" sz="1200" dirty="0">
              <a:latin typeface="Times New Roman" pitchFamily="18"/>
            </a:endParaRPr>
          </a:p>
          <a:p>
            <a:pPr lvl="0">
              <a:lnSpc>
                <a:spcPct val="90000"/>
              </a:lnSpc>
            </a:pPr>
            <a:endParaRPr lang="en-US" dirty="0" smtClean="0">
              <a:latin typeface="Times New Roman" pitchFamily="18"/>
            </a:endParaRPr>
          </a:p>
          <a:p>
            <a:pPr lvl="0">
              <a:lnSpc>
                <a:spcPct val="90000"/>
              </a:lnSpc>
            </a:pPr>
            <a:r>
              <a:rPr lang="en-US" dirty="0" smtClean="0">
                <a:latin typeface="Times New Roman" pitchFamily="18"/>
              </a:rPr>
              <a:t>1989</a:t>
            </a:r>
            <a:r>
              <a:rPr lang="en-US" dirty="0">
                <a:latin typeface="Times New Roman" pitchFamily="18"/>
              </a:rPr>
              <a:t>年增加</a:t>
            </a:r>
            <a:r>
              <a:rPr lang="zh-TW" dirty="0">
                <a:latin typeface="Times New Roman" pitchFamily="18"/>
              </a:rPr>
              <a:t>『胜肽類荷爾蒙及其類緣物』。</a:t>
            </a:r>
            <a:endParaRPr lang="en-US" sz="1200" dirty="0">
              <a:latin typeface="Times New Roman" pitchFamily="18"/>
            </a:endParaRPr>
          </a:p>
          <a:p>
            <a:pPr lvl="0">
              <a:lnSpc>
                <a:spcPct val="90000"/>
              </a:lnSpc>
            </a:pPr>
            <a:endParaRPr lang="en-US" dirty="0" smtClean="0">
              <a:latin typeface="Times New Roman" pitchFamily="18"/>
            </a:endParaRPr>
          </a:p>
          <a:p>
            <a:pPr lvl="0">
              <a:lnSpc>
                <a:spcPct val="90000"/>
              </a:lnSpc>
            </a:pPr>
            <a:r>
              <a:rPr lang="en-US" dirty="0" smtClean="0">
                <a:latin typeface="Times New Roman" pitchFamily="18"/>
              </a:rPr>
              <a:t>2002</a:t>
            </a:r>
            <a:r>
              <a:rPr lang="zh-TW" dirty="0">
                <a:latin typeface="Times New Roman" pitchFamily="18"/>
              </a:rPr>
              <a:t>年增加『抑制雌激素活性製劑』、『遮蔽劑』。</a:t>
            </a:r>
            <a:endParaRPr lang="en-US" dirty="0">
              <a:latin typeface="Times New Roman" pitchFamily="18"/>
            </a:endParaRPr>
          </a:p>
          <a:p>
            <a:pPr lvl="0">
              <a:lnSpc>
                <a:spcPct val="90000"/>
              </a:lnSpc>
            </a:pPr>
            <a:endParaRPr lang="en-US" dirty="0">
              <a:latin typeface="Times New Roman" pitchFamily="18"/>
            </a:endParaRPr>
          </a:p>
          <a:p>
            <a:pPr lvl="0">
              <a:lnSpc>
                <a:spcPct val="90000"/>
              </a:lnSpc>
            </a:pPr>
            <a:endParaRPr lang="zh-TW" dirty="0">
              <a:latin typeface="Times New Roman"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2357B4F-6061-45EF-8228-D0ABA149D4D9}" type="slidenum">
              <a:t>3</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549270"/>
            <a:ext cx="9144000" cy="701673"/>
          </a:xfrm>
        </p:spPr>
        <p:txBody>
          <a:bodyPr/>
          <a:lstStyle/>
          <a:p>
            <a:pPr lvl="0"/>
            <a:r>
              <a:rPr lang="zh-TW" sz="4000" b="1" i="1">
                <a:solidFill>
                  <a:srgbClr val="663300"/>
                </a:solidFill>
              </a:rPr>
              <a:t>歷史的回顧</a:t>
            </a:r>
            <a:r>
              <a:rPr lang="en-US" sz="4000" b="1" i="1">
                <a:solidFill>
                  <a:srgbClr val="663300"/>
                </a:solidFill>
              </a:rPr>
              <a:t>-(1)</a:t>
            </a:r>
            <a:endParaRPr lang="zh-TW" sz="4000" b="1" i="1">
              <a:solidFill>
                <a:srgbClr val="663300"/>
              </a:solidFill>
            </a:endParaRPr>
          </a:p>
        </p:txBody>
      </p:sp>
      <p:sp>
        <p:nvSpPr>
          <p:cNvPr id="4" name="Rectangle 3"/>
          <p:cNvSpPr txBox="1">
            <a:spLocks noGrp="1"/>
          </p:cNvSpPr>
          <p:nvPr>
            <p:ph idx="1"/>
          </p:nvPr>
        </p:nvSpPr>
        <p:spPr>
          <a:xfrm>
            <a:off x="123983" y="1540663"/>
            <a:ext cx="8896023" cy="4525959"/>
          </a:xfrm>
        </p:spPr>
        <p:txBody>
          <a:bodyPr/>
          <a:lstStyle/>
          <a:p>
            <a:pPr lvl="0" algn="just"/>
            <a:r>
              <a:rPr lang="zh-TW" dirty="0">
                <a:latin typeface="Times New Roman" pitchFamily="18"/>
              </a:rPr>
              <a:t>西元前三世紀希臘醫生</a:t>
            </a:r>
            <a:r>
              <a:rPr lang="en-US" dirty="0">
                <a:latin typeface="Times New Roman" pitchFamily="18"/>
              </a:rPr>
              <a:t>Galen</a:t>
            </a:r>
            <a:r>
              <a:rPr lang="zh-TW" dirty="0">
                <a:latin typeface="Times New Roman" pitchFamily="18"/>
              </a:rPr>
              <a:t>曾發表古希臘運動員使用</a:t>
            </a:r>
            <a:r>
              <a:rPr lang="zh-TW" b="1" dirty="0">
                <a:latin typeface="Times New Roman" pitchFamily="18"/>
              </a:rPr>
              <a:t>興奮劑</a:t>
            </a:r>
            <a:r>
              <a:rPr lang="zh-TW" dirty="0">
                <a:latin typeface="Times New Roman" pitchFamily="18"/>
              </a:rPr>
              <a:t>來增進運動表現</a:t>
            </a:r>
            <a:r>
              <a:rPr lang="en-US" dirty="0">
                <a:latin typeface="Times New Roman" pitchFamily="18"/>
              </a:rPr>
              <a:t>(</a:t>
            </a:r>
            <a:r>
              <a:rPr lang="zh-TW" b="1" dirty="0">
                <a:latin typeface="Times New Roman" pitchFamily="18"/>
              </a:rPr>
              <a:t>最早</a:t>
            </a:r>
            <a:r>
              <a:rPr lang="en-US" dirty="0">
                <a:latin typeface="Times New Roman" pitchFamily="18"/>
              </a:rPr>
              <a:t>)</a:t>
            </a:r>
          </a:p>
          <a:p>
            <a:pPr lvl="0" algn="just"/>
            <a:endParaRPr lang="en-US" dirty="0"/>
          </a:p>
          <a:p>
            <a:pPr lvl="0" algn="just"/>
            <a:r>
              <a:rPr lang="zh-TW" dirty="0"/>
              <a:t>在古希臘奧林匹克運動會時，運動員會使用特殊的飲食與各式能改善他們生理能力的物質。</a:t>
            </a:r>
            <a:endParaRPr lang="en-US" sz="1200" dirty="0"/>
          </a:p>
          <a:p>
            <a:pPr lvl="0" algn="just"/>
            <a:endParaRPr lang="en-US" dirty="0"/>
          </a:p>
          <a:p>
            <a:pPr lvl="0" algn="just"/>
            <a:r>
              <a:rPr lang="zh-TW" dirty="0"/>
              <a:t>西元前668年的奧林匹克運動會中，就有傳言短跑冠軍選手使用乾燥無花果的特殊飲食</a:t>
            </a:r>
          </a:p>
          <a:p>
            <a:pPr lvl="0" algn="just"/>
            <a:endParaRPr lang="en-US" dirty="0">
              <a:latin typeface="Times New Roman" pitchFamily="18"/>
            </a:endParaRPr>
          </a:p>
          <a:p>
            <a:pPr lvl="0"/>
            <a:endParaRPr lang="en-US" dirty="0">
              <a:latin typeface="Times New Roman"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A2B66A3-5F69-4EFB-8795-C14866E7C338}" type="slidenum">
              <a:t>30</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type="title"/>
          </p:nvPr>
        </p:nvSpPr>
        <p:spPr>
          <a:xfrm>
            <a:off x="0" y="488947"/>
            <a:ext cx="9144000" cy="761996"/>
          </a:xfrm>
        </p:spPr>
        <p:txBody>
          <a:bodyPr/>
          <a:lstStyle/>
          <a:p>
            <a:pPr lvl="0"/>
            <a:r>
              <a:rPr lang="zh-TW" b="1" i="1" dirty="0">
                <a:solidFill>
                  <a:srgbClr val="663300"/>
                </a:solidFill>
              </a:rPr>
              <a:t>運動禁藥的演變</a:t>
            </a:r>
            <a:r>
              <a:rPr lang="en-US" b="1" i="1" dirty="0">
                <a:solidFill>
                  <a:srgbClr val="663300"/>
                </a:solidFill>
              </a:rPr>
              <a:t>—(5)</a:t>
            </a:r>
            <a:endParaRPr lang="zh-TW" b="1" i="1" dirty="0">
              <a:solidFill>
                <a:srgbClr val="663300"/>
              </a:solidFill>
            </a:endParaRPr>
          </a:p>
        </p:txBody>
      </p:sp>
      <p:sp>
        <p:nvSpPr>
          <p:cNvPr id="4" name="Rectangle 3"/>
          <p:cNvSpPr txBox="1">
            <a:spLocks noGrp="1"/>
          </p:cNvSpPr>
          <p:nvPr>
            <p:ph idx="1"/>
          </p:nvPr>
        </p:nvSpPr>
        <p:spPr>
          <a:xfrm>
            <a:off x="542925" y="1628775"/>
            <a:ext cx="8132754" cy="4467228"/>
          </a:xfrm>
        </p:spPr>
        <p:txBody>
          <a:bodyPr/>
          <a:lstStyle/>
          <a:p>
            <a:pPr lvl="0">
              <a:lnSpc>
                <a:spcPct val="90000"/>
              </a:lnSpc>
            </a:pPr>
            <a:r>
              <a:rPr lang="en-US" dirty="0">
                <a:latin typeface="Times New Roman" pitchFamily="18"/>
              </a:rPr>
              <a:t>2004</a:t>
            </a:r>
            <a:r>
              <a:rPr lang="zh-TW" dirty="0">
                <a:latin typeface="Times New Roman" pitchFamily="18"/>
              </a:rPr>
              <a:t>年則又加入了</a:t>
            </a:r>
            <a:r>
              <a:rPr lang="en-US" dirty="0">
                <a:latin typeface="Times New Roman" pitchFamily="18"/>
              </a:rPr>
              <a:t>β2</a:t>
            </a:r>
            <a:r>
              <a:rPr lang="zh-TW" dirty="0">
                <a:latin typeface="Times New Roman" pitchFamily="18"/>
              </a:rPr>
              <a:t>致效劑、抗雌激素活性製劑、大麻類及腎上腺糖皮質類固醇 為禁用物質。</a:t>
            </a:r>
            <a:r>
              <a:rPr lang="en-US" dirty="0">
                <a:latin typeface="Times New Roman" pitchFamily="18"/>
              </a:rPr>
              <a:t> </a:t>
            </a:r>
          </a:p>
          <a:p>
            <a:pPr lvl="0">
              <a:lnSpc>
                <a:spcPct val="90000"/>
              </a:lnSpc>
            </a:pPr>
            <a:endParaRPr lang="en-US" sz="1200" dirty="0">
              <a:latin typeface="Times New Roman" pitchFamily="18"/>
            </a:endParaRPr>
          </a:p>
          <a:p>
            <a:pPr lvl="0">
              <a:lnSpc>
                <a:spcPct val="90000"/>
              </a:lnSpc>
            </a:pPr>
            <a:r>
              <a:rPr lang="zh-TW" dirty="0">
                <a:latin typeface="Times New Roman" pitchFamily="18"/>
              </a:rPr>
              <a:t>在</a:t>
            </a:r>
            <a:r>
              <a:rPr lang="en-US" dirty="0">
                <a:latin typeface="Times New Roman" pitchFamily="18"/>
              </a:rPr>
              <a:t>IOC</a:t>
            </a:r>
            <a:r>
              <a:rPr lang="zh-TW" dirty="0">
                <a:latin typeface="Times New Roman" pitchFamily="18"/>
              </a:rPr>
              <a:t>及</a:t>
            </a:r>
            <a:r>
              <a:rPr lang="en-US" dirty="0">
                <a:latin typeface="Times New Roman" pitchFamily="18"/>
              </a:rPr>
              <a:t>WADA</a:t>
            </a:r>
            <a:r>
              <a:rPr lang="zh-TW" dirty="0">
                <a:latin typeface="Times New Roman" pitchFamily="18"/>
              </a:rPr>
              <a:t>所列的禁藥種類當中，每類都有列舉一些藥物。這些例子並不完整，故加上「</a:t>
            </a:r>
            <a:r>
              <a:rPr lang="en-US" dirty="0">
                <a:latin typeface="Times New Roman" pitchFamily="18"/>
              </a:rPr>
              <a:t>related substances</a:t>
            </a:r>
            <a:r>
              <a:rPr lang="zh-TW" dirty="0">
                <a:latin typeface="Times New Roman" pitchFamily="18"/>
              </a:rPr>
              <a:t>」</a:t>
            </a:r>
            <a:r>
              <a:rPr lang="en-US" dirty="0">
                <a:latin typeface="Times New Roman" pitchFamily="18"/>
              </a:rPr>
              <a:t>(</a:t>
            </a:r>
            <a:r>
              <a:rPr lang="zh-TW" dirty="0">
                <a:latin typeface="Times New Roman" pitchFamily="18"/>
              </a:rPr>
              <a:t>相關物質</a:t>
            </a:r>
            <a:r>
              <a:rPr lang="en-US" dirty="0">
                <a:latin typeface="Times New Roman" pitchFamily="18"/>
              </a:rPr>
              <a:t>) </a:t>
            </a:r>
            <a:r>
              <a:rPr lang="zh-TW" dirty="0">
                <a:latin typeface="Times New Roman" pitchFamily="18"/>
              </a:rPr>
              <a:t>一詞。這個措辭是敘述與禁藥之生物作用或化學結構相似的物質。</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8FAD811-9DF1-4758-BB59-BC227298D311}" type="slidenum">
              <a:t>4</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3"/>
          <p:cNvSpPr txBox="1">
            <a:spLocks noGrp="1"/>
          </p:cNvSpPr>
          <p:nvPr>
            <p:ph idx="1"/>
          </p:nvPr>
        </p:nvSpPr>
        <p:spPr>
          <a:xfrm>
            <a:off x="154981" y="1700217"/>
            <a:ext cx="8725543" cy="1728782"/>
          </a:xfrm>
        </p:spPr>
        <p:txBody>
          <a:bodyPr/>
          <a:lstStyle/>
          <a:p>
            <a:pPr lvl="0"/>
            <a:r>
              <a:rPr lang="zh-TW"/>
              <a:t>古埃及人使用一種驢子腳蹄經碾磨與食用油煮熟後，加入玫瑰花瓣與花托調味，製成可增進表現的飲料</a:t>
            </a:r>
            <a:endParaRPr lang="en-US"/>
          </a:p>
          <a:p>
            <a:pPr lvl="0"/>
            <a:endParaRPr lang="en-US"/>
          </a:p>
          <a:p>
            <a:pPr lvl="0"/>
            <a:r>
              <a:rPr lang="zh-TW"/>
              <a:t>在羅馬時代，鬥劍者使用興奮劑來維持受傷後的體能。類似行為也發生在中世紀的騎士</a:t>
            </a:r>
            <a:r>
              <a:rPr lang="zh-TW">
                <a:ea typeface="新細明體" pitchFamily="18"/>
              </a:rPr>
              <a:t>。</a:t>
            </a:r>
          </a:p>
          <a:p>
            <a:pPr lvl="0"/>
            <a:endParaRPr lang="zh-TW"/>
          </a:p>
        </p:txBody>
      </p:sp>
      <p:sp>
        <p:nvSpPr>
          <p:cNvPr id="4" name="Rectangle 6"/>
          <p:cNvSpPr/>
          <p:nvPr/>
        </p:nvSpPr>
        <p:spPr>
          <a:xfrm>
            <a:off x="0" y="549270"/>
            <a:ext cx="9144000" cy="701673"/>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1200" cap="none" spc="0" baseline="0">
                <a:solidFill>
                  <a:srgbClr val="663300"/>
                </a:solidFill>
                <a:uFillTx/>
                <a:latin typeface="標楷體" pitchFamily="65"/>
                <a:ea typeface="標楷體" pitchFamily="65"/>
              </a:rPr>
              <a:t>歷史的回顧</a:t>
            </a:r>
            <a:r>
              <a:rPr lang="en-US" sz="4000" b="1" i="1" u="none" strike="noStrike" kern="1200" cap="none" spc="0" baseline="0">
                <a:solidFill>
                  <a:srgbClr val="663300"/>
                </a:solidFill>
                <a:uFillTx/>
                <a:latin typeface="標楷體" pitchFamily="65"/>
                <a:ea typeface="標楷體" pitchFamily="65"/>
              </a:rPr>
              <a:t>-(2)</a:t>
            </a:r>
            <a:endParaRPr lang="zh-TW" sz="4000" b="1" i="1" u="none" strike="noStrike" kern="120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05B8A2C-5F8F-456F-905C-83DC28A157A1}" type="slidenum">
              <a:t>5</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3"/>
          <p:cNvSpPr txBox="1">
            <a:spLocks noGrp="1"/>
          </p:cNvSpPr>
          <p:nvPr>
            <p:ph idx="1"/>
          </p:nvPr>
        </p:nvSpPr>
        <p:spPr>
          <a:xfrm>
            <a:off x="827083" y="1628775"/>
            <a:ext cx="7848596" cy="4310060"/>
          </a:xfrm>
        </p:spPr>
        <p:txBody>
          <a:bodyPr/>
          <a:lstStyle/>
          <a:p>
            <a:pPr lvl="0">
              <a:lnSpc>
                <a:spcPct val="90000"/>
              </a:lnSpc>
            </a:pPr>
            <a:r>
              <a:rPr lang="en-US">
                <a:latin typeface="Times New Roman" pitchFamily="18"/>
              </a:rPr>
              <a:t>1896</a:t>
            </a:r>
            <a:r>
              <a:rPr lang="zh-TW">
                <a:latin typeface="Times New Roman" pitchFamily="18"/>
              </a:rPr>
              <a:t>年自由車選手</a:t>
            </a:r>
            <a:r>
              <a:rPr lang="en-US">
                <a:latin typeface="Times New Roman" pitchFamily="18"/>
              </a:rPr>
              <a:t>Arthur Linton</a:t>
            </a:r>
            <a:r>
              <a:rPr lang="zh-TW">
                <a:latin typeface="Times New Roman" pitchFamily="18"/>
              </a:rPr>
              <a:t>因藥物導致死亡，傳聞教練給他服用</a:t>
            </a:r>
            <a:r>
              <a:rPr lang="en-US">
                <a:latin typeface="Times New Roman" pitchFamily="18"/>
              </a:rPr>
              <a:t>strychnine (</a:t>
            </a:r>
            <a:r>
              <a:rPr lang="zh-TW">
                <a:latin typeface="Times New Roman" pitchFamily="18"/>
              </a:rPr>
              <a:t>番木虌鹼</a:t>
            </a:r>
            <a:r>
              <a:rPr lang="en-US">
                <a:latin typeface="Times New Roman" pitchFamily="18"/>
              </a:rPr>
              <a:t>)</a:t>
            </a:r>
            <a:r>
              <a:rPr lang="zh-TW">
                <a:latin typeface="Times New Roman" pitchFamily="18"/>
              </a:rPr>
              <a:t>。雖然之後的報告指出</a:t>
            </a:r>
            <a:r>
              <a:rPr lang="en-US">
                <a:latin typeface="Times New Roman" pitchFamily="18"/>
              </a:rPr>
              <a:t>Linton</a:t>
            </a:r>
            <a:r>
              <a:rPr lang="zh-TW">
                <a:latin typeface="Times New Roman" pitchFamily="18"/>
              </a:rPr>
              <a:t>是傷寒發燒而導致死亡，但是運動界已對他的教練發出禁令 。</a:t>
            </a:r>
            <a:r>
              <a:rPr lang="en-US">
                <a:latin typeface="Times New Roman" pitchFamily="18"/>
              </a:rPr>
              <a:t> </a:t>
            </a:r>
          </a:p>
          <a:p>
            <a:pPr lvl="0">
              <a:lnSpc>
                <a:spcPct val="90000"/>
              </a:lnSpc>
            </a:pPr>
            <a:endParaRPr lang="en-US" sz="1200">
              <a:latin typeface="Times New Roman" pitchFamily="18"/>
            </a:endParaRPr>
          </a:p>
          <a:p>
            <a:pPr lvl="0">
              <a:lnSpc>
                <a:spcPct val="90000"/>
              </a:lnSpc>
            </a:pPr>
            <a:r>
              <a:rPr lang="zh-TW">
                <a:latin typeface="Times New Roman" pitchFamily="18"/>
              </a:rPr>
              <a:t>英國選手</a:t>
            </a:r>
            <a:r>
              <a:rPr lang="en-US">
                <a:latin typeface="Times New Roman" pitchFamily="18"/>
              </a:rPr>
              <a:t>Thomas Hick，</a:t>
            </a:r>
            <a:r>
              <a:rPr lang="zh-TW">
                <a:latin typeface="Times New Roman" pitchFamily="18"/>
              </a:rPr>
              <a:t>在贏得1904年美國聖路易市舉行的奧林匹克馬拉松比賽後，使用</a:t>
            </a:r>
            <a:r>
              <a:rPr lang="en-US">
                <a:latin typeface="Times New Roman" pitchFamily="18"/>
              </a:rPr>
              <a:t>strychnine</a:t>
            </a:r>
            <a:r>
              <a:rPr lang="zh-TW">
                <a:latin typeface="Times New Roman" pitchFamily="18"/>
              </a:rPr>
              <a:t>與白蘭地，差一點死亡。</a:t>
            </a:r>
            <a:r>
              <a:rPr lang="en-US">
                <a:latin typeface="Times New Roman" pitchFamily="18"/>
              </a:rPr>
              <a:t> </a:t>
            </a:r>
          </a:p>
        </p:txBody>
      </p:sp>
      <p:sp>
        <p:nvSpPr>
          <p:cNvPr id="4" name="Rectangle 5"/>
          <p:cNvSpPr/>
          <p:nvPr/>
        </p:nvSpPr>
        <p:spPr>
          <a:xfrm>
            <a:off x="0" y="549270"/>
            <a:ext cx="9144000" cy="701673"/>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0" cap="none" spc="0" baseline="0">
                <a:solidFill>
                  <a:srgbClr val="663300"/>
                </a:solidFill>
                <a:uFillTx/>
                <a:latin typeface="標楷體" pitchFamily="65"/>
                <a:ea typeface="標楷體" pitchFamily="65"/>
              </a:rPr>
              <a:t>歷史的回顧</a:t>
            </a:r>
            <a:r>
              <a:rPr lang="en-US" sz="4000" b="1" i="1" u="none" strike="noStrike" kern="0" cap="none" spc="0" baseline="0">
                <a:solidFill>
                  <a:srgbClr val="663300"/>
                </a:solidFill>
                <a:uFillTx/>
                <a:latin typeface="標楷體" pitchFamily="65"/>
                <a:ea typeface="標楷體" pitchFamily="65"/>
              </a:rPr>
              <a:t>-(3)</a:t>
            </a:r>
            <a:endParaRPr lang="zh-TW" sz="4000" b="1" i="1" u="none" strike="noStrike" kern="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13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en-US" dirty="0">
                <a:solidFill>
                  <a:schemeClr val="tx1"/>
                </a:solidFill>
                <a:latin typeface="Times New Roman" pitchFamily="18"/>
              </a:rPr>
              <a:t>Strychnine (</a:t>
            </a:r>
            <a:r>
              <a:rPr lang="zh-TW" dirty="0">
                <a:solidFill>
                  <a:schemeClr val="tx1"/>
                </a:solidFill>
                <a:latin typeface="Times New Roman" pitchFamily="18"/>
              </a:rPr>
              <a:t>番木鱉鹼</a:t>
            </a:r>
            <a:r>
              <a:rPr lang="en-US" dirty="0">
                <a:solidFill>
                  <a:schemeClr val="tx1"/>
                </a:solidFill>
                <a:latin typeface="Times New Roman" pitchFamily="18"/>
              </a:rPr>
              <a:t>)</a:t>
            </a:r>
            <a:endParaRPr lang="en-US" dirty="0">
              <a:solidFill>
                <a:schemeClr val="tx1"/>
              </a:solidFill>
            </a:endParaRPr>
          </a:p>
        </p:txBody>
      </p:sp>
      <p:sp>
        <p:nvSpPr>
          <p:cNvPr id="3" name="內容版面配置區 2"/>
          <p:cNvSpPr txBox="1">
            <a:spLocks noGrp="1"/>
          </p:cNvSpPr>
          <p:nvPr>
            <p:ph idx="1"/>
          </p:nvPr>
        </p:nvSpPr>
        <p:spPr>
          <a:xfrm>
            <a:off x="271463" y="1600200"/>
            <a:ext cx="8701087" cy="4525959"/>
          </a:xfrm>
        </p:spPr>
        <p:txBody>
          <a:bodyPr/>
          <a:lstStyle/>
          <a:p>
            <a:r>
              <a:rPr lang="zh-TW" altLang="zh-TW" sz="2800" dirty="0">
                <a:latin typeface="Times New Roman" panose="02020603050405020304" pitchFamily="18" charset="0"/>
                <a:cs typeface="Times New Roman" panose="02020603050405020304" pitchFamily="18" charset="0"/>
              </a:rPr>
              <a:t>番木鱉鹼</a:t>
            </a:r>
            <a:r>
              <a:rPr lang="en-US" altLang="zh-TW" sz="2800" dirty="0">
                <a:latin typeface="Times New Roman" panose="02020603050405020304" pitchFamily="18" charset="0"/>
                <a:cs typeface="Times New Roman" panose="02020603050405020304" pitchFamily="18" charset="0"/>
              </a:rPr>
              <a:t>(strychnine) </a:t>
            </a:r>
            <a:r>
              <a:rPr lang="zh-TW" altLang="zh-TW" sz="2800" dirty="0">
                <a:latin typeface="Times New Roman" panose="02020603050405020304" pitchFamily="18" charset="0"/>
                <a:cs typeface="Times New Roman" panose="02020603050405020304" pitchFamily="18" charset="0"/>
              </a:rPr>
              <a:t>是一種</a:t>
            </a:r>
            <a:r>
              <a:rPr lang="zh-TW" altLang="zh-TW" sz="2800" dirty="0" smtClean="0">
                <a:latin typeface="Times New Roman" panose="02020603050405020304" pitchFamily="18" charset="0"/>
                <a:cs typeface="Times New Roman" panose="02020603050405020304" pitchFamily="18" charset="0"/>
              </a:rPr>
              <a:t>興奮劑</a:t>
            </a:r>
            <a:endParaRPr lang="en-US" altLang="zh-TW" sz="2800" dirty="0" smtClean="0">
              <a:latin typeface="Times New Roman" panose="02020603050405020304" pitchFamily="18" charset="0"/>
              <a:cs typeface="Times New Roman" panose="02020603050405020304" pitchFamily="18" charset="0"/>
            </a:endParaRPr>
          </a:p>
          <a:p>
            <a:pPr lvl="1"/>
            <a:r>
              <a:rPr lang="zh-TW" altLang="zh-TW" sz="2400" dirty="0" smtClean="0">
                <a:latin typeface="Times New Roman" panose="02020603050405020304" pitchFamily="18" charset="0"/>
                <a:cs typeface="Times New Roman" panose="02020603050405020304" pitchFamily="18" charset="0"/>
              </a:rPr>
              <a:t>是</a:t>
            </a:r>
            <a:r>
              <a:rPr lang="zh-TW" altLang="zh-TW" sz="2400" dirty="0">
                <a:latin typeface="Times New Roman" panose="02020603050405020304" pitchFamily="18" charset="0"/>
                <a:cs typeface="Times New Roman" panose="02020603050405020304" pitchFamily="18" charset="0"/>
              </a:rPr>
              <a:t>屬於中樞神經刺激劑類，也是藥用植物馬錢子中的主要成份，屬於有毒性的</a:t>
            </a:r>
            <a:r>
              <a:rPr lang="zh-TW" altLang="zh-TW" sz="2400" dirty="0" smtClean="0">
                <a:latin typeface="Times New Roman" panose="02020603050405020304" pitchFamily="18" charset="0"/>
                <a:cs typeface="Times New Roman" panose="02020603050405020304" pitchFamily="18" charset="0"/>
              </a:rPr>
              <a:t>成分</a:t>
            </a:r>
            <a:endParaRPr lang="zh-TW" altLang="zh-TW" sz="24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Strychnine </a:t>
            </a:r>
            <a:r>
              <a:rPr lang="zh-TW" altLang="zh-TW" sz="2800" dirty="0">
                <a:latin typeface="Times New Roman" panose="02020603050405020304" pitchFamily="18" charset="0"/>
                <a:cs typeface="Times New Roman" panose="02020603050405020304" pitchFamily="18" charset="0"/>
              </a:rPr>
              <a:t>被</a:t>
            </a:r>
            <a:r>
              <a:rPr lang="en-US" altLang="zh-TW" sz="2800" dirty="0">
                <a:latin typeface="Times New Roman" panose="02020603050405020304" pitchFamily="18" charset="0"/>
                <a:cs typeface="Times New Roman" panose="02020603050405020304" pitchFamily="18" charset="0"/>
              </a:rPr>
              <a:t>IOC </a:t>
            </a:r>
            <a:r>
              <a:rPr lang="zh-TW" altLang="zh-TW" sz="2800" dirty="0">
                <a:latin typeface="Times New Roman" panose="02020603050405020304" pitchFamily="18" charset="0"/>
                <a:cs typeface="Times New Roman" panose="02020603050405020304" pitchFamily="18" charset="0"/>
              </a:rPr>
              <a:t>列為運動禁藥的興奮劑之一，依藥理作用</a:t>
            </a:r>
            <a:r>
              <a:rPr lang="en-US" altLang="zh-TW" sz="2800" dirty="0">
                <a:latin typeface="Times New Roman" panose="02020603050405020304" pitchFamily="18" charset="0"/>
                <a:cs typeface="Times New Roman" panose="02020603050405020304" pitchFamily="18" charset="0"/>
              </a:rPr>
              <a:t>Strychnine </a:t>
            </a:r>
            <a:r>
              <a:rPr lang="zh-TW" altLang="zh-TW" sz="2800" dirty="0">
                <a:latin typeface="Times New Roman" panose="02020603050405020304" pitchFamily="18" charset="0"/>
                <a:cs typeface="Times New Roman" panose="02020603050405020304" pitchFamily="18" charset="0"/>
              </a:rPr>
              <a:t>則</a:t>
            </a:r>
            <a:r>
              <a:rPr lang="zh-TW" altLang="zh-TW" sz="2800" dirty="0" smtClean="0">
                <a:latin typeface="Times New Roman" panose="02020603050405020304" pitchFamily="18" charset="0"/>
                <a:cs typeface="Times New Roman" panose="02020603050405020304" pitchFamily="18" charset="0"/>
              </a:rPr>
              <a:t>屬於</a:t>
            </a:r>
            <a:r>
              <a:rPr lang="en-US" altLang="zh-TW" sz="2800" dirty="0" smtClean="0">
                <a:latin typeface="Times New Roman" panose="02020603050405020304" pitchFamily="18" charset="0"/>
                <a:cs typeface="Times New Roman" panose="02020603050405020304" pitchFamily="18" charset="0"/>
              </a:rPr>
              <a:t>”</a:t>
            </a:r>
            <a:r>
              <a:rPr lang="zh-TW" altLang="zh-TW" sz="2800" dirty="0" smtClean="0">
                <a:latin typeface="Times New Roman" panose="02020603050405020304" pitchFamily="18" charset="0"/>
                <a:cs typeface="Times New Roman" panose="02020603050405020304" pitchFamily="18" charset="0"/>
              </a:rPr>
              <a:t>中樞神經</a:t>
            </a:r>
            <a:r>
              <a:rPr lang="zh-TW" altLang="zh-TW" sz="2800" dirty="0">
                <a:latin typeface="Times New Roman" panose="02020603050405020304" pitchFamily="18" charset="0"/>
                <a:cs typeface="Times New Roman" panose="02020603050405020304" pitchFamily="18" charset="0"/>
              </a:rPr>
              <a:t>刺激</a:t>
            </a:r>
            <a:r>
              <a:rPr lang="zh-TW" altLang="zh-TW" sz="2800" dirty="0" smtClean="0">
                <a:latin typeface="Times New Roman" panose="02020603050405020304" pitchFamily="18" charset="0"/>
                <a:cs typeface="Times New Roman" panose="02020603050405020304" pitchFamily="18" charset="0"/>
              </a:rPr>
              <a:t>劑</a:t>
            </a:r>
            <a:r>
              <a:rPr lang="en-US" altLang="zh-TW" sz="2800" dirty="0" smtClean="0">
                <a:latin typeface="Times New Roman" panose="02020603050405020304" pitchFamily="18" charset="0"/>
                <a:cs typeface="Times New Roman" panose="02020603050405020304" pitchFamily="18" charset="0"/>
              </a:rPr>
              <a:t>“</a:t>
            </a:r>
          </a:p>
          <a:p>
            <a:pPr lvl="1"/>
            <a:r>
              <a:rPr lang="zh-TW" altLang="zh-TW" sz="2400" dirty="0" smtClean="0">
                <a:latin typeface="Times New Roman" panose="02020603050405020304" pitchFamily="18" charset="0"/>
                <a:cs typeface="Times New Roman" panose="02020603050405020304" pitchFamily="18" charset="0"/>
              </a:rPr>
              <a:t>其</a:t>
            </a:r>
            <a:r>
              <a:rPr lang="zh-TW" altLang="zh-TW" sz="2400" dirty="0">
                <a:latin typeface="Times New Roman" panose="02020603050405020304" pitchFamily="18" charset="0"/>
                <a:cs typeface="Times New Roman" panose="02020603050405020304" pitchFamily="18" charset="0"/>
              </a:rPr>
              <a:t>主要作用於脊髓</a:t>
            </a:r>
            <a:r>
              <a:rPr lang="en-US" altLang="zh-TW" sz="2400" dirty="0">
                <a:latin typeface="Times New Roman" panose="02020603050405020304" pitchFamily="18" charset="0"/>
                <a:cs typeface="Times New Roman" panose="02020603050405020304" pitchFamily="18" charset="0"/>
              </a:rPr>
              <a:t>(spinal cord) </a:t>
            </a:r>
            <a:r>
              <a:rPr lang="zh-TW" altLang="zh-TW" sz="2400" dirty="0">
                <a:latin typeface="Times New Roman" panose="02020603050405020304" pitchFamily="18" charset="0"/>
                <a:cs typeface="Times New Roman" panose="02020603050405020304" pitchFamily="18" charset="0"/>
              </a:rPr>
              <a:t>，對中樞神經之其他部位亦可作用，而當其劑量大時會產生強直性痙孿</a:t>
            </a:r>
            <a:r>
              <a:rPr lang="en-US" altLang="zh-TW" sz="2400" dirty="0">
                <a:latin typeface="Times New Roman" panose="02020603050405020304" pitchFamily="18" charset="0"/>
                <a:cs typeface="Times New Roman" panose="02020603050405020304" pitchFamily="18" charset="0"/>
              </a:rPr>
              <a:t>(tonic convulsion)</a:t>
            </a:r>
            <a:r>
              <a:rPr lang="zh-TW" altLang="zh-TW" sz="2400" dirty="0">
                <a:latin typeface="Times New Roman" panose="02020603050405020304" pitchFamily="18" charset="0"/>
                <a:cs typeface="Times New Roman" panose="02020603050405020304" pitchFamily="18" charset="0"/>
              </a:rPr>
              <a:t>及角弓反張</a:t>
            </a:r>
            <a:r>
              <a:rPr lang="en-US" altLang="zh-TW" sz="2400" dirty="0">
                <a:latin typeface="Times New Roman" panose="02020603050405020304" pitchFamily="18" charset="0"/>
                <a:cs typeface="Times New Roman" panose="02020603050405020304" pitchFamily="18" charset="0"/>
              </a:rPr>
              <a:t>(</a:t>
            </a:r>
            <a:r>
              <a:rPr lang="en-US" altLang="zh-TW" sz="2400" dirty="0" err="1">
                <a:latin typeface="Times New Roman" panose="02020603050405020304" pitchFamily="18" charset="0"/>
                <a:cs typeface="Times New Roman" panose="02020603050405020304" pitchFamily="18" charset="0"/>
              </a:rPr>
              <a:t>opisthotonus</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，此興奮劑於作用初期對呼吸有刺激作用，但在強直性痙孿後，使用者會因為呼吸停止而死亡</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0" cap="none" spc="0" baseline="0">
                <a:solidFill>
                  <a:srgbClr val="000000"/>
                </a:solidFill>
                <a:uFillTx/>
                <a:latin typeface="Verdana" pitchFamily="34"/>
                <a:ea typeface="新細明體"/>
                <a:cs typeface=""/>
              </a:rPr>
              <a:t>6</a:t>
            </a:r>
            <a:endParaRPr lang="en-US" sz="1400" b="0" i="0" u="none" strike="noStrike" kern="1200" cap="none" spc="0" baseline="0">
              <a:solidFill>
                <a:srgbClr val="000000"/>
              </a:solidFill>
              <a:uFillTx/>
              <a:latin typeface="Verdana" pitchFamily="34"/>
              <a:ea typeface="新細明體"/>
              <a:cs typeface=""/>
            </a:endParaRPr>
          </a:p>
        </p:txBody>
      </p:sp>
      <p:sp>
        <p:nvSpPr>
          <p:cNvPr id="5" name="矩形 4"/>
          <p:cNvSpPr/>
          <p:nvPr/>
        </p:nvSpPr>
        <p:spPr>
          <a:xfrm>
            <a:off x="3286125" y="5892584"/>
            <a:ext cx="5186362" cy="369332"/>
          </a:xfrm>
          <a:prstGeom prst="rect">
            <a:avLst/>
          </a:prstGeom>
        </p:spPr>
        <p:txBody>
          <a:bodyPr wrap="square">
            <a:spAutoFit/>
          </a:bodyPr>
          <a:lstStyle/>
          <a:p>
            <a:pPr>
              <a:spcAft>
                <a:spcPts val="0"/>
              </a:spcAft>
            </a:pPr>
            <a:r>
              <a:rPr lang="en-US" altLang="zh-TW" kern="1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kern="100" dirty="0">
                <a:latin typeface="Times New Roman" panose="02020603050405020304" pitchFamily="18" charset="0"/>
                <a:ea typeface="標楷體" panose="03000509000000000000" pitchFamily="65" charset="-120"/>
                <a:cs typeface="Times New Roman" panose="02020603050405020304" pitchFamily="18" charset="0"/>
              </a:rPr>
              <a:t>來源：大專體育第五十八期</a:t>
            </a:r>
            <a:r>
              <a:rPr lang="en-US" altLang="zh-TW" kern="100" dirty="0">
                <a:latin typeface="Times New Roman" panose="02020603050405020304" pitchFamily="18" charset="0"/>
                <a:ea typeface="標楷體" panose="03000509000000000000" pitchFamily="65" charset="-120"/>
                <a:cs typeface="Times New Roman" panose="02020603050405020304" pitchFamily="18" charset="0"/>
              </a:rPr>
              <a:t>91</a:t>
            </a:r>
            <a:r>
              <a:rPr lang="zh-TW" altLang="zh-TW" kern="100" dirty="0">
                <a:latin typeface="Times New Roman" panose="02020603050405020304" pitchFamily="18" charset="0"/>
                <a:ea typeface="標楷體" panose="03000509000000000000" pitchFamily="65" charset="-120"/>
                <a:cs typeface="Times New Roman" panose="02020603050405020304" pitchFamily="18" charset="0"/>
              </a:rPr>
              <a:t>年</a:t>
            </a:r>
            <a:r>
              <a:rPr lang="en-US" altLang="zh-TW" kern="100" dirty="0">
                <a:latin typeface="Times New Roman" panose="02020603050405020304" pitchFamily="18" charset="0"/>
                <a:ea typeface="標楷體" panose="03000509000000000000" pitchFamily="65" charset="-120"/>
                <a:cs typeface="Times New Roman" panose="02020603050405020304" pitchFamily="18" charset="0"/>
              </a:rPr>
              <a:t> 2</a:t>
            </a:r>
            <a:r>
              <a:rPr lang="zh-TW" altLang="zh-TW" kern="100" dirty="0">
                <a:latin typeface="Times New Roman" panose="02020603050405020304" pitchFamily="18" charset="0"/>
                <a:ea typeface="標楷體" panose="03000509000000000000" pitchFamily="65" charset="-120"/>
                <a:cs typeface="Times New Roman" panose="02020603050405020304" pitchFamily="18" charset="0"/>
              </a:rPr>
              <a:t>月</a:t>
            </a:r>
            <a:r>
              <a:rPr lang="en-US" altLang="zh-TW" kern="100" dirty="0">
                <a:latin typeface="Times New Roman" panose="02020603050405020304" pitchFamily="18" charset="0"/>
                <a:ea typeface="標楷體" panose="03000509000000000000" pitchFamily="65" charset="-120"/>
                <a:cs typeface="Times New Roman" panose="02020603050405020304" pitchFamily="18" charset="0"/>
              </a:rPr>
              <a:t> 85-88</a:t>
            </a:r>
            <a:r>
              <a:rPr lang="zh-TW" altLang="zh-TW" kern="100" dirty="0">
                <a:latin typeface="Times New Roman" panose="02020603050405020304" pitchFamily="18" charset="0"/>
                <a:ea typeface="標楷體" panose="03000509000000000000" pitchFamily="65" charset="-120"/>
                <a:cs typeface="Times New Roman" panose="02020603050405020304" pitchFamily="18" charset="0"/>
              </a:rPr>
              <a:t>頁</a:t>
            </a:r>
            <a:r>
              <a:rPr lang="en-US" altLang="zh-TW" kern="100" dirty="0">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600" kern="100" dirty="0">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F448873-08AC-4A6E-BAB3-6AF3A3885F16}" type="slidenum">
              <a:t>7</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idx="1"/>
          </p:nvPr>
        </p:nvSpPr>
        <p:spPr>
          <a:xfrm>
            <a:off x="557213" y="1628775"/>
            <a:ext cx="8118466" cy="4310060"/>
          </a:xfrm>
        </p:spPr>
        <p:txBody>
          <a:bodyPr/>
          <a:lstStyle/>
          <a:p>
            <a:pPr lvl="0">
              <a:lnSpc>
                <a:spcPct val="90000"/>
              </a:lnSpc>
            </a:pPr>
            <a:r>
              <a:rPr lang="en-US" dirty="0">
                <a:latin typeface="Times New Roman" pitchFamily="18"/>
              </a:rPr>
              <a:t>1903</a:t>
            </a:r>
            <a:r>
              <a:rPr lang="zh-TW" dirty="0">
                <a:latin typeface="Times New Roman" pitchFamily="18"/>
              </a:rPr>
              <a:t>年開始禁止馬匹使用興奮劑</a:t>
            </a:r>
            <a:r>
              <a:rPr lang="zh-TW" dirty="0">
                <a:latin typeface="Times New Roman" pitchFamily="18"/>
                <a:ea typeface="新細明體" pitchFamily="18"/>
              </a:rPr>
              <a:t>，</a:t>
            </a:r>
            <a:r>
              <a:rPr lang="zh-TW" dirty="0">
                <a:latin typeface="Times New Roman" pitchFamily="18"/>
              </a:rPr>
              <a:t>直到</a:t>
            </a:r>
            <a:r>
              <a:rPr lang="en-US" dirty="0">
                <a:latin typeface="Times New Roman" pitchFamily="18"/>
              </a:rPr>
              <a:t>1910</a:t>
            </a:r>
            <a:r>
              <a:rPr lang="zh-TW" dirty="0">
                <a:latin typeface="Times New Roman" pitchFamily="18"/>
              </a:rPr>
              <a:t>年才有有效方法檢驗馬匹唾液中的興奮劑。</a:t>
            </a:r>
          </a:p>
          <a:p>
            <a:pPr lvl="0">
              <a:lnSpc>
                <a:spcPct val="90000"/>
              </a:lnSpc>
              <a:buNone/>
            </a:pPr>
            <a:r>
              <a:rPr lang="en-US" sz="1200" dirty="0">
                <a:latin typeface="Times New Roman" pitchFamily="18"/>
              </a:rPr>
              <a:t> </a:t>
            </a:r>
          </a:p>
          <a:p>
            <a:pPr lvl="0">
              <a:lnSpc>
                <a:spcPct val="90000"/>
              </a:lnSpc>
            </a:pPr>
            <a:r>
              <a:rPr lang="zh-TW" dirty="0">
                <a:latin typeface="Times New Roman" pitchFamily="18"/>
              </a:rPr>
              <a:t>第二次世界大戰時，類似安非他命物質供給軍隊，加強部隊的精神知覺與延緩疲勞。</a:t>
            </a:r>
          </a:p>
          <a:p>
            <a:pPr lvl="0">
              <a:lnSpc>
                <a:spcPct val="90000"/>
              </a:lnSpc>
            </a:pPr>
            <a:endParaRPr lang="en-US" sz="1200" dirty="0">
              <a:latin typeface="Times New Roman" pitchFamily="18"/>
            </a:endParaRPr>
          </a:p>
          <a:p>
            <a:pPr lvl="0">
              <a:lnSpc>
                <a:spcPct val="90000"/>
              </a:lnSpc>
            </a:pPr>
            <a:r>
              <a:rPr lang="zh-TW" dirty="0">
                <a:latin typeface="Times New Roman" pitchFamily="18"/>
              </a:rPr>
              <a:t>在</a:t>
            </a:r>
            <a:r>
              <a:rPr lang="en-US" dirty="0">
                <a:latin typeface="Times New Roman" pitchFamily="18"/>
              </a:rPr>
              <a:t>1940</a:t>
            </a:r>
            <a:r>
              <a:rPr lang="zh-TW" dirty="0">
                <a:latin typeface="Times New Roman" pitchFamily="18"/>
              </a:rPr>
              <a:t>至</a:t>
            </a:r>
            <a:r>
              <a:rPr lang="en-US" dirty="0">
                <a:latin typeface="Times New Roman" pitchFamily="18"/>
              </a:rPr>
              <a:t>1950</a:t>
            </a:r>
            <a:r>
              <a:rPr lang="zh-TW" dirty="0">
                <a:latin typeface="Times New Roman" pitchFamily="18"/>
              </a:rPr>
              <a:t>年代，安非他命成</a:t>
            </a:r>
            <a:r>
              <a:rPr lang="zh-TW" dirty="0" smtClean="0">
                <a:latin typeface="Times New Roman" pitchFamily="18"/>
              </a:rPr>
              <a:t>了</a:t>
            </a:r>
            <a:r>
              <a:rPr lang="zh-TW" altLang="en-US" dirty="0" smtClean="0">
                <a:latin typeface="Times New Roman" pitchFamily="18"/>
              </a:rPr>
              <a:t>國</a:t>
            </a:r>
            <a:r>
              <a:rPr lang="zh-TW" altLang="en-US" dirty="0">
                <a:latin typeface="Times New Roman" pitchFamily="18"/>
              </a:rPr>
              <a:t>外</a:t>
            </a:r>
            <a:r>
              <a:rPr lang="zh-TW" dirty="0" smtClean="0">
                <a:latin typeface="Times New Roman" pitchFamily="18"/>
              </a:rPr>
              <a:t>運動員</a:t>
            </a:r>
            <a:r>
              <a:rPr lang="zh-TW" dirty="0">
                <a:latin typeface="Times New Roman" pitchFamily="18"/>
              </a:rPr>
              <a:t>服用禁藥，以取得好的比賽成績</a:t>
            </a:r>
            <a:r>
              <a:rPr lang="zh-TW" dirty="0" smtClean="0">
                <a:latin typeface="Times New Roman" pitchFamily="18"/>
              </a:rPr>
              <a:t>之選擇</a:t>
            </a:r>
            <a:r>
              <a:rPr lang="zh-TW" dirty="0">
                <a:latin typeface="Times New Roman" pitchFamily="18"/>
              </a:rPr>
              <a:t>。</a:t>
            </a:r>
          </a:p>
        </p:txBody>
      </p:sp>
      <p:sp>
        <p:nvSpPr>
          <p:cNvPr id="4" name="Rectangle 3"/>
          <p:cNvSpPr/>
          <p:nvPr/>
        </p:nvSpPr>
        <p:spPr>
          <a:xfrm>
            <a:off x="0" y="543053"/>
            <a:ext cx="9144000" cy="707882"/>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1200" cap="none" spc="0" baseline="0">
                <a:solidFill>
                  <a:srgbClr val="663300"/>
                </a:solidFill>
                <a:uFillTx/>
                <a:latin typeface="標楷體" pitchFamily="65"/>
                <a:ea typeface="標楷體" pitchFamily="65"/>
              </a:rPr>
              <a:t>歷史的回顧</a:t>
            </a:r>
            <a:r>
              <a:rPr lang="en-US" sz="4000" b="1" i="1" u="none" strike="noStrike" kern="0" cap="none" spc="0" baseline="0">
                <a:solidFill>
                  <a:srgbClr val="663300"/>
                </a:solidFill>
                <a:uFillTx/>
                <a:latin typeface="標楷體" pitchFamily="65"/>
                <a:ea typeface="標楷體" pitchFamily="65"/>
              </a:rPr>
              <a:t>-(4)</a:t>
            </a:r>
            <a:endParaRPr lang="zh-TW" sz="4000" b="1" i="1" u="none" strike="noStrike" kern="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120">
    <p:spTree>
      <p:nvGrpSpPr>
        <p:cNvPr id="1" name=""/>
        <p:cNvGrpSpPr/>
        <p:nvPr/>
      </p:nvGrpSpPr>
      <p:grpSpPr>
        <a:xfrm>
          <a:off x="0" y="0"/>
          <a:ext cx="0" cy="0"/>
          <a:chOff x="0" y="0"/>
          <a:chExt cx="0" cy="0"/>
        </a:xfrm>
      </p:grpSpPr>
      <p:sp>
        <p:nvSpPr>
          <p:cNvPr id="3" name="標題 1"/>
          <p:cNvSpPr txBox="1">
            <a:spLocks noGrp="1"/>
          </p:cNvSpPr>
          <p:nvPr>
            <p:ph type="title"/>
          </p:nvPr>
        </p:nvSpPr>
        <p:spPr/>
        <p:txBody>
          <a:bodyPr/>
          <a:lstStyle/>
          <a:p>
            <a:pPr lvl="0"/>
            <a:r>
              <a:rPr lang="zh-TW">
                <a:solidFill>
                  <a:schemeClr val="tx1"/>
                </a:solidFill>
                <a:latin typeface="Times New Roman" pitchFamily="18"/>
              </a:rPr>
              <a:t>安非他命</a:t>
            </a:r>
            <a:endParaRPr lang="en-US">
              <a:solidFill>
                <a:schemeClr val="tx1"/>
              </a:solidFill>
            </a:endParaRPr>
          </a:p>
        </p:txBody>
      </p:sp>
      <p:sp>
        <p:nvSpPr>
          <p:cNvPr id="8" name="內容版面配置區 7"/>
          <p:cNvSpPr>
            <a:spLocks noGrp="1"/>
          </p:cNvSpPr>
          <p:nvPr>
            <p:ph idx="1"/>
          </p:nvPr>
        </p:nvSpPr>
        <p:spPr>
          <a:xfrm>
            <a:off x="228599" y="1417640"/>
            <a:ext cx="8658225" cy="4708519"/>
          </a:xfrm>
        </p:spPr>
        <p:txBody>
          <a:bodyPr/>
          <a:lstStyle/>
          <a:p>
            <a:r>
              <a:rPr lang="zh-TW" altLang="zh-TW" dirty="0"/>
              <a:t>安非他命類藥品出現始於西元</a:t>
            </a:r>
            <a:r>
              <a:rPr lang="en-US" altLang="zh-TW" dirty="0"/>
              <a:t>1887 </a:t>
            </a:r>
            <a:r>
              <a:rPr lang="zh-TW" altLang="zh-TW" dirty="0"/>
              <a:t>年，由德國科學家首先</a:t>
            </a:r>
            <a:r>
              <a:rPr lang="zh-TW" altLang="zh-TW" dirty="0" smtClean="0"/>
              <a:t>合成</a:t>
            </a:r>
            <a:endParaRPr lang="en-US" altLang="zh-TW" dirty="0"/>
          </a:p>
          <a:p>
            <a:pPr lvl="1"/>
            <a:r>
              <a:rPr lang="zh-TW" altLang="zh-TW" dirty="0" smtClean="0"/>
              <a:t>應用</a:t>
            </a:r>
            <a:r>
              <a:rPr lang="zh-TW" altLang="zh-TW" dirty="0"/>
              <a:t>於醫療用途上，始於西元</a:t>
            </a:r>
            <a:r>
              <a:rPr lang="en-US" altLang="zh-TW" dirty="0"/>
              <a:t>1932</a:t>
            </a:r>
            <a:r>
              <a:rPr lang="zh-TW" altLang="zh-TW" dirty="0"/>
              <a:t>年，用來治療醫學上許多疾病，如鼻塞、鼻充血的吸入治療、氣管</a:t>
            </a:r>
            <a:r>
              <a:rPr lang="zh-TW" altLang="zh-TW" dirty="0" smtClean="0"/>
              <a:t>擴張劑</a:t>
            </a:r>
            <a:r>
              <a:rPr lang="zh-TW" altLang="zh-TW" dirty="0"/>
              <a:t>、氣喘、過動兒、憂鬱</a:t>
            </a:r>
            <a:r>
              <a:rPr lang="zh-TW" altLang="zh-TW" dirty="0" smtClean="0"/>
              <a:t>症</a:t>
            </a:r>
            <a:endParaRPr lang="zh-TW" altLang="zh-TW" dirty="0"/>
          </a:p>
          <a:p>
            <a:r>
              <a:rPr lang="zh-TW" altLang="zh-TW" dirty="0"/>
              <a:t>由於安非他命類藥物真有興奮中樞神經之</a:t>
            </a:r>
            <a:r>
              <a:rPr lang="zh-TW" altLang="zh-TW" dirty="0" smtClean="0"/>
              <a:t>作用</a:t>
            </a:r>
            <a:endParaRPr lang="en-US" altLang="zh-TW" dirty="0" smtClean="0"/>
          </a:p>
          <a:p>
            <a:pPr lvl="1"/>
            <a:r>
              <a:rPr lang="zh-TW" altLang="zh-TW" dirty="0" smtClean="0"/>
              <a:t>二</a:t>
            </a:r>
            <a:r>
              <a:rPr lang="zh-TW" altLang="zh-TW" dirty="0"/>
              <a:t>次世界大戰時期被用於前線士兵以抑制疲勞和增加警覺度。之後因其毒性逐漸被發現，各國乃立法管制此類藥品。</a:t>
            </a:r>
          </a:p>
          <a:p>
            <a:endParaRPr lang="zh-TW" altLang="en-US" dirty="0"/>
          </a:p>
        </p:txBody>
      </p:sp>
      <p:sp>
        <p:nvSpPr>
          <p:cNvPr id="7"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0" i="0" u="none" strike="noStrike" kern="1200" cap="none" spc="0" baseline="0">
                <a:solidFill>
                  <a:srgbClr val="000000"/>
                </a:solidFill>
                <a:uFillTx/>
                <a:latin typeface="Verdana" pitchFamily="34"/>
                <a:ea typeface="新細明體"/>
                <a:cs typeface=""/>
              </a:rPr>
              <a:t>8</a:t>
            </a:r>
          </a:p>
        </p:txBody>
      </p:sp>
      <p:sp>
        <p:nvSpPr>
          <p:cNvPr id="9" name="矩形 8"/>
          <p:cNvSpPr/>
          <p:nvPr/>
        </p:nvSpPr>
        <p:spPr>
          <a:xfrm>
            <a:off x="3212956" y="5941493"/>
            <a:ext cx="5386387" cy="369332"/>
          </a:xfrm>
          <a:prstGeom prst="rect">
            <a:avLst/>
          </a:prstGeom>
        </p:spPr>
        <p:txBody>
          <a:bodyPr wrap="square">
            <a:spAutoFit/>
          </a:bodyPr>
          <a:lstStyle/>
          <a:p>
            <a:pPr>
              <a:spcAft>
                <a:spcPts val="0"/>
              </a:spcAft>
            </a:pP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來源：腎臟與透析</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民國</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102 </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年</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25 </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卷</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3 </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期</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 244-250</a:t>
            </a:r>
            <a:r>
              <a:rPr lang="zh-TW" altLang="zh-TW" b="1" kern="100" dirty="0">
                <a:latin typeface="Times New Roman" panose="02020603050405020304" pitchFamily="18" charset="0"/>
                <a:ea typeface="標楷體" panose="03000509000000000000" pitchFamily="65" charset="-120"/>
                <a:cs typeface="Times New Roman" panose="02020603050405020304" pitchFamily="18" charset="0"/>
              </a:rPr>
              <a:t>頁</a:t>
            </a:r>
            <a:r>
              <a:rPr lang="en-US" altLang="zh-TW" b="1" kern="100" dirty="0">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600" kern="100" dirty="0">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投影片編號版面配置區 5"/>
          <p:cNvSpPr txBox="1"/>
          <p:nvPr/>
        </p:nvSpPr>
        <p:spPr>
          <a:xfrm>
            <a:off x="6553203" y="6356351"/>
            <a:ext cx="2133596"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4A4BDD1-FECD-4959-A6E5-07156C0D7597}" type="slidenum">
              <a:t>9</a:t>
            </a:fld>
            <a:endParaRPr lang="en-US" sz="1400" b="0" i="0" u="none" strike="noStrike" kern="1200" cap="none" spc="0" baseline="0">
              <a:solidFill>
                <a:srgbClr val="000000"/>
              </a:solidFill>
              <a:uFillTx/>
              <a:latin typeface="Verdana" pitchFamily="34"/>
              <a:ea typeface="新細明體"/>
              <a:cs typeface=""/>
            </a:endParaRPr>
          </a:p>
        </p:txBody>
      </p:sp>
      <p:sp>
        <p:nvSpPr>
          <p:cNvPr id="3" name="Rectangle 2"/>
          <p:cNvSpPr txBox="1">
            <a:spLocks noGrp="1"/>
          </p:cNvSpPr>
          <p:nvPr>
            <p:ph idx="1"/>
          </p:nvPr>
        </p:nvSpPr>
        <p:spPr>
          <a:xfrm>
            <a:off x="557213" y="1628775"/>
            <a:ext cx="8118466" cy="4310060"/>
          </a:xfrm>
        </p:spPr>
        <p:txBody>
          <a:bodyPr/>
          <a:lstStyle/>
          <a:p>
            <a:pPr lvl="0">
              <a:lnSpc>
                <a:spcPct val="90000"/>
              </a:lnSpc>
            </a:pPr>
            <a:r>
              <a:rPr lang="zh-TW" dirty="0">
                <a:latin typeface="Times New Roman" pitchFamily="18"/>
              </a:rPr>
              <a:t>在</a:t>
            </a:r>
            <a:r>
              <a:rPr lang="en-US" dirty="0">
                <a:latin typeface="Times New Roman" pitchFamily="18"/>
              </a:rPr>
              <a:t>1960</a:t>
            </a:r>
            <a:r>
              <a:rPr lang="zh-TW" dirty="0">
                <a:latin typeface="Times New Roman" pitchFamily="18"/>
              </a:rPr>
              <a:t>年代運動員因誤用安非他命導致死亡被證實。</a:t>
            </a:r>
          </a:p>
          <a:p>
            <a:pPr lvl="0">
              <a:lnSpc>
                <a:spcPct val="90000"/>
              </a:lnSpc>
            </a:pPr>
            <a:endParaRPr lang="en-US" sz="1200" dirty="0">
              <a:latin typeface="Times New Roman" pitchFamily="18"/>
            </a:endParaRPr>
          </a:p>
          <a:p>
            <a:pPr lvl="0">
              <a:lnSpc>
                <a:spcPct val="90000"/>
              </a:lnSpc>
            </a:pPr>
            <a:r>
              <a:rPr lang="en-US" dirty="0">
                <a:latin typeface="Times New Roman" pitchFamily="18"/>
              </a:rPr>
              <a:t>1960</a:t>
            </a:r>
            <a:r>
              <a:rPr lang="zh-TW" dirty="0">
                <a:latin typeface="Times New Roman" pitchFamily="18"/>
              </a:rPr>
              <a:t>年奧林匹克運動會，自行車選手</a:t>
            </a:r>
            <a:r>
              <a:rPr lang="en-US" dirty="0" err="1">
                <a:latin typeface="Times New Roman" pitchFamily="18"/>
              </a:rPr>
              <a:t>Knud</a:t>
            </a:r>
            <a:r>
              <a:rPr lang="en-US" dirty="0">
                <a:latin typeface="Times New Roman" pitchFamily="18"/>
              </a:rPr>
              <a:t> Jensen</a:t>
            </a:r>
            <a:r>
              <a:rPr lang="zh-TW" dirty="0">
                <a:latin typeface="Times New Roman" pitchFamily="18"/>
              </a:rPr>
              <a:t>在開幕當天，</a:t>
            </a:r>
            <a:r>
              <a:rPr lang="en-US" dirty="0">
                <a:latin typeface="Times New Roman" pitchFamily="18"/>
              </a:rPr>
              <a:t>100</a:t>
            </a:r>
            <a:r>
              <a:rPr lang="zh-TW" dirty="0">
                <a:latin typeface="Times New Roman" pitchFamily="18"/>
              </a:rPr>
              <a:t>公里團體計時賽中死亡，二位隊友也被送進醫院。檢驗發現</a:t>
            </a:r>
            <a:r>
              <a:rPr lang="en-US" dirty="0">
                <a:latin typeface="Times New Roman" pitchFamily="18"/>
              </a:rPr>
              <a:t>Jensen</a:t>
            </a:r>
            <a:r>
              <a:rPr lang="zh-TW" dirty="0">
                <a:latin typeface="Times New Roman" pitchFamily="18"/>
              </a:rPr>
              <a:t>的血液有安非他命與硝酸尼古丁的反應。</a:t>
            </a:r>
          </a:p>
        </p:txBody>
      </p:sp>
      <p:sp>
        <p:nvSpPr>
          <p:cNvPr id="4" name="Rectangle 3"/>
          <p:cNvSpPr/>
          <p:nvPr/>
        </p:nvSpPr>
        <p:spPr>
          <a:xfrm>
            <a:off x="0" y="549270"/>
            <a:ext cx="9144000" cy="701673"/>
          </a:xfrm>
          <a:prstGeom prst="rect">
            <a:avLst/>
          </a:prstGeom>
          <a:noFill/>
          <a:ln cap="flat">
            <a:noFill/>
            <a:prstDash val="solid"/>
          </a:ln>
        </p:spPr>
        <p:txBody>
          <a:bodyPr vert="horz" wrap="square" lIns="91440" tIns="45720" rIns="91440" bIns="45720" anchor="b"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4000" b="1" i="1" u="none" strike="noStrike" kern="1200" cap="none" spc="0" baseline="0">
                <a:solidFill>
                  <a:srgbClr val="663300"/>
                </a:solidFill>
                <a:uFillTx/>
                <a:latin typeface="標楷體" pitchFamily="65"/>
                <a:ea typeface="標楷體" pitchFamily="65"/>
              </a:rPr>
              <a:t>歷史的回顧</a:t>
            </a:r>
            <a:r>
              <a:rPr lang="en-US" sz="4000" b="1" i="1" u="none" strike="noStrike" kern="1200" cap="none" spc="0" baseline="0">
                <a:solidFill>
                  <a:srgbClr val="663300"/>
                </a:solidFill>
                <a:uFillTx/>
                <a:latin typeface="標楷體" pitchFamily="65"/>
                <a:ea typeface="標楷體" pitchFamily="65"/>
              </a:rPr>
              <a:t>-(5)</a:t>
            </a:r>
            <a:endParaRPr lang="zh-TW" sz="4000" b="1" i="1" u="none" strike="noStrike" kern="1200" cap="none" spc="0" baseline="0">
              <a:solidFill>
                <a:srgbClr val="663300"/>
              </a:solidFill>
              <a:uFillTx/>
              <a:latin typeface="標楷體" pitchFamily="65"/>
              <a:ea typeface="標楷體" pitchFamily="65"/>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69</TotalTime>
  <Words>2708</Words>
  <Application>Microsoft Office PowerPoint</Application>
  <PresentationFormat>如螢幕大小 (4:3)</PresentationFormat>
  <Paragraphs>210</Paragraphs>
  <Slides>30</Slides>
  <Notes>1</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30</vt:i4>
      </vt:variant>
    </vt:vector>
  </HeadingPairs>
  <TitlesOfParts>
    <vt:vector size="38" baseType="lpstr">
      <vt:lpstr>微軟正黑體</vt:lpstr>
      <vt:lpstr>新細明體</vt:lpstr>
      <vt:lpstr>標楷體</vt:lpstr>
      <vt:lpstr>Arial</vt:lpstr>
      <vt:lpstr>Calibri</vt:lpstr>
      <vt:lpstr>Times New Roman</vt:lpstr>
      <vt:lpstr>Verdana</vt:lpstr>
      <vt:lpstr>課程名稱</vt:lpstr>
      <vt:lpstr>運動與禁藥</vt:lpstr>
      <vt:lpstr>課程大綱</vt:lpstr>
      <vt:lpstr>歷史的回顧-(1)</vt:lpstr>
      <vt:lpstr>PowerPoint 簡報</vt:lpstr>
      <vt:lpstr>PowerPoint 簡報</vt:lpstr>
      <vt:lpstr>Strychnine (番木鱉鹼)</vt:lpstr>
      <vt:lpstr>PowerPoint 簡報</vt:lpstr>
      <vt:lpstr>安非他命</vt:lpstr>
      <vt:lpstr>PowerPoint 簡報</vt:lpstr>
      <vt:lpstr>PowerPoint 簡報</vt:lpstr>
      <vt:lpstr>PowerPoint 簡報</vt:lpstr>
      <vt:lpstr>同化性類固醇-(1)</vt:lpstr>
      <vt:lpstr>同化性類固醇-(2)</vt:lpstr>
      <vt:lpstr>歷史的回顧—(8)</vt:lpstr>
      <vt:lpstr>歷史的回顧—(9)</vt:lpstr>
      <vt:lpstr>歷史的回顧—(10)</vt:lpstr>
      <vt:lpstr>Meldonium—(1)</vt:lpstr>
      <vt:lpstr>Meldonium—(2)</vt:lpstr>
      <vt:lpstr>Meldonium—(3)</vt:lpstr>
      <vt:lpstr>運動禁藥的定義—(1)</vt:lpstr>
      <vt:lpstr>運動禁藥的定義—(2)</vt:lpstr>
      <vt:lpstr>運動禁藥的定義—(3)</vt:lpstr>
      <vt:lpstr>禁藥(或毒品) vs.運動禁藥 </vt:lpstr>
      <vt:lpstr>PowerPoint 簡報</vt:lpstr>
      <vt:lpstr>PowerPoint 簡報</vt:lpstr>
      <vt:lpstr>運動禁藥規範的演進—(1)</vt:lpstr>
      <vt:lpstr>運動禁藥規範的演進—(2)</vt:lpstr>
      <vt:lpstr>運動禁藥的演變—(3)</vt:lpstr>
      <vt:lpstr>運動禁藥的演變—(4)</vt:lpstr>
      <vt:lpstr>運動禁藥的演變—(5)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user</cp:lastModifiedBy>
  <cp:revision>66</cp:revision>
  <dcterms:created xsi:type="dcterms:W3CDTF">2017-11-07T02:54:43Z</dcterms:created>
  <dcterms:modified xsi:type="dcterms:W3CDTF">2018-06-16T08:16:02Z</dcterms:modified>
</cp:coreProperties>
</file>