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9" r:id="rId8"/>
    <p:sldId id="268" r:id="rId9"/>
    <p:sldId id="262" r:id="rId10"/>
    <p:sldId id="263" r:id="rId11"/>
    <p:sldId id="267" r:id="rId12"/>
    <p:sldId id="266" r:id="rId13"/>
    <p:sldId id="264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66FF66"/>
    <a:srgbClr val="66FF99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B94F4-E717-4F7B-AF99-6056A84F7DAE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2E7B6F0-438A-433E-A4B4-B499067C6345}">
      <dgm:prSet phldrT="[文字]"/>
      <dgm:spPr/>
      <dgm:t>
        <a:bodyPr/>
        <a:lstStyle/>
        <a:p>
          <a:r>
            <a:rPr lang="zh-TW" altLang="en-US" b="1" dirty="0" smtClean="0"/>
            <a:t>不偏性</a:t>
          </a:r>
          <a:r>
            <a:rPr lang="en-US" altLang="zh-TW" b="1" dirty="0" smtClean="0"/>
            <a:t>(unbiasedness)</a:t>
          </a:r>
          <a:endParaRPr lang="zh-TW" altLang="en-US" b="1" dirty="0"/>
        </a:p>
      </dgm:t>
    </dgm:pt>
    <dgm:pt modelId="{18C2EE8D-FB45-49C2-9E58-FD29AE35F237}" type="parTrans" cxnId="{D4C4FEE5-8DCB-4899-9330-3E4899A94D1F}">
      <dgm:prSet/>
      <dgm:spPr/>
      <dgm:t>
        <a:bodyPr/>
        <a:lstStyle/>
        <a:p>
          <a:endParaRPr lang="zh-TW" altLang="en-US" b="1"/>
        </a:p>
      </dgm:t>
    </dgm:pt>
    <dgm:pt modelId="{D927F24F-51EE-41D4-831D-392389CFC5C7}" type="sibTrans" cxnId="{D4C4FEE5-8DCB-4899-9330-3E4899A94D1F}">
      <dgm:prSet/>
      <dgm:spPr/>
      <dgm:t>
        <a:bodyPr/>
        <a:lstStyle/>
        <a:p>
          <a:endParaRPr lang="zh-TW" altLang="en-US" b="1"/>
        </a:p>
      </dgm:t>
    </dgm:pt>
    <dgm:pt modelId="{060750BD-21FB-4231-B03D-DC492D499E35}">
      <dgm:prSet phldrT="[文字]"/>
      <dgm:spPr/>
      <dgm:t>
        <a:bodyPr/>
        <a:lstStyle/>
        <a:p>
          <a:r>
            <a:rPr lang="zh-TW" altLang="en-US" b="1" dirty="0" smtClean="0"/>
            <a:t>有效性</a:t>
          </a:r>
          <a:r>
            <a:rPr lang="en-US" altLang="zh-TW" b="1" dirty="0" smtClean="0"/>
            <a:t>(efficiency)</a:t>
          </a:r>
          <a:endParaRPr lang="zh-TW" altLang="en-US" b="1" dirty="0"/>
        </a:p>
      </dgm:t>
    </dgm:pt>
    <dgm:pt modelId="{519AA5BF-DC09-47ED-84E7-53900620C8BC}" type="parTrans" cxnId="{946B9EF7-A9D4-452F-86D4-A840879849FA}">
      <dgm:prSet/>
      <dgm:spPr/>
      <dgm:t>
        <a:bodyPr/>
        <a:lstStyle/>
        <a:p>
          <a:endParaRPr lang="zh-TW" altLang="en-US" b="1"/>
        </a:p>
      </dgm:t>
    </dgm:pt>
    <dgm:pt modelId="{7CFD7B3C-AC33-4B00-BCD4-0E4680D9A2BD}" type="sibTrans" cxnId="{946B9EF7-A9D4-452F-86D4-A840879849FA}">
      <dgm:prSet/>
      <dgm:spPr/>
      <dgm:t>
        <a:bodyPr/>
        <a:lstStyle/>
        <a:p>
          <a:endParaRPr lang="zh-TW" altLang="en-US" b="1"/>
        </a:p>
      </dgm:t>
    </dgm:pt>
    <dgm:pt modelId="{771AC819-8D4B-40D5-9734-D4783983CB93}">
      <dgm:prSet phldrT="[文字]"/>
      <dgm:spPr/>
      <dgm:t>
        <a:bodyPr/>
        <a:lstStyle/>
        <a:p>
          <a:r>
            <a:rPr lang="zh-TW" altLang="en-US" b="1" dirty="0" smtClean="0"/>
            <a:t>一致性</a:t>
          </a:r>
          <a:r>
            <a:rPr lang="en-US" altLang="zh-TW" b="1" dirty="0" smtClean="0"/>
            <a:t>(consistency)</a:t>
          </a:r>
        </a:p>
      </dgm:t>
    </dgm:pt>
    <dgm:pt modelId="{EE27EB6A-EB5C-44F4-9AE7-3B9175933567}" type="parTrans" cxnId="{BDD6CE57-0F99-4287-9C5E-BA279B151E31}">
      <dgm:prSet/>
      <dgm:spPr/>
      <dgm:t>
        <a:bodyPr/>
        <a:lstStyle/>
        <a:p>
          <a:endParaRPr lang="zh-TW" altLang="en-US" b="1"/>
        </a:p>
      </dgm:t>
    </dgm:pt>
    <dgm:pt modelId="{56B0D428-6F84-4CE2-92F6-60A045198D93}" type="sibTrans" cxnId="{BDD6CE57-0F99-4287-9C5E-BA279B151E31}">
      <dgm:prSet/>
      <dgm:spPr/>
      <dgm:t>
        <a:bodyPr/>
        <a:lstStyle/>
        <a:p>
          <a:endParaRPr lang="zh-TW" altLang="en-US" b="1"/>
        </a:p>
      </dgm:t>
    </dgm:pt>
    <dgm:pt modelId="{3B8EF8EC-9F2E-4D4B-AEA2-19EE92F502E7}">
      <dgm:prSet phldrT="[文字]"/>
      <dgm:spPr/>
      <dgm:t>
        <a:bodyPr/>
        <a:lstStyle/>
        <a:p>
          <a:r>
            <a:rPr lang="zh-TW" altLang="en-US" b="1" dirty="0" smtClean="0"/>
            <a:t>充分性</a:t>
          </a:r>
          <a:r>
            <a:rPr lang="en-US" altLang="zh-TW" b="1" dirty="0" smtClean="0"/>
            <a:t>(</a:t>
          </a:r>
          <a:r>
            <a:rPr lang="en-US" altLang="zh-TW" b="1" dirty="0" err="1" smtClean="0"/>
            <a:t>sufficency</a:t>
          </a:r>
          <a:r>
            <a:rPr lang="en-US" altLang="zh-TW" b="1" dirty="0" smtClean="0"/>
            <a:t>)</a:t>
          </a:r>
          <a:endParaRPr lang="zh-TW" altLang="en-US" b="1" dirty="0"/>
        </a:p>
      </dgm:t>
    </dgm:pt>
    <dgm:pt modelId="{8C43D4D7-17A3-453C-B5CF-FAFE6B997A4A}" type="parTrans" cxnId="{C4BFD1A8-2989-4D78-9C92-D79C6B335E58}">
      <dgm:prSet/>
      <dgm:spPr/>
      <dgm:t>
        <a:bodyPr/>
        <a:lstStyle/>
        <a:p>
          <a:endParaRPr lang="zh-TW" altLang="en-US" b="1"/>
        </a:p>
      </dgm:t>
    </dgm:pt>
    <dgm:pt modelId="{32B8A711-5468-4F4A-8577-DC6D748D5FDF}" type="sibTrans" cxnId="{C4BFD1A8-2989-4D78-9C92-D79C6B335E58}">
      <dgm:prSet/>
      <dgm:spPr/>
      <dgm:t>
        <a:bodyPr/>
        <a:lstStyle/>
        <a:p>
          <a:endParaRPr lang="zh-TW" altLang="en-US" b="1"/>
        </a:p>
      </dgm:t>
    </dgm:pt>
    <dgm:pt modelId="{0376911D-0754-479C-97C2-137C7DD80DB9}" type="pres">
      <dgm:prSet presAssocID="{9B8B94F4-E717-4F7B-AF99-6056A84F7D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48AA52D-731C-4F1F-A262-1CF953D12ACA}" type="pres">
      <dgm:prSet presAssocID="{A2E7B6F0-438A-433E-A4B4-B499067C634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24FDD8-616D-4C86-A4A9-1F5FC0879740}" type="pres">
      <dgm:prSet presAssocID="{D927F24F-51EE-41D4-831D-392389CFC5C7}" presName="space" presStyleCnt="0"/>
      <dgm:spPr/>
    </dgm:pt>
    <dgm:pt modelId="{5FE4FD5B-54D4-4316-AEDC-DF233EEC1263}" type="pres">
      <dgm:prSet presAssocID="{060750BD-21FB-4231-B03D-DC492D499E3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C4CB2D-DAAF-4492-AB3B-C6981F1ED29D}" type="pres">
      <dgm:prSet presAssocID="{7CFD7B3C-AC33-4B00-BCD4-0E4680D9A2BD}" presName="space" presStyleCnt="0"/>
      <dgm:spPr/>
    </dgm:pt>
    <dgm:pt modelId="{EB9217B2-C7A3-484D-A262-3C1F36CC64E5}" type="pres">
      <dgm:prSet presAssocID="{771AC819-8D4B-40D5-9734-D4783983CB9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9C305C-7300-49B2-B959-9F1AC5E0839F}" type="pres">
      <dgm:prSet presAssocID="{56B0D428-6F84-4CE2-92F6-60A045198D93}" presName="space" presStyleCnt="0"/>
      <dgm:spPr/>
    </dgm:pt>
    <dgm:pt modelId="{CF1DAF05-4310-4284-9363-C276635C2524}" type="pres">
      <dgm:prSet presAssocID="{3B8EF8EC-9F2E-4D4B-AEA2-19EE92F502E7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4C4FEE5-8DCB-4899-9330-3E4899A94D1F}" srcId="{9B8B94F4-E717-4F7B-AF99-6056A84F7DAE}" destId="{A2E7B6F0-438A-433E-A4B4-B499067C6345}" srcOrd="0" destOrd="0" parTransId="{18C2EE8D-FB45-49C2-9E58-FD29AE35F237}" sibTransId="{D927F24F-51EE-41D4-831D-392389CFC5C7}"/>
    <dgm:cxn modelId="{75835787-249E-4FE3-841D-5E9D1351BEC4}" type="presOf" srcId="{A2E7B6F0-438A-433E-A4B4-B499067C6345}" destId="{E48AA52D-731C-4F1F-A262-1CF953D12ACA}" srcOrd="0" destOrd="0" presId="urn:microsoft.com/office/officeart/2005/8/layout/venn3"/>
    <dgm:cxn modelId="{BDD6CE57-0F99-4287-9C5E-BA279B151E31}" srcId="{9B8B94F4-E717-4F7B-AF99-6056A84F7DAE}" destId="{771AC819-8D4B-40D5-9734-D4783983CB93}" srcOrd="2" destOrd="0" parTransId="{EE27EB6A-EB5C-44F4-9AE7-3B9175933567}" sibTransId="{56B0D428-6F84-4CE2-92F6-60A045198D93}"/>
    <dgm:cxn modelId="{10E4C776-4249-4A78-8963-7B2069BA2C62}" type="presOf" srcId="{060750BD-21FB-4231-B03D-DC492D499E35}" destId="{5FE4FD5B-54D4-4316-AEDC-DF233EEC1263}" srcOrd="0" destOrd="0" presId="urn:microsoft.com/office/officeart/2005/8/layout/venn3"/>
    <dgm:cxn modelId="{946B9EF7-A9D4-452F-86D4-A840879849FA}" srcId="{9B8B94F4-E717-4F7B-AF99-6056A84F7DAE}" destId="{060750BD-21FB-4231-B03D-DC492D499E35}" srcOrd="1" destOrd="0" parTransId="{519AA5BF-DC09-47ED-84E7-53900620C8BC}" sibTransId="{7CFD7B3C-AC33-4B00-BCD4-0E4680D9A2BD}"/>
    <dgm:cxn modelId="{C4BFD1A8-2989-4D78-9C92-D79C6B335E58}" srcId="{9B8B94F4-E717-4F7B-AF99-6056A84F7DAE}" destId="{3B8EF8EC-9F2E-4D4B-AEA2-19EE92F502E7}" srcOrd="3" destOrd="0" parTransId="{8C43D4D7-17A3-453C-B5CF-FAFE6B997A4A}" sibTransId="{32B8A711-5468-4F4A-8577-DC6D748D5FDF}"/>
    <dgm:cxn modelId="{1D9BDC72-AFDF-428C-8778-1D2578B157E1}" type="presOf" srcId="{3B8EF8EC-9F2E-4D4B-AEA2-19EE92F502E7}" destId="{CF1DAF05-4310-4284-9363-C276635C2524}" srcOrd="0" destOrd="0" presId="urn:microsoft.com/office/officeart/2005/8/layout/venn3"/>
    <dgm:cxn modelId="{B0F38484-BF5B-43B2-A629-A65E8B752D90}" type="presOf" srcId="{771AC819-8D4B-40D5-9734-D4783983CB93}" destId="{EB9217B2-C7A3-484D-A262-3C1F36CC64E5}" srcOrd="0" destOrd="0" presId="urn:microsoft.com/office/officeart/2005/8/layout/venn3"/>
    <dgm:cxn modelId="{99F8D16B-A35B-48E3-9865-66A2D6ABF105}" type="presOf" srcId="{9B8B94F4-E717-4F7B-AF99-6056A84F7DAE}" destId="{0376911D-0754-479C-97C2-137C7DD80DB9}" srcOrd="0" destOrd="0" presId="urn:microsoft.com/office/officeart/2005/8/layout/venn3"/>
    <dgm:cxn modelId="{AE89196E-2E36-4A4B-A139-D7C97D618402}" type="presParOf" srcId="{0376911D-0754-479C-97C2-137C7DD80DB9}" destId="{E48AA52D-731C-4F1F-A262-1CF953D12ACA}" srcOrd="0" destOrd="0" presId="urn:microsoft.com/office/officeart/2005/8/layout/venn3"/>
    <dgm:cxn modelId="{0D276F0F-3FDA-4BA0-AECD-4FCC030B5DCB}" type="presParOf" srcId="{0376911D-0754-479C-97C2-137C7DD80DB9}" destId="{5724FDD8-616D-4C86-A4A9-1F5FC0879740}" srcOrd="1" destOrd="0" presId="urn:microsoft.com/office/officeart/2005/8/layout/venn3"/>
    <dgm:cxn modelId="{F3ACACF9-7FE0-4314-AE5F-740ECC558080}" type="presParOf" srcId="{0376911D-0754-479C-97C2-137C7DD80DB9}" destId="{5FE4FD5B-54D4-4316-AEDC-DF233EEC1263}" srcOrd="2" destOrd="0" presId="urn:microsoft.com/office/officeart/2005/8/layout/venn3"/>
    <dgm:cxn modelId="{513CBAA0-1C75-457A-94B2-8EE843593701}" type="presParOf" srcId="{0376911D-0754-479C-97C2-137C7DD80DB9}" destId="{F4C4CB2D-DAAF-4492-AB3B-C6981F1ED29D}" srcOrd="3" destOrd="0" presId="urn:microsoft.com/office/officeart/2005/8/layout/venn3"/>
    <dgm:cxn modelId="{F7A0A20D-2370-424A-AE52-0EACC22D76A9}" type="presParOf" srcId="{0376911D-0754-479C-97C2-137C7DD80DB9}" destId="{EB9217B2-C7A3-484D-A262-3C1F36CC64E5}" srcOrd="4" destOrd="0" presId="urn:microsoft.com/office/officeart/2005/8/layout/venn3"/>
    <dgm:cxn modelId="{36355A09-6F7B-4A74-8F9B-32DE184C7184}" type="presParOf" srcId="{0376911D-0754-479C-97C2-137C7DD80DB9}" destId="{E99C305C-7300-49B2-B959-9F1AC5E0839F}" srcOrd="5" destOrd="0" presId="urn:microsoft.com/office/officeart/2005/8/layout/venn3"/>
    <dgm:cxn modelId="{7858CF29-5EC2-46D9-93C9-C5720F089E81}" type="presParOf" srcId="{0376911D-0754-479C-97C2-137C7DD80DB9}" destId="{CF1DAF05-4310-4284-9363-C276635C252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8B94F4-E717-4F7B-AF99-6056A84F7DAE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2E7B6F0-438A-433E-A4B4-B499067C6345}">
      <dgm:prSet phldrT="[文字]"/>
      <dgm:spPr/>
      <dgm:t>
        <a:bodyPr/>
        <a:lstStyle/>
        <a:p>
          <a:r>
            <a:rPr lang="zh-TW" altLang="en-US" b="1" dirty="0" smtClean="0"/>
            <a:t>不偏性</a:t>
          </a:r>
          <a:r>
            <a:rPr lang="en-US" altLang="zh-TW" b="1" dirty="0" smtClean="0"/>
            <a:t>(unbiasedness)</a:t>
          </a:r>
          <a:endParaRPr lang="zh-TW" altLang="en-US" b="1" dirty="0"/>
        </a:p>
      </dgm:t>
    </dgm:pt>
    <dgm:pt modelId="{18C2EE8D-FB45-49C2-9E58-FD29AE35F237}" type="parTrans" cxnId="{D4C4FEE5-8DCB-4899-9330-3E4899A94D1F}">
      <dgm:prSet/>
      <dgm:spPr/>
      <dgm:t>
        <a:bodyPr/>
        <a:lstStyle/>
        <a:p>
          <a:endParaRPr lang="zh-TW" altLang="en-US" b="1"/>
        </a:p>
      </dgm:t>
    </dgm:pt>
    <dgm:pt modelId="{D927F24F-51EE-41D4-831D-392389CFC5C7}" type="sibTrans" cxnId="{D4C4FEE5-8DCB-4899-9330-3E4899A94D1F}">
      <dgm:prSet/>
      <dgm:spPr/>
      <dgm:t>
        <a:bodyPr/>
        <a:lstStyle/>
        <a:p>
          <a:endParaRPr lang="zh-TW" altLang="en-US" b="1"/>
        </a:p>
      </dgm:t>
    </dgm:pt>
    <dgm:pt modelId="{0376911D-0754-479C-97C2-137C7DD80DB9}" type="pres">
      <dgm:prSet presAssocID="{9B8B94F4-E717-4F7B-AF99-6056A84F7D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48AA52D-731C-4F1F-A262-1CF953D12ACA}" type="pres">
      <dgm:prSet presAssocID="{A2E7B6F0-438A-433E-A4B4-B499067C6345}" presName="Name5" presStyleLbl="venn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4C4FEE5-8DCB-4899-9330-3E4899A94D1F}" srcId="{9B8B94F4-E717-4F7B-AF99-6056A84F7DAE}" destId="{A2E7B6F0-438A-433E-A4B4-B499067C6345}" srcOrd="0" destOrd="0" parTransId="{18C2EE8D-FB45-49C2-9E58-FD29AE35F237}" sibTransId="{D927F24F-51EE-41D4-831D-392389CFC5C7}"/>
    <dgm:cxn modelId="{75835787-249E-4FE3-841D-5E9D1351BEC4}" type="presOf" srcId="{A2E7B6F0-438A-433E-A4B4-B499067C6345}" destId="{E48AA52D-731C-4F1F-A262-1CF953D12ACA}" srcOrd="0" destOrd="0" presId="urn:microsoft.com/office/officeart/2005/8/layout/venn3"/>
    <dgm:cxn modelId="{99F8D16B-A35B-48E3-9865-66A2D6ABF105}" type="presOf" srcId="{9B8B94F4-E717-4F7B-AF99-6056A84F7DAE}" destId="{0376911D-0754-479C-97C2-137C7DD80DB9}" srcOrd="0" destOrd="0" presId="urn:microsoft.com/office/officeart/2005/8/layout/venn3"/>
    <dgm:cxn modelId="{AE89196E-2E36-4A4B-A139-D7C97D618402}" type="presParOf" srcId="{0376911D-0754-479C-97C2-137C7DD80DB9}" destId="{E48AA52D-731C-4F1F-A262-1CF953D12ACA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8B94F4-E717-4F7B-AF99-6056A84F7DAE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060750BD-21FB-4231-B03D-DC492D499E35}">
      <dgm:prSet phldrT="[文字]"/>
      <dgm:spPr>
        <a:solidFill>
          <a:srgbClr val="66FF33">
            <a:alpha val="49804"/>
          </a:srgbClr>
        </a:solidFill>
      </dgm:spPr>
      <dgm:t>
        <a:bodyPr/>
        <a:lstStyle/>
        <a:p>
          <a:r>
            <a:rPr lang="zh-TW" altLang="en-US" b="1" dirty="0" smtClean="0"/>
            <a:t>有效性</a:t>
          </a:r>
          <a:r>
            <a:rPr lang="en-US" altLang="zh-TW" b="1" dirty="0" smtClean="0"/>
            <a:t>(efficiency)</a:t>
          </a:r>
          <a:endParaRPr lang="zh-TW" altLang="en-US" b="1" dirty="0"/>
        </a:p>
      </dgm:t>
    </dgm:pt>
    <dgm:pt modelId="{7CFD7B3C-AC33-4B00-BCD4-0E4680D9A2BD}" type="sibTrans" cxnId="{946B9EF7-A9D4-452F-86D4-A840879849FA}">
      <dgm:prSet/>
      <dgm:spPr/>
      <dgm:t>
        <a:bodyPr/>
        <a:lstStyle/>
        <a:p>
          <a:endParaRPr lang="zh-TW" altLang="en-US" b="1"/>
        </a:p>
      </dgm:t>
    </dgm:pt>
    <dgm:pt modelId="{519AA5BF-DC09-47ED-84E7-53900620C8BC}" type="parTrans" cxnId="{946B9EF7-A9D4-452F-86D4-A840879849FA}">
      <dgm:prSet/>
      <dgm:spPr/>
      <dgm:t>
        <a:bodyPr/>
        <a:lstStyle/>
        <a:p>
          <a:endParaRPr lang="zh-TW" altLang="en-US" b="1"/>
        </a:p>
      </dgm:t>
    </dgm:pt>
    <dgm:pt modelId="{0376911D-0754-479C-97C2-137C7DD80DB9}" type="pres">
      <dgm:prSet presAssocID="{9B8B94F4-E717-4F7B-AF99-6056A84F7D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E4FD5B-54D4-4316-AEDC-DF233EEC1263}" type="pres">
      <dgm:prSet presAssocID="{060750BD-21FB-4231-B03D-DC492D499E35}" presName="Name5" presStyleLbl="venn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6B9EF7-A9D4-452F-86D4-A840879849FA}" srcId="{9B8B94F4-E717-4F7B-AF99-6056A84F7DAE}" destId="{060750BD-21FB-4231-B03D-DC492D499E35}" srcOrd="0" destOrd="0" parTransId="{519AA5BF-DC09-47ED-84E7-53900620C8BC}" sibTransId="{7CFD7B3C-AC33-4B00-BCD4-0E4680D9A2BD}"/>
    <dgm:cxn modelId="{10E4C776-4249-4A78-8963-7B2069BA2C62}" type="presOf" srcId="{060750BD-21FB-4231-B03D-DC492D499E35}" destId="{5FE4FD5B-54D4-4316-AEDC-DF233EEC1263}" srcOrd="0" destOrd="0" presId="urn:microsoft.com/office/officeart/2005/8/layout/venn3"/>
    <dgm:cxn modelId="{99F8D16B-A35B-48E3-9865-66A2D6ABF105}" type="presOf" srcId="{9B8B94F4-E717-4F7B-AF99-6056A84F7DAE}" destId="{0376911D-0754-479C-97C2-137C7DD80DB9}" srcOrd="0" destOrd="0" presId="urn:microsoft.com/office/officeart/2005/8/layout/venn3"/>
    <dgm:cxn modelId="{F3ACACF9-7FE0-4314-AE5F-740ECC558080}" type="presParOf" srcId="{0376911D-0754-479C-97C2-137C7DD80DB9}" destId="{5FE4FD5B-54D4-4316-AEDC-DF233EEC1263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8B94F4-E717-4F7B-AF99-6056A84F7DAE}" type="doc">
      <dgm:prSet loTypeId="urn:microsoft.com/office/officeart/2005/8/layout/venn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2E7B6F0-438A-433E-A4B4-B499067C6345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樣本中位數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C2EE8D-FB45-49C2-9E58-FD29AE35F237}" type="parTrans" cxnId="{D4C4FEE5-8DCB-4899-9330-3E4899A94D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27F24F-51EE-41D4-831D-392389CFC5C7}" type="sibTrans" cxnId="{D4C4FEE5-8DCB-4899-9330-3E4899A94D1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0DDC69-E016-412A-A855-3594453EE0E0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樣本平均數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8A4669-7F29-4832-AD66-5084D6ECA28B}" type="parTrans" cxnId="{D46DBFAB-CE88-496E-8E83-2AC8C71927B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0C5154-4FB6-4B01-B2B1-FA790CA925CB}" type="sibTrans" cxnId="{D46DBFAB-CE88-496E-8E83-2AC8C71927B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376911D-0754-479C-97C2-137C7DD80DB9}" type="pres">
      <dgm:prSet presAssocID="{9B8B94F4-E717-4F7B-AF99-6056A84F7D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48AA52D-731C-4F1F-A262-1CF953D12ACA}" type="pres">
      <dgm:prSet presAssocID="{A2E7B6F0-438A-433E-A4B4-B499067C6345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24FDD8-616D-4C86-A4A9-1F5FC0879740}" type="pres">
      <dgm:prSet presAssocID="{D927F24F-51EE-41D4-831D-392389CFC5C7}" presName="space" presStyleCnt="0"/>
      <dgm:spPr/>
    </dgm:pt>
    <dgm:pt modelId="{DD69CD8F-CE10-4668-B049-BF6FBC0FC5A7}" type="pres">
      <dgm:prSet presAssocID="{820DDC69-E016-412A-A855-3594453EE0E0}" presName="Name5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46DBFAB-CE88-496E-8E83-2AC8C71927B6}" srcId="{9B8B94F4-E717-4F7B-AF99-6056A84F7DAE}" destId="{820DDC69-E016-412A-A855-3594453EE0E0}" srcOrd="1" destOrd="0" parTransId="{C68A4669-7F29-4832-AD66-5084D6ECA28B}" sibTransId="{9F0C5154-4FB6-4B01-B2B1-FA790CA925CB}"/>
    <dgm:cxn modelId="{75835787-249E-4FE3-841D-5E9D1351BEC4}" type="presOf" srcId="{A2E7B6F0-438A-433E-A4B4-B499067C6345}" destId="{E48AA52D-731C-4F1F-A262-1CF953D12ACA}" srcOrd="0" destOrd="0" presId="urn:microsoft.com/office/officeart/2005/8/layout/venn3"/>
    <dgm:cxn modelId="{D4C4FEE5-8DCB-4899-9330-3E4899A94D1F}" srcId="{9B8B94F4-E717-4F7B-AF99-6056A84F7DAE}" destId="{A2E7B6F0-438A-433E-A4B4-B499067C6345}" srcOrd="0" destOrd="0" parTransId="{18C2EE8D-FB45-49C2-9E58-FD29AE35F237}" sibTransId="{D927F24F-51EE-41D4-831D-392389CFC5C7}"/>
    <dgm:cxn modelId="{99F8D16B-A35B-48E3-9865-66A2D6ABF105}" type="presOf" srcId="{9B8B94F4-E717-4F7B-AF99-6056A84F7DAE}" destId="{0376911D-0754-479C-97C2-137C7DD80DB9}" srcOrd="0" destOrd="0" presId="urn:microsoft.com/office/officeart/2005/8/layout/venn3"/>
    <dgm:cxn modelId="{BFD0381B-FE4D-4D5E-AAD9-9EC7D9E1446A}" type="presOf" srcId="{820DDC69-E016-412A-A855-3594453EE0E0}" destId="{DD69CD8F-CE10-4668-B049-BF6FBC0FC5A7}" srcOrd="0" destOrd="0" presId="urn:microsoft.com/office/officeart/2005/8/layout/venn3"/>
    <dgm:cxn modelId="{AE89196E-2E36-4A4B-A139-D7C97D618402}" type="presParOf" srcId="{0376911D-0754-479C-97C2-137C7DD80DB9}" destId="{E48AA52D-731C-4F1F-A262-1CF953D12ACA}" srcOrd="0" destOrd="0" presId="urn:microsoft.com/office/officeart/2005/8/layout/venn3"/>
    <dgm:cxn modelId="{A1ECFA19-7383-4E9A-A9B9-34E2F445FC9B}" type="presParOf" srcId="{0376911D-0754-479C-97C2-137C7DD80DB9}" destId="{5724FDD8-616D-4C86-A4A9-1F5FC0879740}" srcOrd="1" destOrd="0" presId="urn:microsoft.com/office/officeart/2005/8/layout/venn3"/>
    <dgm:cxn modelId="{76A808AD-2D7D-4D60-800B-3D61E97AB187}" type="presParOf" srcId="{0376911D-0754-479C-97C2-137C7DD80DB9}" destId="{DD69CD8F-CE10-4668-B049-BF6FBC0FC5A7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AA52D-731C-4F1F-A262-1CF953D12ACA}">
      <dsp:nvSpPr>
        <dsp:cNvPr id="0" name=""/>
        <dsp:cNvSpPr/>
      </dsp:nvSpPr>
      <dsp:spPr>
        <a:xfrm>
          <a:off x="2411" y="1053455"/>
          <a:ext cx="2419052" cy="241905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4130" rIns="133129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/>
            <a:t>不偏性</a:t>
          </a:r>
          <a:r>
            <a:rPr lang="en-US" altLang="zh-TW" sz="1900" b="1" kern="1200" dirty="0" smtClean="0"/>
            <a:t>(unbiasedness)</a:t>
          </a:r>
          <a:endParaRPr lang="zh-TW" altLang="en-US" sz="1900" b="1" kern="1200" dirty="0"/>
        </a:p>
      </dsp:txBody>
      <dsp:txXfrm>
        <a:off x="356673" y="1407717"/>
        <a:ext cx="1710528" cy="1710528"/>
      </dsp:txXfrm>
    </dsp:sp>
    <dsp:sp modelId="{5FE4FD5B-54D4-4316-AEDC-DF233EEC1263}">
      <dsp:nvSpPr>
        <dsp:cNvPr id="0" name=""/>
        <dsp:cNvSpPr/>
      </dsp:nvSpPr>
      <dsp:spPr>
        <a:xfrm>
          <a:off x="1937652" y="1053455"/>
          <a:ext cx="2419052" cy="2419052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4130" rIns="133129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/>
            <a:t>有效性</a:t>
          </a:r>
          <a:r>
            <a:rPr lang="en-US" altLang="zh-TW" sz="1900" b="1" kern="1200" dirty="0" smtClean="0"/>
            <a:t>(efficiency)</a:t>
          </a:r>
          <a:endParaRPr lang="zh-TW" altLang="en-US" sz="1900" b="1" kern="1200" dirty="0"/>
        </a:p>
      </dsp:txBody>
      <dsp:txXfrm>
        <a:off x="2291914" y="1407717"/>
        <a:ext cx="1710528" cy="1710528"/>
      </dsp:txXfrm>
    </dsp:sp>
    <dsp:sp modelId="{EB9217B2-C7A3-484D-A262-3C1F36CC64E5}">
      <dsp:nvSpPr>
        <dsp:cNvPr id="0" name=""/>
        <dsp:cNvSpPr/>
      </dsp:nvSpPr>
      <dsp:spPr>
        <a:xfrm>
          <a:off x="3872894" y="1053455"/>
          <a:ext cx="2419052" cy="2419052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4130" rIns="133129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/>
            <a:t>一致性</a:t>
          </a:r>
          <a:r>
            <a:rPr lang="en-US" altLang="zh-TW" sz="1900" b="1" kern="1200" dirty="0" smtClean="0"/>
            <a:t>(consistency)</a:t>
          </a:r>
        </a:p>
      </dsp:txBody>
      <dsp:txXfrm>
        <a:off x="4227156" y="1407717"/>
        <a:ext cx="1710528" cy="1710528"/>
      </dsp:txXfrm>
    </dsp:sp>
    <dsp:sp modelId="{CF1DAF05-4310-4284-9363-C276635C2524}">
      <dsp:nvSpPr>
        <dsp:cNvPr id="0" name=""/>
        <dsp:cNvSpPr/>
      </dsp:nvSpPr>
      <dsp:spPr>
        <a:xfrm>
          <a:off x="5808136" y="1053455"/>
          <a:ext cx="2419052" cy="2419052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3129" tIns="24130" rIns="133129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b="1" kern="1200" dirty="0" smtClean="0"/>
            <a:t>充分性</a:t>
          </a:r>
          <a:r>
            <a:rPr lang="en-US" altLang="zh-TW" sz="1900" b="1" kern="1200" dirty="0" smtClean="0"/>
            <a:t>(</a:t>
          </a:r>
          <a:r>
            <a:rPr lang="en-US" altLang="zh-TW" sz="1900" b="1" kern="1200" dirty="0" err="1" smtClean="0"/>
            <a:t>sufficency</a:t>
          </a:r>
          <a:r>
            <a:rPr lang="en-US" altLang="zh-TW" sz="1900" b="1" kern="1200" dirty="0" smtClean="0"/>
            <a:t>)</a:t>
          </a:r>
          <a:endParaRPr lang="zh-TW" altLang="en-US" sz="1900" b="1" kern="1200" dirty="0"/>
        </a:p>
      </dsp:txBody>
      <dsp:txXfrm>
        <a:off x="6162398" y="1407717"/>
        <a:ext cx="1710528" cy="17105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AA52D-731C-4F1F-A262-1CF953D12ACA}">
      <dsp:nvSpPr>
        <dsp:cNvPr id="0" name=""/>
        <dsp:cNvSpPr/>
      </dsp:nvSpPr>
      <dsp:spPr>
        <a:xfrm>
          <a:off x="0" y="69573"/>
          <a:ext cx="1520687" cy="152068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688" tIns="15240" rIns="83688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b="1" kern="1200" dirty="0" smtClean="0"/>
            <a:t>不偏性</a:t>
          </a:r>
          <a:r>
            <a:rPr lang="en-US" altLang="zh-TW" sz="1200" b="1" kern="1200" dirty="0" smtClean="0"/>
            <a:t>(unbiasedness)</a:t>
          </a:r>
          <a:endParaRPr lang="zh-TW" altLang="en-US" sz="1200" b="1" kern="1200" dirty="0"/>
        </a:p>
      </dsp:txBody>
      <dsp:txXfrm>
        <a:off x="222699" y="292272"/>
        <a:ext cx="1075289" cy="1075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4FD5B-54D4-4316-AEDC-DF233EEC1263}">
      <dsp:nvSpPr>
        <dsp:cNvPr id="0" name=""/>
        <dsp:cNvSpPr/>
      </dsp:nvSpPr>
      <dsp:spPr>
        <a:xfrm>
          <a:off x="184296" y="422"/>
          <a:ext cx="1370755" cy="1370755"/>
        </a:xfrm>
        <a:prstGeom prst="ellipse">
          <a:avLst/>
        </a:prstGeom>
        <a:solidFill>
          <a:srgbClr val="66FF33">
            <a:alpha val="4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5437" tIns="19050" rIns="75437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b="1" kern="1200" dirty="0" smtClean="0"/>
            <a:t>有效性</a:t>
          </a:r>
          <a:r>
            <a:rPr lang="en-US" altLang="zh-TW" sz="1500" b="1" kern="1200" dirty="0" smtClean="0"/>
            <a:t>(efficiency)</a:t>
          </a:r>
          <a:endParaRPr lang="zh-TW" altLang="en-US" sz="1500" b="1" kern="1200" dirty="0"/>
        </a:p>
      </dsp:txBody>
      <dsp:txXfrm>
        <a:off x="385038" y="201164"/>
        <a:ext cx="969271" cy="9692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AA52D-731C-4F1F-A262-1CF953D12ACA}">
      <dsp:nvSpPr>
        <dsp:cNvPr id="0" name=""/>
        <dsp:cNvSpPr/>
      </dsp:nvSpPr>
      <dsp:spPr>
        <a:xfrm>
          <a:off x="669360" y="131"/>
          <a:ext cx="2347109" cy="234710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9169" tIns="45720" rIns="129169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樣本中位數</a:t>
          </a:r>
          <a:endParaRPr lang="zh-TW" altLang="en-US" sz="3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013086" y="343857"/>
        <a:ext cx="1659657" cy="1659657"/>
      </dsp:txXfrm>
    </dsp:sp>
    <dsp:sp modelId="{DD69CD8F-CE10-4668-B049-BF6FBC0FC5A7}">
      <dsp:nvSpPr>
        <dsp:cNvPr id="0" name=""/>
        <dsp:cNvSpPr/>
      </dsp:nvSpPr>
      <dsp:spPr>
        <a:xfrm>
          <a:off x="2547048" y="131"/>
          <a:ext cx="2347109" cy="2347109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9169" tIns="45720" rIns="129169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樣本平均數</a:t>
          </a:r>
          <a:endParaRPr lang="zh-TW" altLang="en-US" sz="36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890774" y="343857"/>
        <a:ext cx="1659657" cy="165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7F9E37-BFC4-4932-AE2E-D5A16DF18971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E45E90-1DB4-4B82-8E8A-CD2FCFC11F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3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4735E3-C2C6-4131-9071-66E7CB42A45F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8F1439-EE78-46AE-A120-2F9912D311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7277E9-FDB8-4C94-933F-7E120B06E0DB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64F07-8D40-46C5-AC8C-31230415A5E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6302A4-809C-4B78-AEE1-538ACE7FE3DF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5C0395-D23A-44D3-82C0-4590073AED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54010A-69A2-453C-B970-F31B61FE0B97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912FB0-2E0B-4C7D-89B7-C016A647C26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7D63C-113F-4143-AF97-5A6A748FA55D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C74A30-8353-4862-B702-976BAC0E8F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1E306D-C01A-4CC3-8837-C48E8C87B1BA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CD0521-1776-48F2-8FB8-C1E263F51F3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38CB1A-A07A-4B43-83A0-A8E07EA398DB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2A85B7-C58A-4350-BFB6-40B5FB091D4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7DCB87-B56A-43D8-A16D-E7982FF73CF2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786742-364C-42B1-8E4A-2F680DEA739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5889F-CC49-4950-A2F5-43F1D94B1C24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FC8CB1-943C-4FEC-AE98-0A0E426A14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D13BD4-9237-498C-96EB-6FD6DC6A2E4B}" type="datetime1">
              <a:rPr lang="en-US"/>
              <a:pPr lvl="0"/>
              <a:t>4/17/2018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B9646-D5C1-49A7-8BC7-64424560F6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C0C4949E-7836-4454-A5D1-8B546E1F9C33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w.appledaily.com/finance/daily/20050520/2178952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59863" y="2459703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見微知著</a:t>
            </a:r>
            <a:r>
              <a:rPr lang="en-US" altLang="zh-TW" dirty="0" smtClean="0"/>
              <a:t>-</a:t>
            </a:r>
            <a:r>
              <a:rPr lang="zh-TW" altLang="en-US" dirty="0" smtClean="0"/>
              <a:t>神奇的統計估計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97692" y="3971874"/>
            <a:ext cx="6400800" cy="648071"/>
          </a:xfrm>
        </p:spPr>
        <p:txBody>
          <a:bodyPr/>
          <a:lstStyle/>
          <a:p>
            <a:pPr lvl="0"/>
            <a:r>
              <a:rPr lang="zh-TW" altLang="en-US" dirty="0" smtClean="0"/>
              <a:t>郭哲</a:t>
            </a:r>
            <a:r>
              <a:rPr lang="zh-TW" altLang="en-US" dirty="0"/>
              <a:t>君</a:t>
            </a:r>
            <a:endParaRPr 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隨機抽樣</a:t>
            </a:r>
            <a:r>
              <a:rPr lang="en-US" altLang="zh-TW" dirty="0" smtClean="0"/>
              <a:t>~</a:t>
            </a:r>
            <a:r>
              <a:rPr lang="zh-TW" altLang="en-US" dirty="0" smtClean="0"/>
              <a:t>常態分布</a:t>
            </a:r>
            <a:endParaRPr lang="zh-TW" altLang="en-US" dirty="0"/>
          </a:p>
        </p:txBody>
      </p:sp>
      <p:pic>
        <p:nvPicPr>
          <p:cNvPr id="5" name="Picture 3" descr="螢幕快照 2018-03-07 下午4.08.2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" b="49074"/>
          <a:stretch/>
        </p:blipFill>
        <p:spPr>
          <a:xfrm>
            <a:off x="3145333" y="1481220"/>
            <a:ext cx="5826125" cy="4929798"/>
          </a:xfrm>
          <a:prstGeom prst="rect">
            <a:avLst/>
          </a:prstGeom>
        </p:spPr>
      </p:pic>
      <p:pic>
        <p:nvPicPr>
          <p:cNvPr id="6" name="Picture 5" descr="螢幕快照 2018-03-07 下午4.08.2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50231" r="2612" b="32639"/>
          <a:stretch/>
        </p:blipFill>
        <p:spPr>
          <a:xfrm>
            <a:off x="0" y="2531885"/>
            <a:ext cx="4016375" cy="117475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65253" y="6273225"/>
            <a:ext cx="9160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endParaRPr lang="en-US" altLang="zh-TW" sz="16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引自許郁文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譯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16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2013)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i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小時讀通統計通往假設檢定之路。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新北市：世茂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大上丈彥，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2012)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79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隨機抽樣</a:t>
            </a:r>
            <a:r>
              <a:rPr lang="en-US" altLang="zh-TW" dirty="0" smtClean="0"/>
              <a:t>~</a:t>
            </a:r>
            <a:r>
              <a:rPr lang="zh-TW" altLang="en-US" dirty="0" smtClean="0"/>
              <a:t>常態分布</a:t>
            </a:r>
            <a:endParaRPr lang="zh-TW" altLang="en-US" dirty="0"/>
          </a:p>
        </p:txBody>
      </p:sp>
      <p:pic>
        <p:nvPicPr>
          <p:cNvPr id="7" name="Picture 6" descr="螢幕快照 2018-03-07 下午4.08.2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5" t="67474" r="3915" b="2921"/>
          <a:stretch/>
        </p:blipFill>
        <p:spPr>
          <a:xfrm>
            <a:off x="428851" y="1666044"/>
            <a:ext cx="8214137" cy="430021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5253" y="6273225"/>
            <a:ext cx="9160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endParaRPr lang="en-US" altLang="zh-TW" sz="16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引自許郁文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譯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16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2013)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i="1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小時讀通統計通往假設檢定之路。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新北市：世茂</a:t>
            </a:r>
            <a:r>
              <a:rPr lang="zh-TW" altLang="en-US" sz="1600" i="1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大上丈彥，</a:t>
            </a:r>
            <a:r>
              <a:rPr lang="en-US" altLang="zh-TW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2012)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918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2004éå¸å¥§é éç è·æ³éãçåçæå°çµæ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486" y="3957621"/>
            <a:ext cx="1152939" cy="187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故事後</a:t>
            </a:r>
            <a:r>
              <a:rPr lang="zh-TW" altLang="en-US" dirty="0"/>
              <a:t>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229600" cy="4921786"/>
          </a:xfrm>
        </p:spPr>
        <p:txBody>
          <a:bodyPr/>
          <a:lstStyle/>
          <a:p>
            <a:pPr marL="0" indent="0">
              <a:lnSpc>
                <a:spcPts val="3800"/>
              </a:lnSpc>
              <a:buNone/>
            </a:pPr>
            <a:r>
              <a:rPr lang="zh-TW" altLang="en-US" sz="2400" dirty="0"/>
              <a:t>顏色能影響人的潛意識，讓紅色選手看起來較有優勢，尤其是在雙方實力接近的時候，這種影響更加明顯。不過，對中華隊選手而言，陳詩欣在奧運替台灣奪下奧運第</a:t>
            </a:r>
            <a:r>
              <a:rPr lang="en-US" altLang="zh-TW" sz="2400" dirty="0"/>
              <a:t>1</a:t>
            </a:r>
            <a:r>
              <a:rPr lang="zh-TW" altLang="en-US" sz="2400" dirty="0"/>
              <a:t>金，就是穿著紅色護具，但稍後上場的朱木炎，則是著藍色護具完成摘金任務</a:t>
            </a:r>
            <a:r>
              <a:rPr lang="zh-TW" altLang="en-US" sz="2400" dirty="0" smtClean="0"/>
              <a:t>。</a:t>
            </a:r>
            <a:r>
              <a:rPr lang="zh-TW" altLang="en-US" sz="1400" dirty="0" smtClean="0"/>
              <a:t>資料來源：引自</a:t>
            </a:r>
            <a:r>
              <a:rPr lang="en-US" altLang="zh-TW" sz="1400" dirty="0" smtClean="0">
                <a:hlinkClick r:id="rId3"/>
              </a:rPr>
              <a:t>https</a:t>
            </a:r>
            <a:r>
              <a:rPr lang="en-US" altLang="zh-TW" sz="1400" dirty="0">
                <a:hlinkClick r:id="rId3"/>
              </a:rPr>
              <a:t>://</a:t>
            </a:r>
            <a:r>
              <a:rPr lang="en-US" altLang="zh-TW" sz="1400" dirty="0" smtClean="0">
                <a:hlinkClick r:id="rId3"/>
              </a:rPr>
              <a:t>tw.appledaily.com/finance/daily/20050520/21789527</a:t>
            </a:r>
            <a:endParaRPr lang="en-US" altLang="zh-TW" sz="1400" dirty="0" smtClean="0"/>
          </a:p>
          <a:p>
            <a:pPr marL="0" indent="0" algn="ctr">
              <a:lnSpc>
                <a:spcPts val="3800"/>
              </a:lnSpc>
              <a:buNone/>
            </a:pPr>
            <a:r>
              <a:rPr lang="zh-TW" altLang="en-US" sz="2400" dirty="0" smtClean="0"/>
              <a:t>其實</a:t>
            </a:r>
            <a:endParaRPr lang="en-US" altLang="zh-TW" sz="2400" dirty="0"/>
          </a:p>
          <a:p>
            <a:pPr marL="0" indent="0" algn="ctr">
              <a:lnSpc>
                <a:spcPts val="3800"/>
              </a:lnSpc>
              <a:buNone/>
            </a:pPr>
            <a:r>
              <a:rPr lang="zh-TW" altLang="en-US" sz="2400" dirty="0" smtClean="0"/>
              <a:t>我們可以透過隨機抽樣與估計的方式</a:t>
            </a:r>
            <a:endParaRPr lang="en-US" altLang="zh-TW" sz="2400" dirty="0" smtClean="0"/>
          </a:p>
          <a:p>
            <a:pPr marL="0" indent="0" algn="ctr">
              <a:lnSpc>
                <a:spcPts val="3800"/>
              </a:lnSpc>
              <a:buNone/>
            </a:pPr>
            <a:r>
              <a:rPr lang="zh-TW" altLang="en-US" sz="2400" dirty="0" smtClean="0"/>
              <a:t>來推估母體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我國運動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在這部分的特性</a:t>
            </a:r>
            <a:endParaRPr lang="en-US" altLang="zh-TW" sz="2400" dirty="0" smtClean="0"/>
          </a:p>
          <a:p>
            <a:pPr marL="0" indent="0" algn="ctr">
              <a:lnSpc>
                <a:spcPts val="3800"/>
              </a:lnSpc>
              <a:buNone/>
            </a:pPr>
            <a:r>
              <a:rPr lang="zh-TW" altLang="en-US" sz="2400" dirty="0" smtClean="0"/>
              <a:t>小編最近一蹶不振 先來買件紅色的戰袍好了</a:t>
            </a:r>
            <a:r>
              <a:rPr lang="en-US" altLang="zh-TW" sz="2400" dirty="0" smtClean="0"/>
              <a:t>XD~</a:t>
            </a:r>
            <a:endParaRPr lang="en-US" altLang="zh-TW" sz="2400" dirty="0"/>
          </a:p>
        </p:txBody>
      </p:sp>
      <p:pic>
        <p:nvPicPr>
          <p:cNvPr id="1028" name="Picture 4" descr="ã2004éå¸å¥§é éç è·æ³é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2" y="3957621"/>
            <a:ext cx="1313967" cy="187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053908" y="6347626"/>
            <a:ext cx="2020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r>
              <a:rPr lang="zh-TW" altLang="en-US" sz="1600" dirty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TW" altLang="en-US" sz="1600" dirty="0" smtClean="0">
                <a:solidFill>
                  <a:srgbClr val="222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來源：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endParaRPr lang="en-US" altLang="zh-TW" sz="1600" dirty="0" smtClean="0">
              <a:solidFill>
                <a:srgbClr val="222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77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重點摘述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z="2400" dirty="0"/>
              <a:t>統計估計</a:t>
            </a:r>
            <a:r>
              <a:rPr lang="zh-TW" altLang="en-US" sz="2400" dirty="0" smtClean="0"/>
              <a:t>的類</a:t>
            </a:r>
            <a:r>
              <a:rPr lang="zh-TW" altLang="en-US" sz="2400" dirty="0"/>
              <a:t>型</a:t>
            </a:r>
            <a:endParaRPr lang="en-US" altLang="zh-TW" sz="2400" dirty="0"/>
          </a:p>
          <a:p>
            <a:pPr lvl="1"/>
            <a:r>
              <a:rPr lang="zh-TW" altLang="en-US" sz="2400" dirty="0" smtClean="0"/>
              <a:t>點估</a:t>
            </a:r>
            <a:r>
              <a:rPr lang="zh-TW" altLang="en-US" sz="2400" dirty="0"/>
              <a:t>計</a:t>
            </a:r>
            <a:endParaRPr lang="en-US" altLang="zh-TW" sz="2400" dirty="0"/>
          </a:p>
          <a:p>
            <a:pPr lvl="1"/>
            <a:r>
              <a:rPr lang="zh-TW" altLang="en-US" sz="2400" dirty="0" smtClean="0"/>
              <a:t>區間估</a:t>
            </a:r>
            <a:r>
              <a:rPr lang="zh-TW" altLang="en-US" sz="2400" dirty="0"/>
              <a:t>計</a:t>
            </a:r>
            <a:endParaRPr lang="en-US" altLang="zh-TW" sz="2400" dirty="0" smtClean="0"/>
          </a:p>
          <a:p>
            <a:pPr lvl="0"/>
            <a:r>
              <a:rPr lang="zh-TW" altLang="en-US" sz="2400" dirty="0" smtClean="0"/>
              <a:t>統計</a:t>
            </a:r>
            <a:r>
              <a:rPr lang="zh-TW" altLang="en-US" sz="2400" dirty="0"/>
              <a:t>估計的</a:t>
            </a:r>
            <a:r>
              <a:rPr lang="zh-TW" altLang="en-US" sz="2400" dirty="0" smtClean="0"/>
              <a:t>重點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不</a:t>
            </a:r>
            <a:r>
              <a:rPr lang="zh-TW" altLang="en-US" sz="2400" dirty="0"/>
              <a:t>偏</a:t>
            </a:r>
            <a:r>
              <a:rPr lang="zh-TW" altLang="en-US" sz="2400" dirty="0" smtClean="0"/>
              <a:t>性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有效性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一致性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充分性</a:t>
            </a:r>
            <a:endParaRPr lang="en-US" altLang="zh-TW" sz="2400" dirty="0" smtClean="0"/>
          </a:p>
          <a:p>
            <a:r>
              <a:rPr lang="zh-TW" altLang="en-US" sz="2400" dirty="0" smtClean="0"/>
              <a:t>估計準確</a:t>
            </a:r>
            <a:r>
              <a:rPr lang="zh-TW" altLang="en-US" sz="2400" dirty="0"/>
              <a:t>的</a:t>
            </a:r>
            <a:r>
              <a:rPr lang="zh-TW" altLang="en-US" sz="2400" dirty="0" smtClean="0"/>
              <a:t>要素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隨機抽</a:t>
            </a:r>
            <a:r>
              <a:rPr lang="zh-TW" altLang="en-US" sz="2400" dirty="0"/>
              <a:t>樣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5073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前導故</a:t>
            </a:r>
            <a:r>
              <a:rPr lang="zh-TW" altLang="en-US" dirty="0"/>
              <a:t>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47660"/>
            <a:ext cx="8229600" cy="4910769"/>
          </a:xfrm>
        </p:spPr>
        <p:txBody>
          <a:bodyPr/>
          <a:lstStyle/>
          <a:p>
            <a:pPr marL="0" indent="0">
              <a:lnSpc>
                <a:spcPts val="3800"/>
              </a:lnSpc>
              <a:buNone/>
            </a:pPr>
            <a:r>
              <a:rPr lang="zh-TW" altLang="en-US" sz="2400" dirty="0"/>
              <a:t>紅色向來都給人一種極具侵略</a:t>
            </a:r>
            <a:r>
              <a:rPr lang="zh-TW" altLang="en-US" sz="2400" dirty="0" smtClean="0"/>
              <a:t>性的意象，</a:t>
            </a:r>
            <a:r>
              <a:rPr lang="zh-TW" altLang="en-US" sz="2400" dirty="0"/>
              <a:t>通常也是雄性展現優勢</a:t>
            </a:r>
            <a:r>
              <a:rPr lang="zh-TW" altLang="en-US" sz="2400" dirty="0" smtClean="0"/>
              <a:t>信號，而這樣的特徵不僅止於發生於自然生物界 。</a:t>
            </a:r>
            <a:endParaRPr lang="en-US" altLang="zh-TW" sz="2400" dirty="0" smtClean="0"/>
          </a:p>
          <a:p>
            <a:pPr marL="0" indent="0">
              <a:lnSpc>
                <a:spcPts val="3800"/>
              </a:lnSpc>
              <a:buNone/>
            </a:pPr>
            <a:r>
              <a:rPr lang="zh-TW" altLang="en-US" sz="2400" dirty="0" smtClean="0"/>
              <a:t>事實上，一項針對</a:t>
            </a:r>
            <a:r>
              <a:rPr lang="zh-TW" altLang="en-US" sz="2400" dirty="0"/>
              <a:t>運動領域的研究發現，運動員</a:t>
            </a:r>
            <a:r>
              <a:rPr lang="zh-TW" altLang="en-US" sz="2400" dirty="0" smtClean="0"/>
              <a:t>在運動場上的穿著也會影響比賽的結果。</a:t>
            </a:r>
            <a:r>
              <a:rPr lang="zh-TW" altLang="en-US" sz="2400" dirty="0"/>
              <a:t>穿紅色衣服或護具的選手，贏的機率比較</a:t>
            </a:r>
            <a:r>
              <a:rPr lang="zh-TW" altLang="en-US" sz="2400" dirty="0" smtClean="0"/>
              <a:t>高，但，果真如此</a:t>
            </a:r>
            <a:r>
              <a:rPr lang="en-US" altLang="zh-TW" sz="2400" dirty="0" smtClean="0"/>
              <a:t>?</a:t>
            </a:r>
          </a:p>
          <a:p>
            <a:pPr marL="0" indent="0" algn="ctr">
              <a:lnSpc>
                <a:spcPts val="3800"/>
              </a:lnSpc>
              <a:buNone/>
            </a:pPr>
            <a:r>
              <a:rPr lang="zh-TW" altLang="en-US" sz="2400" dirty="0" smtClean="0"/>
              <a:t>或許我們可以調查國內的運動選手</a:t>
            </a:r>
            <a:endParaRPr lang="en-US" altLang="zh-TW" sz="2400" dirty="0" smtClean="0"/>
          </a:p>
          <a:p>
            <a:pPr marL="0" indent="0" algn="ctr">
              <a:lnSpc>
                <a:spcPts val="3800"/>
              </a:lnSpc>
              <a:buNone/>
            </a:pPr>
            <a:r>
              <a:rPr lang="zh-TW" altLang="en-US" sz="2400" dirty="0" smtClean="0"/>
              <a:t>但問題又來了</a:t>
            </a:r>
            <a:endParaRPr lang="en-US" altLang="zh-TW" sz="2400" dirty="0" smtClean="0"/>
          </a:p>
          <a:p>
            <a:pPr marL="0" indent="0" algn="ctr">
              <a:lnSpc>
                <a:spcPts val="3800"/>
              </a:lnSpc>
              <a:buNone/>
            </a:pPr>
            <a:r>
              <a:rPr lang="zh-TW" altLang="en-US" sz="2400" dirty="0" smtClean="0"/>
              <a:t>等調查完成後下屆奧運大概也比完了</a:t>
            </a:r>
            <a:r>
              <a:rPr lang="en-US" altLang="zh-TW" sz="2400" dirty="0" smtClean="0"/>
              <a:t>…</a:t>
            </a:r>
            <a:endParaRPr lang="en-US" altLang="zh-TW" sz="2400" dirty="0"/>
          </a:p>
        </p:txBody>
      </p:sp>
      <p:sp>
        <p:nvSpPr>
          <p:cNvPr id="4" name="矩形 3"/>
          <p:cNvSpPr/>
          <p:nvPr/>
        </p:nvSpPr>
        <p:spPr>
          <a:xfrm>
            <a:off x="33050" y="6016516"/>
            <a:ext cx="9110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/>
              <a:t>延伸閱讀</a:t>
            </a:r>
            <a:r>
              <a:rPr lang="zh-TW" altLang="en-US" sz="1400" dirty="0"/>
              <a:t>：</a:t>
            </a:r>
            <a:r>
              <a:rPr lang="zh-TW" altLang="en-US" sz="1400" dirty="0" smtClean="0"/>
              <a:t>紅色</a:t>
            </a:r>
            <a:r>
              <a:rPr lang="zh-TW" altLang="en-US" sz="1400" dirty="0"/>
              <a:t>如何影響我們的</a:t>
            </a:r>
            <a:r>
              <a:rPr lang="zh-TW" altLang="en-US" sz="1400" dirty="0" smtClean="0"/>
              <a:t>意識</a:t>
            </a:r>
            <a:endParaRPr lang="zh-TW" altLang="en-US" sz="1400" dirty="0"/>
          </a:p>
          <a:p>
            <a:r>
              <a:rPr lang="zh-TW" altLang="en-US" sz="1400" dirty="0" smtClean="0"/>
              <a:t>http</a:t>
            </a:r>
            <a:r>
              <a:rPr lang="zh-TW" altLang="en-US" sz="1400" dirty="0"/>
              <a:t>://www.bbc.com/ukchina/trad/vert_fut/2015/12/151214_vert_fut_how-the-colour-red-warps-the-mind</a:t>
            </a:r>
          </a:p>
        </p:txBody>
      </p:sp>
    </p:spTree>
    <p:extLst>
      <p:ext uri="{BB962C8B-B14F-4D97-AF65-F5344CB8AC3E}">
        <p14:creationId xmlns:p14="http://schemas.microsoft.com/office/powerpoint/2010/main" val="142672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在開始之前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什麼是參數估計</a:t>
            </a:r>
            <a:endParaRPr lang="en-US" altLang="zh-TW" dirty="0" smtClean="0"/>
          </a:p>
          <a:p>
            <a:r>
              <a:rPr lang="zh-TW" altLang="en-US" dirty="0" smtClean="0"/>
              <a:t>參數估計的類型</a:t>
            </a:r>
            <a:endParaRPr lang="en-US" altLang="zh-TW" dirty="0" smtClean="0"/>
          </a:p>
          <a:p>
            <a:r>
              <a:rPr lang="zh-TW" altLang="en-US" dirty="0" smtClean="0"/>
              <a:t>重點摘述</a:t>
            </a:r>
            <a:endParaRPr lang="zh-TW" altLang="en-US" dirty="0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估計的目的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推論統計學：利用樣本統計量及其抽樣分配來推估母體的特性</a:t>
            </a:r>
            <a:endParaRPr lang="en-US" altLang="zh-TW" sz="2400" dirty="0" smtClean="0"/>
          </a:p>
          <a:p>
            <a:r>
              <a:rPr lang="zh-TW" altLang="en-US" sz="2400" dirty="0" smtClean="0"/>
              <a:t>母數統計學</a:t>
            </a:r>
            <a:r>
              <a:rPr lang="en-US" altLang="zh-TW" sz="2400" dirty="0" smtClean="0"/>
              <a:t>(parametric statistics)</a:t>
            </a:r>
            <a:r>
              <a:rPr lang="zh-TW" altLang="en-US" sz="2400" dirty="0" smtClean="0"/>
              <a:t>：假設</a:t>
            </a:r>
            <a:r>
              <a:rPr lang="zh-TW" altLang="en-US" sz="2400" u="sng" dirty="0" smtClean="0"/>
              <a:t>母體為常態</a:t>
            </a:r>
            <a:r>
              <a:rPr lang="zh-TW" altLang="en-US" sz="2400" dirty="0" smtClean="0"/>
              <a:t>或樣本為</a:t>
            </a:r>
            <a:r>
              <a:rPr lang="zh-TW" altLang="en-US" sz="2400" u="sng" dirty="0" smtClean="0"/>
              <a:t>大樣本</a:t>
            </a:r>
            <a:r>
              <a:rPr lang="zh-TW" altLang="en-US" sz="2400" dirty="0" smtClean="0"/>
              <a:t>情況下的推論統計學</a:t>
            </a:r>
            <a:endParaRPr lang="en-US" altLang="zh-TW" sz="2400" dirty="0" smtClean="0"/>
          </a:p>
          <a:p>
            <a:r>
              <a:rPr lang="zh-TW" altLang="en-US" sz="2400" dirty="0"/>
              <a:t>無</a:t>
            </a:r>
            <a:r>
              <a:rPr lang="zh-TW" altLang="en-US" sz="2400" dirty="0" smtClean="0"/>
              <a:t>母數統計學</a:t>
            </a:r>
            <a:r>
              <a:rPr lang="en-US" altLang="zh-TW" sz="2400" dirty="0" smtClean="0"/>
              <a:t>(nonparametric </a:t>
            </a:r>
            <a:r>
              <a:rPr lang="en-US" altLang="zh-TW" sz="2400" dirty="0"/>
              <a:t>statistics)</a:t>
            </a:r>
            <a:r>
              <a:rPr lang="zh-TW" altLang="en-US" sz="2400" dirty="0" smtClean="0"/>
              <a:t>：指母體分配不明或樣本微小樣本情況下的推論統計學</a:t>
            </a:r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760164" y="4318613"/>
            <a:ext cx="7926636" cy="18075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統計估計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(statistical estimation)</a:t>
            </a:r>
          </a:p>
          <a:p>
            <a:pPr algn="ctr">
              <a:lnSpc>
                <a:spcPct val="150000"/>
              </a:lnSpc>
            </a:pP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假設檢定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(hypothesis testing)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估計的方</a:t>
            </a:r>
            <a:r>
              <a:rPr lang="zh-TW" altLang="en-US" dirty="0"/>
              <a:t>法</a:t>
            </a:r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55284"/>
            <a:ext cx="8229600" cy="4525959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zh-TW" altLang="en-US" sz="2400" dirty="0" smtClean="0"/>
              <a:t>統計估計是利用樣本統計量去推估母體參數的方法</a:t>
            </a:r>
            <a:endParaRPr lang="en-US" altLang="zh-TW" sz="2400" dirty="0" smtClean="0"/>
          </a:p>
          <a:p>
            <a:pPr>
              <a:lnSpc>
                <a:spcPts val="3800"/>
              </a:lnSpc>
            </a:pPr>
            <a:r>
              <a:rPr lang="zh-TW" altLang="en-US" sz="2400" dirty="0" smtClean="0"/>
              <a:t>點估計 </a:t>
            </a:r>
            <a:r>
              <a:rPr lang="en-US" altLang="zh-TW" sz="2400" dirty="0" smtClean="0"/>
              <a:t>(Point Estimation)</a:t>
            </a:r>
            <a:r>
              <a:rPr lang="zh-TW" altLang="en-US" sz="2400" dirty="0" smtClean="0"/>
              <a:t>：透過樣本的平均數</a:t>
            </a:r>
            <a:r>
              <a:rPr lang="en-US" altLang="zh-TW" sz="2400" dirty="0" smtClean="0"/>
              <a:t>(sample mean)</a:t>
            </a:r>
            <a:r>
              <a:rPr lang="zh-TW" altLang="en-US" sz="2400" dirty="0" smtClean="0"/>
              <a:t>估計母群的平均數</a:t>
            </a:r>
            <a:r>
              <a:rPr lang="el-GR" altLang="zh-TW" sz="2400" dirty="0" smtClean="0"/>
              <a:t>μ</a:t>
            </a:r>
            <a:r>
              <a:rPr lang="en-US" altLang="zh-TW" sz="2400" dirty="0" smtClean="0"/>
              <a:t>(population mean)</a:t>
            </a:r>
          </a:p>
          <a:p>
            <a:pPr>
              <a:lnSpc>
                <a:spcPts val="3800"/>
              </a:lnSpc>
            </a:pPr>
            <a:r>
              <a:rPr lang="zh-TW" altLang="en-US" sz="2400" dirty="0" smtClean="0"/>
              <a:t>區間估計</a:t>
            </a:r>
            <a:r>
              <a:rPr lang="en-US" altLang="zh-TW" sz="2400" dirty="0" smtClean="0"/>
              <a:t>(Interval Estimation)</a:t>
            </a:r>
            <a:r>
              <a:rPr lang="zh-TW" altLang="en-US" sz="2400" dirty="0" smtClean="0"/>
              <a:t>：利用樣本統量估出一個區間來估計母體參數，此區間可靠度可推知。例如：臺灣的運動員每年參加國際競賽獲勝次數在</a:t>
            </a:r>
            <a:r>
              <a:rPr lang="en-US" altLang="zh-TW" sz="2400" dirty="0" smtClean="0"/>
              <a:t>95%</a:t>
            </a:r>
            <a:r>
              <a:rPr lang="zh-TW" altLang="en-US" sz="2400" dirty="0" smtClean="0"/>
              <a:t>信心水準下，介於</a:t>
            </a:r>
            <a:r>
              <a:rPr lang="en-US" altLang="zh-TW" sz="2400" dirty="0"/>
              <a:t>4</a:t>
            </a:r>
            <a:r>
              <a:rPr lang="en-US" altLang="zh-TW" sz="2400" dirty="0" smtClean="0"/>
              <a:t>000</a:t>
            </a:r>
            <a:r>
              <a:rPr lang="zh-TW" altLang="en-US" sz="2400" dirty="0" smtClean="0"/>
              <a:t>至</a:t>
            </a:r>
            <a:r>
              <a:rPr lang="en-US" altLang="zh-TW" sz="2400" dirty="0"/>
              <a:t>5</a:t>
            </a:r>
            <a:r>
              <a:rPr lang="en-US" altLang="zh-TW" sz="2400" dirty="0" smtClean="0"/>
              <a:t>000</a:t>
            </a:r>
            <a:r>
              <a:rPr lang="zh-TW" altLang="en-US" sz="2400" dirty="0" smtClean="0"/>
              <a:t>次。</a:t>
            </a:r>
            <a:endParaRPr lang="en-US" altLang="zh-TW" sz="2400" dirty="0"/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良好估計式的標準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9541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9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4944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良好估計式的標準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608621"/>
              </p:ext>
            </p:extLst>
          </p:nvPr>
        </p:nvGraphicFramePr>
        <p:xfrm>
          <a:off x="288234" y="1175096"/>
          <a:ext cx="1520687" cy="1659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highscope.ch.ntu.edu.tw/wordpress/wp-content/uploads/2016/07/73315_p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23" y="1479204"/>
            <a:ext cx="623887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997765" y="4889155"/>
            <a:ext cx="6808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6C6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  無</a:t>
            </a:r>
            <a:r>
              <a:rPr lang="zh-TW" altLang="en-US" dirty="0">
                <a:solidFill>
                  <a:srgbClr val="6C6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偏性示意圖</a:t>
            </a:r>
            <a:r>
              <a:rPr lang="zh-TW" altLang="en-US" dirty="0" smtClean="0">
                <a:solidFill>
                  <a:srgbClr val="6C6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6C6C6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6C6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同心圓</a:t>
            </a:r>
            <a:r>
              <a:rPr lang="zh-TW" altLang="en-US" dirty="0">
                <a:solidFill>
                  <a:srgbClr val="6C6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中心為欲估計的母體參數，紅色點為不同樣本計算所得之估計值</a:t>
            </a:r>
            <a:r>
              <a:rPr lang="zh-TW" altLang="en-US" dirty="0" smtClean="0">
                <a:solidFill>
                  <a:srgbClr val="6C6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。（資料來源：鍾秉元 </a:t>
            </a:r>
            <a:r>
              <a:rPr lang="en-US" altLang="zh-TW" dirty="0" smtClean="0">
                <a:solidFill>
                  <a:srgbClr val="6C6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(2016)</a:t>
            </a:r>
            <a:r>
              <a:rPr lang="zh-TW" altLang="en-US" dirty="0" smtClean="0">
                <a:solidFill>
                  <a:srgbClr val="6C6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繪製）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864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良好估計式的標準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143700"/>
              </p:ext>
            </p:extLst>
          </p:nvPr>
        </p:nvGraphicFramePr>
        <p:xfrm>
          <a:off x="457200" y="1600201"/>
          <a:ext cx="1739348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://highscope.ch.ntu.edu.tw/wordpress/wp-content/uploads/2016/07/73315_p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01" y="1600201"/>
            <a:ext cx="60198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997765" y="4889155"/>
            <a:ext cx="6808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6C6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  有效性</a:t>
            </a:r>
            <a:r>
              <a:rPr lang="zh-TW" altLang="en-US" dirty="0">
                <a:solidFill>
                  <a:srgbClr val="6C6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示意圖</a:t>
            </a:r>
            <a:r>
              <a:rPr lang="zh-TW" altLang="en-US" dirty="0" smtClean="0">
                <a:solidFill>
                  <a:srgbClr val="6C6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rgbClr val="6C6C6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rgbClr val="6C6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同心圓</a:t>
            </a:r>
            <a:r>
              <a:rPr lang="zh-TW" altLang="en-US" dirty="0">
                <a:solidFill>
                  <a:srgbClr val="6C6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中心為欲估計的母體參數，紅色點為不同樣本計算所得之估計值</a:t>
            </a:r>
            <a:r>
              <a:rPr lang="zh-TW" altLang="en-US" dirty="0" smtClean="0">
                <a:solidFill>
                  <a:srgbClr val="6C6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。（資料來源：鍾秉元 </a:t>
            </a:r>
            <a:r>
              <a:rPr lang="en-US" altLang="zh-TW" dirty="0" smtClean="0">
                <a:solidFill>
                  <a:srgbClr val="6C6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(2016)</a:t>
            </a:r>
            <a:r>
              <a:rPr lang="zh-TW" altLang="en-US" dirty="0" smtClean="0">
                <a:solidFill>
                  <a:srgbClr val="6C6C6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繪製）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42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母體的</a:t>
            </a:r>
            <a:r>
              <a:rPr lang="zh-TW" altLang="en-US" dirty="0"/>
              <a:t>平均數</a:t>
            </a:r>
            <a:r>
              <a:rPr lang="el-GR" altLang="zh-TW" dirty="0" smtClean="0"/>
              <a:t>μ</a:t>
            </a:r>
            <a:r>
              <a:rPr lang="zh-TW" altLang="en-US" dirty="0" smtClean="0"/>
              <a:t>的估計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80492"/>
            <a:ext cx="8229600" cy="3845667"/>
          </a:xfrm>
        </p:spPr>
        <p:txBody>
          <a:bodyPr/>
          <a:lstStyle/>
          <a:p>
            <a:pPr>
              <a:lnSpc>
                <a:spcPts val="3800"/>
              </a:lnSpc>
            </a:pPr>
            <a:r>
              <a:rPr lang="zh-TW" altLang="en-US" sz="2400" dirty="0" smtClean="0"/>
              <a:t>母體的</a:t>
            </a:r>
            <a:r>
              <a:rPr lang="zh-TW" altLang="en-US" sz="2400" dirty="0"/>
              <a:t>平均數</a:t>
            </a:r>
            <a:r>
              <a:rPr lang="el-GR" altLang="zh-TW" sz="2400" dirty="0" smtClean="0"/>
              <a:t>μ</a:t>
            </a:r>
            <a:r>
              <a:rPr lang="zh-TW" altLang="en-US" sz="2400" dirty="0" smtClean="0"/>
              <a:t>的估計。例如：運動員的平均身高、每月每人平均運動消費、球團每年的平均支出。</a:t>
            </a:r>
            <a:endParaRPr lang="en-US" altLang="zh-TW" sz="2400" dirty="0" smtClean="0"/>
          </a:p>
          <a:p>
            <a:pPr>
              <a:lnSpc>
                <a:spcPts val="3800"/>
              </a:lnSpc>
            </a:pPr>
            <a:r>
              <a:rPr lang="zh-TW" altLang="en-US" sz="2400" dirty="0" smtClean="0"/>
              <a:t>估計</a:t>
            </a:r>
            <a:r>
              <a:rPr lang="zh-TW" altLang="en-US" sz="2400" dirty="0"/>
              <a:t>母體的平均數</a:t>
            </a:r>
            <a:r>
              <a:rPr lang="el-GR" altLang="zh-TW" sz="2400" dirty="0" smtClean="0"/>
              <a:t>μ</a:t>
            </a:r>
            <a:r>
              <a:rPr lang="zh-TW" altLang="en-US" sz="2400" dirty="0" smtClean="0"/>
              <a:t>的方法可為：</a:t>
            </a:r>
            <a:endParaRPr lang="en-US" altLang="zh-TW" sz="2400" dirty="0" smtClean="0"/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708102"/>
              </p:ext>
            </p:extLst>
          </p:nvPr>
        </p:nvGraphicFramePr>
        <p:xfrm>
          <a:off x="-231353" y="3994397"/>
          <a:ext cx="5563518" cy="2347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608682" y="1597445"/>
            <a:ext cx="7926636" cy="68304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800" dirty="0" smtClean="0"/>
              <a:t>母體的</a:t>
            </a:r>
            <a:r>
              <a:rPr lang="zh-TW" altLang="en-US" sz="2800" dirty="0"/>
              <a:t>平均數</a:t>
            </a:r>
            <a:r>
              <a:rPr lang="el-GR" altLang="zh-TW" sz="2800" dirty="0" smtClean="0"/>
              <a:t>μ</a:t>
            </a:r>
            <a:r>
              <a:rPr lang="zh-TW" altLang="en-US" sz="2800" dirty="0" smtClean="0"/>
              <a:t>是由樣本的平均數推論求得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5177928" y="4581882"/>
            <a:ext cx="1002534" cy="124604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309910" y="3748080"/>
            <a:ext cx="2536634" cy="2593690"/>
          </a:xfrm>
          <a:prstGeom prst="ellipse">
            <a:avLst/>
          </a:prstGeom>
          <a:solidFill>
            <a:srgbClr val="FF0000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母體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平均數</a:t>
            </a:r>
            <a:r>
              <a:rPr lang="el-GR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μ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94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627</TotalTime>
  <Words>786</Words>
  <Application>Microsoft Office PowerPoint</Application>
  <PresentationFormat>如螢幕大小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微軟正黑體</vt:lpstr>
      <vt:lpstr>新細明體</vt:lpstr>
      <vt:lpstr>標楷體</vt:lpstr>
      <vt:lpstr>Arial</vt:lpstr>
      <vt:lpstr>Calibri</vt:lpstr>
      <vt:lpstr>課程名稱</vt:lpstr>
      <vt:lpstr>見微知著-神奇的統計估計</vt:lpstr>
      <vt:lpstr>前導故事</vt:lpstr>
      <vt:lpstr>在開始之前…</vt:lpstr>
      <vt:lpstr>估計的目的</vt:lpstr>
      <vt:lpstr>估計的方法</vt:lpstr>
      <vt:lpstr>良好估計式的標準</vt:lpstr>
      <vt:lpstr>良好估計式的標準</vt:lpstr>
      <vt:lpstr>良好估計式的標準</vt:lpstr>
      <vt:lpstr>母體的平均數μ的估計</vt:lpstr>
      <vt:lpstr>隨機抽樣~常態分布</vt:lpstr>
      <vt:lpstr>隨機抽樣~常態分布</vt:lpstr>
      <vt:lpstr>故事後續</vt:lpstr>
      <vt:lpstr>重點摘述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Kuo Che-Chun</cp:lastModifiedBy>
  <cp:revision>41</cp:revision>
  <dcterms:created xsi:type="dcterms:W3CDTF">2017-11-07T02:54:43Z</dcterms:created>
  <dcterms:modified xsi:type="dcterms:W3CDTF">2018-04-17T02:05:48Z</dcterms:modified>
</cp:coreProperties>
</file>