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79" r:id="rId1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3"/>
  </p:normalViewPr>
  <p:slideViewPr>
    <p:cSldViewPr snapToGrid="0" snapToObjects="1">
      <p:cViewPr varScale="1">
        <p:scale>
          <a:sx n="120" d="100"/>
          <a:sy n="120" d="100"/>
        </p:scale>
        <p:origin x="14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51B262-C101-A547-A3EC-F24FD5882134}" type="datetimeFigureOut">
              <a:rPr kumimoji="1" lang="zh-TW" altLang="en-US" smtClean="0"/>
              <a:t>2018/9/4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9D75CF-6F71-4041-A4C0-E31DC2E4FEC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062743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9D75CF-6F71-4041-A4C0-E31DC2E4FECA}" type="slidenum">
              <a:rPr kumimoji="1" lang="zh-TW" altLang="en-US" smtClean="0"/>
              <a:t>1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223610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F5430FE-92AB-2243-9F77-DD896B2F5BA4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EDDC21B-8869-074E-8270-78ABC8073BB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E8D4BE0-26B4-4247-BBE3-13B20754DBE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9D2FDC7-E7E2-CC49-B4C6-B47C67403114}" type="datetime1">
              <a:rPr lang="en-US"/>
              <a:pPr lvl="0"/>
              <a:t>9/4/18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DDC804C-4913-2A45-970F-3139535AFBB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62D3E42-43EA-5542-9866-0B97131C3D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90C868F-B4F1-7342-B31F-E3E75257ED7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34785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A3F718-D18D-E74D-AF8A-FA76377DEEC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7A69B85-B82A-5C44-B02A-D347179DEF28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CDBDE9A-6DA4-6748-AEFB-94195D12D77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9F868AD-D8BD-0C47-BBB0-598B73D0600C}" type="datetime1">
              <a:rPr lang="en-US"/>
              <a:pPr lvl="0"/>
              <a:t>9/4/18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25C30BC-70D5-B943-931D-FDA26D48BA2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86092B9-257F-D74E-8A2B-DCB9017A33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D560AF3-8B71-D249-B88A-FB45D406FED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266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96FD3FEB-44D0-B741-BD81-E2BCEAED4542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1CA8074-CCC1-F740-9A11-DD8E43F257FE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63BA14-1A66-A544-A13F-D29126AC468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F736B42-917F-4B42-97CB-20ADF610B5A4}" type="datetime1">
              <a:rPr lang="en-US"/>
              <a:pPr lvl="0"/>
              <a:t>9/4/18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535234D-5880-CC4F-B5E1-DFD19F3C601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810D510-BFCE-4046-B70B-146ED84D1C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BDAA72B-7DCD-A547-AB56-50FF7CB20F9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26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D8170D9-2673-4A4C-8845-36666A3F0D0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94B6671-F775-8341-81D2-28C1B330953C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F102F14-851D-9840-A553-76766FB7799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38D8A3F-7F18-944C-BD84-20CED7861548}" type="datetime1">
              <a:rPr lang="en-US"/>
              <a:pPr lvl="0"/>
              <a:t>9/4/18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B3F4329-3DF8-534B-B2AB-05AFC8B473F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1640E16-9ED2-8D43-B1DB-F18EDEEF5A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39A7CB9-BAD7-6A46-867A-F0A64506320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42528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480802D-6576-D64D-8046-22BDD3C0C98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0F4DEC7-9847-6E41-A197-1A24DDD5C00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2947B46-A3BB-6640-BE4D-E784A346E89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0C4CA0D-B094-8447-9097-B33F3505D7B3}" type="datetime1">
              <a:rPr lang="en-US"/>
              <a:pPr lvl="0"/>
              <a:t>9/4/18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990D150-CE32-4A4A-896C-8FB438213D8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F984F3B-C4E9-F546-A46A-FE1F48F526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69DA6D3-854A-B841-9AEF-2F5E45D1615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6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5E27C5B-16AB-424E-8FAE-1DDBB8B6040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01AEDFA-8E02-5C41-8A81-DA55F00B443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053C61B-279D-9D43-A459-B2B8378F5659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1AAABFD-8478-2D43-9ADB-D82CA255753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D93B137-E5A1-1446-985C-6BD657C2B69B}" type="datetime1">
              <a:rPr lang="en-US"/>
              <a:pPr lvl="0"/>
              <a:t>9/4/18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AC844F7-F5AF-6C47-90BA-379200A32D4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8B187EB-A364-4043-9115-99D493C0D8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48FA28C-4952-874E-BCF3-E0886037CCF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105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549BD3E-4B98-BB4A-93C9-EB9E249C930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DC98546-D63E-7A43-B2A0-F4CFABDDDD7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724DB3F-DD2E-C541-836D-C37198662964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50EA5711-FA85-AC4F-B211-330B85A8FD96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089477B-9427-6745-8AA9-07D2E91AF6DC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C209130E-3991-6B42-946B-8CDA137F636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2B792C1-C8EC-0043-BAA9-257099D8F339}" type="datetime1">
              <a:rPr lang="en-US"/>
              <a:pPr lvl="0"/>
              <a:t>9/4/18</a:t>
            </a:fld>
            <a:endParaRPr 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75B0E542-C163-F04B-9010-AC202A30A9E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3A19DFE6-0625-2A45-9858-DD238C536E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EF5CF9B-40FB-134F-9C0A-5681E6C3E8D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585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187A020-2B4E-4244-A53A-E50396E94C5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E65B9D75-C4A1-AB46-B916-A8A96EFA4D7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6EE5D7B-DFDE-5749-AD40-9080B5E4A513}" type="datetime1">
              <a:rPr lang="en-US"/>
              <a:pPr lvl="0"/>
              <a:t>9/4/18</a:t>
            </a:fld>
            <a:endParaRPr 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914CB69-B913-074E-9D68-BEDE7866AA3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2A03CD2-6CFC-564C-95CB-6E50E2286A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D13948-2737-FC4E-A019-265803295B9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010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7C52FEC-168F-7A4C-996B-4BF22699C85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9E6E9D-95F8-6742-BCD2-89E688C89DAD}" type="datetime1">
              <a:rPr lang="en-US"/>
              <a:pPr lvl="0"/>
              <a:t>9/4/18</a:t>
            </a:fld>
            <a:endParaRPr 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31DABDDF-407F-FC4F-B4C3-2FF1D40D714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35E55E8-96E4-CF4F-84C3-A161F7B33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B13E7F-3281-5849-9B52-D7F4D177866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395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0FD861-DAB8-9846-A245-69E312FF7B0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DAF293E-C4F9-A74E-AF9D-12794257D3B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B9C400A-445C-844A-833C-1E631A7133C6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9E2DB39-C416-D24A-BF5C-CF2C0B7BDB4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CBA577-6578-2848-B781-6D85479886FF}" type="datetime1">
              <a:rPr lang="en-US"/>
              <a:pPr lvl="0"/>
              <a:t>9/4/18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B18C818-E6D6-4143-A03C-FEB4074AE4E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C735A37-A0C7-604E-A792-7BFCE21496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F920CB0-1BBE-C64F-A603-F20582F27D6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352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918525-37C3-9B4D-AEB8-363BC7CA41B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53523BC3-FC9C-464D-9623-2A008F70F0EE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1071F0CF-3D95-3141-A04B-5F16E0FF26E0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C332F08-2DCE-9144-BA08-92E4DB22BC3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8126336-7EBF-B54F-98C6-1B481D0C3A37}" type="datetime1">
              <a:rPr lang="en-US"/>
              <a:pPr lvl="0"/>
              <a:t>9/4/18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6B52F7-9D25-BA40-8B91-E774B58730D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B49D2F8-0032-EF44-AC11-4C57E918B87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06B2D2C-B1E6-1544-AAD6-24C8F7F36E8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187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3ECF10F5-388A-044B-ABF8-D647E630984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rm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4B5B144-B395-2247-8DBC-B7EEB00253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B6B3691-60F1-EB49-A1AB-FD36D0C1BDF9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99E342F-EA1D-FE49-91B0-6563B65709CB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rm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CD2395F-9C53-124A-A9D2-E9E31A5FFF8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8338B350-F7D5-D84D-A7C7-DD38D4CDB4D1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id="{F28A2B30-6B69-C247-9B14-FCEA1B235DDC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7BF9CD98-00C1-784C-AE49-5133725B6996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05CA5C2-108D-0845-AFBD-5A881C68EDF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1470026"/>
          </a:xfrm>
        </p:spPr>
        <p:txBody>
          <a:bodyPr/>
          <a:lstStyle/>
          <a:p>
            <a:pPr lvl="0"/>
            <a:r>
              <a:rPr lang="zh-CN" altLang="en-US" dirty="0"/>
              <a:t>運動訓練學</a:t>
            </a:r>
            <a:endParaRPr lang="zh-TW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2284485-6D9A-B14A-BEEC-075D51EDAC0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475658" y="1988838"/>
            <a:ext cx="6400800" cy="648071"/>
          </a:xfrm>
        </p:spPr>
        <p:txBody>
          <a:bodyPr/>
          <a:lstStyle/>
          <a:p>
            <a:pPr lvl="0"/>
            <a:r>
              <a:rPr lang="zh-TW"/>
              <a:t>李恆儒</a:t>
            </a:r>
            <a:endParaRPr lang="en-US"/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id="{5F3A6109-74DE-4846-888C-484F10A6497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5E392BB4-2C8D-6B4B-8545-657C3E14366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副標題 2">
            <a:extLst>
              <a:ext uri="{FF2B5EF4-FFF2-40B4-BE49-F238E27FC236}">
                <a16:creationId xmlns:a16="http://schemas.microsoft.com/office/drawing/2014/main" id="{2299577A-3256-694C-ADB8-11B34CD0C064}"/>
              </a:ext>
            </a:extLst>
          </p:cNvPr>
          <p:cNvSpPr txBox="1"/>
          <p:nvPr/>
        </p:nvSpPr>
        <p:spPr>
          <a:xfrm>
            <a:off x="1535579" y="2996955"/>
            <a:ext cx="6400800" cy="64807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rmAutofit/>
          </a:bodyPr>
          <a:lstStyle/>
          <a:p>
            <a:pPr lvl="0" algn="ctr">
              <a:spcBef>
                <a:spcPts val="8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CN" altLang="en-US" sz="3200" dirty="0">
                <a:solidFill>
                  <a:schemeClr val="bg1">
                    <a:lumMod val="50000"/>
                  </a:schemeClr>
                </a:solidFill>
              </a:rPr>
              <a:t>耐力訓練</a:t>
            </a:r>
            <a:r>
              <a:rPr lang="en-US" sz="3200" b="0" i="0" u="none" strike="noStrike" kern="1200" cap="none" spc="0" baseline="0" dirty="0">
                <a:solidFill>
                  <a:schemeClr val="bg1">
                    <a:lumMod val="50000"/>
                  </a:schemeClr>
                </a:solidFill>
                <a:uFillTx/>
                <a:latin typeface="Calibri"/>
                <a:ea typeface="新細明體"/>
                <a:cs typeface=""/>
              </a:rPr>
              <a:t>04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A743EAE-CEC3-6A4D-B431-CF89A15A9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9B12B40-3FA6-6048-A862-7FFD495CB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最大心跳率百分比</a:t>
            </a:r>
            <a:endParaRPr lang="en-US" altLang="zh-TW" dirty="0"/>
          </a:p>
          <a:p>
            <a:pPr lvl="1"/>
            <a:r>
              <a:rPr lang="zh-TW" altLang="en-US" dirty="0"/>
              <a:t>公式：</a:t>
            </a:r>
          </a:p>
          <a:p>
            <a:pPr lvl="2"/>
            <a:r>
              <a:rPr lang="en-US" altLang="zh-TW" dirty="0"/>
              <a:t>․</a:t>
            </a:r>
            <a:r>
              <a:rPr lang="zh-TW" altLang="en-US" dirty="0"/>
              <a:t>年齡－預測的最大心跳率（</a:t>
            </a:r>
            <a:r>
              <a:rPr lang="en-US" altLang="zh-TW" dirty="0"/>
              <a:t>APMHR</a:t>
            </a:r>
            <a:r>
              <a:rPr lang="zh-TW" altLang="en-US" dirty="0"/>
              <a:t>）＝</a:t>
            </a:r>
            <a:r>
              <a:rPr lang="en-US" altLang="zh-TW" dirty="0"/>
              <a:t>220</a:t>
            </a:r>
            <a:r>
              <a:rPr lang="zh-TW" altLang="en-US" dirty="0"/>
              <a:t>－年齡</a:t>
            </a:r>
          </a:p>
          <a:p>
            <a:pPr lvl="2"/>
            <a:r>
              <a:rPr lang="en-US" altLang="zh-TW" dirty="0"/>
              <a:t>․</a:t>
            </a:r>
            <a:r>
              <a:rPr lang="zh-TW" altLang="en-US" dirty="0"/>
              <a:t>目標心跳率（</a:t>
            </a:r>
            <a:r>
              <a:rPr lang="en-US" altLang="zh-TW" dirty="0"/>
              <a:t>THR</a:t>
            </a:r>
            <a:r>
              <a:rPr lang="zh-TW" altLang="en-US" dirty="0"/>
              <a:t>）＝（年齡－預測的最大心跳率</a:t>
            </a:r>
            <a:r>
              <a:rPr lang="en-US" altLang="zh-TW" dirty="0"/>
              <a:t>×</a:t>
            </a:r>
            <a:r>
              <a:rPr lang="zh-TW" altLang="en-US" dirty="0"/>
              <a:t>運動強度）</a:t>
            </a:r>
          </a:p>
          <a:p>
            <a:pPr lvl="2"/>
            <a:r>
              <a:rPr lang="zh-TW" altLang="en-US" dirty="0"/>
              <a:t>用這個計算方式做</a:t>
            </a:r>
            <a:r>
              <a:rPr lang="en-US" altLang="zh-TW" dirty="0"/>
              <a:t>2</a:t>
            </a:r>
            <a:r>
              <a:rPr lang="zh-TW" altLang="en-US" dirty="0"/>
              <a:t>次以決定目標心跳的區間範圍（</a:t>
            </a:r>
            <a:r>
              <a:rPr lang="en-US" altLang="zh-TW" dirty="0"/>
              <a:t>THRR</a:t>
            </a:r>
            <a:r>
              <a:rPr lang="zh-TW" altLang="en-US" dirty="0"/>
              <a:t>）</a:t>
            </a:r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691941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6F352A6-BA22-BB4E-BEA9-EB3E06E6C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3ECAE9F-9221-F742-A6C6-E3B478406C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zh-TW" altLang="en-US"/>
          </a:p>
        </p:txBody>
      </p:sp>
      <p:pic>
        <p:nvPicPr>
          <p:cNvPr id="4" name="圖片 1">
            <a:extLst>
              <a:ext uri="{FF2B5EF4-FFF2-40B4-BE49-F238E27FC236}">
                <a16:creationId xmlns:a16="http://schemas.microsoft.com/office/drawing/2014/main" id="{D04E5FA1-EAF9-C042-8347-790F8AA5E8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307" y="454906"/>
            <a:ext cx="5015504" cy="5540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3203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C8052D-B3F7-8A4C-8888-AC8697577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訓練強度監控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7A66100-0140-C640-8115-AFA8ACABD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/>
          </a:p>
          <a:p>
            <a:r>
              <a:rPr lang="zh-TW" altLang="en-US" dirty="0"/>
              <a:t>功率測量</a:t>
            </a:r>
            <a:endParaRPr lang="en-US" altLang="zh-TW" dirty="0"/>
          </a:p>
          <a:p>
            <a:pPr lvl="1"/>
            <a:r>
              <a:rPr lang="zh-TW" altLang="en-US" dirty="0"/>
              <a:t>騎自行車者可以使用功率測量（</a:t>
            </a:r>
            <a:r>
              <a:rPr lang="en-US" altLang="zh-TW" dirty="0"/>
              <a:t>power- measuring</a:t>
            </a:r>
            <a:r>
              <a:rPr lang="zh-TW" altLang="en-US" dirty="0"/>
              <a:t>）的曲柄樞紐（</a:t>
            </a:r>
            <a:r>
              <a:rPr lang="en-US" altLang="zh-TW" dirty="0"/>
              <a:t>cranks and hubs</a:t>
            </a:r>
            <a:r>
              <a:rPr lang="zh-TW" altLang="en-US" dirty="0"/>
              <a:t>）作為監測運動強度的工具</a:t>
            </a:r>
          </a:p>
          <a:p>
            <a:r>
              <a:rPr lang="zh-TW" altLang="en-US" dirty="0"/>
              <a:t>新陳代謝率與機械功率輸出呈現密切的相關性</a:t>
            </a:r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568279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0D25020-BCEC-834D-A4C4-300B2605C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訓練強度監控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3F5BDEA-E521-5A41-9A30-1EF5127B1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運動持續時間</a:t>
            </a:r>
            <a:endParaRPr lang="en-US" altLang="zh-TW" dirty="0"/>
          </a:p>
          <a:p>
            <a:pPr lvl="1"/>
            <a:r>
              <a:rPr lang="zh-TW" altLang="en-US" dirty="0"/>
              <a:t>運動持續時間（</a:t>
            </a:r>
            <a:r>
              <a:rPr lang="en-US" altLang="zh-TW" dirty="0"/>
              <a:t>duration</a:t>
            </a:r>
            <a:r>
              <a:rPr lang="zh-TW" altLang="en-US" dirty="0"/>
              <a:t>）是指參與一節訓練課的時間長度</a:t>
            </a:r>
          </a:p>
          <a:p>
            <a:endParaRPr kumimoji="1" lang="zh-TW" altLang="en-US" dirty="0"/>
          </a:p>
        </p:txBody>
      </p:sp>
      <p:pic>
        <p:nvPicPr>
          <p:cNvPr id="4" name="圖片 1">
            <a:extLst>
              <a:ext uri="{FF2B5EF4-FFF2-40B4-BE49-F238E27FC236}">
                <a16:creationId xmlns:a16="http://schemas.microsoft.com/office/drawing/2014/main" id="{F85D8BE7-5301-634D-8298-2958D41909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62116"/>
            <a:ext cx="9144000" cy="181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66433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F682711-FF7F-A644-AC63-AECFBBD50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訓練強度監控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B610E63-3A4E-8542-BE1F-97334B1D9C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運動漸進原則</a:t>
            </a:r>
            <a:endParaRPr lang="en-US" altLang="zh-TW" dirty="0"/>
          </a:p>
          <a:p>
            <a:pPr lvl="1"/>
            <a:r>
              <a:rPr lang="zh-TW" altLang="en-US" dirty="0"/>
              <a:t>有氧耐力運動計畫的進展，最初需要包含運動的頻率，強度及運動持續時間的增加</a:t>
            </a:r>
            <a:endParaRPr lang="en-US" altLang="zh-TW" dirty="0"/>
          </a:p>
          <a:p>
            <a:pPr lvl="1"/>
            <a:r>
              <a:rPr lang="zh-TW" altLang="en-US" dirty="0"/>
              <a:t>運動頻率，強度或持續時間每週所增加的進度都不應該超過</a:t>
            </a:r>
            <a:r>
              <a:rPr lang="en-US" altLang="zh-TW" dirty="0"/>
              <a:t>10%</a:t>
            </a:r>
            <a:endParaRPr lang="zh-TW" altLang="en-US" dirty="0"/>
          </a:p>
          <a:p>
            <a:r>
              <a:rPr lang="zh-TW" altLang="en-US" dirty="0"/>
              <a:t>運動員有更高水準的體能時，只靠增加運動頻率或時間已經不可行。當發生這種情況時，訓練中運動漸進的持續只能透過運動強度的操控來產生</a:t>
            </a:r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524815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參考文獻</a:t>
            </a:r>
          </a:p>
        </p:txBody>
      </p:sp>
      <p:sp>
        <p:nvSpPr>
          <p:cNvPr id="18435" name="內容版面配置區 2"/>
          <p:cNvSpPr>
            <a:spLocks noGrp="1"/>
          </p:cNvSpPr>
          <p:nvPr>
            <p:ph idx="1"/>
          </p:nvPr>
        </p:nvSpPr>
        <p:spPr>
          <a:xfrm>
            <a:off x="457200" y="1743959"/>
            <a:ext cx="8229600" cy="4053526"/>
          </a:xfrm>
        </p:spPr>
        <p:txBody>
          <a:bodyPr/>
          <a:lstStyle/>
          <a:p>
            <a:r>
              <a:rPr lang="zh-TW" alt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林正常等 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(2011)</a:t>
            </a:r>
            <a:r>
              <a:rPr lang="zh-TW" alt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zh-TW" altLang="en-US" sz="2400" i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運動訓練法</a:t>
            </a:r>
            <a:r>
              <a:rPr lang="zh-TW" alt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。臺北市：藝軒圖書出版社。</a:t>
            </a:r>
            <a:endParaRPr lang="en-US" altLang="zh-TW" sz="2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0"/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鄭景峰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(2013)</a:t>
            </a:r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。高強度間歇訓練與運動員有氧能力。</a:t>
            </a:r>
            <a:r>
              <a:rPr lang="zh-TW" altLang="zh-TW" sz="2400" i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中華體育季刊</a:t>
            </a:r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27(3)</a:t>
            </a:r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203-211</a:t>
            </a:r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2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0"/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Kovacs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</a:t>
            </a:r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M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. </a:t>
            </a:r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S. 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(2007). </a:t>
            </a:r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Tennis physiology: training the competitive athlete. </a:t>
            </a:r>
            <a:r>
              <a:rPr lang="zh-TW" altLang="zh-TW" sz="2400" i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Sports Med</a:t>
            </a:r>
            <a:r>
              <a:rPr lang="en-US" altLang="zh-TW" sz="2400" i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zh-TW" sz="2400" i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37</a:t>
            </a:r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(3)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189-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zh-TW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98. </a:t>
            </a:r>
            <a:endParaRPr lang="en-US" altLang="zh-TW" sz="2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0"/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Sharkey, B. J., &amp; </a:t>
            </a:r>
            <a:r>
              <a:rPr lang="en-US" altLang="zh-TW" sz="2400" dirty="0" err="1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Gaskill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S. E. (2006). </a:t>
            </a:r>
            <a:r>
              <a:rPr lang="en-US" altLang="zh-TW" sz="2400" i="1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Sport physiology for coaches</a:t>
            </a:r>
            <a:r>
              <a:rPr lang="en-US" altLang="zh-TW" sz="2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. Champaign, IL, Human Kinetics.</a:t>
            </a:r>
            <a:endParaRPr lang="zh-TW" altLang="zh-TW" sz="2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58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7EE49B-912A-F947-8E77-4BD80F849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有氧耐力課程設計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B8C9E2A-1FC8-304B-99C3-4DD563978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/>
          </a:p>
          <a:p>
            <a:r>
              <a:rPr lang="zh-TW" altLang="en-US" dirty="0"/>
              <a:t>第一步驟：運動類型</a:t>
            </a:r>
            <a:endParaRPr lang="en-US" altLang="zh-TW" dirty="0"/>
          </a:p>
          <a:p>
            <a:pPr lvl="1"/>
            <a:r>
              <a:rPr lang="zh-TW" altLang="en-US" dirty="0"/>
              <a:t>運動類型（</a:t>
            </a:r>
            <a:r>
              <a:rPr lang="en-US" altLang="zh-TW" dirty="0"/>
              <a:t>mode</a:t>
            </a:r>
            <a:r>
              <a:rPr lang="zh-TW" altLang="en-US" dirty="0"/>
              <a:t>）是指運動員所參與的特定運動：自行車、跑步、游泳，諸如類推</a:t>
            </a:r>
            <a:endParaRPr lang="en-US" altLang="zh-TW" dirty="0"/>
          </a:p>
          <a:p>
            <a:pPr lvl="1"/>
            <a:r>
              <a:rPr lang="zh-TW" altLang="en-US" dirty="0"/>
              <a:t>運動訓練類型對於其競賽項目愈專屬，其運動表現愈能從訓練中獲得進步</a:t>
            </a:r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06568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BC1109-F257-4A41-8344-FC7E73074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35CBE2A-3620-F645-A601-169174448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/>
          </a:p>
          <a:p>
            <a:r>
              <a:rPr lang="zh-TW" altLang="en-US" dirty="0"/>
              <a:t>第二步驟：訓練頻率</a:t>
            </a:r>
            <a:endParaRPr lang="en-US" altLang="zh-TW" dirty="0"/>
          </a:p>
          <a:p>
            <a:pPr lvl="1"/>
            <a:r>
              <a:rPr lang="zh-TW" altLang="en-US" dirty="0"/>
              <a:t>訓練頻率（</a:t>
            </a:r>
            <a:r>
              <a:rPr lang="en-US" altLang="zh-TW" dirty="0"/>
              <a:t>frequency</a:t>
            </a:r>
            <a:r>
              <a:rPr lang="zh-TW" altLang="en-US" dirty="0"/>
              <a:t>）是指每天或每週的訓練課程次數</a:t>
            </a:r>
            <a:endParaRPr lang="en-US" altLang="zh-TW" dirty="0"/>
          </a:p>
          <a:p>
            <a:pPr lvl="1"/>
            <a:r>
              <a:rPr lang="zh-TW" altLang="en-US" dirty="0"/>
              <a:t>訓練課程的頻率取決於運動強度與持續時間的交互作用，運動員的訓練條件和特定運動季</a:t>
            </a:r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39924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F406B00-9F7F-7542-972B-5AB4E70DB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C24690C-EF68-E447-9E91-0FE8A45129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第三步驟：訓練強度</a:t>
            </a:r>
            <a:endParaRPr lang="en-US" altLang="zh-TW" dirty="0"/>
          </a:p>
          <a:p>
            <a:pPr lvl="1"/>
            <a:r>
              <a:rPr lang="zh-TW" altLang="en-US" dirty="0"/>
              <a:t>身體中的適應性來自於在訓練課程中的強度（</a:t>
            </a:r>
            <a:r>
              <a:rPr lang="en-US" altLang="zh-TW" dirty="0"/>
              <a:t>intensity</a:t>
            </a:r>
            <a:r>
              <a:rPr lang="zh-TW" altLang="en-US" dirty="0"/>
              <a:t>）及努力</a:t>
            </a:r>
            <a:endParaRPr lang="en-US" altLang="zh-TW" dirty="0"/>
          </a:p>
          <a:p>
            <a:pPr lvl="1"/>
            <a:r>
              <a:rPr lang="zh-TW" altLang="en-US" dirty="0"/>
              <a:t>高強度有氧運動能改善心血管及呼吸功能，進而改善氧氣輸送至運動肌肉的能力</a:t>
            </a:r>
          </a:p>
          <a:p>
            <a:pPr lvl="1"/>
            <a:r>
              <a:rPr lang="zh-TW" altLang="en-US" dirty="0"/>
              <a:t>透過增加運動強度去影響肌纖維的招募，而可能對骨骼肌適應性產生效益</a:t>
            </a:r>
          </a:p>
          <a:p>
            <a:pPr lvl="1"/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38836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EBB28CB-ABB4-8049-BCF7-F5F0D19D2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訓練強度監控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D6D2D53-0242-EB4B-9B6D-AF99414F0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/>
          </a:p>
          <a:p>
            <a:r>
              <a:rPr lang="zh-TW" altLang="en-US" dirty="0"/>
              <a:t>心跳率</a:t>
            </a:r>
            <a:endParaRPr lang="en-US" altLang="zh-TW" dirty="0"/>
          </a:p>
          <a:p>
            <a:pPr lvl="1"/>
            <a:r>
              <a:rPr lang="zh-TW" altLang="en-US" dirty="0"/>
              <a:t>心跳率測量最常被使用於規定有氧運動強度的方法</a:t>
            </a:r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13989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9AB1F8-4967-114D-982B-369BD947E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訓練強度監控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5FAAECD-E464-7145-94AB-D615A3F15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/>
          </a:p>
          <a:p>
            <a:r>
              <a:rPr lang="zh-TW" altLang="en-US" dirty="0"/>
              <a:t>自覺強度量表</a:t>
            </a:r>
            <a:endParaRPr lang="en-US" altLang="zh-TW" dirty="0"/>
          </a:p>
          <a:p>
            <a:pPr lvl="1"/>
            <a:r>
              <a:rPr lang="zh-TW" altLang="en-US" dirty="0"/>
              <a:t>自覺強度量表（</a:t>
            </a:r>
            <a:r>
              <a:rPr lang="en-US" altLang="zh-TW" dirty="0"/>
              <a:t>ratings of perceived exertion scales, RPE</a:t>
            </a:r>
            <a:r>
              <a:rPr lang="zh-TW" altLang="en-US" dirty="0"/>
              <a:t>）也可以用作調節有氧耐力訓練的運動強度</a:t>
            </a:r>
          </a:p>
          <a:p>
            <a:r>
              <a:rPr lang="zh-TW" altLang="en-US" dirty="0"/>
              <a:t>強度的關係會受各種外部環境因素，如被動干擾物和環境溫度的影響</a:t>
            </a:r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5120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5780A8C-ADE9-3E4B-B0F5-0280490E0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FD3F2F0-DC9B-144F-9513-054D97974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pic>
        <p:nvPicPr>
          <p:cNvPr id="4" name="圖片 1">
            <a:extLst>
              <a:ext uri="{FF2B5EF4-FFF2-40B4-BE49-F238E27FC236}">
                <a16:creationId xmlns:a16="http://schemas.microsoft.com/office/drawing/2014/main" id="{42185AF2-8935-844D-90B8-BFB459B6FA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5880" y="571771"/>
            <a:ext cx="4921730" cy="555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6711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19B49B5-7F0D-B549-A02A-9BB7CBB18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訓練強度監控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745757E-ABD2-7F42-94F9-9D58DEAD3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/>
          </a:p>
          <a:p>
            <a:r>
              <a:rPr lang="zh-TW" altLang="en-US" dirty="0"/>
              <a:t>代謝當量</a:t>
            </a:r>
            <a:endParaRPr lang="en-US" altLang="zh-TW" dirty="0"/>
          </a:p>
          <a:p>
            <a:pPr lvl="1"/>
            <a:r>
              <a:rPr lang="zh-TW" altLang="en-US" dirty="0"/>
              <a:t>一個代謝當量等同於人體每分鐘每公斤體重消耗</a:t>
            </a:r>
            <a:r>
              <a:rPr lang="en-US" altLang="zh-TW" dirty="0"/>
              <a:t>3.5</a:t>
            </a:r>
            <a:r>
              <a:rPr lang="zh-TW" altLang="en-US" dirty="0"/>
              <a:t>毫升的氧氣（</a:t>
            </a:r>
            <a:r>
              <a:rPr lang="en-US" altLang="zh-TW" dirty="0"/>
              <a:t>3.5 ml‧kg-1‧min-1</a:t>
            </a:r>
            <a:r>
              <a:rPr lang="zh-TW" altLang="en-US" dirty="0"/>
              <a:t>），並且被認為是在身體休息時，安靜狀態下身體所需要的氧氣量</a:t>
            </a:r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18918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37DDF96-D508-D443-8970-26366A044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目標心跳率的計算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A340E7A-9C5D-A447-800B-AE2A5FE491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卡式公式</a:t>
            </a:r>
          </a:p>
          <a:p>
            <a:pPr lvl="1"/>
            <a:r>
              <a:rPr lang="zh-TW" altLang="en-US" dirty="0"/>
              <a:t>公式：</a:t>
            </a:r>
          </a:p>
          <a:p>
            <a:pPr lvl="2"/>
            <a:r>
              <a:rPr lang="en-US" altLang="zh-TW" dirty="0"/>
              <a:t>․</a:t>
            </a:r>
            <a:r>
              <a:rPr lang="zh-TW" altLang="en-US" dirty="0"/>
              <a:t>年齡預測的最大心跳率（</a:t>
            </a:r>
            <a:r>
              <a:rPr lang="en-US" altLang="zh-TW" dirty="0"/>
              <a:t>APMHR</a:t>
            </a:r>
            <a:r>
              <a:rPr lang="zh-TW" altLang="en-US" dirty="0"/>
              <a:t>）＝</a:t>
            </a:r>
            <a:r>
              <a:rPr lang="en-US" altLang="zh-TW" dirty="0"/>
              <a:t>220</a:t>
            </a:r>
            <a:r>
              <a:rPr lang="zh-TW" altLang="en-US" dirty="0"/>
              <a:t>－年齡</a:t>
            </a:r>
          </a:p>
          <a:p>
            <a:pPr lvl="2"/>
            <a:r>
              <a:rPr lang="en-US" altLang="zh-TW" dirty="0"/>
              <a:t>․</a:t>
            </a:r>
            <a:r>
              <a:rPr lang="zh-TW" altLang="en-US" dirty="0"/>
              <a:t>保留心跳率（</a:t>
            </a:r>
            <a:r>
              <a:rPr lang="en-US" altLang="zh-TW" dirty="0"/>
              <a:t>HRR</a:t>
            </a:r>
            <a:r>
              <a:rPr lang="zh-TW" altLang="en-US" dirty="0"/>
              <a:t>）＝年齡－預測的最大心跳率（</a:t>
            </a:r>
            <a:r>
              <a:rPr lang="en-US" altLang="zh-TW" dirty="0"/>
              <a:t>APMHR</a:t>
            </a:r>
            <a:r>
              <a:rPr lang="zh-TW" altLang="en-US" dirty="0"/>
              <a:t>）－安靜心跳率（</a:t>
            </a:r>
            <a:r>
              <a:rPr lang="en-US" altLang="zh-TW" dirty="0"/>
              <a:t>RHR</a:t>
            </a:r>
            <a:r>
              <a:rPr lang="zh-TW" altLang="en-US" dirty="0"/>
              <a:t>）</a:t>
            </a:r>
          </a:p>
          <a:p>
            <a:pPr lvl="2"/>
            <a:r>
              <a:rPr lang="en-US" altLang="zh-TW" dirty="0"/>
              <a:t>․</a:t>
            </a:r>
            <a:r>
              <a:rPr lang="zh-TW" altLang="en-US" dirty="0"/>
              <a:t>目標心跳率（</a:t>
            </a:r>
            <a:r>
              <a:rPr lang="en-US" altLang="zh-TW" dirty="0"/>
              <a:t>THR</a:t>
            </a:r>
            <a:r>
              <a:rPr lang="zh-TW" altLang="en-US" dirty="0"/>
              <a:t>）＝（保留心跳率</a:t>
            </a:r>
            <a:r>
              <a:rPr lang="en-US" altLang="zh-TW" dirty="0"/>
              <a:t>×</a:t>
            </a:r>
            <a:r>
              <a:rPr lang="zh-TW" altLang="en-US" dirty="0"/>
              <a:t>運動強度）＋安靜心跳率</a:t>
            </a:r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08185979"/>
      </p:ext>
    </p:extLst>
  </p:cSld>
  <p:clrMapOvr>
    <a:masterClrMapping/>
  </p:clrMapOvr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176</TotalTime>
  <Words>664</Words>
  <Application>Microsoft Macintosh PowerPoint</Application>
  <PresentationFormat>如螢幕大小 (4:3)</PresentationFormat>
  <Paragraphs>59</Paragraphs>
  <Slides>15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2" baseType="lpstr">
      <vt:lpstr>新細明體</vt:lpstr>
      <vt:lpstr>標楷體</vt:lpstr>
      <vt:lpstr>等线</vt:lpstr>
      <vt:lpstr>Arial</vt:lpstr>
      <vt:lpstr>Calibri</vt:lpstr>
      <vt:lpstr>Times New Roman</vt:lpstr>
      <vt:lpstr>課程名稱</vt:lpstr>
      <vt:lpstr>運動訓練學</vt:lpstr>
      <vt:lpstr>有氧耐力課程設計</vt:lpstr>
      <vt:lpstr>PowerPoint 簡報</vt:lpstr>
      <vt:lpstr>PowerPoint 簡報</vt:lpstr>
      <vt:lpstr>訓練強度監控</vt:lpstr>
      <vt:lpstr>訓練強度監控</vt:lpstr>
      <vt:lpstr>PowerPoint 簡報</vt:lpstr>
      <vt:lpstr>訓練強度監控</vt:lpstr>
      <vt:lpstr>目標心跳率的計算</vt:lpstr>
      <vt:lpstr>PowerPoint 簡報</vt:lpstr>
      <vt:lpstr>PowerPoint 簡報</vt:lpstr>
      <vt:lpstr>訓練強度監控</vt:lpstr>
      <vt:lpstr>訓練強度監控</vt:lpstr>
      <vt:lpstr>訓練強度監控</vt:lpstr>
      <vt:lpstr>參考文獻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Microsoft Office User</cp:lastModifiedBy>
  <cp:revision>15</cp:revision>
  <dcterms:created xsi:type="dcterms:W3CDTF">2017-11-07T02:54:43Z</dcterms:created>
  <dcterms:modified xsi:type="dcterms:W3CDTF">2018-09-03T20:09:40Z</dcterms:modified>
</cp:coreProperties>
</file>