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A7CF79E-6B70-44F7-80EC-B50225C3E0A4}">
  <a:tblStyle styleId="{DA7CF79E-6B70-44F7-80EC-B50225C3E0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DFCEA732-DB49-4A6F-8AAA-8BADFDD992C8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Balance: Physical Activity</a:t>
            </a:r>
            <a:endParaRPr/>
          </a:p>
        </p:txBody>
      </p:sp>
      <p:sp>
        <p:nvSpPr>
          <p:cNvPr id="110" name="Google Shape;110;p2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November 3, 2009</a:t>
            </a:r>
            <a:endParaRPr/>
          </a:p>
        </p:txBody>
      </p:sp>
      <p:sp>
        <p:nvSpPr>
          <p:cNvPr id="111" name="Google Shape;111;p2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NTR 342 Fall 2009</a:t>
            </a:r>
            <a:endParaRPr/>
          </a:p>
        </p:txBody>
      </p:sp>
      <p:sp>
        <p:nvSpPr>
          <p:cNvPr id="112" name="Google Shape;11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:notes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309020" y="-251621"/>
            <a:ext cx="452595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4732335" y="2171704"/>
            <a:ext cx="5851529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541334" y="190506"/>
            <a:ext cx="5851529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+ 1 column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 flipH="1">
            <a:off x="-73" y="2"/>
            <a:ext cx="669599" cy="6857999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 flipH="1">
            <a:off x="-73" y="2"/>
            <a:ext cx="669599" cy="151999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>
            <p:ph type="title"/>
          </p:nvPr>
        </p:nvSpPr>
        <p:spPr>
          <a:xfrm>
            <a:off x="844425" y="7464"/>
            <a:ext cx="3552600" cy="151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844425" y="2050768"/>
            <a:ext cx="5169000" cy="451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-75" y="2"/>
            <a:ext cx="669599" cy="151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1381251" y="1230226"/>
            <a:ext cx="3878399" cy="580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1381250" y="2158267"/>
            <a:ext cx="3425400" cy="4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2" type="body"/>
          </p:nvPr>
        </p:nvSpPr>
        <p:spPr>
          <a:xfrm>
            <a:off x="5012916" y="2158267"/>
            <a:ext cx="3425400" cy="4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" name="Google Shape;96;p14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14"/>
          <p:cNvSpPr/>
          <p:nvPr/>
        </p:nvSpPr>
        <p:spPr>
          <a:xfrm>
            <a:off x="81747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14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3" type="body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4" type="body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0"/>
          <p:cNvSpPr txBox="1"/>
          <p:nvPr>
            <p:ph idx="2" type="pic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C:\Users\BPC\Downloads\教育部logo991006-1.png"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gao.sinica.edu.tw/health/plan.html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ctrTitle"/>
          </p:nvPr>
        </p:nvSpPr>
        <p:spPr>
          <a:xfrm>
            <a:off x="682745" y="822960"/>
            <a:ext cx="7772400" cy="3018634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運動營養學</a:t>
            </a:r>
            <a:br>
              <a:rPr b="1" i="0" lang="zh-TW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zh-TW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zh-TW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18.設計自己的飲食計畫</a:t>
            </a:r>
            <a:endParaRPr b="1" i="0" sz="44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 txBox="1"/>
          <p:nvPr>
            <p:ph idx="1" type="subTitle"/>
          </p:nvPr>
        </p:nvSpPr>
        <p:spPr>
          <a:xfrm>
            <a:off x="561703" y="4526901"/>
            <a:ext cx="8294914" cy="171714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33"/>
              </a:buClr>
              <a:buSzPts val="3200"/>
              <a:buFont typeface="Arial"/>
              <a:buNone/>
            </a:pPr>
            <a:r>
              <a:rPr b="1" i="0" lang="zh-TW" sz="32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國家運動訓練中心</a:t>
            </a:r>
            <a:endParaRPr b="1" i="0" sz="3200" u="none" cap="none" strike="noStrik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9933"/>
              </a:buClr>
              <a:buSzPts val="3200"/>
              <a:buFont typeface="Arial"/>
              <a:buNone/>
            </a:pPr>
            <a:r>
              <a:rPr b="1" i="0" lang="zh-TW" sz="32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曾怡鈞 營養師</a:t>
            </a:r>
            <a:endParaRPr b="1" i="0" sz="3200" u="none" cap="none" strike="noStrik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BPC\Downloads\教育部logo991006-1.png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食物營養熱量代換表</a:t>
            </a:r>
            <a:endParaRPr/>
          </a:p>
        </p:txBody>
      </p:sp>
      <p:pic>
        <p:nvPicPr>
          <p:cNvPr id="219" name="Google Shape;219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615" y="1692280"/>
            <a:ext cx="8762770" cy="45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4"/>
          <p:cNvSpPr txBox="1"/>
          <p:nvPr>
            <p:ph idx="4294967295" type="sldNum"/>
          </p:nvPr>
        </p:nvSpPr>
        <p:spPr>
          <a:xfrm>
            <a:off x="0" y="0"/>
            <a:ext cx="669925" cy="1519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設計步驟</a:t>
            </a:r>
            <a:endParaRPr/>
          </a:p>
        </p:txBody>
      </p:sp>
      <p:sp>
        <p:nvSpPr>
          <p:cNvPr id="226" name="Google Shape;226;p25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 txBox="1"/>
          <p:nvPr>
            <p:ph idx="4294967295" type="sldNum"/>
          </p:nvPr>
        </p:nvSpPr>
        <p:spPr>
          <a:xfrm>
            <a:off x="0" y="0"/>
            <a:ext cx="669925" cy="1519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8" name="Google Shape;228;p25"/>
          <p:cNvGraphicFramePr/>
          <p:nvPr/>
        </p:nvGraphicFramePr>
        <p:xfrm>
          <a:off x="740758" y="20757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{DA7CF79E-6B70-44F7-80EC-B50225C3E0A4}</a:tableStyleId>
              </a:tblPr>
              <a:tblGrid>
                <a:gridCol w="1036975"/>
                <a:gridCol w="762025"/>
                <a:gridCol w="762025"/>
                <a:gridCol w="762025"/>
                <a:gridCol w="762025"/>
                <a:gridCol w="762025"/>
              </a:tblGrid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份數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蛋白質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脂肪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醣類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熱量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奶類</a:t>
                      </a:r>
                      <a:endParaRPr/>
                    </a:p>
                  </a:txBody>
                  <a:tcPr marT="34200" marB="34200" marR="68425" marL="68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豆魚肉蛋類</a:t>
                      </a:r>
                      <a:endParaRPr b="0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25" marL="68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347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全榖根莖類</a:t>
                      </a:r>
                      <a:endParaRPr b="0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25" marL="68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蔬菜類</a:t>
                      </a:r>
                      <a:endParaRPr b="0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25" marL="68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水果類</a:t>
                      </a:r>
                      <a:endParaRPr b="0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25" marL="68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油脂堅果類</a:t>
                      </a:r>
                      <a:endParaRPr b="0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25" marL="68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7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總和</a:t>
                      </a:r>
                      <a:endParaRPr b="1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25" marL="68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  <p:sp>
        <p:nvSpPr>
          <p:cNvPr id="229" name="Google Shape;229;p25"/>
          <p:cNvSpPr txBox="1"/>
          <p:nvPr/>
        </p:nvSpPr>
        <p:spPr>
          <a:xfrm>
            <a:off x="740758" y="4443073"/>
            <a:ext cx="7149833" cy="14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zh-TW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先都大概排下去 (奶、蔬菜、水果、主食、肉類、油)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zh-TW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三餐配比：1/3、1/3、1/3 或 1/5、2/5、2/5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zh-TW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蛋白質誤差不超過±1克、油脂    誤差不超過±3克</a:t>
            </a:r>
            <a:br>
              <a:rPr lang="zh-TW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醣類    誤差不超過±8克、總熱量誤差不超過±50大卡</a:t>
            </a:r>
            <a:br>
              <a:rPr lang="zh-TW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0" name="Google Shape;230;p25"/>
          <p:cNvGraphicFramePr/>
          <p:nvPr/>
        </p:nvGraphicFramePr>
        <p:xfrm>
          <a:off x="5877866" y="20757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{DFCEA732-DB49-4A6F-8AAA-8BADFDD992C8}</a:tableStyleId>
              </a:tblPr>
              <a:tblGrid>
                <a:gridCol w="1164800"/>
                <a:gridCol w="587025"/>
                <a:gridCol w="587025"/>
                <a:gridCol w="587025"/>
              </a:tblGrid>
              <a:tr h="327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食物份量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早餐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中餐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16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晚餐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161"/>
                    </a:solidFill>
                  </a:tcPr>
                </a:tc>
              </a:tr>
              <a:tr h="327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奶類</a:t>
                      </a:r>
                      <a:endParaRPr/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</a:tr>
              <a:tr h="327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豆魚肉蛋類</a:t>
                      </a:r>
                      <a:endParaRPr b="1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</a:tr>
              <a:tr h="327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全榖根莖類</a:t>
                      </a:r>
                      <a:endParaRPr b="1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</a:tr>
              <a:tr h="327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蔬菜類</a:t>
                      </a:r>
                      <a:endParaRPr b="1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</a:tr>
              <a:tr h="327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水果類</a:t>
                      </a:r>
                      <a:endParaRPr b="1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2D2"/>
                    </a:solidFill>
                  </a:tcPr>
                </a:tc>
              </a:tr>
              <a:tr h="327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400">
                          <a:latin typeface="Arial"/>
                          <a:ea typeface="Arial"/>
                          <a:cs typeface="Arial"/>
                          <a:sym typeface="Arial"/>
                        </a:rPr>
                        <a:t>油脂堅果類</a:t>
                      </a:r>
                      <a:endParaRPr b="1"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00" marB="34200" marR="68400" marL="68400">
                    <a:lnL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DF5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>
            <p:ph idx="4294967295" type="sldNum"/>
          </p:nvPr>
        </p:nvSpPr>
        <p:spPr>
          <a:xfrm>
            <a:off x="0" y="0"/>
            <a:ext cx="669925" cy="1519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None/>
            </a:pPr>
            <a:fld id="{00000000-1234-1234-1234-123412341234}" type="slidenum">
              <a:rPr b="0" i="0" lang="zh-TW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209" y="207615"/>
            <a:ext cx="8885583" cy="61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餐盤範例─ 1日 1500kcal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15" y="2656484"/>
            <a:ext cx="2795392" cy="209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3348" y="2625776"/>
            <a:ext cx="2873928" cy="215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6461" y="2625775"/>
            <a:ext cx="2873928" cy="215544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餐盤範例─1日2000Kcal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6" y="2741710"/>
            <a:ext cx="2918524" cy="218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5196" y="2741710"/>
            <a:ext cx="2918523" cy="218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5477" y="2741710"/>
            <a:ext cx="2918524" cy="218889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餐盤範例─1日2500kcal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7314"/>
            <a:ext cx="2962182" cy="222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8949" y="2763648"/>
            <a:ext cx="2971955" cy="2228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87670" y="2763456"/>
            <a:ext cx="2972469" cy="222935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9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餐盤範例─1日3000Kcal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2760209"/>
            <a:ext cx="3039327" cy="227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2338" y="2760208"/>
            <a:ext cx="3039326" cy="227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4674" y="2760208"/>
            <a:ext cx="3039327" cy="227949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0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zh-TW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我的飲食計畫</a:t>
            </a:r>
            <a:endParaRPr/>
          </a:p>
        </p:txBody>
      </p:sp>
      <p:sp>
        <p:nvSpPr>
          <p:cNvPr id="278" name="Google Shape;278;p31"/>
          <p:cNvSpPr txBox="1"/>
          <p:nvPr>
            <p:ph idx="4294967295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b="1" i="0" lang="zh-TW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1"/>
          <p:cNvSpPr txBox="1"/>
          <p:nvPr>
            <p:ph idx="4294967295" type="body"/>
          </p:nvPr>
        </p:nvSpPr>
        <p:spPr>
          <a:xfrm>
            <a:off x="1" y="2395539"/>
            <a:ext cx="3331779" cy="3387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中研營養資訊網</a:t>
            </a:r>
            <a:br>
              <a:rPr b="1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zh-TW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http://gao.sinica.edu.tw/health/plan.html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1502" y="2095405"/>
            <a:ext cx="6072499" cy="3687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/>
          <p:nvPr>
            <p:ph type="ctrTitle"/>
          </p:nvPr>
        </p:nvSpPr>
        <p:spPr>
          <a:xfrm>
            <a:off x="682745" y="822960"/>
            <a:ext cx="7772400" cy="3018634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Arial"/>
              <a:buNone/>
            </a:pPr>
            <a:br>
              <a:rPr b="1" i="0" lang="zh-TW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zh-TW" sz="4400" u="none" cap="none" strike="noStrik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謝謝!</a:t>
            </a:r>
            <a:endParaRPr b="1" i="0" sz="4400" u="none" cap="none" strike="noStrike">
              <a:solidFill>
                <a:srgbClr val="00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BPC\Downloads\教育部logo991006-1.png" id="286" name="Google Shape;2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PC\AppData\Local\Temp\Rar$DR60.735\A703(修正型).png" id="287" name="Google Shape;28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idx="4294967295" type="sldNum"/>
          </p:nvPr>
        </p:nvSpPr>
        <p:spPr>
          <a:xfrm>
            <a:off x="-16365" y="-8779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>
            <p:ph idx="4294967295" type="title"/>
          </p:nvPr>
        </p:nvSpPr>
        <p:spPr>
          <a:xfrm>
            <a:off x="0" y="490735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體重和身體組成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 txBox="1"/>
          <p:nvPr>
            <p:ph idx="4294967295" type="body"/>
          </p:nvPr>
        </p:nvSpPr>
        <p:spPr>
          <a:xfrm>
            <a:off x="497141" y="1707169"/>
            <a:ext cx="48006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91425">
            <a:noAutofit/>
          </a:bodyPr>
          <a:lstStyle/>
          <a:p>
            <a:pPr indent="-265113" lvl="0" marL="26511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增加體重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025" lvl="1" marL="54768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增肌、減脂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1" marL="54768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5113" lvl="0" marL="26511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降低體重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025" lvl="1" marL="54768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減肥、保持肌肉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025" lvl="1" marL="54768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避免危險的減肥方法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3825" lvl="1" marL="54768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5113" lvl="0" marL="26511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女性運動員三症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025" lvl="1" marL="54768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飲食失調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025" lvl="1" marL="54768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停經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0025" lvl="1" marL="547688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骨質疏鬆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16"/>
          <p:cNvGrpSpPr/>
          <p:nvPr/>
        </p:nvGrpSpPr>
        <p:grpSpPr>
          <a:xfrm>
            <a:off x="3541322" y="1464067"/>
            <a:ext cx="5464543" cy="5333847"/>
            <a:chOff x="3181727" y="1265433"/>
            <a:chExt cx="5464543" cy="5333847"/>
          </a:xfrm>
        </p:grpSpPr>
        <p:sp>
          <p:nvSpPr>
            <p:cNvPr id="120" name="Google Shape;120;p16"/>
            <p:cNvSpPr txBox="1"/>
            <p:nvPr/>
          </p:nvSpPr>
          <p:spPr>
            <a:xfrm>
              <a:off x="6232035" y="2274402"/>
              <a:ext cx="18288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" name="Google Shape;121;p16"/>
            <p:cNvGrpSpPr/>
            <p:nvPr/>
          </p:nvGrpSpPr>
          <p:grpSpPr>
            <a:xfrm>
              <a:off x="3181727" y="1265433"/>
              <a:ext cx="5464543" cy="5333847"/>
              <a:chOff x="2192313" y="1186885"/>
              <a:chExt cx="4767574" cy="4653547"/>
            </a:xfrm>
          </p:grpSpPr>
          <p:sp>
            <p:nvSpPr>
              <p:cNvPr id="122" name="Google Shape;122;p16"/>
              <p:cNvSpPr/>
              <p:nvPr/>
            </p:nvSpPr>
            <p:spPr>
              <a:xfrm rot="3060000">
                <a:off x="4894775" y="1724593"/>
                <a:ext cx="1639659" cy="1546406"/>
              </a:xfrm>
              <a:custGeom>
                <a:rect b="b" l="l" r="r" t="t"/>
                <a:pathLst>
                  <a:path extrusionOk="0" h="1546406" w="1639659">
                    <a:moveTo>
                      <a:pt x="204127" y="289279"/>
                    </a:moveTo>
                    <a:cubicBezTo>
                      <a:pt x="357617" y="112086"/>
                      <a:pt x="584267" y="0"/>
                      <a:pt x="837095" y="0"/>
                    </a:cubicBezTo>
                    <a:cubicBezTo>
                      <a:pt x="1183830" y="0"/>
                      <a:pt x="1481328" y="210814"/>
                      <a:pt x="1608406" y="511260"/>
                    </a:cubicBezTo>
                    <a:lnTo>
                      <a:pt x="1639659" y="611940"/>
                    </a:lnTo>
                    <a:lnTo>
                      <a:pt x="1584387" y="632886"/>
                    </a:lnTo>
                    <a:cubicBezTo>
                      <a:pt x="1534581" y="657648"/>
                      <a:pt x="1486514" y="687770"/>
                      <a:pt x="1440976" y="723349"/>
                    </a:cubicBezTo>
                    <a:cubicBezTo>
                      <a:pt x="1395437" y="758927"/>
                      <a:pt x="1354582" y="798279"/>
                      <a:pt x="1318506" y="840615"/>
                    </a:cubicBezTo>
                    <a:cubicBezTo>
                      <a:pt x="1174203" y="1009959"/>
                      <a:pt x="1106376" y="1227064"/>
                      <a:pt x="1121213" y="1441528"/>
                    </a:cubicBezTo>
                    <a:lnTo>
                      <a:pt x="1126105" y="1470736"/>
                    </a:lnTo>
                    <a:lnTo>
                      <a:pt x="1125574" y="1470501"/>
                    </a:lnTo>
                    <a:cubicBezTo>
                      <a:pt x="900920" y="1387381"/>
                      <a:pt x="650614" y="1405263"/>
                      <a:pt x="440735" y="1517202"/>
                    </a:cubicBezTo>
                    <a:lnTo>
                      <a:pt x="397037" y="1546406"/>
                    </a:lnTo>
                    <a:lnTo>
                      <a:pt x="369067" y="1531225"/>
                    </a:lnTo>
                    <a:cubicBezTo>
                      <a:pt x="146399" y="1380794"/>
                      <a:pt x="0" y="1126040"/>
                      <a:pt x="0" y="837094"/>
                    </a:cubicBezTo>
                    <a:cubicBezTo>
                      <a:pt x="0" y="663726"/>
                      <a:pt x="52703" y="502667"/>
                      <a:pt x="142962" y="369067"/>
                    </a:cubicBezTo>
                    <a:cubicBezTo>
                      <a:pt x="161767" y="341233"/>
                      <a:pt x="182200" y="314592"/>
                      <a:pt x="204127" y="2892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6"/>
              <p:cNvSpPr/>
              <p:nvPr/>
            </p:nvSpPr>
            <p:spPr>
              <a:xfrm rot="6180000">
                <a:off x="5204498" y="2985326"/>
                <a:ext cx="1635140" cy="1547472"/>
              </a:xfrm>
              <a:custGeom>
                <a:rect b="b" l="l" r="r" t="t"/>
                <a:pathLst>
                  <a:path extrusionOk="0" h="1547472" w="1635140">
                    <a:moveTo>
                      <a:pt x="17007" y="1005798"/>
                    </a:moveTo>
                    <a:cubicBezTo>
                      <a:pt x="5856" y="951304"/>
                      <a:pt x="0" y="894883"/>
                      <a:pt x="0" y="837094"/>
                    </a:cubicBezTo>
                    <a:cubicBezTo>
                      <a:pt x="0" y="374780"/>
                      <a:pt x="374780" y="0"/>
                      <a:pt x="837095" y="0"/>
                    </a:cubicBezTo>
                    <a:cubicBezTo>
                      <a:pt x="1183830" y="0"/>
                      <a:pt x="1481328" y="210814"/>
                      <a:pt x="1608406" y="511259"/>
                    </a:cubicBezTo>
                    <a:lnTo>
                      <a:pt x="1635140" y="584303"/>
                    </a:lnTo>
                    <a:lnTo>
                      <a:pt x="1631246" y="585636"/>
                    </a:lnTo>
                    <a:cubicBezTo>
                      <a:pt x="1554742" y="616116"/>
                      <a:pt x="1481476" y="658491"/>
                      <a:pt x="1414110" y="713043"/>
                    </a:cubicBezTo>
                    <a:cubicBezTo>
                      <a:pt x="1189557" y="894883"/>
                      <a:pt x="1083708" y="1168978"/>
                      <a:pt x="1106930" y="1436693"/>
                    </a:cubicBezTo>
                    <a:lnTo>
                      <a:pt x="1113088" y="1469897"/>
                    </a:lnTo>
                    <a:lnTo>
                      <a:pt x="1018474" y="1441170"/>
                    </a:lnTo>
                    <a:cubicBezTo>
                      <a:pt x="899600" y="1414322"/>
                      <a:pt x="772985" y="1413128"/>
                      <a:pt x="646292" y="1442377"/>
                    </a:cubicBezTo>
                    <a:cubicBezTo>
                      <a:pt x="589984" y="1455376"/>
                      <a:pt x="536325" y="1473774"/>
                      <a:pt x="485737" y="1496899"/>
                    </a:cubicBezTo>
                    <a:lnTo>
                      <a:pt x="398999" y="1547472"/>
                    </a:lnTo>
                    <a:lnTo>
                      <a:pt x="369067" y="1531226"/>
                    </a:lnTo>
                    <a:cubicBezTo>
                      <a:pt x="190932" y="1410880"/>
                      <a:pt x="61610" y="1223769"/>
                      <a:pt x="17007" y="1005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6"/>
              <p:cNvSpPr/>
              <p:nvPr/>
            </p:nvSpPr>
            <p:spPr>
              <a:xfrm rot="9240000">
                <a:off x="4418069" y="4011732"/>
                <a:ext cx="1639658" cy="1547625"/>
              </a:xfrm>
              <a:custGeom>
                <a:rect b="b" l="l" r="r" t="t"/>
                <a:pathLst>
                  <a:path extrusionOk="0" h="1547625" w="1639658">
                    <a:moveTo>
                      <a:pt x="399279" y="1547625"/>
                    </a:moveTo>
                    <a:lnTo>
                      <a:pt x="369067" y="1531226"/>
                    </a:lnTo>
                    <a:cubicBezTo>
                      <a:pt x="146399" y="1380794"/>
                      <a:pt x="0" y="1126041"/>
                      <a:pt x="0" y="837095"/>
                    </a:cubicBezTo>
                    <a:cubicBezTo>
                      <a:pt x="0" y="374780"/>
                      <a:pt x="374780" y="0"/>
                      <a:pt x="837094" y="0"/>
                    </a:cubicBezTo>
                    <a:cubicBezTo>
                      <a:pt x="1183830" y="0"/>
                      <a:pt x="1481328" y="210814"/>
                      <a:pt x="1608405" y="511259"/>
                    </a:cubicBezTo>
                    <a:lnTo>
                      <a:pt x="1639658" y="611940"/>
                    </a:lnTo>
                    <a:lnTo>
                      <a:pt x="1584386" y="632886"/>
                    </a:lnTo>
                    <a:cubicBezTo>
                      <a:pt x="1534580" y="657648"/>
                      <a:pt x="1486514" y="687770"/>
                      <a:pt x="1440975" y="723349"/>
                    </a:cubicBezTo>
                    <a:cubicBezTo>
                      <a:pt x="1213282" y="901242"/>
                      <a:pt x="1102665" y="1173447"/>
                      <a:pt x="1121212" y="1441528"/>
                    </a:cubicBezTo>
                    <a:lnTo>
                      <a:pt x="1126999" y="1476088"/>
                    </a:lnTo>
                    <a:lnTo>
                      <a:pt x="1104154" y="1466677"/>
                    </a:lnTo>
                    <a:cubicBezTo>
                      <a:pt x="870880" y="1387465"/>
                      <a:pt x="620975" y="1417382"/>
                      <a:pt x="417259" y="1534797"/>
                    </a:cubicBezTo>
                    <a:lnTo>
                      <a:pt x="399279" y="1547625"/>
                    </a:lnTo>
                    <a:close/>
                  </a:path>
                </a:pathLst>
              </a:custGeom>
              <a:solidFill>
                <a:srgbClr val="BCC99D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6"/>
              <p:cNvSpPr/>
              <p:nvPr/>
            </p:nvSpPr>
            <p:spPr>
              <a:xfrm rot="-9240000">
                <a:off x="3122040" y="4010815"/>
                <a:ext cx="1635140" cy="1549634"/>
              </a:xfrm>
              <a:custGeom>
                <a:rect b="b" l="l" r="r" t="t"/>
                <a:pathLst>
                  <a:path extrusionOk="0" h="1549634" w="1635140">
                    <a:moveTo>
                      <a:pt x="1126390" y="1475377"/>
                    </a:moveTo>
                    <a:lnTo>
                      <a:pt x="1072469" y="1456088"/>
                    </a:lnTo>
                    <a:cubicBezTo>
                      <a:pt x="879628" y="1399817"/>
                      <a:pt x="666038" y="1412370"/>
                      <a:pt x="471261" y="1507369"/>
                    </a:cubicBezTo>
                    <a:lnTo>
                      <a:pt x="402979" y="1549634"/>
                    </a:lnTo>
                    <a:lnTo>
                      <a:pt x="369067" y="1531226"/>
                    </a:lnTo>
                    <a:cubicBezTo>
                      <a:pt x="146397" y="1380795"/>
                      <a:pt x="0" y="1126041"/>
                      <a:pt x="0" y="837094"/>
                    </a:cubicBezTo>
                    <a:cubicBezTo>
                      <a:pt x="0" y="374780"/>
                      <a:pt x="374780" y="0"/>
                      <a:pt x="837094" y="0"/>
                    </a:cubicBezTo>
                    <a:cubicBezTo>
                      <a:pt x="1183830" y="0"/>
                      <a:pt x="1481327" y="210814"/>
                      <a:pt x="1608405" y="511259"/>
                    </a:cubicBezTo>
                    <a:lnTo>
                      <a:pt x="1635140" y="584304"/>
                    </a:lnTo>
                    <a:lnTo>
                      <a:pt x="1631245" y="585637"/>
                    </a:lnTo>
                    <a:cubicBezTo>
                      <a:pt x="1554742" y="616117"/>
                      <a:pt x="1481476" y="658492"/>
                      <a:pt x="1414110" y="713044"/>
                    </a:cubicBezTo>
                    <a:cubicBezTo>
                      <a:pt x="1189556" y="894884"/>
                      <a:pt x="1083707" y="1168979"/>
                      <a:pt x="1106929" y="1436695"/>
                    </a:cubicBezTo>
                    <a:lnTo>
                      <a:pt x="1112972" y="1469269"/>
                    </a:lnTo>
                    <a:lnTo>
                      <a:pt x="1126390" y="1475377"/>
                    </a:lnTo>
                    <a:close/>
                  </a:path>
                </a:pathLst>
              </a:custGeom>
              <a:solidFill>
                <a:srgbClr val="D3A196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6"/>
              <p:cNvSpPr/>
              <p:nvPr/>
            </p:nvSpPr>
            <p:spPr>
              <a:xfrm rot="-6180000">
                <a:off x="2310595" y="3021342"/>
                <a:ext cx="1639659" cy="1547030"/>
              </a:xfrm>
              <a:custGeom>
                <a:rect b="b" l="l" r="r" t="t"/>
                <a:pathLst>
                  <a:path extrusionOk="0" h="1547030" w="1639659">
                    <a:moveTo>
                      <a:pt x="1639659" y="611941"/>
                    </a:moveTo>
                    <a:lnTo>
                      <a:pt x="1584385" y="632887"/>
                    </a:lnTo>
                    <a:cubicBezTo>
                      <a:pt x="1534579" y="657649"/>
                      <a:pt x="1486513" y="687771"/>
                      <a:pt x="1440975" y="723350"/>
                    </a:cubicBezTo>
                    <a:cubicBezTo>
                      <a:pt x="1213282" y="901243"/>
                      <a:pt x="1102666" y="1173449"/>
                      <a:pt x="1121212" y="1441529"/>
                    </a:cubicBezTo>
                    <a:lnTo>
                      <a:pt x="1126351" y="1472214"/>
                    </a:lnTo>
                    <a:lnTo>
                      <a:pt x="1110320" y="1465841"/>
                    </a:lnTo>
                    <a:cubicBezTo>
                      <a:pt x="1083543" y="1456726"/>
                      <a:pt x="1056051" y="1448877"/>
                      <a:pt x="1027897" y="1442377"/>
                    </a:cubicBezTo>
                    <a:cubicBezTo>
                      <a:pt x="858974" y="1403378"/>
                      <a:pt x="690187" y="1418500"/>
                      <a:pt x="539706" y="1476392"/>
                    </a:cubicBezTo>
                    <a:lnTo>
                      <a:pt x="398185" y="1547030"/>
                    </a:lnTo>
                    <a:lnTo>
                      <a:pt x="369067" y="1531226"/>
                    </a:lnTo>
                    <a:cubicBezTo>
                      <a:pt x="146399" y="1380794"/>
                      <a:pt x="0" y="1126040"/>
                      <a:pt x="0" y="837094"/>
                    </a:cubicBezTo>
                    <a:cubicBezTo>
                      <a:pt x="0" y="374780"/>
                      <a:pt x="374780" y="0"/>
                      <a:pt x="837095" y="0"/>
                    </a:cubicBezTo>
                    <a:cubicBezTo>
                      <a:pt x="1183830" y="0"/>
                      <a:pt x="1481328" y="210814"/>
                      <a:pt x="1608406" y="511260"/>
                    </a:cubicBezTo>
                    <a:lnTo>
                      <a:pt x="1639659" y="611941"/>
                    </a:lnTo>
                    <a:close/>
                  </a:path>
                </a:pathLst>
              </a:custGeom>
              <a:solidFill>
                <a:srgbClr val="F0ECAC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6"/>
              <p:cNvSpPr/>
              <p:nvPr/>
            </p:nvSpPr>
            <p:spPr>
              <a:xfrm>
                <a:off x="3734907" y="1186885"/>
                <a:ext cx="1631471" cy="1545985"/>
              </a:xfrm>
              <a:custGeom>
                <a:rect b="b" l="l" r="r" t="t"/>
                <a:pathLst>
                  <a:path extrusionOk="0" h="1545985" w="1631471">
                    <a:moveTo>
                      <a:pt x="837094" y="0"/>
                    </a:moveTo>
                    <a:cubicBezTo>
                      <a:pt x="1183830" y="0"/>
                      <a:pt x="1481327" y="210814"/>
                      <a:pt x="1608405" y="511260"/>
                    </a:cubicBezTo>
                    <a:lnTo>
                      <a:pt x="1631471" y="585564"/>
                    </a:lnTo>
                    <a:lnTo>
                      <a:pt x="1631246" y="585635"/>
                    </a:lnTo>
                    <a:cubicBezTo>
                      <a:pt x="1554742" y="616115"/>
                      <a:pt x="1481476" y="658490"/>
                      <a:pt x="1414110" y="713042"/>
                    </a:cubicBezTo>
                    <a:cubicBezTo>
                      <a:pt x="1189556" y="894882"/>
                      <a:pt x="1083707" y="1168977"/>
                      <a:pt x="1106930" y="1436692"/>
                    </a:cubicBezTo>
                    <a:lnTo>
                      <a:pt x="1112179" y="1464990"/>
                    </a:lnTo>
                    <a:lnTo>
                      <a:pt x="1086021" y="1455416"/>
                    </a:lnTo>
                    <a:cubicBezTo>
                      <a:pt x="1007385" y="1430958"/>
                      <a:pt x="923779" y="1417782"/>
                      <a:pt x="837094" y="1417782"/>
                    </a:cubicBezTo>
                    <a:cubicBezTo>
                      <a:pt x="721516" y="1417782"/>
                      <a:pt x="611409" y="1441206"/>
                      <a:pt x="511260" y="1483565"/>
                    </a:cubicBezTo>
                    <a:lnTo>
                      <a:pt x="396258" y="1545985"/>
                    </a:lnTo>
                    <a:lnTo>
                      <a:pt x="369067" y="1531226"/>
                    </a:lnTo>
                    <a:cubicBezTo>
                      <a:pt x="146399" y="1380794"/>
                      <a:pt x="0" y="1126040"/>
                      <a:pt x="0" y="837094"/>
                    </a:cubicBezTo>
                    <a:cubicBezTo>
                      <a:pt x="0" y="374780"/>
                      <a:pt x="374780" y="0"/>
                      <a:pt x="837094" y="0"/>
                    </a:cubicBezTo>
                  </a:path>
                </a:pathLst>
              </a:custGeom>
              <a:solidFill>
                <a:srgbClr val="B9E3DF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6"/>
              <p:cNvSpPr/>
              <p:nvPr/>
            </p:nvSpPr>
            <p:spPr>
              <a:xfrm rot="-3060000">
                <a:off x="2589718" y="1752911"/>
                <a:ext cx="1632680" cy="1547912"/>
              </a:xfrm>
              <a:custGeom>
                <a:rect b="b" l="l" r="r" t="t"/>
                <a:pathLst>
                  <a:path extrusionOk="0" h="1275316" w="1345155">
                    <a:moveTo>
                      <a:pt x="1211174" y="238335"/>
                    </a:moveTo>
                    <a:cubicBezTo>
                      <a:pt x="1229240" y="259190"/>
                      <a:pt x="1246076" y="281140"/>
                      <a:pt x="1261568" y="304072"/>
                    </a:cubicBezTo>
                    <a:cubicBezTo>
                      <a:pt x="1286356" y="340763"/>
                      <a:pt x="1307706" y="379968"/>
                      <a:pt x="1325156" y="421224"/>
                    </a:cubicBezTo>
                    <a:lnTo>
                      <a:pt x="1345155" y="485652"/>
                    </a:lnTo>
                    <a:lnTo>
                      <a:pt x="1281913" y="510889"/>
                    </a:lnTo>
                    <a:cubicBezTo>
                      <a:pt x="1241241" y="532003"/>
                      <a:pt x="1202078" y="557508"/>
                      <a:pt x="1165077" y="587471"/>
                    </a:cubicBezTo>
                    <a:cubicBezTo>
                      <a:pt x="998569" y="722307"/>
                      <a:pt x="911280" y="918708"/>
                      <a:pt x="909435" y="1117435"/>
                    </a:cubicBezTo>
                    <a:lnTo>
                      <a:pt x="915122" y="1208116"/>
                    </a:lnTo>
                    <a:lnTo>
                      <a:pt x="893091" y="1198988"/>
                    </a:lnTo>
                    <a:cubicBezTo>
                      <a:pt x="723674" y="1147329"/>
                      <a:pt x="536817" y="1161542"/>
                      <a:pt x="374126" y="1245999"/>
                    </a:cubicBezTo>
                    <a:lnTo>
                      <a:pt x="329401" y="1275316"/>
                    </a:lnTo>
                    <a:lnTo>
                      <a:pt x="304072" y="1261568"/>
                    </a:lnTo>
                    <a:cubicBezTo>
                      <a:pt x="120617" y="1137628"/>
                      <a:pt x="0" y="927738"/>
                      <a:pt x="0" y="689677"/>
                    </a:cubicBezTo>
                    <a:cubicBezTo>
                      <a:pt x="0" y="308779"/>
                      <a:pt x="308779" y="0"/>
                      <a:pt x="689677" y="0"/>
                    </a:cubicBezTo>
                    <a:cubicBezTo>
                      <a:pt x="897980" y="0"/>
                      <a:pt x="1084715" y="92347"/>
                      <a:pt x="1211174" y="238335"/>
                    </a:cubicBezTo>
                    <a:close/>
                  </a:path>
                </a:pathLst>
              </a:custGeom>
              <a:solidFill>
                <a:srgbClr val="6F6F6F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29;p16"/>
            <p:cNvSpPr txBox="1"/>
            <p:nvPr/>
          </p:nvSpPr>
          <p:spPr>
            <a:xfrm>
              <a:off x="5212325" y="3390472"/>
              <a:ext cx="1410004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健康的減重</a:t>
              </a:r>
              <a:endParaRPr b="1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5262165" y="1723923"/>
              <a:ext cx="12706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評估身體組成</a:t>
              </a: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6912068" y="3650872"/>
              <a:ext cx="14470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zh-TW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評估食物攝入量</a:t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6674879" y="2274402"/>
              <a:ext cx="12706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0" i="0" lang="zh-TW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評估能量消耗</a:t>
              </a:r>
              <a:endParaRPr/>
            </a:p>
          </p:txBody>
        </p:sp>
        <p:sp>
          <p:nvSpPr>
            <p:cNvPr id="133" name="Google Shape;133;p16"/>
            <p:cNvSpPr txBox="1"/>
            <p:nvPr/>
          </p:nvSpPr>
          <p:spPr>
            <a:xfrm>
              <a:off x="6127136" y="5005045"/>
              <a:ext cx="150198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均衡的</a:t>
              </a:r>
              <a:br>
                <a:rPr b="0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飲食計畫</a:t>
              </a:r>
              <a:endParaRPr/>
            </a:p>
          </p:txBody>
        </p:sp>
        <p:sp>
          <p:nvSpPr>
            <p:cNvPr id="134" name="Google Shape;134;p16"/>
            <p:cNvSpPr txBox="1"/>
            <p:nvPr/>
          </p:nvSpPr>
          <p:spPr>
            <a:xfrm>
              <a:off x="4614147" y="5128616"/>
              <a:ext cx="12706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修改訓練項目</a:t>
              </a:r>
              <a:endParaRPr/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3451688" y="3921681"/>
              <a:ext cx="1826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設定實際</a:t>
              </a:r>
              <a:br>
                <a:rPr b="0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zh-TW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的長期目標</a:t>
              </a:r>
              <a:endParaRPr/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3968121" y="2424744"/>
              <a:ext cx="12706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b="0" i="0" lang="zh-TW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緩慢</a:t>
              </a:r>
              <a:br>
                <a:rPr b="0" i="0" lang="zh-TW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zh-TW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進展</a:t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type="title"/>
          </p:nvPr>
        </p:nvSpPr>
        <p:spPr>
          <a:xfrm>
            <a:off x="551621" y="83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營養評估─飲食評估</a:t>
            </a:r>
            <a:endParaRPr/>
          </a:p>
        </p:txBody>
      </p:sp>
      <p:sp>
        <p:nvSpPr>
          <p:cNvPr id="142" name="Google Shape;142;p17"/>
          <p:cNvSpPr txBox="1"/>
          <p:nvPr>
            <p:ph idx="1" type="body"/>
          </p:nvPr>
        </p:nvSpPr>
        <p:spPr>
          <a:xfrm>
            <a:off x="457200" y="1053548"/>
            <a:ext cx="841844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zh-T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用飲食回憶法或飲食紀錄的方式，了解選手平日的飲食型態、食物偏好與內容。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zh-T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3-7日飲食紀錄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內容:含進食時間、食物種類、食材、烹調方式、進食量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目的：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了解個案實際的進食量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了解個案實際的進食種類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zh-TW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了解個案的食物喜好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zh-T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評估項目: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進食種類 :符合六大類食物？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進食量:是否達一日所需？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偏食/挑食:用什麼替代？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飲食計畫成功的要素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18"/>
          <p:cNvGrpSpPr/>
          <p:nvPr/>
        </p:nvGrpSpPr>
        <p:grpSpPr>
          <a:xfrm>
            <a:off x="0" y="1811026"/>
            <a:ext cx="9609737" cy="4599218"/>
            <a:chOff x="2" y="2632147"/>
            <a:chExt cx="7187979" cy="3440165"/>
          </a:xfrm>
        </p:grpSpPr>
        <p:grpSp>
          <p:nvGrpSpPr>
            <p:cNvPr id="151" name="Google Shape;151;p18"/>
            <p:cNvGrpSpPr/>
            <p:nvPr/>
          </p:nvGrpSpPr>
          <p:grpSpPr>
            <a:xfrm>
              <a:off x="2" y="2675683"/>
              <a:ext cx="7187979" cy="3396629"/>
              <a:chOff x="0" y="976550"/>
              <a:chExt cx="10332944" cy="4882761"/>
            </a:xfrm>
          </p:grpSpPr>
          <p:sp>
            <p:nvSpPr>
              <p:cNvPr id="152" name="Google Shape;152;p18"/>
              <p:cNvSpPr/>
              <p:nvPr/>
            </p:nvSpPr>
            <p:spPr>
              <a:xfrm>
                <a:off x="1" y="998690"/>
                <a:ext cx="667231" cy="935512"/>
              </a:xfrm>
              <a:custGeom>
                <a:rect b="b" l="l" r="r" t="t"/>
                <a:pathLst>
                  <a:path extrusionOk="0" h="935512" w="667231">
                    <a:moveTo>
                      <a:pt x="251448" y="0"/>
                    </a:moveTo>
                    <a:lnTo>
                      <a:pt x="667231" y="935512"/>
                    </a:lnTo>
                    <a:lnTo>
                      <a:pt x="0" y="935512"/>
                    </a:lnTo>
                    <a:lnTo>
                      <a:pt x="0" y="565758"/>
                    </a:lnTo>
                    <a:lnTo>
                      <a:pt x="251448" y="0"/>
                    </a:lnTo>
                    <a:close/>
                  </a:path>
                </a:pathLst>
              </a:custGeom>
              <a:solidFill>
                <a:srgbClr val="70758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0" y="1970203"/>
                <a:ext cx="1105094" cy="949191"/>
              </a:xfrm>
              <a:custGeom>
                <a:rect b="b" l="l" r="r" t="t"/>
                <a:pathLst>
                  <a:path extrusionOk="0" h="949191" w="1105094">
                    <a:moveTo>
                      <a:pt x="0" y="0"/>
                    </a:moveTo>
                    <a:lnTo>
                      <a:pt x="683231" y="0"/>
                    </a:lnTo>
                    <a:lnTo>
                      <a:pt x="1105094" y="949191"/>
                    </a:lnTo>
                    <a:lnTo>
                      <a:pt x="0" y="949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A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0" y="2955394"/>
                <a:ext cx="1542958" cy="949191"/>
              </a:xfrm>
              <a:custGeom>
                <a:rect b="b" l="l" r="r" t="t"/>
                <a:pathLst>
                  <a:path extrusionOk="0" h="949191" w="1542958">
                    <a:moveTo>
                      <a:pt x="0" y="0"/>
                    </a:moveTo>
                    <a:lnTo>
                      <a:pt x="1121095" y="0"/>
                    </a:lnTo>
                    <a:lnTo>
                      <a:pt x="1542958" y="949191"/>
                    </a:lnTo>
                    <a:lnTo>
                      <a:pt x="0" y="949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1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1" y="3940585"/>
                <a:ext cx="1980819" cy="949191"/>
              </a:xfrm>
              <a:custGeom>
                <a:rect b="b" l="l" r="r" t="t"/>
                <a:pathLst>
                  <a:path extrusionOk="0" h="949191" w="1980819">
                    <a:moveTo>
                      <a:pt x="0" y="0"/>
                    </a:moveTo>
                    <a:lnTo>
                      <a:pt x="1558957" y="0"/>
                    </a:lnTo>
                    <a:lnTo>
                      <a:pt x="1980819" y="949191"/>
                    </a:lnTo>
                    <a:lnTo>
                      <a:pt x="0" y="949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C6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0" y="4925775"/>
                <a:ext cx="2411724" cy="933536"/>
              </a:xfrm>
              <a:custGeom>
                <a:rect b="b" l="l" r="r" t="t"/>
                <a:pathLst>
                  <a:path extrusionOk="0" h="933536" w="2411724">
                    <a:moveTo>
                      <a:pt x="0" y="0"/>
                    </a:moveTo>
                    <a:lnTo>
                      <a:pt x="1996819" y="0"/>
                    </a:lnTo>
                    <a:lnTo>
                      <a:pt x="2411724" y="933536"/>
                    </a:lnTo>
                    <a:lnTo>
                      <a:pt x="0" y="9335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CBC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57" name="Google Shape;157;p18"/>
              <p:cNvCxnSpPr/>
              <p:nvPr/>
            </p:nvCxnSpPr>
            <p:spPr>
              <a:xfrm>
                <a:off x="454049" y="1448747"/>
                <a:ext cx="2451100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8" name="Google Shape;158;p18"/>
              <p:cNvCxnSpPr/>
              <p:nvPr/>
            </p:nvCxnSpPr>
            <p:spPr>
              <a:xfrm>
                <a:off x="880533" y="2415926"/>
                <a:ext cx="2024616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9" name="Google Shape;159;p18"/>
              <p:cNvCxnSpPr/>
              <p:nvPr/>
            </p:nvCxnSpPr>
            <p:spPr>
              <a:xfrm>
                <a:off x="1298222" y="3405302"/>
                <a:ext cx="1606927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0" name="Google Shape;160;p18"/>
              <p:cNvCxnSpPr/>
              <p:nvPr/>
            </p:nvCxnSpPr>
            <p:spPr>
              <a:xfrm>
                <a:off x="1727200" y="4394678"/>
                <a:ext cx="1177949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1" name="Google Shape;161;p18"/>
              <p:cNvCxnSpPr/>
              <p:nvPr/>
            </p:nvCxnSpPr>
            <p:spPr>
              <a:xfrm>
                <a:off x="2190044" y="5384053"/>
                <a:ext cx="715105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2" name="Google Shape;162;p18"/>
              <p:cNvSpPr/>
              <p:nvPr/>
            </p:nvSpPr>
            <p:spPr>
              <a:xfrm>
                <a:off x="2908400" y="976550"/>
                <a:ext cx="180023" cy="900000"/>
              </a:xfrm>
              <a:prstGeom prst="rect">
                <a:avLst/>
              </a:prstGeom>
              <a:solidFill>
                <a:srgbClr val="70758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8"/>
              <p:cNvSpPr/>
              <p:nvPr/>
            </p:nvSpPr>
            <p:spPr>
              <a:xfrm>
                <a:off x="2908400" y="1965926"/>
                <a:ext cx="180023" cy="900000"/>
              </a:xfrm>
              <a:prstGeom prst="rect">
                <a:avLst/>
              </a:prstGeom>
              <a:solidFill>
                <a:srgbClr val="9ACA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8"/>
              <p:cNvSpPr/>
              <p:nvPr/>
            </p:nvSpPr>
            <p:spPr>
              <a:xfrm>
                <a:off x="2908400" y="2955302"/>
                <a:ext cx="180023" cy="900000"/>
              </a:xfrm>
              <a:prstGeom prst="rect">
                <a:avLst/>
              </a:prstGeom>
              <a:solidFill>
                <a:srgbClr val="FF614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>
                <a:off x="2908400" y="3944678"/>
                <a:ext cx="180023" cy="900000"/>
              </a:xfrm>
              <a:prstGeom prst="rect">
                <a:avLst/>
              </a:prstGeom>
              <a:solidFill>
                <a:srgbClr val="F5C63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>
                <a:off x="2908400" y="4934053"/>
                <a:ext cx="180023" cy="900000"/>
              </a:xfrm>
              <a:prstGeom prst="rect">
                <a:avLst/>
              </a:prstGeom>
              <a:solidFill>
                <a:srgbClr val="6BCBC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05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8"/>
              <p:cNvSpPr txBox="1"/>
              <p:nvPr/>
            </p:nvSpPr>
            <p:spPr>
              <a:xfrm>
                <a:off x="3088422" y="1194418"/>
                <a:ext cx="5624107" cy="446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zh-TW" sz="21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營養補充品──需要甚麼補充品？</a:t>
                </a:r>
                <a:endParaRPr/>
              </a:p>
            </p:txBody>
          </p:sp>
          <p:sp>
            <p:nvSpPr>
              <p:cNvPr id="168" name="Google Shape;168;p18"/>
              <p:cNvSpPr txBox="1"/>
              <p:nvPr/>
            </p:nvSpPr>
            <p:spPr>
              <a:xfrm>
                <a:off x="3088422" y="3181920"/>
                <a:ext cx="6970196" cy="446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zh-TW" sz="21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食物組成──食物來源種類多樣且均衡</a:t>
                </a:r>
                <a:endParaRPr/>
              </a:p>
            </p:txBody>
          </p:sp>
          <p:sp>
            <p:nvSpPr>
              <p:cNvPr id="169" name="Google Shape;169;p18"/>
              <p:cNvSpPr txBox="1"/>
              <p:nvPr/>
            </p:nvSpPr>
            <p:spPr>
              <a:xfrm>
                <a:off x="3088422" y="2149351"/>
                <a:ext cx="7244522" cy="446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zh-TW" sz="21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攝取時間、頻率──搭配生活作息與訓練</a:t>
                </a:r>
                <a:endParaRPr/>
              </a:p>
            </p:txBody>
          </p:sp>
          <p:sp>
            <p:nvSpPr>
              <p:cNvPr id="170" name="Google Shape;170;p18"/>
              <p:cNvSpPr txBox="1"/>
              <p:nvPr/>
            </p:nvSpPr>
            <p:spPr>
              <a:xfrm>
                <a:off x="3088422" y="4166862"/>
                <a:ext cx="5624107" cy="446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zh-TW" sz="21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巨量營養素──三大營養素分配</a:t>
                </a:r>
                <a:endParaRPr/>
              </a:p>
            </p:txBody>
          </p:sp>
          <p:sp>
            <p:nvSpPr>
              <p:cNvPr id="171" name="Google Shape;171;p18"/>
              <p:cNvSpPr txBox="1"/>
              <p:nvPr/>
            </p:nvSpPr>
            <p:spPr>
              <a:xfrm>
                <a:off x="3088422" y="5158875"/>
                <a:ext cx="5624107" cy="446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zh-TW" sz="21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熱量平衡──需要多少能量</a:t>
                </a:r>
                <a:endParaRPr/>
              </a:p>
            </p:txBody>
          </p:sp>
        </p:grpSp>
        <p:sp>
          <p:nvSpPr>
            <p:cNvPr id="172" name="Google Shape;172;p18"/>
            <p:cNvSpPr txBox="1"/>
            <p:nvPr/>
          </p:nvSpPr>
          <p:spPr>
            <a:xfrm>
              <a:off x="989293" y="2632147"/>
              <a:ext cx="1031478" cy="310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&lt; 5%</a:t>
              </a:r>
              <a:endPara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1006867" y="3340537"/>
              <a:ext cx="996330" cy="310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&lt; 5%</a:t>
              </a:r>
              <a:endPara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1073341" y="4006747"/>
              <a:ext cx="947431" cy="310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10%</a:t>
              </a:r>
              <a:endPara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8"/>
            <p:cNvSpPr txBox="1"/>
            <p:nvPr/>
          </p:nvSpPr>
          <p:spPr>
            <a:xfrm>
              <a:off x="1199243" y="4684879"/>
              <a:ext cx="821529" cy="310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1523478" y="5369344"/>
              <a:ext cx="717494" cy="310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50%</a:t>
              </a:r>
              <a:endPara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理想的減重/增重速率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457200" y="1483558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zh-T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要減輕每一公斤的體重需要消耗</a:t>
            </a:r>
            <a:r>
              <a:rPr b="1" i="0" lang="zh-TW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7700大卡</a:t>
            </a:r>
            <a:r>
              <a:rPr b="0" i="0" lang="zh-T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若每日減少 550-1100 大卡的熱量攝取</a:t>
            </a:r>
            <a:b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每周約可減重 0.5~1 公斤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每日飲食攝取的能量，男性不宜低於 1500 大卡；女性不宜低於 1200 大卡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增重：每日增加 300 大卡的熱量攝取，約一個月(25天)可增重 1 公斤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zh-TW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每週下降</a:t>
            </a:r>
            <a:r>
              <a:rPr b="1" i="0" lang="zh-TW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總體重的0.5~1%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因人而異的減重速度：</a:t>
            </a:r>
            <a:b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80公斤重男性╳0.5%=每週減少0.4公斤</a:t>
            </a:r>
            <a:b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55公斤重女性╳0.5%=每週減少0.3公斤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9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減重成功因素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>
            <p:ph idx="4294967295" type="sldNum"/>
          </p:nvPr>
        </p:nvSpPr>
        <p:spPr>
          <a:xfrm>
            <a:off x="0" y="0"/>
            <a:ext cx="669925" cy="1519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912" y="2059275"/>
            <a:ext cx="7456990" cy="394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設定減重目標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女性舉重選手，4/9號時來諮詢，目前體重55.5公斤，比賽量級為53公斤，體脂率25.1%，4/28早上10點過磅。</a:t>
            </a:r>
            <a:b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每日熱量需求為？</a:t>
            </a:r>
            <a:b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如果她要在4/28前減重至53公斤，每天需減少攝取多少熱量？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790010" y="4536536"/>
            <a:ext cx="789678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</a:pPr>
            <a:r>
              <a:rPr b="1" lang="zh-TW" sz="21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Ans：</a:t>
            </a:r>
            <a:br>
              <a:rPr b="1" lang="zh-TW" sz="21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zh-TW" sz="21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(1) 每日熱量需求2396 kcal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</a:pPr>
            <a:r>
              <a:rPr b="1" lang="zh-TW" sz="21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(2) 差距2.5公斤，2.5ⅹ7700=19250大卡</a:t>
            </a:r>
            <a:endParaRPr b="1" sz="21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</a:pPr>
            <a:r>
              <a:rPr b="1" lang="zh-TW" sz="21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剩下19天，19250÷19=1013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</a:pPr>
            <a:r>
              <a:rPr b="1" lang="zh-TW" sz="21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每日可攝取熱量=2396-1013=1383大卡</a:t>
            </a:r>
            <a:endParaRPr b="1" sz="21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sz="21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均衡飲食</a:t>
            </a:r>
            <a:endParaRPr/>
          </a:p>
        </p:txBody>
      </p:sp>
      <p:sp>
        <p:nvSpPr>
          <p:cNvPr id="204" name="Google Shape;204;p22"/>
          <p:cNvSpPr txBox="1"/>
          <p:nvPr>
            <p:ph idx="4294967295" type="body"/>
          </p:nvPr>
        </p:nvSpPr>
        <p:spPr>
          <a:xfrm>
            <a:off x="620618" y="5071441"/>
            <a:ext cx="8056562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594" lvl="0" marL="4571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多數運動員：均衡飲食，同時在某些情況下，增加補充特殊的營養素或飲食補充劑。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4" lvl="0" marL="4571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女性運動員：需注意鐵質與鈣質的攝取，以及總能量攝取與消耗的平衡。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594" lvl="0" marL="4571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青少年：需增加</a:t>
            </a:r>
            <a:r>
              <a:rPr b="1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蛋白質、鈣質與鐵質</a:t>
            </a:r>
            <a:r>
              <a:rPr b="0" i="0" lang="zh-TW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的攝取，以及</a:t>
            </a:r>
            <a:r>
              <a:rPr b="1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總能量攝取與消耗的平衡</a:t>
            </a:r>
            <a:endParaRPr/>
          </a:p>
          <a:p>
            <a:pPr indent="-126993" lvl="0" marL="457189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5" name="Google Shape;205;p22"/>
          <p:cNvGraphicFramePr/>
          <p:nvPr/>
        </p:nvGraphicFramePr>
        <p:xfrm>
          <a:off x="850900" y="18945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{DA7CF79E-6B70-44F7-80EC-B50225C3E0A4}</a:tableStyleId>
              </a:tblPr>
              <a:tblGrid>
                <a:gridCol w="1892100"/>
                <a:gridCol w="2219600"/>
                <a:gridCol w="1742150"/>
                <a:gridCol w="1742150"/>
              </a:tblGrid>
              <a:tr h="621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營養素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功能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運動員</a:t>
                      </a:r>
                      <a:endParaRPr sz="2000" u="none" cap="none" strike="noStrike">
                        <a:solidFill>
                          <a:srgbClr val="C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一般人</a:t>
                      </a:r>
                      <a:endParaRPr sz="2000" u="none" cap="none" strike="noStrike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27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醣類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提供能量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65%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50~60%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627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脂質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提供能量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&lt;30%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894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蛋白質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建構修補組織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提供能量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15%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10~20%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206" name="Google Shape;206;p22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Q：請設計1400大卡的飲食建議</a:t>
            </a:r>
            <a:endParaRPr/>
          </a:p>
        </p:txBody>
      </p:sp>
      <p:sp>
        <p:nvSpPr>
          <p:cNvPr id="212" name="Google Shape;212;p23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三大營養素占比：</a:t>
            </a:r>
            <a:b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蛋白質：10~20%</a:t>
            </a:r>
            <a:b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碳水化合物：50~60%</a:t>
            </a:r>
            <a:b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脂肪： 20~30%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蛋白質： (1400ⅹ20%)÷4=70公克</a:t>
            </a:r>
            <a:b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碳水化合物：(1400ⅹ62%)÷4=217公克</a:t>
            </a:r>
            <a:b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脂肪： (1400ⅹ18%)÷9=28公克</a:t>
            </a:r>
            <a:br>
              <a:rPr b="0" i="0" lang="zh-TW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3"/>
          <p:cNvSpPr txBox="1"/>
          <p:nvPr>
            <p:ph idx="12" type="sldNum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課程名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