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EFBFC890-BEBE-48BF-B357-588ECC1BADE2}">
  <a:tblStyle styleId="{EFBFC890-BEBE-48BF-B357-588ECC1BADE2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Shape 15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2309020" y="-251621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 rot="5400000">
            <a:off x="4732335" y="2171704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541334" y="190506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722311" y="4406895"/>
            <a:ext cx="7772400" cy="13620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722311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8196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535113"/>
            <a:ext cx="4040184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57200" y="2174872"/>
            <a:ext cx="4040184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x="4645023" y="1535113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x="4645023" y="2174872"/>
            <a:ext cx="4041776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73048"/>
            <a:ext cx="3008311" cy="11620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575047" y="273048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457200" y="1435095"/>
            <a:ext cx="3008311" cy="469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792288" y="4800600"/>
            <a:ext cx="5486400" cy="566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Shape 69"/>
          <p:cNvSpPr txBox="1"/>
          <p:nvPr>
            <p:ph idx="2" type="pic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792288" y="5367335"/>
            <a:ext cx="5486400" cy="804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C:\Users\BPC\Downloads\教育部logo991006-1.png"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6" name="Shape 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1259632" y="2060848"/>
            <a:ext cx="6422231" cy="140136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CH16受訪與回應-2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馬鈺龍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1115616" y="3068960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扭轉情勢的回答技巧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我很遺憾...可是事實上...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我的做法是有缺憾...可是請容我進一步解釋...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我並不清楚...我所瞭解的是...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以前看來如此...可是現在...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的確...不過...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四、回應媒體的原則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確認重要數據及訊息無誤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確認刊登（播出）時間，版面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確定採訪者身份及聯絡方式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監看，如有錯誤，立即反映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後續聯繫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Arial"/>
              <a:buNone/>
            </a:pPr>
            <a:r>
              <a:t/>
            </a:r>
            <a:endParaRPr b="0" i="0" sz="6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謝謝</a:t>
            </a:r>
            <a:endParaRPr b="0" i="0" sz="6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前言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一、回應媒體前的準備工作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二、你有那些回應的管道？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三、如何因應媒體提出的問題？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四、回應媒體的原則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一、回應媒體前的準備工作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腦中記下幾個關鍵訊息，在訪問前必須反覆練習。例如，錄下自己說話的內容、對著鏡子說話，或者請別人問問題。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有些訊息適合書面陳述，不適合口頭表達，透過練習，能夠找出這些問題。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觀看或閱讀記者的報導，掌握他的風格，尤其應該注意他曾寫過與你或你的領域相關的新聞。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如果可以選擇受訪地點，設法挑選握有掌控權的地方，例如，請記者到你的訓練場館，你可以在心理上佔有一些優勢。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在接受電視訪問時，男性最適合淺藍色的襯衫，加上沒有花樣圖案的領帶，女士則最適合深色的套裝。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無論男女，都應該避免穿戴垂吊式的配飾。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電視是視覺媒體，受訪說話時加入一些手勢，讓訊息更加生動活潑。說話時看著記者而不要看著攝影機，你要忽視攝影機的存在，能夠讓感覺更自然。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Shape 1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5776" y="3861048"/>
            <a:ext cx="3815914" cy="2543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二、你有那些回應的管道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2" name="Shape 122"/>
          <p:cNvGrpSpPr/>
          <p:nvPr/>
        </p:nvGrpSpPr>
        <p:grpSpPr>
          <a:xfrm>
            <a:off x="457199" y="1600200"/>
            <a:ext cx="8229601" cy="4525962"/>
            <a:chOff x="-1" y="0"/>
            <a:chExt cx="8229601" cy="4525962"/>
          </a:xfrm>
        </p:grpSpPr>
        <p:sp>
          <p:nvSpPr>
            <p:cNvPr id="123" name="Shape 123"/>
            <p:cNvSpPr/>
            <p:nvPr/>
          </p:nvSpPr>
          <p:spPr>
            <a:xfrm rot="-5400000">
              <a:off x="925909" y="-925909"/>
              <a:ext cx="2262981" cy="4114800"/>
            </a:xfrm>
            <a:prstGeom prst="round1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Shape 124"/>
            <p:cNvSpPr txBox="1"/>
            <p:nvPr/>
          </p:nvSpPr>
          <p:spPr>
            <a:xfrm>
              <a:off x="-1" y="1"/>
              <a:ext cx="4114800" cy="1697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4475" lIns="284475" spcFirstLastPara="1" rIns="284475" wrap="square" tIns="284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親自受訪</a:t>
              </a:r>
              <a:endPara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Shape 125"/>
            <p:cNvSpPr/>
            <p:nvPr/>
          </p:nvSpPr>
          <p:spPr>
            <a:xfrm>
              <a:off x="4114800" y="0"/>
              <a:ext cx="4114800" cy="2262981"/>
            </a:xfrm>
            <a:prstGeom prst="round1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Shape 126"/>
            <p:cNvSpPr txBox="1"/>
            <p:nvPr/>
          </p:nvSpPr>
          <p:spPr>
            <a:xfrm>
              <a:off x="4114800" y="0"/>
              <a:ext cx="4114800" cy="1697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4475" lIns="284475" spcFirstLastPara="1" rIns="284475" wrap="square" tIns="284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社群媒體發言</a:t>
              </a:r>
              <a:endPara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Shape 127"/>
            <p:cNvSpPr/>
            <p:nvPr/>
          </p:nvSpPr>
          <p:spPr>
            <a:xfrm rot="10800000">
              <a:off x="0" y="2262981"/>
              <a:ext cx="4114800" cy="2262981"/>
            </a:xfrm>
            <a:prstGeom prst="round1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Shape 128"/>
            <p:cNvSpPr txBox="1"/>
            <p:nvPr/>
          </p:nvSpPr>
          <p:spPr>
            <a:xfrm>
              <a:off x="0" y="2828726"/>
              <a:ext cx="4114800" cy="1697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4475" lIns="284475" spcFirstLastPara="1" rIns="284475" wrap="square" tIns="284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新聞稿</a:t>
              </a:r>
              <a:endPara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Shape 129"/>
            <p:cNvSpPr/>
            <p:nvPr/>
          </p:nvSpPr>
          <p:spPr>
            <a:xfrm rot="5400000">
              <a:off x="5040709" y="1337072"/>
              <a:ext cx="2262981" cy="4114800"/>
            </a:xfrm>
            <a:prstGeom prst="round1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Shape 130"/>
            <p:cNvSpPr txBox="1"/>
            <p:nvPr/>
          </p:nvSpPr>
          <p:spPr>
            <a:xfrm>
              <a:off x="4114799" y="2828726"/>
              <a:ext cx="4114800" cy="1697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84475" lIns="284475" spcFirstLastPara="1" rIns="284475" wrap="square" tIns="284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召開記者會</a:t>
              </a:r>
              <a:endParaRPr b="0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Shape 131"/>
            <p:cNvSpPr/>
            <p:nvPr/>
          </p:nvSpPr>
          <p:spPr>
            <a:xfrm>
              <a:off x="2880359" y="1697236"/>
              <a:ext cx="2468880" cy="1131490"/>
            </a:xfrm>
            <a:prstGeom prst="roundRect">
              <a:avLst>
                <a:gd fmla="val 16667" name="adj"/>
              </a:avLst>
            </a:prstGeom>
            <a:solidFill>
              <a:srgbClr val="B1C0D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Shape 132"/>
            <p:cNvSpPr txBox="1"/>
            <p:nvPr/>
          </p:nvSpPr>
          <p:spPr>
            <a:xfrm>
              <a:off x="2935594" y="1752471"/>
              <a:ext cx="2358410" cy="10210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400" lIns="152400" spcFirstLastPara="1" rIns="152400" wrap="square" tIns="152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回應管道</a:t>
              </a:r>
              <a:endParaRPr b="0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三、如何因應媒體提出的問題？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8" name="Shape 138"/>
          <p:cNvGraphicFramePr/>
          <p:nvPr/>
        </p:nvGraphicFramePr>
        <p:xfrm>
          <a:off x="576072" y="28072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{EFBFC890-BEBE-48BF-B357-588ECC1BADE2}</a:tableStyleId>
              </a:tblPr>
              <a:tblGrid>
                <a:gridCol w="1143000"/>
                <a:gridCol w="6803125"/>
              </a:tblGrid>
              <a:tr h="693800"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開放性的問題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6938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優點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你可以暢所欲言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38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缺點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語多必失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4" name="Shape 144"/>
          <p:cNvGraphicFramePr/>
          <p:nvPr/>
        </p:nvGraphicFramePr>
        <p:xfrm>
          <a:off x="457200" y="282549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{EFBFC890-BEBE-48BF-B357-588ECC1BADE2}</a:tableStyleId>
              </a:tblPr>
              <a:tblGrid>
                <a:gridCol w="1153000"/>
                <a:gridCol w="7076600"/>
              </a:tblGrid>
              <a:tr h="603500"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封閉式問題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6035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優點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針對提問直接回答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35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缺點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如果回答錯誤，無法補救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0" name="Shape 150"/>
          <p:cNvGraphicFramePr/>
          <p:nvPr/>
        </p:nvGraphicFramePr>
        <p:xfrm>
          <a:off x="457200" y="282549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{EFBFC890-BEBE-48BF-B357-588ECC1BADE2}</a:tableStyleId>
              </a:tblPr>
              <a:tblGrid>
                <a:gridCol w="1153000"/>
                <a:gridCol w="7076600"/>
              </a:tblGrid>
              <a:tr h="603500"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假設性的問題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6035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優點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沒有把握可以拒絕回答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350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缺點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天馬行空，不著邊際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課程名稱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