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C648676-96B0-47CE-A1A7-55516D9169CE}">
  <a:tblStyle styleId="{9C648676-96B0-47CE-A1A7-55516D9169C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4E8E8"/>
          </a:solidFill>
        </a:fill>
      </a:tcStyle>
    </a:wholeTbl>
    <a:band1H>
      <a:tcTxStyle/>
      <a:tcStyle>
        <a:fill>
          <a:solidFill>
            <a:srgbClr val="E8CFCF"/>
          </a:solidFill>
        </a:fill>
      </a:tcStyle>
    </a:band1H>
    <a:band2H>
      <a:tcTxStyle/>
    </a:band2H>
    <a:band1V>
      <a:tcTxStyle/>
      <a:tcStyle>
        <a:fill>
          <a:solidFill>
            <a:srgbClr val="E8CFCF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2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2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Google Shape;46;p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6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Google Shape;48;p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Google Shape;64;p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Google Shape;69;p10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Google Shape;1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CH14面對採訪的壓力-2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 txBox="1"/>
          <p:nvPr>
            <p:ph idx="1" type="subTitle"/>
          </p:nvPr>
        </p:nvSpPr>
        <p:spPr>
          <a:xfrm>
            <a:off x="1115616" y="306896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一、媒體本身有何採訪的壓力？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二、如何面對媒體的採訪？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三、正面、負面的事件，你該怎麼說？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一、媒體本身有何採訪的壓力？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" name="Google Shape;103;p15"/>
          <p:cNvGrpSpPr/>
          <p:nvPr/>
        </p:nvGrpSpPr>
        <p:grpSpPr>
          <a:xfrm>
            <a:off x="1969571" y="1600200"/>
            <a:ext cx="5204856" cy="4525963"/>
            <a:chOff x="1512371" y="0"/>
            <a:chExt cx="5204856" cy="4525963"/>
          </a:xfrm>
        </p:grpSpPr>
        <p:sp>
          <p:nvSpPr>
            <p:cNvPr id="104" name="Google Shape;104;p15"/>
            <p:cNvSpPr/>
            <p:nvPr/>
          </p:nvSpPr>
          <p:spPr>
            <a:xfrm>
              <a:off x="1512371" y="0"/>
              <a:ext cx="4525963" cy="4525963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3775352" y="455027"/>
              <a:ext cx="2941875" cy="1071380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3827652" y="507327"/>
              <a:ext cx="2837275" cy="966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0000" lIns="160000" spcFirstLastPara="1" rIns="160000" wrap="square" tIns="16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專題報導</a:t>
              </a:r>
              <a:endPara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5"/>
            <p:cNvSpPr/>
            <p:nvPr/>
          </p:nvSpPr>
          <p:spPr>
            <a:xfrm>
              <a:off x="3775352" y="1660330"/>
              <a:ext cx="2941875" cy="1071380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3827652" y="1712630"/>
              <a:ext cx="2837275" cy="966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0000" lIns="160000" spcFirstLastPara="1" rIns="160000" wrap="square" tIns="16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獨家新聞</a:t>
              </a:r>
              <a:endPara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3775352" y="2865632"/>
              <a:ext cx="2941875" cy="1071380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5"/>
            <p:cNvSpPr txBox="1"/>
            <p:nvPr/>
          </p:nvSpPr>
          <p:spPr>
            <a:xfrm>
              <a:off x="3827652" y="2917932"/>
              <a:ext cx="2837275" cy="966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0000" lIns="160000" spcFirstLastPara="1" rIns="160000" wrap="square" tIns="16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即時新聞</a:t>
              </a:r>
              <a:endPara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15"/>
          <p:cNvSpPr txBox="1"/>
          <p:nvPr/>
        </p:nvSpPr>
        <p:spPr>
          <a:xfrm>
            <a:off x="107504" y="2060848"/>
            <a:ext cx="346761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你要先了解，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媒體的壓力何在？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3182861"/>
            <a:ext cx="2210550" cy="294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8" name="Google Shape;118;p16"/>
          <p:cNvGraphicFramePr/>
          <p:nvPr/>
        </p:nvGraphicFramePr>
        <p:xfrm>
          <a:off x="539552" y="27809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{9C648676-96B0-47CE-A1A7-55516D9169CE}</a:tableStyleId>
              </a:tblPr>
              <a:tblGrid>
                <a:gridCol w="1738525"/>
                <a:gridCol w="6491075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壓力形態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壓力來源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4932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專題報導</a:t>
                      </a:r>
                      <a:endParaRPr/>
                    </a:p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長期策畫，深度訪談，耗時較久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73250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獨家新聞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搶內幕獨家，求工作表現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576075"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即時新聞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重大比賽的結果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19" name="Google Shape;119;p16"/>
          <p:cNvSpPr txBox="1"/>
          <p:nvPr/>
        </p:nvSpPr>
        <p:spPr>
          <a:xfrm>
            <a:off x="2633007" y="2060848"/>
            <a:ext cx="387798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媒體的主要壓力來源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二、如何面對媒體的採訪？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17"/>
          <p:cNvGrpSpPr/>
          <p:nvPr/>
        </p:nvGrpSpPr>
        <p:grpSpPr>
          <a:xfrm>
            <a:off x="463508" y="2165163"/>
            <a:ext cx="8216982" cy="3396036"/>
            <a:chOff x="6308" y="564963"/>
            <a:chExt cx="8216982" cy="3396036"/>
          </a:xfrm>
        </p:grpSpPr>
        <p:sp>
          <p:nvSpPr>
            <p:cNvPr id="126" name="Google Shape;126;p17"/>
            <p:cNvSpPr/>
            <p:nvPr/>
          </p:nvSpPr>
          <p:spPr>
            <a:xfrm>
              <a:off x="2379359" y="1231698"/>
              <a:ext cx="515615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7"/>
            <p:cNvSpPr txBox="1"/>
            <p:nvPr/>
          </p:nvSpPr>
          <p:spPr>
            <a:xfrm>
              <a:off x="2623511" y="1274687"/>
              <a:ext cx="27310" cy="5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6308" y="564963"/>
              <a:ext cx="2374850" cy="142491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7"/>
            <p:cNvSpPr txBox="1"/>
            <p:nvPr/>
          </p:nvSpPr>
          <p:spPr>
            <a:xfrm>
              <a:off x="6308" y="564963"/>
              <a:ext cx="2374850" cy="1424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350" lIns="213350" spcFirstLastPara="1" rIns="213350" wrap="square" tIns="21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先明白媒體壓力源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5300425" y="1231698"/>
              <a:ext cx="515615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7"/>
            <p:cNvSpPr txBox="1"/>
            <p:nvPr/>
          </p:nvSpPr>
          <p:spPr>
            <a:xfrm>
              <a:off x="5544577" y="1274687"/>
              <a:ext cx="27310" cy="5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7"/>
            <p:cNvSpPr/>
            <p:nvPr/>
          </p:nvSpPr>
          <p:spPr>
            <a:xfrm>
              <a:off x="2927374" y="564963"/>
              <a:ext cx="2374850" cy="142491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7"/>
            <p:cNvSpPr txBox="1"/>
            <p:nvPr/>
          </p:nvSpPr>
          <p:spPr>
            <a:xfrm>
              <a:off x="2927374" y="564963"/>
              <a:ext cx="2374850" cy="1424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350" lIns="213350" spcFirstLastPara="1" rIns="213350" wrap="square" tIns="21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確定自己的受訪態度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1193734" y="1988073"/>
              <a:ext cx="5842131" cy="515615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3980"/>
                  </a:lnTo>
                  <a:lnTo>
                    <a:pt x="0" y="63980"/>
                  </a:lnTo>
                  <a:lnTo>
                    <a:pt x="0" y="120000"/>
                  </a:ln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7"/>
            <p:cNvSpPr txBox="1"/>
            <p:nvPr/>
          </p:nvSpPr>
          <p:spPr>
            <a:xfrm>
              <a:off x="3968109" y="2243150"/>
              <a:ext cx="293380" cy="5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17"/>
            <p:cNvSpPr/>
            <p:nvPr/>
          </p:nvSpPr>
          <p:spPr>
            <a:xfrm>
              <a:off x="5848440" y="564963"/>
              <a:ext cx="2374850" cy="142491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7"/>
            <p:cNvSpPr txBox="1"/>
            <p:nvPr/>
          </p:nvSpPr>
          <p:spPr>
            <a:xfrm>
              <a:off x="5848440" y="564963"/>
              <a:ext cx="2374850" cy="1424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350" lIns="213350" spcFirstLastPara="1" rIns="213350" wrap="square" tIns="21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為自己蒐集受訪資訊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2379359" y="3202824"/>
              <a:ext cx="515615" cy="91440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7"/>
            <p:cNvSpPr txBox="1"/>
            <p:nvPr/>
          </p:nvSpPr>
          <p:spPr>
            <a:xfrm>
              <a:off x="2623511" y="3245813"/>
              <a:ext cx="27310" cy="5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7"/>
            <p:cNvSpPr/>
            <p:nvPr/>
          </p:nvSpPr>
          <p:spPr>
            <a:xfrm>
              <a:off x="6308" y="2536089"/>
              <a:ext cx="2374850" cy="142491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7"/>
            <p:cNvSpPr txBox="1"/>
            <p:nvPr/>
          </p:nvSpPr>
          <p:spPr>
            <a:xfrm>
              <a:off x="6308" y="2536089"/>
              <a:ext cx="2374850" cy="1424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350" lIns="213350" spcFirstLastPara="1" rIns="213350" wrap="square" tIns="21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決定受訪的形式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7"/>
            <p:cNvSpPr/>
            <p:nvPr/>
          </p:nvSpPr>
          <p:spPr>
            <a:xfrm>
              <a:off x="2927374" y="2536089"/>
              <a:ext cx="2374850" cy="142491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7"/>
            <p:cNvSpPr txBox="1"/>
            <p:nvPr/>
          </p:nvSpPr>
          <p:spPr>
            <a:xfrm>
              <a:off x="2927374" y="2536089"/>
              <a:ext cx="2374850" cy="14249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350" lIns="213350" spcFirstLastPara="1" rIns="213350" wrap="square" tIns="21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完成訪問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28744" y="4149080"/>
            <a:ext cx="2348880" cy="234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1970967" y="1417640"/>
            <a:ext cx="520206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自己設下步驟 逐步化解壓力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Google Shape;151;p18"/>
          <p:cNvGrpSpPr/>
          <p:nvPr/>
        </p:nvGrpSpPr>
        <p:grpSpPr>
          <a:xfrm>
            <a:off x="457199" y="1600200"/>
            <a:ext cx="8229601" cy="4525962"/>
            <a:chOff x="-1" y="0"/>
            <a:chExt cx="8229601" cy="4525962"/>
          </a:xfrm>
        </p:grpSpPr>
        <p:sp>
          <p:nvSpPr>
            <p:cNvPr id="152" name="Google Shape;152;p18"/>
            <p:cNvSpPr/>
            <p:nvPr/>
          </p:nvSpPr>
          <p:spPr>
            <a:xfrm rot="-5400000">
              <a:off x="925909" y="-925909"/>
              <a:ext cx="2262981" cy="4114800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8"/>
            <p:cNvSpPr txBox="1"/>
            <p:nvPr/>
          </p:nvSpPr>
          <p:spPr>
            <a:xfrm>
              <a:off x="-1" y="1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0250" lIns="270250" spcFirstLastPara="1" rIns="270250" wrap="square" tIns="270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保持自然</a:t>
              </a:r>
              <a:endParaRPr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4114800" y="0"/>
              <a:ext cx="4114800" cy="2262981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8"/>
            <p:cNvSpPr txBox="1"/>
            <p:nvPr/>
          </p:nvSpPr>
          <p:spPr>
            <a:xfrm>
              <a:off x="4114800" y="0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0250" lIns="270250" spcFirstLastPara="1" rIns="270250" wrap="square" tIns="270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事先準備</a:t>
              </a:r>
              <a:endParaRPr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8"/>
            <p:cNvSpPr/>
            <p:nvPr/>
          </p:nvSpPr>
          <p:spPr>
            <a:xfrm rot="10800000">
              <a:off x="0" y="2262981"/>
              <a:ext cx="4114800" cy="2262981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8"/>
            <p:cNvSpPr txBox="1"/>
            <p:nvPr/>
          </p:nvSpPr>
          <p:spPr>
            <a:xfrm>
              <a:off x="0" y="2828726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0250" lIns="270250" spcFirstLastPara="1" rIns="270250" wrap="square" tIns="270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如果不是直播可以要求重錄</a:t>
              </a:r>
              <a:endParaRPr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8"/>
            <p:cNvSpPr/>
            <p:nvPr/>
          </p:nvSpPr>
          <p:spPr>
            <a:xfrm rot="5400000">
              <a:off x="5040709" y="1337072"/>
              <a:ext cx="2262981" cy="4114800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8"/>
            <p:cNvSpPr txBox="1"/>
            <p:nvPr/>
          </p:nvSpPr>
          <p:spPr>
            <a:xfrm>
              <a:off x="4114799" y="2828726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0250" lIns="270250" spcFirstLastPara="1" rIns="270250" wrap="square" tIns="270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隨時自我激勵</a:t>
              </a:r>
              <a:endParaRPr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880359" y="1697236"/>
              <a:ext cx="2468880" cy="1131490"/>
            </a:xfrm>
            <a:prstGeom prst="roundRect">
              <a:avLst>
                <a:gd fmla="val 16667" name="adj"/>
              </a:avLst>
            </a:prstGeom>
            <a:solidFill>
              <a:srgbClr val="B1C0D7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8"/>
            <p:cNvSpPr txBox="1"/>
            <p:nvPr/>
          </p:nvSpPr>
          <p:spPr>
            <a:xfrm>
              <a:off x="2935594" y="1752471"/>
              <a:ext cx="2358410" cy="1021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4775" lIns="144775" spcFirstLastPara="1" rIns="144775" wrap="square" tIns="144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受訪態度</a:t>
              </a:r>
              <a:endParaRPr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三、正面、負面的事件，你該怎麼說？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Google Shape;167;p19"/>
          <p:cNvGrpSpPr/>
          <p:nvPr/>
        </p:nvGrpSpPr>
        <p:grpSpPr>
          <a:xfrm>
            <a:off x="457200" y="1792386"/>
            <a:ext cx="8229600" cy="4141589"/>
            <a:chOff x="0" y="192186"/>
            <a:chExt cx="8229600" cy="4141589"/>
          </a:xfrm>
        </p:grpSpPr>
        <p:sp>
          <p:nvSpPr>
            <p:cNvPr id="168" name="Google Shape;168;p19"/>
            <p:cNvSpPr/>
            <p:nvPr/>
          </p:nvSpPr>
          <p:spPr>
            <a:xfrm>
              <a:off x="0" y="3091299"/>
              <a:ext cx="8229600" cy="1242476"/>
            </a:xfrm>
            <a:prstGeom prst="roundRect">
              <a:avLst>
                <a:gd fmla="val 10000" name="adj"/>
              </a:avLst>
            </a:prstGeom>
            <a:solidFill>
              <a:srgbClr val="CFD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9"/>
            <p:cNvSpPr txBox="1"/>
            <p:nvPr/>
          </p:nvSpPr>
          <p:spPr>
            <a:xfrm>
              <a:off x="0" y="3091299"/>
              <a:ext cx="2468880" cy="1242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3125" lIns="263125" spcFirstLastPara="1" rIns="263125" wrap="square" tIns="263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9"/>
            <p:cNvSpPr/>
            <p:nvPr/>
          </p:nvSpPr>
          <p:spPr>
            <a:xfrm>
              <a:off x="0" y="1641743"/>
              <a:ext cx="8229600" cy="1242476"/>
            </a:xfrm>
            <a:prstGeom prst="roundRect">
              <a:avLst>
                <a:gd fmla="val 10000" name="adj"/>
              </a:avLst>
            </a:prstGeom>
            <a:solidFill>
              <a:srgbClr val="CFD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9"/>
            <p:cNvSpPr txBox="1"/>
            <p:nvPr/>
          </p:nvSpPr>
          <p:spPr>
            <a:xfrm>
              <a:off x="0" y="1641743"/>
              <a:ext cx="2468880" cy="1242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3125" lIns="263125" spcFirstLastPara="1" rIns="263125" wrap="square" tIns="263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9"/>
            <p:cNvSpPr/>
            <p:nvPr/>
          </p:nvSpPr>
          <p:spPr>
            <a:xfrm>
              <a:off x="0" y="192186"/>
              <a:ext cx="8229600" cy="1242476"/>
            </a:xfrm>
            <a:prstGeom prst="roundRect">
              <a:avLst>
                <a:gd fmla="val 10000" name="adj"/>
              </a:avLst>
            </a:prstGeom>
            <a:solidFill>
              <a:srgbClr val="CFD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9"/>
            <p:cNvSpPr txBox="1"/>
            <p:nvPr/>
          </p:nvSpPr>
          <p:spPr>
            <a:xfrm>
              <a:off x="0" y="192186"/>
              <a:ext cx="2468880" cy="1242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3125" lIns="263125" spcFirstLastPara="1" rIns="263125" wrap="square" tIns="263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7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媒體宣傳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9"/>
            <p:cNvSpPr/>
            <p:nvPr/>
          </p:nvSpPr>
          <p:spPr>
            <a:xfrm>
              <a:off x="4995152" y="295726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9"/>
            <p:cNvSpPr txBox="1"/>
            <p:nvPr/>
          </p:nvSpPr>
          <p:spPr>
            <a:xfrm>
              <a:off x="5025478" y="326052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正面事件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4257431" y="1331123"/>
              <a:ext cx="1514268" cy="414158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77" name="Google Shape;177;p19"/>
            <p:cNvSpPr/>
            <p:nvPr/>
          </p:nvSpPr>
          <p:spPr>
            <a:xfrm>
              <a:off x="3480883" y="1745282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9"/>
            <p:cNvSpPr txBox="1"/>
            <p:nvPr/>
          </p:nvSpPr>
          <p:spPr>
            <a:xfrm>
              <a:off x="3511209" y="1775608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個人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9"/>
            <p:cNvSpPr/>
            <p:nvPr/>
          </p:nvSpPr>
          <p:spPr>
            <a:xfrm>
              <a:off x="3247919" y="2780680"/>
              <a:ext cx="1009512" cy="414158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0" name="Google Shape;180;p19"/>
            <p:cNvSpPr/>
            <p:nvPr/>
          </p:nvSpPr>
          <p:spPr>
            <a:xfrm>
              <a:off x="2471371" y="3194839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9"/>
            <p:cNvSpPr txBox="1"/>
            <p:nvPr/>
          </p:nvSpPr>
          <p:spPr>
            <a:xfrm>
              <a:off x="2501697" y="3225165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心路歷程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4257431" y="2780680"/>
              <a:ext cx="1009512" cy="4141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3" name="Google Shape;183;p19"/>
            <p:cNvSpPr/>
            <p:nvPr/>
          </p:nvSpPr>
          <p:spPr>
            <a:xfrm>
              <a:off x="4490396" y="3194839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9"/>
            <p:cNvSpPr txBox="1"/>
            <p:nvPr/>
          </p:nvSpPr>
          <p:spPr>
            <a:xfrm>
              <a:off x="4520722" y="3225165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比賽過程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5771700" y="1331123"/>
              <a:ext cx="1514268" cy="4141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6" name="Google Shape;186;p19"/>
            <p:cNvSpPr/>
            <p:nvPr/>
          </p:nvSpPr>
          <p:spPr>
            <a:xfrm>
              <a:off x="6509420" y="1745282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9"/>
            <p:cNvSpPr txBox="1"/>
            <p:nvPr/>
          </p:nvSpPr>
          <p:spPr>
            <a:xfrm>
              <a:off x="6539746" y="1775608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團隊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9"/>
            <p:cNvSpPr/>
            <p:nvPr/>
          </p:nvSpPr>
          <p:spPr>
            <a:xfrm>
              <a:off x="7240248" y="2780680"/>
              <a:ext cx="91440" cy="414158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9" name="Google Shape;189;p19"/>
            <p:cNvSpPr/>
            <p:nvPr/>
          </p:nvSpPr>
          <p:spPr>
            <a:xfrm>
              <a:off x="6509420" y="3194839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9"/>
            <p:cNvSpPr txBox="1"/>
            <p:nvPr/>
          </p:nvSpPr>
          <p:spPr>
            <a:xfrm>
              <a:off x="6539746" y="3225165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團隊榮耀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20"/>
          <p:cNvGrpSpPr/>
          <p:nvPr/>
        </p:nvGrpSpPr>
        <p:grpSpPr>
          <a:xfrm>
            <a:off x="457200" y="1792386"/>
            <a:ext cx="8229600" cy="4141589"/>
            <a:chOff x="0" y="192186"/>
            <a:chExt cx="8229600" cy="4141589"/>
          </a:xfrm>
        </p:grpSpPr>
        <p:sp>
          <p:nvSpPr>
            <p:cNvPr id="197" name="Google Shape;197;p20"/>
            <p:cNvSpPr/>
            <p:nvPr/>
          </p:nvSpPr>
          <p:spPr>
            <a:xfrm>
              <a:off x="0" y="3091299"/>
              <a:ext cx="8229600" cy="1242476"/>
            </a:xfrm>
            <a:prstGeom prst="roundRect">
              <a:avLst>
                <a:gd fmla="val 10000" name="adj"/>
              </a:avLst>
            </a:prstGeom>
            <a:solidFill>
              <a:srgbClr val="CFD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0"/>
            <p:cNvSpPr txBox="1"/>
            <p:nvPr/>
          </p:nvSpPr>
          <p:spPr>
            <a:xfrm>
              <a:off x="0" y="3091299"/>
              <a:ext cx="2468880" cy="1242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3125" lIns="263125" spcFirstLastPara="1" rIns="263125" wrap="square" tIns="263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0" y="1641743"/>
              <a:ext cx="8229600" cy="1242476"/>
            </a:xfrm>
            <a:prstGeom prst="roundRect">
              <a:avLst>
                <a:gd fmla="val 10000" name="adj"/>
              </a:avLst>
            </a:prstGeom>
            <a:solidFill>
              <a:srgbClr val="CFD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0"/>
            <p:cNvSpPr txBox="1"/>
            <p:nvPr/>
          </p:nvSpPr>
          <p:spPr>
            <a:xfrm>
              <a:off x="0" y="1641743"/>
              <a:ext cx="2468880" cy="1242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3125" lIns="263125" spcFirstLastPara="1" rIns="263125" wrap="square" tIns="263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0" y="192186"/>
              <a:ext cx="8229600" cy="1242476"/>
            </a:xfrm>
            <a:prstGeom prst="roundRect">
              <a:avLst>
                <a:gd fmla="val 10000" name="adj"/>
              </a:avLst>
            </a:prstGeom>
            <a:solidFill>
              <a:srgbClr val="CFD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0"/>
            <p:cNvSpPr txBox="1"/>
            <p:nvPr/>
          </p:nvSpPr>
          <p:spPr>
            <a:xfrm>
              <a:off x="0" y="192186"/>
              <a:ext cx="2468880" cy="1242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3125" lIns="263125" spcFirstLastPara="1" rIns="263125" wrap="square" tIns="263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7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媒體嗜血</a:t>
              </a:r>
              <a:endPara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0"/>
            <p:cNvSpPr/>
            <p:nvPr/>
          </p:nvSpPr>
          <p:spPr>
            <a:xfrm>
              <a:off x="4995152" y="295726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0"/>
            <p:cNvSpPr txBox="1"/>
            <p:nvPr/>
          </p:nvSpPr>
          <p:spPr>
            <a:xfrm>
              <a:off x="5025478" y="326052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負面事件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0"/>
            <p:cNvSpPr/>
            <p:nvPr/>
          </p:nvSpPr>
          <p:spPr>
            <a:xfrm>
              <a:off x="4257431" y="1331123"/>
              <a:ext cx="1514268" cy="414158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6" name="Google Shape;206;p20"/>
            <p:cNvSpPr/>
            <p:nvPr/>
          </p:nvSpPr>
          <p:spPr>
            <a:xfrm>
              <a:off x="3480883" y="1745282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0"/>
            <p:cNvSpPr txBox="1"/>
            <p:nvPr/>
          </p:nvSpPr>
          <p:spPr>
            <a:xfrm>
              <a:off x="3511209" y="1775608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個人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0"/>
            <p:cNvSpPr/>
            <p:nvPr/>
          </p:nvSpPr>
          <p:spPr>
            <a:xfrm>
              <a:off x="3247919" y="2780680"/>
              <a:ext cx="1009512" cy="414158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9" name="Google Shape;209;p20"/>
            <p:cNvSpPr/>
            <p:nvPr/>
          </p:nvSpPr>
          <p:spPr>
            <a:xfrm>
              <a:off x="2471371" y="3194839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0"/>
            <p:cNvSpPr txBox="1"/>
            <p:nvPr/>
          </p:nvSpPr>
          <p:spPr>
            <a:xfrm>
              <a:off x="2501697" y="3225165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澄清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0"/>
            <p:cNvSpPr/>
            <p:nvPr/>
          </p:nvSpPr>
          <p:spPr>
            <a:xfrm>
              <a:off x="4257431" y="2780680"/>
              <a:ext cx="1009512" cy="4141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12" name="Google Shape;212;p20"/>
            <p:cNvSpPr/>
            <p:nvPr/>
          </p:nvSpPr>
          <p:spPr>
            <a:xfrm>
              <a:off x="4490396" y="3194839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0"/>
            <p:cNvSpPr txBox="1"/>
            <p:nvPr/>
          </p:nvSpPr>
          <p:spPr>
            <a:xfrm>
              <a:off x="4520722" y="3225165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誠實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0"/>
            <p:cNvSpPr/>
            <p:nvPr/>
          </p:nvSpPr>
          <p:spPr>
            <a:xfrm>
              <a:off x="5771700" y="1331123"/>
              <a:ext cx="1514268" cy="4141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15" name="Google Shape;215;p20"/>
            <p:cNvSpPr/>
            <p:nvPr/>
          </p:nvSpPr>
          <p:spPr>
            <a:xfrm>
              <a:off x="6509420" y="1745282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0"/>
            <p:cNvSpPr txBox="1"/>
            <p:nvPr/>
          </p:nvSpPr>
          <p:spPr>
            <a:xfrm>
              <a:off x="6539746" y="1775608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團隊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0"/>
            <p:cNvSpPr/>
            <p:nvPr/>
          </p:nvSpPr>
          <p:spPr>
            <a:xfrm>
              <a:off x="7240248" y="2780680"/>
              <a:ext cx="91440" cy="414158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18" name="Google Shape;218;p20"/>
            <p:cNvSpPr/>
            <p:nvPr/>
          </p:nvSpPr>
          <p:spPr>
            <a:xfrm>
              <a:off x="6509420" y="3194839"/>
              <a:ext cx="1553095" cy="103539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0"/>
            <p:cNvSpPr txBox="1"/>
            <p:nvPr/>
          </p:nvSpPr>
          <p:spPr>
            <a:xfrm>
              <a:off x="6539746" y="3225165"/>
              <a:ext cx="1492443" cy="974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發言人</a:t>
              </a:r>
              <a:endParaRPr sz="2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rPr b="0" i="0" lang="zh-TW" sz="8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