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9C648676-96B0-47CE-A1A7-55516D9169CE}">
  <a:tblStyle styleId="{9C648676-96B0-47CE-A1A7-55516D9169CE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4E8E8"/>
          </a:solidFill>
        </a:fill>
      </a:tcStyle>
    </a:wholeTbl>
    <a:band1H>
      <a:tcTxStyle/>
      <a:tcStyle>
        <a:fill>
          <a:solidFill>
            <a:srgbClr val="E8CFCF"/>
          </a:solidFill>
        </a:fill>
      </a:tcStyle>
    </a:band1H>
    <a:band2H>
      <a:tcTxStyle/>
    </a:band2H>
    <a:band1V>
      <a:tcTxStyle/>
      <a:tcStyle>
        <a:fill>
          <a:solidFill>
            <a:srgbClr val="E8CFCF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2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fill>
          <a:solidFill>
            <a:schemeClr val="accent2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2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2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zh-TW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5" name="Google Shape;115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投影片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685800" y="2130423"/>
            <a:ext cx="7772400" cy="1470026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1371600" y="3886200"/>
            <a:ext cx="6400800" cy="1752603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898989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直排文字" type="vertTx">
  <p:cSld name="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6" name="Google Shape;76;p11"/>
          <p:cNvSpPr txBox="1"/>
          <p:nvPr>
            <p:ph idx="1" type="body"/>
          </p:nvPr>
        </p:nvSpPr>
        <p:spPr>
          <a:xfrm rot="5400000">
            <a:off x="2309020" y="-251621"/>
            <a:ext cx="4525959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7" name="Google Shape;77;p1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直排標題及文字" type="vertTitleAndTx">
  <p:cSld name="VERTICAL_TITLE_AND_VERTICAL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/>
          <p:nvPr>
            <p:ph type="title"/>
          </p:nvPr>
        </p:nvSpPr>
        <p:spPr>
          <a:xfrm rot="5400000">
            <a:off x="4732335" y="2171704"/>
            <a:ext cx="5851529" cy="20574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2" name="Google Shape;82;p12"/>
          <p:cNvSpPr txBox="1"/>
          <p:nvPr>
            <p:ph idx="1" type="body"/>
          </p:nvPr>
        </p:nvSpPr>
        <p:spPr>
          <a:xfrm rot="5400000">
            <a:off x="541334" y="190506"/>
            <a:ext cx="5851529" cy="601979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3" name="Google Shape;83;p12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4" name="Google Shape;84;p12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5" name="Google Shape;85;p12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標題及物件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5" name="Google Shape;25;p3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Google Shape;26;p3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章節標題" type="secHead">
  <p:cSld name="SECTION_HEADER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"/>
          <p:cNvSpPr txBox="1"/>
          <p:nvPr>
            <p:ph type="title"/>
          </p:nvPr>
        </p:nvSpPr>
        <p:spPr>
          <a:xfrm>
            <a:off x="722311" y="4406895"/>
            <a:ext cx="7772400" cy="136207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1" name="Google Shape;31;p4"/>
          <p:cNvSpPr txBox="1"/>
          <p:nvPr>
            <p:ph idx="1" type="body"/>
          </p:nvPr>
        </p:nvSpPr>
        <p:spPr>
          <a:xfrm>
            <a:off x="722311" y="2906713"/>
            <a:ext cx="7772400" cy="150018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898989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9898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2" name="Google Shape;32;p4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兩項物件" type="twoObj">
  <p:cSld name="TWO_OBJECTS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7" name="Google Shape;37;p5"/>
          <p:cNvSpPr txBox="1"/>
          <p:nvPr>
            <p:ph idx="1" type="body"/>
          </p:nvPr>
        </p:nvSpPr>
        <p:spPr>
          <a:xfrm>
            <a:off x="457200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8" name="Google Shape;38;p5"/>
          <p:cNvSpPr txBox="1"/>
          <p:nvPr>
            <p:ph idx="2" type="body"/>
          </p:nvPr>
        </p:nvSpPr>
        <p:spPr>
          <a:xfrm>
            <a:off x="4648196" y="1600200"/>
            <a:ext cx="4038603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06400" lvl="0" marL="4572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FF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9" name="Google Shape;39;p5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5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比對" type="twoTxTwoObj">
  <p:cSld name="TWO_OBJECTS_WITH_TEX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4" name="Google Shape;44;p6"/>
          <p:cNvSpPr txBox="1"/>
          <p:nvPr>
            <p:ph idx="1" type="body"/>
          </p:nvPr>
        </p:nvSpPr>
        <p:spPr>
          <a:xfrm>
            <a:off x="457200" y="1535113"/>
            <a:ext cx="4040184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5" name="Google Shape;45;p6"/>
          <p:cNvSpPr txBox="1"/>
          <p:nvPr>
            <p:ph idx="2" type="body"/>
          </p:nvPr>
        </p:nvSpPr>
        <p:spPr>
          <a:xfrm>
            <a:off x="457200" y="2174872"/>
            <a:ext cx="4040184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6" name="Google Shape;46;p6"/>
          <p:cNvSpPr txBox="1"/>
          <p:nvPr>
            <p:ph idx="3" type="body"/>
          </p:nvPr>
        </p:nvSpPr>
        <p:spPr>
          <a:xfrm>
            <a:off x="4645023" y="1535113"/>
            <a:ext cx="4041776" cy="63975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  <a:defRPr b="1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7" name="Google Shape;47;p6"/>
          <p:cNvSpPr txBox="1"/>
          <p:nvPr>
            <p:ph idx="4" type="body"/>
          </p:nvPr>
        </p:nvSpPr>
        <p:spPr>
          <a:xfrm>
            <a:off x="4645023" y="2174872"/>
            <a:ext cx="4041776" cy="39512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10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8" name="Google Shape;48;p6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只有標題" type="titleOnly">
  <p:cSld name="TITLE_ONLY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3" name="Google Shape;53;p7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7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空白" type="blank">
  <p:cSld name="BLANK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8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8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8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內容" type="objTx">
  <p:cSld name="OBJECT_WITH_CAPTION_TEXT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/>
          <p:nvPr>
            <p:ph type="title"/>
          </p:nvPr>
        </p:nvSpPr>
        <p:spPr>
          <a:xfrm>
            <a:off x="457200" y="273048"/>
            <a:ext cx="3008311" cy="11620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2" name="Google Shape;62;p9"/>
          <p:cNvSpPr txBox="1"/>
          <p:nvPr>
            <p:ph idx="1" type="body"/>
          </p:nvPr>
        </p:nvSpPr>
        <p:spPr>
          <a:xfrm>
            <a:off x="3575047" y="273048"/>
            <a:ext cx="5111752" cy="5853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3" name="Google Shape;63;p9"/>
          <p:cNvSpPr txBox="1"/>
          <p:nvPr>
            <p:ph idx="2" type="body"/>
          </p:nvPr>
        </p:nvSpPr>
        <p:spPr>
          <a:xfrm>
            <a:off x="457200" y="1435095"/>
            <a:ext cx="3008311" cy="46910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4" name="Google Shape;64;p9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9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9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含標題的圖片" type="picTx">
  <p:cSld name="PICTURE_WITH_CAPTION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0"/>
          <p:cNvSpPr txBox="1"/>
          <p:nvPr>
            <p:ph type="title"/>
          </p:nvPr>
        </p:nvSpPr>
        <p:spPr>
          <a:xfrm>
            <a:off x="1792288" y="4800600"/>
            <a:ext cx="5486400" cy="56673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1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69" name="Google Shape;69;p10"/>
          <p:cNvSpPr txBox="1"/>
          <p:nvPr>
            <p:ph idx="2" type="pic"/>
          </p:nvPr>
        </p:nvSpPr>
        <p:spPr>
          <a:xfrm>
            <a:off x="1792288" y="612776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0" name="Google Shape;70;p10"/>
          <p:cNvSpPr txBox="1"/>
          <p:nvPr>
            <p:ph idx="1" type="body"/>
          </p:nvPr>
        </p:nvSpPr>
        <p:spPr>
          <a:xfrm>
            <a:off x="1792288" y="5367335"/>
            <a:ext cx="5486400" cy="80486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0000FF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1" name="Google Shape;71;p10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0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0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gradFill>
          <a:gsLst>
            <a:gs pos="0">
              <a:srgbClr val="9AB5E4"/>
            </a:gs>
            <a:gs pos="100000">
              <a:srgbClr val="C2D1ED"/>
            </a:gs>
          </a:gsLst>
          <a:lin ang="5400000" scaled="0"/>
        </a:gra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  <a:defRPr b="0" i="0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318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indent="-228600" lvl="6" marL="32004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indent="-228600" lvl="7" marL="36576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indent="-228600" lvl="8" marL="4114800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3" y="6356351"/>
            <a:ext cx="2895603" cy="365129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3" y="6356351"/>
            <a:ext cx="2133596" cy="36512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pic>
        <p:nvPicPr>
          <p:cNvPr descr="C:\Users\BPC\Downloads\教育部logo991006-1.png" id="15" name="Google Shape;15;p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6411443"/>
            <a:ext cx="1475658" cy="44655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BPC\AppData\Local\Temp\Rar$DR60.735\A703(修正型).png" id="16" name="Google Shape;16;p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547667" y="6508351"/>
            <a:ext cx="1263682" cy="25274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>
            <p:ph type="ctrTitle"/>
          </p:nvPr>
        </p:nvSpPr>
        <p:spPr>
          <a:xfrm>
            <a:off x="1259632" y="2060848"/>
            <a:ext cx="6422231" cy="1401367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CH14面對採訪的壓力-2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馬鈺龍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3"/>
          <p:cNvSpPr txBox="1"/>
          <p:nvPr>
            <p:ph idx="1" type="subTitle"/>
          </p:nvPr>
        </p:nvSpPr>
        <p:spPr>
          <a:xfrm>
            <a:off x="1115616" y="3068960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1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rgbClr val="898989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4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前言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14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一、媒體本身有何採訪的壓力？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二、如何面對媒體的採訪？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Char char="•"/>
            </a:pPr>
            <a:r>
              <a:rPr b="0" i="0" lang="zh-TW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三、正面、負面的事件，你該怎麼說？</a:t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39700" lvl="0" marL="3429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5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一、媒體本身有何採訪的壓力？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3" name="Google Shape;103;p15"/>
          <p:cNvGrpSpPr/>
          <p:nvPr/>
        </p:nvGrpSpPr>
        <p:grpSpPr>
          <a:xfrm>
            <a:off x="1969571" y="1600200"/>
            <a:ext cx="5204856" cy="4525963"/>
            <a:chOff x="1512371" y="0"/>
            <a:chExt cx="5204856" cy="4525963"/>
          </a:xfrm>
        </p:grpSpPr>
        <p:sp>
          <p:nvSpPr>
            <p:cNvPr id="104" name="Google Shape;104;p15"/>
            <p:cNvSpPr/>
            <p:nvPr/>
          </p:nvSpPr>
          <p:spPr>
            <a:xfrm>
              <a:off x="1512371" y="0"/>
              <a:ext cx="4525963" cy="4525963"/>
            </a:xfrm>
            <a:prstGeom prst="triangle">
              <a:avLst>
                <a:gd fmla="val 5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5"/>
            <p:cNvSpPr/>
            <p:nvPr/>
          </p:nvSpPr>
          <p:spPr>
            <a:xfrm>
              <a:off x="3775352" y="455027"/>
              <a:ext cx="2941875" cy="1071380"/>
            </a:xfrm>
            <a:prstGeom prst="roundRect">
              <a:avLst>
                <a:gd fmla="val 16667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6" name="Google Shape;106;p15"/>
            <p:cNvSpPr txBox="1"/>
            <p:nvPr/>
          </p:nvSpPr>
          <p:spPr>
            <a:xfrm>
              <a:off x="3827652" y="507327"/>
              <a:ext cx="2837275" cy="9667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0000" lIns="160000" spcFirstLastPara="1" rIns="160000" wrap="square" tIns="160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專題報導</a:t>
              </a:r>
              <a:endPara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7" name="Google Shape;107;p15"/>
            <p:cNvSpPr/>
            <p:nvPr/>
          </p:nvSpPr>
          <p:spPr>
            <a:xfrm>
              <a:off x="3775352" y="1660330"/>
              <a:ext cx="2941875" cy="1071380"/>
            </a:xfrm>
            <a:prstGeom prst="roundRect">
              <a:avLst>
                <a:gd fmla="val 16667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5"/>
            <p:cNvSpPr txBox="1"/>
            <p:nvPr/>
          </p:nvSpPr>
          <p:spPr>
            <a:xfrm>
              <a:off x="3827652" y="1712630"/>
              <a:ext cx="2837275" cy="9667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0000" lIns="160000" spcFirstLastPara="1" rIns="160000" wrap="square" tIns="160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獨家新聞</a:t>
              </a:r>
              <a:endPara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15"/>
            <p:cNvSpPr/>
            <p:nvPr/>
          </p:nvSpPr>
          <p:spPr>
            <a:xfrm>
              <a:off x="3775352" y="2865632"/>
              <a:ext cx="2941875" cy="1071380"/>
            </a:xfrm>
            <a:prstGeom prst="roundRect">
              <a:avLst>
                <a:gd fmla="val 16667" name="adj"/>
              </a:avLst>
            </a:prstGeom>
            <a:solidFill>
              <a:schemeClr val="lt1">
                <a:alpha val="89803"/>
              </a:schemeClr>
            </a:solidFill>
            <a:ln cap="flat" cmpd="sng" w="25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5"/>
            <p:cNvSpPr txBox="1"/>
            <p:nvPr/>
          </p:nvSpPr>
          <p:spPr>
            <a:xfrm>
              <a:off x="3827652" y="2917932"/>
              <a:ext cx="2837275" cy="96678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60000" lIns="160000" spcFirstLastPara="1" rIns="160000" wrap="square" tIns="16000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0" i="0" lang="zh-TW" sz="4200" u="none" cap="none" strike="noStrik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即時新聞</a:t>
              </a:r>
              <a:endParaRPr b="0" i="0" sz="4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1" name="Google Shape;111;p15"/>
          <p:cNvSpPr txBox="1"/>
          <p:nvPr/>
        </p:nvSpPr>
        <p:spPr>
          <a:xfrm>
            <a:off x="107504" y="2060848"/>
            <a:ext cx="3467616" cy="10772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zh-TW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你要先了解，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媒體的壓力何在？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2" name="Google Shape;112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57200" y="3182861"/>
            <a:ext cx="2210550" cy="29487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6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8" name="Google Shape;118;p16"/>
          <p:cNvGraphicFramePr/>
          <p:nvPr/>
        </p:nvGraphicFramePr>
        <p:xfrm>
          <a:off x="539552" y="278092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{9C648676-96B0-47CE-A1A7-55516D9169CE}</a:tableStyleId>
              </a:tblPr>
              <a:tblGrid>
                <a:gridCol w="1738525"/>
                <a:gridCol w="6491075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壓力形態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壓力來源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4932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專題報導</a:t>
                      </a:r>
                      <a:endParaRPr/>
                    </a:p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長期策畫，深度訪談，耗時較久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573250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獨家新聞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搶內幕獨家，求工作表現</a:t>
                      </a:r>
                      <a:endParaRPr sz="1800"/>
                    </a:p>
                  </a:txBody>
                  <a:tcPr marT="45725" marB="45725" marR="91450" marL="91450"/>
                </a:tc>
              </a:tr>
              <a:tr h="576075"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即時新聞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zh-TW" sz="1800"/>
                        <a:t>重大比賽的結果</a:t>
                      </a:r>
                      <a:endParaRPr sz="18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19" name="Google Shape;119;p16"/>
          <p:cNvSpPr txBox="1"/>
          <p:nvPr/>
        </p:nvSpPr>
        <p:spPr>
          <a:xfrm>
            <a:off x="2633007" y="2060848"/>
            <a:ext cx="387798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媒體的主要壓力來源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7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二、如何面對媒體的採訪？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" name="Google Shape;125;p17"/>
          <p:cNvGrpSpPr/>
          <p:nvPr/>
        </p:nvGrpSpPr>
        <p:grpSpPr>
          <a:xfrm>
            <a:off x="463508" y="2165163"/>
            <a:ext cx="8216982" cy="3396036"/>
            <a:chOff x="6308" y="564963"/>
            <a:chExt cx="8216982" cy="3396036"/>
          </a:xfrm>
        </p:grpSpPr>
        <p:sp>
          <p:nvSpPr>
            <p:cNvPr id="126" name="Google Shape;126;p17"/>
            <p:cNvSpPr/>
            <p:nvPr/>
          </p:nvSpPr>
          <p:spPr>
            <a:xfrm>
              <a:off x="2379359" y="1231698"/>
              <a:ext cx="515615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7" name="Google Shape;127;p17"/>
            <p:cNvSpPr txBox="1"/>
            <p:nvPr/>
          </p:nvSpPr>
          <p:spPr>
            <a:xfrm>
              <a:off x="2623511" y="1274687"/>
              <a:ext cx="27310" cy="5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17"/>
            <p:cNvSpPr/>
            <p:nvPr/>
          </p:nvSpPr>
          <p:spPr>
            <a:xfrm>
              <a:off x="6308" y="564963"/>
              <a:ext cx="2374850" cy="1424910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9" name="Google Shape;129;p17"/>
            <p:cNvSpPr txBox="1"/>
            <p:nvPr/>
          </p:nvSpPr>
          <p:spPr>
            <a:xfrm>
              <a:off x="6308" y="564963"/>
              <a:ext cx="2374850" cy="14249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3350" lIns="213350" spcFirstLastPara="1" rIns="213350" wrap="square" tIns="2133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先明白媒體壓力源</a:t>
              </a:r>
              <a:endParaRPr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7"/>
            <p:cNvSpPr/>
            <p:nvPr/>
          </p:nvSpPr>
          <p:spPr>
            <a:xfrm>
              <a:off x="5300425" y="1231698"/>
              <a:ext cx="515615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1" name="Google Shape;131;p17"/>
            <p:cNvSpPr txBox="1"/>
            <p:nvPr/>
          </p:nvSpPr>
          <p:spPr>
            <a:xfrm>
              <a:off x="5544577" y="1274687"/>
              <a:ext cx="27310" cy="5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2" name="Google Shape;132;p17"/>
            <p:cNvSpPr/>
            <p:nvPr/>
          </p:nvSpPr>
          <p:spPr>
            <a:xfrm>
              <a:off x="2927374" y="564963"/>
              <a:ext cx="2374850" cy="1424910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3" name="Google Shape;133;p17"/>
            <p:cNvSpPr txBox="1"/>
            <p:nvPr/>
          </p:nvSpPr>
          <p:spPr>
            <a:xfrm>
              <a:off x="2927374" y="564963"/>
              <a:ext cx="2374850" cy="14249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3350" lIns="213350" spcFirstLastPara="1" rIns="213350" wrap="square" tIns="2133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確定自己的受訪態度</a:t>
              </a:r>
              <a:endParaRPr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7"/>
            <p:cNvSpPr/>
            <p:nvPr/>
          </p:nvSpPr>
          <p:spPr>
            <a:xfrm>
              <a:off x="1193734" y="1988073"/>
              <a:ext cx="5842131" cy="515615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3980"/>
                  </a:lnTo>
                  <a:lnTo>
                    <a:pt x="0" y="63980"/>
                  </a:lnTo>
                  <a:lnTo>
                    <a:pt x="0" y="120000"/>
                  </a:lnTo>
                </a:path>
              </a:pathLst>
            </a:cu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5" name="Google Shape;135;p17"/>
            <p:cNvSpPr txBox="1"/>
            <p:nvPr/>
          </p:nvSpPr>
          <p:spPr>
            <a:xfrm>
              <a:off x="3968109" y="2243150"/>
              <a:ext cx="293380" cy="5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6" name="Google Shape;136;p17"/>
            <p:cNvSpPr/>
            <p:nvPr/>
          </p:nvSpPr>
          <p:spPr>
            <a:xfrm>
              <a:off x="5848440" y="564963"/>
              <a:ext cx="2374850" cy="1424910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7" name="Google Shape;137;p17"/>
            <p:cNvSpPr txBox="1"/>
            <p:nvPr/>
          </p:nvSpPr>
          <p:spPr>
            <a:xfrm>
              <a:off x="5848440" y="564963"/>
              <a:ext cx="2374850" cy="14249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3350" lIns="213350" spcFirstLastPara="1" rIns="213350" wrap="square" tIns="2133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為自己蒐集受訪資訊</a:t>
              </a:r>
              <a:endParaRPr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7"/>
            <p:cNvSpPr/>
            <p:nvPr/>
          </p:nvSpPr>
          <p:spPr>
            <a:xfrm>
              <a:off x="2379359" y="3202824"/>
              <a:ext cx="515615" cy="91440"/>
            </a:xfrm>
            <a:custGeom>
              <a:rect b="b" l="l" r="r" t="t"/>
              <a:pathLst>
                <a:path extrusionOk="0" h="120000" w="120000">
                  <a:moveTo>
                    <a:pt x="0" y="60000"/>
                  </a:moveTo>
                  <a:lnTo>
                    <a:pt x="120000" y="60000"/>
                  </a:lnTo>
                </a:path>
              </a:pathLst>
            </a:custGeom>
            <a:noFill/>
            <a:ln cap="flat" cmpd="sng" w="9525">
              <a:solidFill>
                <a:schemeClr val="accent1"/>
              </a:solidFill>
              <a:prstDash val="solid"/>
              <a:round/>
              <a:headEnd len="sm" w="sm" type="none"/>
              <a:tailEnd len="med" w="med" type="stealth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9" name="Google Shape;139;p17"/>
            <p:cNvSpPr txBox="1"/>
            <p:nvPr/>
          </p:nvSpPr>
          <p:spPr>
            <a:xfrm>
              <a:off x="2623511" y="3245813"/>
              <a:ext cx="27310" cy="54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0" lIns="12700" spcFirstLastPara="1" rIns="12700" wrap="square" tIns="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0" name="Google Shape;140;p17"/>
            <p:cNvSpPr/>
            <p:nvPr/>
          </p:nvSpPr>
          <p:spPr>
            <a:xfrm>
              <a:off x="6308" y="2536089"/>
              <a:ext cx="2374850" cy="1424910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1" name="Google Shape;141;p17"/>
            <p:cNvSpPr txBox="1"/>
            <p:nvPr/>
          </p:nvSpPr>
          <p:spPr>
            <a:xfrm>
              <a:off x="6308" y="2536089"/>
              <a:ext cx="2374850" cy="14249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3350" lIns="213350" spcFirstLastPara="1" rIns="213350" wrap="square" tIns="2133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決定受訪的形式</a:t>
              </a:r>
              <a:endParaRPr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17"/>
            <p:cNvSpPr/>
            <p:nvPr/>
          </p:nvSpPr>
          <p:spPr>
            <a:xfrm>
              <a:off x="2927374" y="2536089"/>
              <a:ext cx="2374850" cy="1424910"/>
            </a:xfrm>
            <a:prstGeom prst="rect">
              <a:avLst/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3" name="Google Shape;143;p17"/>
            <p:cNvSpPr txBox="1"/>
            <p:nvPr/>
          </p:nvSpPr>
          <p:spPr>
            <a:xfrm>
              <a:off x="2927374" y="2536089"/>
              <a:ext cx="2374850" cy="142491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13350" lIns="213350" spcFirstLastPara="1" rIns="213350" wrap="square" tIns="2133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0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完成訪問</a:t>
              </a:r>
              <a:endParaRPr sz="3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44" name="Google Shape;144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328744" y="4149080"/>
            <a:ext cx="2348880" cy="2348880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7"/>
          <p:cNvSpPr txBox="1"/>
          <p:nvPr/>
        </p:nvSpPr>
        <p:spPr>
          <a:xfrm>
            <a:off x="1970967" y="1417640"/>
            <a:ext cx="5202065" cy="5847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zh-TW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自己設下步驟 逐步化解壓力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8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1" name="Google Shape;151;p18"/>
          <p:cNvGrpSpPr/>
          <p:nvPr/>
        </p:nvGrpSpPr>
        <p:grpSpPr>
          <a:xfrm>
            <a:off x="457199" y="1600200"/>
            <a:ext cx="8229601" cy="4525962"/>
            <a:chOff x="-1" y="0"/>
            <a:chExt cx="8229601" cy="4525962"/>
          </a:xfrm>
        </p:grpSpPr>
        <p:sp>
          <p:nvSpPr>
            <p:cNvPr id="152" name="Google Shape;152;p18"/>
            <p:cNvSpPr/>
            <p:nvPr/>
          </p:nvSpPr>
          <p:spPr>
            <a:xfrm rot="-5400000">
              <a:off x="925909" y="-925909"/>
              <a:ext cx="2262981" cy="4114800"/>
            </a:xfrm>
            <a:prstGeom prst="round1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3" name="Google Shape;153;p18"/>
            <p:cNvSpPr txBox="1"/>
            <p:nvPr/>
          </p:nvSpPr>
          <p:spPr>
            <a:xfrm>
              <a:off x="-1" y="1"/>
              <a:ext cx="4114800" cy="1697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70250" lIns="270250" spcFirstLastPara="1" rIns="270250" wrap="square" tIns="270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保持自然</a:t>
              </a:r>
              <a:endParaRPr sz="3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18"/>
            <p:cNvSpPr/>
            <p:nvPr/>
          </p:nvSpPr>
          <p:spPr>
            <a:xfrm>
              <a:off x="4114800" y="0"/>
              <a:ext cx="4114800" cy="2262981"/>
            </a:xfrm>
            <a:prstGeom prst="round1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5" name="Google Shape;155;p18"/>
            <p:cNvSpPr txBox="1"/>
            <p:nvPr/>
          </p:nvSpPr>
          <p:spPr>
            <a:xfrm>
              <a:off x="4114800" y="0"/>
              <a:ext cx="4114800" cy="1697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70250" lIns="270250" spcFirstLastPara="1" rIns="270250" wrap="square" tIns="270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事先準備</a:t>
              </a:r>
              <a:endParaRPr sz="3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18"/>
            <p:cNvSpPr/>
            <p:nvPr/>
          </p:nvSpPr>
          <p:spPr>
            <a:xfrm rot="10800000">
              <a:off x="0" y="2262981"/>
              <a:ext cx="4114800" cy="2262981"/>
            </a:xfrm>
            <a:prstGeom prst="round1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7" name="Google Shape;157;p18"/>
            <p:cNvSpPr txBox="1"/>
            <p:nvPr/>
          </p:nvSpPr>
          <p:spPr>
            <a:xfrm>
              <a:off x="0" y="2828726"/>
              <a:ext cx="4114800" cy="1697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70250" lIns="270250" spcFirstLastPara="1" rIns="270250" wrap="square" tIns="270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如果不是直播可以要求重錄</a:t>
              </a:r>
              <a:endParaRPr sz="3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18"/>
            <p:cNvSpPr/>
            <p:nvPr/>
          </p:nvSpPr>
          <p:spPr>
            <a:xfrm rot="5400000">
              <a:off x="5040709" y="1337072"/>
              <a:ext cx="2262981" cy="4114800"/>
            </a:xfrm>
            <a:prstGeom prst="round1Rect">
              <a:avLst>
                <a:gd fmla="val 16667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9" name="Google Shape;159;p18"/>
            <p:cNvSpPr txBox="1"/>
            <p:nvPr/>
          </p:nvSpPr>
          <p:spPr>
            <a:xfrm>
              <a:off x="4114799" y="2828726"/>
              <a:ext cx="4114800" cy="169723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70250" lIns="270250" spcFirstLastPara="1" rIns="270250" wrap="square" tIns="270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8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隨時自我激勵</a:t>
              </a:r>
              <a:endParaRPr sz="3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18"/>
            <p:cNvSpPr/>
            <p:nvPr/>
          </p:nvSpPr>
          <p:spPr>
            <a:xfrm>
              <a:off x="2880359" y="1697236"/>
              <a:ext cx="2468880" cy="1131490"/>
            </a:xfrm>
            <a:prstGeom prst="roundRect">
              <a:avLst>
                <a:gd fmla="val 16667" name="adj"/>
              </a:avLst>
            </a:prstGeom>
            <a:solidFill>
              <a:srgbClr val="B1C0D7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1" name="Google Shape;161;p18"/>
            <p:cNvSpPr txBox="1"/>
            <p:nvPr/>
          </p:nvSpPr>
          <p:spPr>
            <a:xfrm>
              <a:off x="2935594" y="1752471"/>
              <a:ext cx="2358410" cy="102102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144775" lIns="144775" spcFirstLastPara="1" rIns="144775" wrap="square" tIns="14477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8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受訪態度</a:t>
              </a:r>
              <a:endParaRPr sz="3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9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三、正面、負面的事件，你該怎麼說？</a:t>
            </a:r>
            <a:br>
              <a:rPr b="0" i="0" lang="zh-TW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7" name="Google Shape;167;p19"/>
          <p:cNvGrpSpPr/>
          <p:nvPr/>
        </p:nvGrpSpPr>
        <p:grpSpPr>
          <a:xfrm>
            <a:off x="457200" y="1792386"/>
            <a:ext cx="8229600" cy="4141589"/>
            <a:chOff x="0" y="192186"/>
            <a:chExt cx="8229600" cy="4141589"/>
          </a:xfrm>
        </p:grpSpPr>
        <p:sp>
          <p:nvSpPr>
            <p:cNvPr id="168" name="Google Shape;168;p19"/>
            <p:cNvSpPr/>
            <p:nvPr/>
          </p:nvSpPr>
          <p:spPr>
            <a:xfrm>
              <a:off x="0" y="3091299"/>
              <a:ext cx="8229600" cy="1242476"/>
            </a:xfrm>
            <a:prstGeom prst="roundRect">
              <a:avLst>
                <a:gd fmla="val 10000" name="adj"/>
              </a:avLst>
            </a:prstGeom>
            <a:solidFill>
              <a:srgbClr val="CFD7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19"/>
            <p:cNvSpPr txBox="1"/>
            <p:nvPr/>
          </p:nvSpPr>
          <p:spPr>
            <a:xfrm>
              <a:off x="0" y="3091299"/>
              <a:ext cx="2468880" cy="1242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3125" lIns="263125" spcFirstLastPara="1" rIns="263125" wrap="square" tIns="2631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19"/>
            <p:cNvSpPr/>
            <p:nvPr/>
          </p:nvSpPr>
          <p:spPr>
            <a:xfrm>
              <a:off x="0" y="1641743"/>
              <a:ext cx="8229600" cy="1242476"/>
            </a:xfrm>
            <a:prstGeom prst="roundRect">
              <a:avLst>
                <a:gd fmla="val 10000" name="adj"/>
              </a:avLst>
            </a:prstGeom>
            <a:solidFill>
              <a:srgbClr val="CFD7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1" name="Google Shape;171;p19"/>
            <p:cNvSpPr txBox="1"/>
            <p:nvPr/>
          </p:nvSpPr>
          <p:spPr>
            <a:xfrm>
              <a:off x="0" y="1641743"/>
              <a:ext cx="2468880" cy="1242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3125" lIns="263125" spcFirstLastPara="1" rIns="263125" wrap="square" tIns="2631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19"/>
            <p:cNvSpPr/>
            <p:nvPr/>
          </p:nvSpPr>
          <p:spPr>
            <a:xfrm>
              <a:off x="0" y="192186"/>
              <a:ext cx="8229600" cy="1242476"/>
            </a:xfrm>
            <a:prstGeom prst="roundRect">
              <a:avLst>
                <a:gd fmla="val 10000" name="adj"/>
              </a:avLst>
            </a:prstGeom>
            <a:solidFill>
              <a:srgbClr val="CFD7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3" name="Google Shape;173;p19"/>
            <p:cNvSpPr txBox="1"/>
            <p:nvPr/>
          </p:nvSpPr>
          <p:spPr>
            <a:xfrm>
              <a:off x="0" y="192186"/>
              <a:ext cx="2468880" cy="1242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3125" lIns="263125" spcFirstLastPara="1" rIns="263125" wrap="square" tIns="2631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媒體宣傳</a:t>
              </a:r>
              <a:endParaRPr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19"/>
            <p:cNvSpPr/>
            <p:nvPr/>
          </p:nvSpPr>
          <p:spPr>
            <a:xfrm>
              <a:off x="4995152" y="295726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9"/>
            <p:cNvSpPr txBox="1"/>
            <p:nvPr/>
          </p:nvSpPr>
          <p:spPr>
            <a:xfrm>
              <a:off x="5025478" y="326052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正面事件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19"/>
            <p:cNvSpPr/>
            <p:nvPr/>
          </p:nvSpPr>
          <p:spPr>
            <a:xfrm>
              <a:off x="4257431" y="1331123"/>
              <a:ext cx="1514268" cy="41415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77" name="Google Shape;177;p19"/>
            <p:cNvSpPr/>
            <p:nvPr/>
          </p:nvSpPr>
          <p:spPr>
            <a:xfrm>
              <a:off x="3480883" y="1745282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9"/>
            <p:cNvSpPr txBox="1"/>
            <p:nvPr/>
          </p:nvSpPr>
          <p:spPr>
            <a:xfrm>
              <a:off x="3511209" y="1775608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個人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19"/>
            <p:cNvSpPr/>
            <p:nvPr/>
          </p:nvSpPr>
          <p:spPr>
            <a:xfrm>
              <a:off x="3247919" y="2780680"/>
              <a:ext cx="1009512" cy="41415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0" name="Google Shape;180;p19"/>
            <p:cNvSpPr/>
            <p:nvPr/>
          </p:nvSpPr>
          <p:spPr>
            <a:xfrm>
              <a:off x="2471371" y="3194839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1" name="Google Shape;181;p19"/>
            <p:cNvSpPr txBox="1"/>
            <p:nvPr/>
          </p:nvSpPr>
          <p:spPr>
            <a:xfrm>
              <a:off x="2501697" y="3225165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心路歷程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19"/>
            <p:cNvSpPr/>
            <p:nvPr/>
          </p:nvSpPr>
          <p:spPr>
            <a:xfrm>
              <a:off x="4257431" y="2780680"/>
              <a:ext cx="1009512" cy="41415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3" name="Google Shape;183;p19"/>
            <p:cNvSpPr/>
            <p:nvPr/>
          </p:nvSpPr>
          <p:spPr>
            <a:xfrm>
              <a:off x="4490396" y="3194839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9"/>
            <p:cNvSpPr txBox="1"/>
            <p:nvPr/>
          </p:nvSpPr>
          <p:spPr>
            <a:xfrm>
              <a:off x="4520722" y="3225165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比賽過程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5" name="Google Shape;185;p19"/>
            <p:cNvSpPr/>
            <p:nvPr/>
          </p:nvSpPr>
          <p:spPr>
            <a:xfrm>
              <a:off x="5771700" y="1331123"/>
              <a:ext cx="1514268" cy="41415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6" name="Google Shape;186;p19"/>
            <p:cNvSpPr/>
            <p:nvPr/>
          </p:nvSpPr>
          <p:spPr>
            <a:xfrm>
              <a:off x="6509420" y="1745282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7" name="Google Shape;187;p19"/>
            <p:cNvSpPr txBox="1"/>
            <p:nvPr/>
          </p:nvSpPr>
          <p:spPr>
            <a:xfrm>
              <a:off x="6539746" y="1775608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團隊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8" name="Google Shape;188;p19"/>
            <p:cNvSpPr/>
            <p:nvPr/>
          </p:nvSpPr>
          <p:spPr>
            <a:xfrm>
              <a:off x="7240248" y="2780680"/>
              <a:ext cx="91440" cy="41415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189" name="Google Shape;189;p19"/>
            <p:cNvSpPr/>
            <p:nvPr/>
          </p:nvSpPr>
          <p:spPr>
            <a:xfrm>
              <a:off x="6509420" y="3194839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9"/>
            <p:cNvSpPr txBox="1"/>
            <p:nvPr/>
          </p:nvSpPr>
          <p:spPr>
            <a:xfrm>
              <a:off x="6539746" y="3225165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團隊榮耀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0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6" name="Google Shape;196;p20"/>
          <p:cNvGrpSpPr/>
          <p:nvPr/>
        </p:nvGrpSpPr>
        <p:grpSpPr>
          <a:xfrm>
            <a:off x="457200" y="1792386"/>
            <a:ext cx="8229600" cy="4141589"/>
            <a:chOff x="0" y="192186"/>
            <a:chExt cx="8229600" cy="4141589"/>
          </a:xfrm>
        </p:grpSpPr>
        <p:sp>
          <p:nvSpPr>
            <p:cNvPr id="197" name="Google Shape;197;p20"/>
            <p:cNvSpPr/>
            <p:nvPr/>
          </p:nvSpPr>
          <p:spPr>
            <a:xfrm>
              <a:off x="0" y="3091299"/>
              <a:ext cx="8229600" cy="1242476"/>
            </a:xfrm>
            <a:prstGeom prst="roundRect">
              <a:avLst>
                <a:gd fmla="val 10000" name="adj"/>
              </a:avLst>
            </a:prstGeom>
            <a:solidFill>
              <a:srgbClr val="CFD7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8" name="Google Shape;198;p20"/>
            <p:cNvSpPr txBox="1"/>
            <p:nvPr/>
          </p:nvSpPr>
          <p:spPr>
            <a:xfrm>
              <a:off x="0" y="3091299"/>
              <a:ext cx="2468880" cy="1242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3125" lIns="263125" spcFirstLastPara="1" rIns="263125" wrap="square" tIns="2631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20"/>
            <p:cNvSpPr/>
            <p:nvPr/>
          </p:nvSpPr>
          <p:spPr>
            <a:xfrm>
              <a:off x="0" y="1641743"/>
              <a:ext cx="8229600" cy="1242476"/>
            </a:xfrm>
            <a:prstGeom prst="roundRect">
              <a:avLst>
                <a:gd fmla="val 10000" name="adj"/>
              </a:avLst>
            </a:prstGeom>
            <a:solidFill>
              <a:srgbClr val="CFD7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0" name="Google Shape;200;p20"/>
            <p:cNvSpPr txBox="1"/>
            <p:nvPr/>
          </p:nvSpPr>
          <p:spPr>
            <a:xfrm>
              <a:off x="0" y="1641743"/>
              <a:ext cx="2468880" cy="1242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3125" lIns="263125" spcFirstLastPara="1" rIns="263125" wrap="square" tIns="2631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20"/>
            <p:cNvSpPr/>
            <p:nvPr/>
          </p:nvSpPr>
          <p:spPr>
            <a:xfrm>
              <a:off x="0" y="192186"/>
              <a:ext cx="8229600" cy="1242476"/>
            </a:xfrm>
            <a:prstGeom prst="roundRect">
              <a:avLst>
                <a:gd fmla="val 10000" name="adj"/>
              </a:avLst>
            </a:prstGeom>
            <a:solidFill>
              <a:srgbClr val="CFD7E7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20"/>
            <p:cNvSpPr txBox="1"/>
            <p:nvPr/>
          </p:nvSpPr>
          <p:spPr>
            <a:xfrm>
              <a:off x="0" y="192186"/>
              <a:ext cx="2468880" cy="124247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263125" lIns="263125" spcFirstLastPara="1" rIns="263125" wrap="square" tIns="2631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370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媒體嗜血</a:t>
              </a:r>
              <a:endParaRPr sz="3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3" name="Google Shape;203;p20"/>
            <p:cNvSpPr/>
            <p:nvPr/>
          </p:nvSpPr>
          <p:spPr>
            <a:xfrm>
              <a:off x="4995152" y="295726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4" name="Google Shape;204;p20"/>
            <p:cNvSpPr txBox="1"/>
            <p:nvPr/>
          </p:nvSpPr>
          <p:spPr>
            <a:xfrm>
              <a:off x="5025478" y="326052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負面事件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5" name="Google Shape;205;p20"/>
            <p:cNvSpPr/>
            <p:nvPr/>
          </p:nvSpPr>
          <p:spPr>
            <a:xfrm>
              <a:off x="4257431" y="1331123"/>
              <a:ext cx="1514268" cy="41415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6" name="Google Shape;206;p20"/>
            <p:cNvSpPr/>
            <p:nvPr/>
          </p:nvSpPr>
          <p:spPr>
            <a:xfrm>
              <a:off x="3480883" y="1745282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7" name="Google Shape;207;p20"/>
            <p:cNvSpPr txBox="1"/>
            <p:nvPr/>
          </p:nvSpPr>
          <p:spPr>
            <a:xfrm>
              <a:off x="3511209" y="1775608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個人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20"/>
            <p:cNvSpPr/>
            <p:nvPr/>
          </p:nvSpPr>
          <p:spPr>
            <a:xfrm>
              <a:off x="3247919" y="2780680"/>
              <a:ext cx="1009512" cy="414158"/>
            </a:xfrm>
            <a:custGeom>
              <a:rect b="b" l="l" r="r" t="t"/>
              <a:pathLst>
                <a:path extrusionOk="0" h="120000" w="120000">
                  <a:moveTo>
                    <a:pt x="120000" y="0"/>
                  </a:moveTo>
                  <a:lnTo>
                    <a:pt x="120000" y="60000"/>
                  </a:lnTo>
                  <a:lnTo>
                    <a:pt x="0" y="60000"/>
                  </a:lnTo>
                  <a:lnTo>
                    <a:pt x="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09" name="Google Shape;209;p20"/>
            <p:cNvSpPr/>
            <p:nvPr/>
          </p:nvSpPr>
          <p:spPr>
            <a:xfrm>
              <a:off x="2471371" y="3194839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0" name="Google Shape;210;p20"/>
            <p:cNvSpPr txBox="1"/>
            <p:nvPr/>
          </p:nvSpPr>
          <p:spPr>
            <a:xfrm>
              <a:off x="2501697" y="3225165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澄清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" name="Google Shape;211;p20"/>
            <p:cNvSpPr/>
            <p:nvPr/>
          </p:nvSpPr>
          <p:spPr>
            <a:xfrm>
              <a:off x="4257431" y="2780680"/>
              <a:ext cx="1009512" cy="41415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2" name="Google Shape;212;p20"/>
            <p:cNvSpPr/>
            <p:nvPr/>
          </p:nvSpPr>
          <p:spPr>
            <a:xfrm>
              <a:off x="4490396" y="3194839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3" name="Google Shape;213;p20"/>
            <p:cNvSpPr txBox="1"/>
            <p:nvPr/>
          </p:nvSpPr>
          <p:spPr>
            <a:xfrm>
              <a:off x="4520722" y="3225165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誠實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4" name="Google Shape;214;p20"/>
            <p:cNvSpPr/>
            <p:nvPr/>
          </p:nvSpPr>
          <p:spPr>
            <a:xfrm>
              <a:off x="5771700" y="1331123"/>
              <a:ext cx="1514268" cy="414158"/>
            </a:xfrm>
            <a:custGeom>
              <a:rect b="b" l="l" r="r" t="t"/>
              <a:pathLst>
                <a:path extrusionOk="0" h="120000" w="120000">
                  <a:moveTo>
                    <a:pt x="0" y="0"/>
                  </a:moveTo>
                  <a:lnTo>
                    <a:pt x="0" y="60000"/>
                  </a:lnTo>
                  <a:lnTo>
                    <a:pt x="120000" y="60000"/>
                  </a:lnTo>
                  <a:lnTo>
                    <a:pt x="120000" y="120000"/>
                  </a:lnTo>
                </a:path>
              </a:pathLst>
            </a:custGeom>
            <a:noFill/>
            <a:ln cap="flat" cmpd="sng" w="25400">
              <a:solidFill>
                <a:srgbClr val="3B6495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5" name="Google Shape;215;p20"/>
            <p:cNvSpPr/>
            <p:nvPr/>
          </p:nvSpPr>
          <p:spPr>
            <a:xfrm>
              <a:off x="6509420" y="1745282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6" name="Google Shape;216;p20"/>
            <p:cNvSpPr txBox="1"/>
            <p:nvPr/>
          </p:nvSpPr>
          <p:spPr>
            <a:xfrm>
              <a:off x="6539746" y="1775608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團隊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7" name="Google Shape;217;p20"/>
            <p:cNvSpPr/>
            <p:nvPr/>
          </p:nvSpPr>
          <p:spPr>
            <a:xfrm>
              <a:off x="7240248" y="2780680"/>
              <a:ext cx="91440" cy="414158"/>
            </a:xfrm>
            <a:custGeom>
              <a:rect b="b" l="l" r="r" t="t"/>
              <a:pathLst>
                <a:path extrusionOk="0" h="120000" w="120000">
                  <a:moveTo>
                    <a:pt x="60000" y="0"/>
                  </a:moveTo>
                  <a:lnTo>
                    <a:pt x="60000" y="120000"/>
                  </a:lnTo>
                </a:path>
              </a:pathLst>
            </a:custGeom>
            <a:noFill/>
            <a:ln cap="flat" cmpd="sng" w="25400">
              <a:solidFill>
                <a:srgbClr val="4674AA"/>
              </a:solidFill>
              <a:prstDash val="solid"/>
              <a:round/>
              <a:headEnd len="sm" w="sm" type="none"/>
              <a:tailEnd len="sm" w="sm" type="none"/>
            </a:ln>
          </p:spPr>
        </p:sp>
        <p:sp>
          <p:nvSpPr>
            <p:cNvPr id="218" name="Google Shape;218;p20"/>
            <p:cNvSpPr/>
            <p:nvPr/>
          </p:nvSpPr>
          <p:spPr>
            <a:xfrm>
              <a:off x="6509420" y="3194839"/>
              <a:ext cx="1553095" cy="1035397"/>
            </a:xfrm>
            <a:prstGeom prst="roundRect">
              <a:avLst>
                <a:gd fmla="val 10000" name="adj"/>
              </a:avLst>
            </a:prstGeom>
            <a:solidFill>
              <a:schemeClr val="accent1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9" name="Google Shape;219;p20"/>
            <p:cNvSpPr txBox="1"/>
            <p:nvPr/>
          </p:nvSpPr>
          <p:spPr>
            <a:xfrm>
              <a:off x="6539746" y="3225165"/>
              <a:ext cx="1492443" cy="97474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5250" lIns="95250" spcFirstLastPara="1" rIns="95250" wrap="square" tIns="952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zh-TW" sz="250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rPr>
                <a:t>發言人</a:t>
              </a:r>
              <a:endParaRPr sz="25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1"/>
          <p:cNvSpPr txBox="1"/>
          <p:nvPr>
            <p:ph type="title"/>
          </p:nvPr>
        </p:nvSpPr>
        <p:spPr>
          <a:xfrm>
            <a:off x="457200" y="27464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1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5" name="Google Shape;225;p21"/>
          <p:cNvSpPr txBox="1"/>
          <p:nvPr>
            <p:ph idx="1" type="body"/>
          </p:nvPr>
        </p:nvSpPr>
        <p:spPr>
          <a:xfrm>
            <a:off x="457200" y="1600200"/>
            <a:ext cx="8229600" cy="452595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t/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00FF"/>
              </a:buClr>
              <a:buSzPts val="8000"/>
              <a:buFont typeface="Arial"/>
              <a:buNone/>
            </a:pPr>
            <a:r>
              <a:rPr b="0" i="0" lang="zh-TW" sz="80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謝謝</a:t>
            </a:r>
            <a:endParaRPr b="0" i="0" sz="8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佈景主題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課程名稱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