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4" r:id="rId26"/>
    <p:sldId id="303" r:id="rId27"/>
    <p:sldId id="279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8" autoAdjust="0"/>
    <p:restoredTop sz="94648"/>
  </p:normalViewPr>
  <p:slideViewPr>
    <p:cSldViewPr snapToGrid="0">
      <p:cViewPr varScale="1">
        <p:scale>
          <a:sx n="81" d="100"/>
          <a:sy n="81" d="100"/>
        </p:scale>
        <p:origin x="16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21B57-E9C1-4898-B467-08E9A6421A21}" type="datetimeFigureOut">
              <a:rPr lang="zh-TW" altLang="en-US" smtClean="0"/>
              <a:t>2018/6/2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36CCA-FDEB-4069-836E-3F0BD38B7F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9087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9FD96D-C6D9-40EF-8FE1-14D3AC892444}" type="datetime1">
              <a:rPr lang="en-US"/>
              <a:pPr lvl="0"/>
              <a:t>6/2/2018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62862F-5670-4486-888A-53CB5D6865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9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EE9961-6D71-40A2-A964-51BD2FE72388}" type="datetime1">
              <a:rPr lang="en-US"/>
              <a:pPr lvl="0"/>
              <a:t>6/2/2018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91889C-91E1-42BC-AD66-0EF89AEFD7A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F4BE9B-BDB1-4EDF-A80A-50F868C3718F}" type="datetime1">
              <a:rPr lang="en-US"/>
              <a:pPr lvl="0"/>
              <a:t>6/2/2018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15A3A0-E0B6-4474-BB1D-9527034BF3E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1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AED4BD-770D-4A02-8B5B-42F3BD57FE5B}" type="datetime1">
              <a:rPr lang="en-US"/>
              <a:pPr lvl="0"/>
              <a:t>6/2/2018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817256-01CD-4AD4-B021-A60EF1D93A5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4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ABCAF7-4CBD-49A0-8673-AA9EF5D1B32D}" type="datetime1">
              <a:rPr lang="en-US"/>
              <a:pPr lvl="0"/>
              <a:t>6/2/2018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D6442A-D587-4DF1-ADDF-FC22FBCC07D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D006C0-4095-4B20-B047-4CF260BB6334}" type="datetime1">
              <a:rPr lang="en-US"/>
              <a:pPr lvl="0"/>
              <a:t>6/2/2018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B5A5CD-5D68-47BA-854A-FAF22F1F4A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8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36AC24-E39D-4366-B653-6E736CE45EF2}" type="datetime1">
              <a:rPr lang="en-US"/>
              <a:pPr lvl="0"/>
              <a:t>6/2/2018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A44C62-693F-4108-A34C-370DBC0A044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7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1BE2B0-60FC-491F-9F3F-DE56A4195B6F}" type="datetime1">
              <a:rPr lang="en-US"/>
              <a:pPr lvl="0"/>
              <a:t>6/2/2018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7F696C-4EAC-48A1-8A2A-862F4D21B01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2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A91B2B-6D4A-4FDE-8435-BAB6A492D230}" type="datetime1">
              <a:rPr lang="en-US"/>
              <a:pPr lvl="0"/>
              <a:t>6/2/2018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14554E-D8BF-4D80-8378-F1EF046A4B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2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DE08DA-5BE0-4BAF-871B-8C0E808E521E}" type="datetime1">
              <a:rPr lang="en-US"/>
              <a:pPr lvl="0"/>
              <a:t>6/2/2018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719DA9-4397-474D-A8D8-509683F78FE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6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C36676-2CA5-4929-BFA4-6C0F0BD0292B}" type="datetime1">
              <a:rPr lang="en-US"/>
              <a:pPr lvl="0"/>
              <a:t>6/2/2018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5EF52A-F1F2-4303-9611-475E7E64851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2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9D78770A-92D2-409B-B2A2-564C322B4747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TW" altLang="en-US" dirty="0" smtClean="0"/>
              <a:t>運動訓練學</a:t>
            </a:r>
            <a:endParaRPr lang="zh-TW" dirty="0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 altLang="en-US" dirty="0" smtClean="0"/>
              <a:t>鄭景峰</a:t>
            </a:r>
            <a:endParaRPr lang="en-US" dirty="0"/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副標題 2"/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lvl="0" algn="ctr"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3200" b="0" i="0" u="none" strike="noStrike" kern="1200" cap="none" spc="0" baseline="0" dirty="0" smtClean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訓練週期</a:t>
            </a:r>
            <a:r>
              <a:rPr lang="en-US" sz="3200" b="0" i="0" u="none" strike="noStrike" kern="1200" cap="none" spc="0" baseline="0" dirty="0" smtClean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01</a:t>
            </a:r>
            <a:endParaRPr lang="en-US" sz="3200" b="0" i="0" u="none" strike="noStrike" kern="1200" cap="none" spc="0" baseline="0" dirty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小週期的分類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457200" y="2105797"/>
            <a:ext cx="3398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b="1" dirty="0" smtClean="0">
                <a:solidFill>
                  <a:srgbClr val="0000FF"/>
                </a:solidFill>
              </a:rPr>
              <a:t>安排不同訓練因子的方法</a:t>
            </a:r>
            <a:endParaRPr lang="zh-TW" altLang="en-US" sz="2000" b="1" dirty="0">
              <a:solidFill>
                <a:srgbClr val="0000FF"/>
              </a:solidFill>
            </a:endParaRPr>
          </a:p>
        </p:txBody>
      </p:sp>
      <p:pic>
        <p:nvPicPr>
          <p:cNvPr id="5" name="Picture 2" descr="D:\工作站\藝軒\jpg\08\圖8.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785"/>
            <a:ext cx="8441772" cy="273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71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小週期的分類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訓練強度的畫分，以便交替實施</a:t>
            </a:r>
            <a:endParaRPr lang="zh-TW" altLang="en-US" dirty="0"/>
          </a:p>
        </p:txBody>
      </p:sp>
      <p:pic>
        <p:nvPicPr>
          <p:cNvPr id="4" name="Picture 2" descr="D:\工作站\藝軒\jpg\08\表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03485"/>
            <a:ext cx="8475663" cy="271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13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小週期的分類</a:t>
            </a:r>
          </a:p>
        </p:txBody>
      </p:sp>
      <p:pic>
        <p:nvPicPr>
          <p:cNvPr id="4" name="Picture 2" descr="D:\工作站\藝軒\jpg\08\圖8.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72" y="2219760"/>
            <a:ext cx="7114691" cy="369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59745" y="1706549"/>
            <a:ext cx="3398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b="1" dirty="0" smtClean="0">
                <a:solidFill>
                  <a:srgbClr val="0000FF"/>
                </a:solidFill>
              </a:rPr>
              <a:t>不同強度的交替安排方法</a:t>
            </a:r>
            <a:endParaRPr lang="zh-TW" alt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85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小週期的分類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59745" y="1706549"/>
            <a:ext cx="3398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b="1" dirty="0" smtClean="0">
                <a:solidFill>
                  <a:srgbClr val="0000FF"/>
                </a:solidFill>
              </a:rPr>
              <a:t>不同強度的交替安排方法</a:t>
            </a:r>
            <a:endParaRPr lang="zh-TW" altLang="en-US" sz="2000" b="1" dirty="0">
              <a:solidFill>
                <a:srgbClr val="0000FF"/>
              </a:solidFill>
            </a:endParaRPr>
          </a:p>
        </p:txBody>
      </p:sp>
      <p:pic>
        <p:nvPicPr>
          <p:cNvPr id="6" name="Picture 2" descr="D:\工作站\藝軒\jpg\08\圖8.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34" y="2164573"/>
            <a:ext cx="7419680" cy="391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21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小週期的分類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59745" y="1706549"/>
            <a:ext cx="3398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b="1" dirty="0" smtClean="0">
                <a:solidFill>
                  <a:srgbClr val="0000FF"/>
                </a:solidFill>
              </a:rPr>
              <a:t>不同強度的交替安排方法</a:t>
            </a:r>
            <a:endParaRPr lang="zh-TW" altLang="en-US" sz="2000" b="1" dirty="0">
              <a:solidFill>
                <a:srgbClr val="0000FF"/>
              </a:solidFill>
            </a:endParaRPr>
          </a:p>
        </p:txBody>
      </p:sp>
      <p:pic>
        <p:nvPicPr>
          <p:cNvPr id="6" name="Picture 2" descr="D:\工作站\藝軒\jpg\08\圖8.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93" y="2106659"/>
            <a:ext cx="7752614" cy="402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67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小週期的分類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59745" y="1706549"/>
            <a:ext cx="3398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b="1" dirty="0" smtClean="0">
                <a:solidFill>
                  <a:srgbClr val="0000FF"/>
                </a:solidFill>
              </a:rPr>
              <a:t>不同強度的交替安排方法</a:t>
            </a:r>
            <a:endParaRPr lang="zh-TW" altLang="en-US" sz="2000" b="1" dirty="0">
              <a:solidFill>
                <a:srgbClr val="0000FF"/>
              </a:solidFill>
            </a:endParaRPr>
          </a:p>
        </p:txBody>
      </p:sp>
      <p:pic>
        <p:nvPicPr>
          <p:cNvPr id="6" name="Picture 2" descr="D:\工作站\藝軒\jpg\08\圖8.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92" y="2106659"/>
            <a:ext cx="7299222" cy="377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88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小週期的分類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59745" y="1706549"/>
            <a:ext cx="3398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b="1" dirty="0" smtClean="0">
                <a:solidFill>
                  <a:srgbClr val="0000FF"/>
                </a:solidFill>
              </a:rPr>
              <a:t>不同強度的交替安排方法</a:t>
            </a:r>
            <a:endParaRPr lang="zh-TW" altLang="en-US" sz="2000" b="1" dirty="0">
              <a:solidFill>
                <a:srgbClr val="0000FF"/>
              </a:solidFill>
            </a:endParaRPr>
          </a:p>
        </p:txBody>
      </p:sp>
      <p:pic>
        <p:nvPicPr>
          <p:cNvPr id="6" name="Picture 2" descr="D:\工作站\藝軒\jpg\08\圖8.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71" y="2106659"/>
            <a:ext cx="7352670" cy="380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81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小週期的分類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59745" y="1706549"/>
            <a:ext cx="3398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b="1" dirty="0" smtClean="0">
                <a:solidFill>
                  <a:srgbClr val="0000FF"/>
                </a:solidFill>
              </a:rPr>
              <a:t>不同強度的交替安排方法</a:t>
            </a:r>
            <a:endParaRPr lang="zh-TW" altLang="en-US" sz="2000" b="1" dirty="0">
              <a:solidFill>
                <a:srgbClr val="0000FF"/>
              </a:solidFill>
            </a:endParaRPr>
          </a:p>
        </p:txBody>
      </p:sp>
      <p:pic>
        <p:nvPicPr>
          <p:cNvPr id="6" name="Picture 2" descr="D:\工作站\藝軒\jpg\08\圖8.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27" y="2106659"/>
            <a:ext cx="7624370" cy="397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70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小週期的分類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59745" y="1706549"/>
            <a:ext cx="3398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b="1" dirty="0" smtClean="0">
                <a:solidFill>
                  <a:srgbClr val="0000FF"/>
                </a:solidFill>
              </a:rPr>
              <a:t>不同強度的交替安排方法</a:t>
            </a:r>
            <a:endParaRPr lang="zh-TW" altLang="en-US" sz="2000" b="1" dirty="0">
              <a:solidFill>
                <a:srgbClr val="0000FF"/>
              </a:solidFill>
            </a:endParaRPr>
          </a:p>
        </p:txBody>
      </p:sp>
      <p:pic>
        <p:nvPicPr>
          <p:cNvPr id="6" name="Picture 2" descr="D:\工作站\藝軒\jpg\08\圖8.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81" y="2106659"/>
            <a:ext cx="7552438" cy="391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3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小週期的分類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小週期的訓練強度，需具漸進負荷原則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通常在巔峰後，會安排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天的再生訓練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模擬比賽情境：鄰近的雙峰週期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高地訓練或長途旅行時：安排不含顛峰的適應小週期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濕熱環境：可將顛峰安排在一週的開始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81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訓練週期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大週期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marcocycle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3-7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週的漸增訓練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小週期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microcycle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週或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3-7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天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種：發展、震撼、再生、比賽與減量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編排計畫的最重要之功能性工具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依據訓練各階段的目標、訓練量、訓練強度與方法而定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使訓練刺激非恆定不變，具變化性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具有彈性；一旦有所修改，後續小週期也需一併修改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7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小週期需具功能性</a:t>
            </a:r>
            <a:endParaRPr lang="zh-TW" altLang="en-US" dirty="0"/>
          </a:p>
        </p:txBody>
      </p:sp>
      <p:pic>
        <p:nvPicPr>
          <p:cNvPr id="4" name="Picture 4" descr="D:\工作站\藝軒\jpg\08\圖8.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728" y="1226862"/>
            <a:ext cx="6146276" cy="535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73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小週期的類型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發展小週期</a:t>
            </a:r>
            <a:endParaRPr lang="en-US" altLang="zh-TW" dirty="0" smtClean="0"/>
          </a:p>
          <a:p>
            <a:r>
              <a:rPr lang="zh-TW" altLang="en-US" dirty="0" smtClean="0"/>
              <a:t>震撼小週期</a:t>
            </a:r>
            <a:endParaRPr lang="en-US" altLang="zh-TW" dirty="0" smtClean="0"/>
          </a:p>
          <a:p>
            <a:r>
              <a:rPr lang="zh-TW" altLang="en-US" dirty="0" smtClean="0"/>
              <a:t>恢復</a:t>
            </a:r>
            <a:r>
              <a:rPr lang="en-US" altLang="zh-TW" dirty="0" smtClean="0"/>
              <a:t>-</a:t>
            </a:r>
            <a:r>
              <a:rPr lang="zh-TW" altLang="en-US" dirty="0" smtClean="0"/>
              <a:t>再生小週期</a:t>
            </a:r>
            <a:endParaRPr lang="en-US" altLang="zh-TW" dirty="0" smtClean="0"/>
          </a:p>
          <a:p>
            <a:r>
              <a:rPr lang="zh-TW" altLang="en-US" dirty="0" smtClean="0"/>
              <a:t>顛峰與無負荷小週期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8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發展小週期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 smtClean="0"/>
              <a:t>訓練準備期所特有</a:t>
            </a:r>
            <a:endParaRPr lang="en-US" altLang="zh-TW" sz="2800" dirty="0" smtClean="0"/>
          </a:p>
          <a:p>
            <a:r>
              <a:rPr lang="zh-TW" altLang="en-US" sz="2800" dirty="0" smtClean="0"/>
              <a:t>目標：增加適應的水準、改善技術與發展體能</a:t>
            </a:r>
            <a:endParaRPr lang="en-US" altLang="zh-TW" sz="2800" dirty="0" smtClean="0"/>
          </a:p>
          <a:p>
            <a:r>
              <a:rPr lang="zh-TW" altLang="en-US" sz="2800" dirty="0" smtClean="0"/>
              <a:t>可使用階梯負荷法或平台負荷法</a:t>
            </a:r>
            <a:endParaRPr lang="zh-TW" altLang="en-US" sz="2800" dirty="0"/>
          </a:p>
        </p:txBody>
      </p:sp>
      <p:pic>
        <p:nvPicPr>
          <p:cNvPr id="4" name="Picture 2" descr="D:\工作站\藝軒\jpg\08\圖8.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124" y="3244698"/>
            <a:ext cx="6282636" cy="320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01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震撼小週期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34912"/>
            <a:ext cx="8338008" cy="4891248"/>
          </a:xfrm>
        </p:spPr>
        <p:txBody>
          <a:bodyPr/>
          <a:lstStyle/>
          <a:p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突然增加超過原先經驗的訓練要求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具計畫性的過度努力或集中負荷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訓練負荷越高，恢復時間需越長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不可安排在比賽之前、震撼、再生或無負荷小週期之後的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2-3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週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:\工作站\藝軒\jpg\08\圖8.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470" y="3130006"/>
            <a:ext cx="6314419" cy="328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63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震撼小週期</a:t>
            </a:r>
          </a:p>
        </p:txBody>
      </p:sp>
      <p:pic>
        <p:nvPicPr>
          <p:cNvPr id="4" name="Picture 2" descr="D:\工作站\藝軒\jpg\08\圖8.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017" y="2139517"/>
            <a:ext cx="6940296" cy="370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19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恢復</a:t>
            </a:r>
            <a:r>
              <a:rPr lang="en-US" altLang="zh-TW" dirty="0" smtClean="0"/>
              <a:t>-</a:t>
            </a:r>
            <a:r>
              <a:rPr lang="zh-TW" altLang="en-US" dirty="0" smtClean="0"/>
              <a:t>再生小週期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消除疲勞與提高運動員的準備狀態</a:t>
            </a:r>
            <a:endParaRPr lang="en-US" altLang="zh-TW" dirty="0" smtClean="0"/>
          </a:p>
          <a:p>
            <a:r>
              <a:rPr lang="zh-TW" altLang="en-US" dirty="0" smtClean="0"/>
              <a:t>大幅地降低訓練要求（訓練強度或量）</a:t>
            </a:r>
            <a:endParaRPr lang="en-US" altLang="zh-TW" dirty="0" smtClean="0"/>
          </a:p>
          <a:p>
            <a:r>
              <a:rPr lang="zh-TW" altLang="en-US" dirty="0" smtClean="0"/>
              <a:t>實施與運動項目具類似生理特質的訓練活動，但與例行的訓練活動不同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例如跆拳道選手踢足球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2785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顛峰與無負荷小週期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消除疲勞與提高運動表現</a:t>
            </a:r>
            <a:endParaRPr lang="en-US" altLang="zh-TW" dirty="0" smtClean="0"/>
          </a:p>
          <a:p>
            <a:r>
              <a:rPr lang="zh-TW" altLang="en-US" dirty="0" smtClean="0"/>
              <a:t>減量訓練、超補償原理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841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參考文獻</a:t>
            </a: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457200" y="1743959"/>
            <a:ext cx="8229600" cy="4053526"/>
          </a:xfrm>
        </p:spPr>
        <p:txBody>
          <a:bodyPr/>
          <a:lstStyle/>
          <a:p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林正常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等 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(2011)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運動訓練法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。臺北市：藝軒圖書出版社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78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四天系統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Philostratus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（古希臘學者）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第一天：從事短暫且活躍的課程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第二天：激烈運動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第三天：放鬆以恢復活力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第四天：實施中強度運動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4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小週期的編排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16058"/>
            <a:ext cx="8229600" cy="5175315"/>
          </a:xfrm>
        </p:spPr>
        <p:txBody>
          <a:bodyPr/>
          <a:lstStyle/>
          <a:p>
            <a:r>
              <a:rPr lang="zh-TW" altLang="en-US" dirty="0" smtClean="0"/>
              <a:t>應包括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技術或戰術訓練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速度、敏捷性或爆發力的發展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肌力的發展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專項耐力的發展</a:t>
            </a:r>
            <a:endParaRPr lang="en-US" altLang="zh-TW" dirty="0" smtClean="0"/>
          </a:p>
          <a:p>
            <a:pPr lvl="1"/>
            <a:endParaRPr lang="en-US" altLang="zh-TW" dirty="0"/>
          </a:p>
          <a:p>
            <a:r>
              <a:rPr lang="zh-TW" altLang="en-US" dirty="0" smtClean="0"/>
              <a:t>重複練習是學習之母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在小週期中重複實施</a:t>
            </a:r>
            <a:r>
              <a:rPr lang="en-US" altLang="zh-TW" dirty="0" smtClean="0"/>
              <a:t>2-3</a:t>
            </a:r>
            <a:r>
              <a:rPr lang="zh-TW" altLang="en-US" dirty="0" smtClean="0"/>
              <a:t>次相同的訓練課程，以獲得最佳訓練效果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亦需同時考量疲勞的程度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289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小週期的編排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以非最大運動強度訓練專項耐力時，每週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次訓練課是足夠的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比賽期欲維持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專項耐力：每週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次最大強度耐力訓練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肌力、柔軟度與速度：每週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次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增強式訓練、速度與敏捷性：每週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天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小週期中，最大負荷的實施，每週不超過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天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大週期中，相同性質的小週期，可重複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次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09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小週期結構的考量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40"/>
            <a:ext cx="8229600" cy="4708519"/>
          </a:xfrm>
        </p:spPr>
        <p:txBody>
          <a:bodyPr/>
          <a:lstStyle/>
          <a:p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小週期的目標與具優勢的訓練因素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在小週期中的訓練要求（例如訓練課的次數、訓練時數、訓練量、強度與複雜性）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小週期的強度與強度變化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在每一訓練課中，用來誘發訓練刺激的訓練方法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訓練與比賽的日期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每天需改變強度（例如一開始低或中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強度，再逐漸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增加）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小週期中的比賽時機。進入比賽期時，最高強度的訓練課，應在賽前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天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97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小週期的分類</a:t>
            </a:r>
            <a:endParaRPr lang="zh-TW" altLang="en-US" dirty="0"/>
          </a:p>
        </p:txBody>
      </p:sp>
      <p:pic>
        <p:nvPicPr>
          <p:cNvPr id="4" name="Picture 7" descr="D:\工作站\藝軒\jpg\08\圖8.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59251"/>
            <a:ext cx="8338008" cy="15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工作站\藝軒\jpg\08\圖8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20" y="3053131"/>
            <a:ext cx="8320088" cy="150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工作站\藝軒\jpg\08\圖8.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87835"/>
            <a:ext cx="8324850" cy="15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65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369"/>
            <a:ext cx="8229600" cy="1143000"/>
          </a:xfrm>
        </p:spPr>
        <p:txBody>
          <a:bodyPr/>
          <a:lstStyle/>
          <a:p>
            <a:r>
              <a:rPr lang="zh-TW" altLang="en-US" dirty="0"/>
              <a:t>小週期的分類</a:t>
            </a:r>
          </a:p>
        </p:txBody>
      </p:sp>
      <p:pic>
        <p:nvPicPr>
          <p:cNvPr id="4" name="Picture 2" descr="D:\工作站\藝軒\jpg\08\圖8.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19685"/>
            <a:ext cx="8302625" cy="162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工作站\藝軒\jpg\08\圖8.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97517"/>
            <a:ext cx="8302625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71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小週期的分類</a:t>
            </a:r>
            <a:endParaRPr lang="zh-TW" altLang="en-US" dirty="0"/>
          </a:p>
        </p:txBody>
      </p:sp>
      <p:pic>
        <p:nvPicPr>
          <p:cNvPr id="4" name="Picture 2" descr="D:\工作站\藝軒\jpg\08\圖8.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34" y="1781875"/>
            <a:ext cx="8302625" cy="152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工作站\藝軒\jpg\08\圖8.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35" y="3393679"/>
            <a:ext cx="8302625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工作站\藝軒\jpg\08\圖8.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35" y="4985011"/>
            <a:ext cx="8302625" cy="150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543234" y="1325800"/>
            <a:ext cx="3398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b="1" dirty="0" smtClean="0">
                <a:solidFill>
                  <a:srgbClr val="0000FF"/>
                </a:solidFill>
              </a:rPr>
              <a:t>欲增加訓練課次數的方法</a:t>
            </a:r>
            <a:endParaRPr lang="zh-TW" alt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91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2629</TotalTime>
  <Words>758</Words>
  <Application>Microsoft Office PowerPoint</Application>
  <PresentationFormat>如螢幕大小 (4:3)</PresentationFormat>
  <Paragraphs>99</Paragraphs>
  <Slides>27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3" baseType="lpstr">
      <vt:lpstr>新細明體</vt:lpstr>
      <vt:lpstr>標楷體</vt:lpstr>
      <vt:lpstr>Arial</vt:lpstr>
      <vt:lpstr>Calibri</vt:lpstr>
      <vt:lpstr>Times New Roman</vt:lpstr>
      <vt:lpstr>課程名稱</vt:lpstr>
      <vt:lpstr>運動訓練學</vt:lpstr>
      <vt:lpstr>訓練週期</vt:lpstr>
      <vt:lpstr>四天系統</vt:lpstr>
      <vt:lpstr>小週期的編排</vt:lpstr>
      <vt:lpstr>小週期的編排</vt:lpstr>
      <vt:lpstr>小週期結構的考量</vt:lpstr>
      <vt:lpstr>小週期的分類</vt:lpstr>
      <vt:lpstr>小週期的分類</vt:lpstr>
      <vt:lpstr>小週期的分類</vt:lpstr>
      <vt:lpstr>小週期的分類</vt:lpstr>
      <vt:lpstr>小週期的分類</vt:lpstr>
      <vt:lpstr>小週期的分類</vt:lpstr>
      <vt:lpstr>小週期的分類</vt:lpstr>
      <vt:lpstr>小週期的分類</vt:lpstr>
      <vt:lpstr>小週期的分類</vt:lpstr>
      <vt:lpstr>小週期的分類</vt:lpstr>
      <vt:lpstr>小週期的分類</vt:lpstr>
      <vt:lpstr>小週期的分類</vt:lpstr>
      <vt:lpstr>小週期的分類</vt:lpstr>
      <vt:lpstr>小週期需具功能性</vt:lpstr>
      <vt:lpstr>小週期的類型</vt:lpstr>
      <vt:lpstr>發展小週期</vt:lpstr>
      <vt:lpstr>震撼小週期</vt:lpstr>
      <vt:lpstr>震撼小週期</vt:lpstr>
      <vt:lpstr>恢復-再生小週期</vt:lpstr>
      <vt:lpstr>顛峰與無負荷小週期</vt:lpstr>
      <vt:lpstr>參考文獻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Andes</cp:lastModifiedBy>
  <cp:revision>212</cp:revision>
  <dcterms:created xsi:type="dcterms:W3CDTF">2017-11-07T02:54:43Z</dcterms:created>
  <dcterms:modified xsi:type="dcterms:W3CDTF">2018-06-02T02:27:04Z</dcterms:modified>
</cp:coreProperties>
</file>