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78" r:id="rId4"/>
    <p:sldId id="258" r:id="rId5"/>
    <p:sldId id="273" r:id="rId6"/>
    <p:sldId id="259" r:id="rId7"/>
    <p:sldId id="270" r:id="rId8"/>
    <p:sldId id="260" r:id="rId9"/>
    <p:sldId id="275" r:id="rId10"/>
    <p:sldId id="276" r:id="rId11"/>
    <p:sldId id="274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19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60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368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173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14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644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52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58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01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15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4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275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39937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0000FF"/>
                </a:solidFill>
              </a:rPr>
              <a:t>利尿劑與遮蔽劑</a:t>
            </a:r>
            <a:endParaRPr lang="zh-TW" altLang="en-US" sz="6000" b="1" dirty="0">
              <a:solidFill>
                <a:srgbClr val="0000FF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授課教師：何健章 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kumimoji="0"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助理教授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14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Line 3"/>
          <p:cNvSpPr>
            <a:spLocks noChangeShapeType="1"/>
          </p:cNvSpPr>
          <p:nvPr/>
        </p:nvSpPr>
        <p:spPr bwMode="auto">
          <a:xfrm>
            <a:off x="1192213" y="1738313"/>
            <a:ext cx="9966325" cy="1587"/>
          </a:xfrm>
          <a:prstGeom prst="line">
            <a:avLst/>
          </a:prstGeom>
          <a:noFill/>
          <a:ln w="6350">
            <a:solidFill>
              <a:srgbClr val="91919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zh-TW" altLang="en-US"/>
          </a:p>
        </p:txBody>
      </p:sp>
      <p:sp>
        <p:nvSpPr>
          <p:cNvPr id="58373" name="Rectangle 4"/>
          <p:cNvSpPr>
            <a:spLocks noChangeArrowheads="1"/>
          </p:cNvSpPr>
          <p:nvPr>
            <p:ph type="title"/>
          </p:nvPr>
        </p:nvSpPr>
        <p:spPr>
          <a:xfrm>
            <a:off x="3575050" y="0"/>
            <a:ext cx="4638675" cy="1162050"/>
          </a:xfrm>
        </p:spPr>
        <p:txBody>
          <a:bodyPr/>
          <a:lstStyle/>
          <a:p>
            <a:pPr eaLnBrk="1"/>
            <a:r>
              <a:rPr lang="zh-TW" altLang="zh-TW" smtClean="0">
                <a:ea typeface="新細明體" panose="02020500000000000000" pitchFamily="18" charset="-120"/>
              </a:rPr>
              <a:t>代謝調節劑</a:t>
            </a:r>
          </a:p>
        </p:txBody>
      </p:sp>
      <p:sp>
        <p:nvSpPr>
          <p:cNvPr id="58374" name="Rectangle 5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eaLnBrk="1"/>
            <a:r>
              <a:rPr lang="zh-TW" altLang="zh-TW" sz="32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胰島素</a:t>
            </a:r>
            <a:endParaRPr lang="zh-TW" altLang="zh-TW" sz="3200" smtClean="0">
              <a:ea typeface="新細明體" panose="02020500000000000000" pitchFamily="18" charset="-120"/>
            </a:endParaRPr>
          </a:p>
          <a:p>
            <a:pPr marL="382588" lvl="1" indent="-182563" eaLnBrk="1">
              <a:spcBef>
                <a:spcPts val="400"/>
              </a:spcBef>
              <a:buFontTx/>
              <a:buChar char="◦"/>
            </a:pPr>
            <a:r>
              <a:rPr lang="zh-TW" altLang="zh-TW" sz="3200" smtClean="0">
                <a:ea typeface="新細明體" panose="02020500000000000000" pitchFamily="18" charset="-120"/>
              </a:rPr>
              <a:t>糖尿病人</a:t>
            </a:r>
          </a:p>
          <a:p>
            <a:pPr marL="382588" lvl="1" indent="-182563" eaLnBrk="1">
              <a:spcBef>
                <a:spcPts val="400"/>
              </a:spcBef>
              <a:buFontTx/>
              <a:buChar char="◦"/>
            </a:pPr>
            <a:r>
              <a:rPr lang="zh-TW" altLang="zh-TW" sz="3200" smtClean="0">
                <a:ea typeface="新細明體" panose="02020500000000000000" pitchFamily="18" charset="-120"/>
              </a:rPr>
              <a:t>多飲,多尿,多食</a:t>
            </a:r>
          </a:p>
        </p:txBody>
      </p:sp>
    </p:spTree>
    <p:extLst>
      <p:ext uri="{BB962C8B-B14F-4D97-AF65-F5344CB8AC3E}">
        <p14:creationId xmlns:p14="http://schemas.microsoft.com/office/powerpoint/2010/main" val="2549956832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CD6BD5F-D2B2-4D55-9FBF-A8E95E1E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636912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en-US" altLang="zh-TW" sz="4000" dirty="0"/>
              <a:t>END</a:t>
            </a:r>
            <a:endParaRPr lang="zh-TW" altLang="en-US" sz="4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2E10BDB-39EB-4B14-9DE5-0A6E15E805B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962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14629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/>
              <a:t>利尿劑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3774" y="1556238"/>
            <a:ext cx="10363826" cy="4749312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作用於</a:t>
            </a:r>
            <a:r>
              <a:rPr lang="zh-TW" altLang="en-US" sz="3600" dirty="0" smtClean="0">
                <a:solidFill>
                  <a:srgbClr val="FF0000"/>
                </a:solidFill>
              </a:rPr>
              <a:t>腎臟</a:t>
            </a:r>
            <a:r>
              <a:rPr lang="zh-TW" altLang="en-US" sz="3600" dirty="0" smtClean="0">
                <a:solidFill>
                  <a:srgbClr val="0000FF"/>
                </a:solidFill>
              </a:rPr>
              <a:t>以</a:t>
            </a:r>
            <a:r>
              <a:rPr lang="zh-TW" altLang="en-US" sz="3600" dirty="0" smtClean="0">
                <a:solidFill>
                  <a:srgbClr val="FF0000"/>
                </a:solidFill>
              </a:rPr>
              <a:t>增加身體排出的尿量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臨床</a:t>
            </a:r>
            <a:r>
              <a:rPr lang="zh-TW" altLang="en-US" sz="3600" dirty="0" smtClean="0">
                <a:solidFill>
                  <a:srgbClr val="0000FF"/>
                </a:solidFill>
              </a:rPr>
              <a:t>上用於</a:t>
            </a:r>
            <a:r>
              <a:rPr lang="zh-TW" altLang="en-US" sz="3600" dirty="0" smtClean="0">
                <a:solidFill>
                  <a:srgbClr val="FF0000"/>
                </a:solidFill>
              </a:rPr>
              <a:t>治療因鬱</a:t>
            </a:r>
            <a:r>
              <a:rPr lang="zh-TW" altLang="en-US" sz="3600" dirty="0">
                <a:solidFill>
                  <a:srgbClr val="FF0000"/>
                </a:solidFill>
              </a:rPr>
              <a:t>血</a:t>
            </a:r>
            <a:r>
              <a:rPr lang="zh-TW" altLang="en-US" sz="3600" dirty="0" smtClean="0">
                <a:solidFill>
                  <a:srgbClr val="FF0000"/>
                </a:solidFill>
              </a:rPr>
              <a:t>性心衰竭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zh-TW" altLang="en-US" sz="3600" dirty="0" smtClean="0">
                <a:solidFill>
                  <a:srgbClr val="FF0000"/>
                </a:solidFill>
              </a:rPr>
              <a:t>腎臟病和肝硬化引起的水腫</a:t>
            </a:r>
            <a:r>
              <a:rPr lang="zh-TW" altLang="en-US" sz="3600" dirty="0" smtClean="0">
                <a:solidFill>
                  <a:srgbClr val="0000FF"/>
                </a:solidFill>
              </a:rPr>
              <a:t>，及</a:t>
            </a:r>
            <a:r>
              <a:rPr lang="zh-TW" altLang="en-US" sz="3600" dirty="0" smtClean="0">
                <a:solidFill>
                  <a:srgbClr val="FF0000"/>
                </a:solidFill>
              </a:rPr>
              <a:t>治療高血壓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運動員</a:t>
            </a:r>
            <a:r>
              <a:rPr lang="zh-TW" altLang="en-US" sz="3600" dirty="0" smtClean="0">
                <a:solidFill>
                  <a:srgbClr val="0000FF"/>
                </a:solidFill>
              </a:rPr>
              <a:t>利用其以</a:t>
            </a:r>
            <a:r>
              <a:rPr lang="zh-TW" altLang="en-US" sz="3600" dirty="0" smtClean="0">
                <a:solidFill>
                  <a:srgbClr val="FF0000"/>
                </a:solidFill>
              </a:rPr>
              <a:t>快速降低體重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國際奧林匹克委員會</a:t>
            </a:r>
            <a:r>
              <a:rPr lang="en-US" altLang="zh-TW" sz="3600" dirty="0" smtClean="0">
                <a:solidFill>
                  <a:srgbClr val="0000FF"/>
                </a:solidFill>
              </a:rPr>
              <a:t>(International Olympic Committee, IOC)</a:t>
            </a:r>
            <a:r>
              <a:rPr lang="zh-TW" altLang="en-US" sz="3600" dirty="0" smtClean="0">
                <a:solidFill>
                  <a:srgbClr val="0000FF"/>
                </a:solidFill>
              </a:rPr>
              <a:t>於</a:t>
            </a:r>
            <a:r>
              <a:rPr lang="en-US" altLang="zh-TW" sz="3600" dirty="0" smtClean="0">
                <a:solidFill>
                  <a:srgbClr val="0000FF"/>
                </a:solidFill>
              </a:rPr>
              <a:t>1988</a:t>
            </a:r>
            <a:r>
              <a:rPr lang="zh-TW" altLang="en-US" sz="3600" dirty="0" smtClean="0">
                <a:solidFill>
                  <a:srgbClr val="0000FF"/>
                </a:solidFill>
              </a:rPr>
              <a:t>年加拿大卡格利</a:t>
            </a:r>
            <a:r>
              <a:rPr lang="en-US" altLang="zh-TW" sz="3600" dirty="0" smtClean="0">
                <a:solidFill>
                  <a:srgbClr val="0000FF"/>
                </a:solidFill>
              </a:rPr>
              <a:t>(Calgary)</a:t>
            </a:r>
            <a:r>
              <a:rPr lang="zh-TW" altLang="en-US" sz="3600" dirty="0" smtClean="0">
                <a:solidFill>
                  <a:srgbClr val="0000FF"/>
                </a:solidFill>
              </a:rPr>
              <a:t>冬奧將利尿劑納入</a:t>
            </a:r>
            <a:r>
              <a:rPr lang="zh-TW" altLang="en-US" sz="3600" dirty="0" smtClean="0">
                <a:solidFill>
                  <a:srgbClr val="FF0000"/>
                </a:solidFill>
              </a:rPr>
              <a:t>運動員禁藥之一</a:t>
            </a:r>
            <a:endParaRPr lang="zh-TW" altLang="zh-TW" sz="3600" dirty="0"/>
          </a:p>
          <a:p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005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利尿劑的副作用</a:t>
            </a:r>
            <a:r>
              <a:rPr lang="en-US" altLang="zh-TW" dirty="0"/>
              <a:t>?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r>
              <a:rPr lang="zh-TW" altLang="en-US" dirty="0"/>
              <a:t>血容積不足或脫水，症狀包括：疲倦、眩暈、口      乾、皮膚彈性差及血壓過低。  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低血鈉，症狀包括：軟弱、不安、畏光、嗜睡及      腹絞痛。  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en-US" dirty="0"/>
              <a:t>低血鉀，使用</a:t>
            </a:r>
            <a:r>
              <a:rPr lang="en-US" altLang="zh-TW" dirty="0"/>
              <a:t>Furosemide(</a:t>
            </a:r>
            <a:r>
              <a:rPr lang="en-US" altLang="zh-TW" dirty="0" err="1"/>
              <a:t>Rasitol</a:t>
            </a:r>
            <a:r>
              <a:rPr lang="en-US" altLang="zh-TW" dirty="0"/>
              <a:t>)</a:t>
            </a:r>
            <a:r>
              <a:rPr lang="zh-TW" altLang="en-US" dirty="0"/>
              <a:t>者容易發生，      症狀包括：心律不整、脈搏緩慢、肌肉無力、</a:t>
            </a:r>
            <a:r>
              <a:rPr lang="zh-TW" altLang="en-US" dirty="0" smtClean="0"/>
              <a:t>食慾不振</a:t>
            </a:r>
            <a:r>
              <a:rPr lang="zh-TW" altLang="en-US" dirty="0"/>
              <a:t>、噁心及嘔吐。  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/>
              <a:t>四</a:t>
            </a:r>
            <a:r>
              <a:rPr lang="en-US" altLang="zh-TW" dirty="0"/>
              <a:t>)</a:t>
            </a:r>
            <a:r>
              <a:rPr lang="zh-TW" altLang="en-US" dirty="0"/>
              <a:t>高血鉀，</a:t>
            </a:r>
            <a:r>
              <a:rPr lang="zh-TW" altLang="en-US" dirty="0" smtClean="0"/>
              <a:t>使用</a:t>
            </a:r>
            <a:r>
              <a:rPr lang="en-US" altLang="zh-TW" dirty="0" err="1" smtClean="0"/>
              <a:t>pironolacton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Aldactin</a:t>
            </a:r>
            <a:r>
              <a:rPr lang="en-US" altLang="zh-TW" dirty="0"/>
              <a:t>)</a:t>
            </a:r>
            <a:r>
              <a:rPr lang="zh-TW" altLang="en-US" dirty="0"/>
              <a:t>者</a:t>
            </a:r>
            <a:r>
              <a:rPr lang="zh-TW" altLang="en-US" dirty="0" smtClean="0"/>
              <a:t>容易發生</a:t>
            </a:r>
            <a:r>
              <a:rPr lang="zh-TW" altLang="en-US" dirty="0"/>
              <a:t>，症狀包括：心律不整、腹瀉、軟弱及</a:t>
            </a:r>
            <a:r>
              <a:rPr lang="zh-TW" altLang="en-US" dirty="0" smtClean="0"/>
              <a:t>噁心。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91744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3124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遮蔽劑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90260"/>
            <a:ext cx="10515600" cy="4460033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指用來</a:t>
            </a:r>
            <a:r>
              <a:rPr lang="zh-TW" altLang="en-US" sz="3600" dirty="0" smtClean="0">
                <a:solidFill>
                  <a:srgbClr val="FF0000"/>
                </a:solidFill>
              </a:rPr>
              <a:t>藏匿用藥的事實物質</a:t>
            </a:r>
            <a:r>
              <a:rPr lang="zh-TW" altLang="en-US" sz="3600" dirty="0" smtClean="0">
                <a:solidFill>
                  <a:srgbClr val="0000FF"/>
                </a:solidFill>
              </a:rPr>
              <a:t>，通常對運動表現無直接影響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世界運動禁藥管制機構</a:t>
            </a:r>
            <a:r>
              <a:rPr lang="en-US" altLang="zh-TW" sz="3600" dirty="0" smtClean="0">
                <a:solidFill>
                  <a:srgbClr val="0000FF"/>
                </a:solidFill>
              </a:rPr>
              <a:t>(World Anti-Doping Agency, WADA)</a:t>
            </a:r>
            <a:r>
              <a:rPr lang="zh-TW" altLang="en-US" sz="3600" dirty="0" smtClean="0">
                <a:solidFill>
                  <a:srgbClr val="0000FF"/>
                </a:solidFill>
              </a:rPr>
              <a:t>於</a:t>
            </a:r>
            <a:r>
              <a:rPr lang="en-US" altLang="zh-TW" sz="3600" dirty="0" smtClean="0">
                <a:solidFill>
                  <a:srgbClr val="0000FF"/>
                </a:solidFill>
              </a:rPr>
              <a:t>2003</a:t>
            </a:r>
            <a:r>
              <a:rPr lang="zh-TW" altLang="en-US" sz="3600" dirty="0" smtClean="0">
                <a:solidFill>
                  <a:srgbClr val="0000FF"/>
                </a:solidFill>
              </a:rPr>
              <a:t>年</a:t>
            </a:r>
            <a:r>
              <a:rPr lang="en-US" altLang="zh-TW" sz="3600" dirty="0" smtClean="0">
                <a:solidFill>
                  <a:srgbClr val="0000FF"/>
                </a:solidFill>
              </a:rPr>
              <a:t>(</a:t>
            </a:r>
            <a:r>
              <a:rPr lang="zh-TW" altLang="en-US" sz="3600" dirty="0" smtClean="0">
                <a:solidFill>
                  <a:srgbClr val="0000FF"/>
                </a:solidFill>
              </a:rPr>
              <a:t>含</a:t>
            </a:r>
            <a:r>
              <a:rPr lang="en-US" altLang="zh-TW" sz="3600" dirty="0" smtClean="0">
                <a:solidFill>
                  <a:srgbClr val="0000FF"/>
                </a:solidFill>
              </a:rPr>
              <a:t>)</a:t>
            </a:r>
            <a:r>
              <a:rPr lang="zh-TW" altLang="en-US" sz="3600" dirty="0" smtClean="0">
                <a:solidFill>
                  <a:srgbClr val="0000FF"/>
                </a:solidFill>
              </a:rPr>
              <a:t>之前的運動禁藥規定中，將其放在禁止使用的</a:t>
            </a:r>
            <a:r>
              <a:rPr lang="en-US" altLang="zh-TW" sz="3600" dirty="0" smtClean="0">
                <a:solidFill>
                  <a:srgbClr val="0000FF"/>
                </a:solidFill>
              </a:rPr>
              <a:t>“</a:t>
            </a:r>
            <a:r>
              <a:rPr lang="zh-TW" altLang="en-US" sz="3600" dirty="0" smtClean="0">
                <a:solidFill>
                  <a:srgbClr val="0000FF"/>
                </a:solidFill>
              </a:rPr>
              <a:t>方法</a:t>
            </a:r>
            <a:r>
              <a:rPr lang="en-US" altLang="zh-TW" sz="3600" dirty="0" smtClean="0">
                <a:solidFill>
                  <a:srgbClr val="0000FF"/>
                </a:solidFill>
              </a:rPr>
              <a:t>”</a:t>
            </a:r>
            <a:r>
              <a:rPr lang="zh-TW" altLang="en-US" sz="3600" dirty="0" smtClean="0">
                <a:solidFill>
                  <a:srgbClr val="0000FF"/>
                </a:solidFill>
              </a:rPr>
              <a:t>中；規定不得使用「化學和物理性的操縱」</a:t>
            </a:r>
            <a:endParaRPr lang="zh-TW" alt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37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144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zh-TW" altLang="en-US" sz="32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利尿劑</a:t>
            </a:r>
            <a:r>
              <a:rPr lang="en-US" altLang="zh-TW" sz="32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&amp;</a:t>
            </a:r>
            <a:r>
              <a:rPr lang="zh-TW" altLang="en-US" sz="32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遮蔽</a:t>
            </a:r>
            <a:r>
              <a:rPr lang="zh-TW" altLang="en-US" sz="3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en-US" altLang="zh-TW" sz="3600" dirty="0">
                <a:solidFill>
                  <a:srgbClr val="0000FF"/>
                </a:solidFill>
              </a:rPr>
              <a:t>WADA</a:t>
            </a:r>
            <a:r>
              <a:rPr lang="zh-TW" altLang="en-US" sz="3600" dirty="0">
                <a:solidFill>
                  <a:srgbClr val="0000FF"/>
                </a:solidFill>
              </a:rPr>
              <a:t>於</a:t>
            </a:r>
            <a:r>
              <a:rPr lang="en-US" altLang="zh-TW" sz="3600" dirty="0">
                <a:solidFill>
                  <a:srgbClr val="0000FF"/>
                </a:solidFill>
              </a:rPr>
              <a:t>2004</a:t>
            </a:r>
            <a:r>
              <a:rPr lang="zh-TW" altLang="en-US" sz="3600" dirty="0">
                <a:solidFill>
                  <a:srgbClr val="0000FF"/>
                </a:solidFill>
              </a:rPr>
              <a:t>年將利尿劑歸類於「遮蔽劑」</a:t>
            </a:r>
            <a:r>
              <a:rPr lang="zh-TW" altLang="en-US" sz="3600" dirty="0" smtClean="0">
                <a:solidFill>
                  <a:srgbClr val="0000FF"/>
                </a:solidFill>
              </a:rPr>
              <a:t>中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endParaRPr lang="en-US" altLang="zh-TW" sz="3600" dirty="0">
              <a:solidFill>
                <a:srgbClr val="0000FF"/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en-US" altLang="zh-TW" sz="3600" dirty="0">
                <a:solidFill>
                  <a:srgbClr val="0000FF"/>
                </a:solidFill>
              </a:rPr>
              <a:t>2005</a:t>
            </a:r>
            <a:r>
              <a:rPr lang="zh-TW" altLang="en-US" sz="3600" dirty="0">
                <a:solidFill>
                  <a:srgbClr val="0000FF"/>
                </a:solidFill>
              </a:rPr>
              <a:t>年則將利尿劑與遮蔽劑合為「利尿劑及其他遮蔽劑」類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1855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一、腎臟及尿液的形成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20890"/>
            <a:ext cx="10515600" cy="5137085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腎臟為一對</a:t>
            </a:r>
            <a:r>
              <a:rPr lang="zh-TW" altLang="en-US" sz="3600" dirty="0" smtClean="0">
                <a:solidFill>
                  <a:srgbClr val="FF0000"/>
                </a:solidFill>
              </a:rPr>
              <a:t>腺體狀</a:t>
            </a:r>
            <a:r>
              <a:rPr lang="zh-TW" altLang="en-US" sz="3600" dirty="0" smtClean="0">
                <a:solidFill>
                  <a:srgbClr val="0000FF"/>
                </a:solidFill>
              </a:rPr>
              <a:t>的器官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功能</a:t>
            </a:r>
            <a:r>
              <a:rPr lang="en-US" altLang="zh-TW" sz="3600" dirty="0" smtClean="0">
                <a:solidFill>
                  <a:srgbClr val="0000FF"/>
                </a:solidFill>
              </a:rPr>
              <a:t>:</a:t>
            </a:r>
            <a:r>
              <a:rPr lang="zh-TW" altLang="en-US" sz="3600" dirty="0" smtClean="0">
                <a:solidFill>
                  <a:srgbClr val="FF0000"/>
                </a:solidFill>
              </a:rPr>
              <a:t>維持體內水分的恆定、體液的滲透壓、酸鹼平衡及排除代謝廢物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每一</a:t>
            </a:r>
            <a:r>
              <a:rPr lang="zh-TW" altLang="en-US" sz="3600" dirty="0" smtClean="0">
                <a:solidFill>
                  <a:srgbClr val="0000FF"/>
                </a:solidFill>
              </a:rPr>
              <a:t>枚腎臟約含一百萬個</a:t>
            </a:r>
            <a:r>
              <a:rPr lang="zh-TW" altLang="en-US" sz="3600" dirty="0" smtClean="0">
                <a:solidFill>
                  <a:srgbClr val="FF0000"/>
                </a:solidFill>
              </a:rPr>
              <a:t>腎元</a:t>
            </a:r>
            <a:r>
              <a:rPr lang="en-US" altLang="zh-TW" sz="3600" dirty="0" smtClean="0">
                <a:solidFill>
                  <a:srgbClr val="FF0000"/>
                </a:solidFill>
              </a:rPr>
              <a:t>(nephron)</a:t>
            </a:r>
            <a:r>
              <a:rPr lang="zh-TW" altLang="en-US" sz="3600" dirty="0" smtClean="0">
                <a:solidFill>
                  <a:srgbClr val="0000FF"/>
                </a:solidFill>
              </a:rPr>
              <a:t>，腎</a:t>
            </a:r>
            <a:r>
              <a:rPr lang="zh-TW" altLang="en-US" sz="3600" dirty="0">
                <a:solidFill>
                  <a:srgbClr val="0000FF"/>
                </a:solidFill>
              </a:rPr>
              <a:t>元</a:t>
            </a:r>
            <a:r>
              <a:rPr lang="zh-TW" altLang="en-US" sz="3600" dirty="0" smtClean="0">
                <a:solidFill>
                  <a:srgbClr val="0000FF"/>
                </a:solidFill>
              </a:rPr>
              <a:t>主要由</a:t>
            </a:r>
            <a:r>
              <a:rPr lang="zh-TW" altLang="en-US" sz="3600" dirty="0" smtClean="0">
                <a:solidFill>
                  <a:srgbClr val="FF0000"/>
                </a:solidFill>
              </a:rPr>
              <a:t>腎小管</a:t>
            </a:r>
            <a:r>
              <a:rPr lang="en-US" altLang="zh-TW" sz="3600" dirty="0" smtClean="0">
                <a:solidFill>
                  <a:srgbClr val="FF0000"/>
                </a:solidFill>
              </a:rPr>
              <a:t>(renal tubule)</a:t>
            </a:r>
            <a:r>
              <a:rPr lang="zh-TW" altLang="en-US" sz="3600" dirty="0" smtClean="0">
                <a:solidFill>
                  <a:srgbClr val="0000FF"/>
                </a:solidFill>
              </a:rPr>
              <a:t>及其上端的</a:t>
            </a:r>
            <a:r>
              <a:rPr lang="zh-TW" altLang="en-US" sz="3600" dirty="0" smtClean="0">
                <a:solidFill>
                  <a:srgbClr val="FF0000"/>
                </a:solidFill>
              </a:rPr>
              <a:t>鮑氏囊</a:t>
            </a:r>
            <a:r>
              <a:rPr lang="en-US" altLang="zh-TW" sz="3600" dirty="0" smtClean="0">
                <a:solidFill>
                  <a:srgbClr val="FF0000"/>
                </a:solidFill>
              </a:rPr>
              <a:t>(Bowman’s capsule)</a:t>
            </a:r>
            <a:r>
              <a:rPr lang="zh-TW" altLang="en-US" sz="3600" dirty="0" smtClean="0">
                <a:solidFill>
                  <a:srgbClr val="0000FF"/>
                </a:solidFill>
              </a:rPr>
              <a:t>與下端的</a:t>
            </a:r>
            <a:r>
              <a:rPr lang="zh-TW" altLang="en-US" sz="3600" dirty="0" smtClean="0">
                <a:solidFill>
                  <a:srgbClr val="FF0000"/>
                </a:solidFill>
              </a:rPr>
              <a:t>集尿管</a:t>
            </a:r>
            <a:r>
              <a:rPr lang="en-US" altLang="zh-TW" sz="3600" dirty="0" smtClean="0">
                <a:solidFill>
                  <a:srgbClr val="FF0000"/>
                </a:solidFill>
              </a:rPr>
              <a:t>(collecting tubule)</a:t>
            </a:r>
            <a:r>
              <a:rPr lang="zh-TW" altLang="en-US" sz="3600" dirty="0" smtClean="0">
                <a:solidFill>
                  <a:srgbClr val="0000FF"/>
                </a:solidFill>
              </a:rPr>
              <a:t>所構成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12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5136"/>
          </a:xfrm>
        </p:spPr>
        <p:txBody>
          <a:bodyPr/>
          <a:lstStyle/>
          <a:p>
            <a:r>
              <a:rPr lang="zh-TW" altLang="en-US" sz="3200" b="1" dirty="0">
                <a:solidFill>
                  <a:prstClr val="black"/>
                </a:solidFill>
              </a:rPr>
              <a:t>一、腎臟及尿液的形成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z="3600" dirty="0">
                <a:solidFill>
                  <a:srgbClr val="0000FF"/>
                </a:solidFill>
              </a:rPr>
              <a:t>尿液 </a:t>
            </a:r>
            <a:r>
              <a:rPr lang="en-US" altLang="zh-TW" sz="3600" dirty="0">
                <a:solidFill>
                  <a:srgbClr val="0000FF"/>
                </a:solidFill>
              </a:rPr>
              <a:t>:</a:t>
            </a:r>
            <a:r>
              <a:rPr lang="zh-TW" altLang="en-US" sz="3600" dirty="0">
                <a:solidFill>
                  <a:srgbClr val="0000FF"/>
                </a:solidFill>
              </a:rPr>
              <a:t> 許多腎小管</a:t>
            </a:r>
            <a:r>
              <a:rPr lang="en-US" altLang="zh-TW" sz="3600" dirty="0">
                <a:solidFill>
                  <a:srgbClr val="0000FF"/>
                </a:solidFill>
              </a:rPr>
              <a:t>&gt;</a:t>
            </a:r>
            <a:r>
              <a:rPr lang="zh-TW" altLang="en-US" sz="3600" dirty="0">
                <a:solidFill>
                  <a:srgbClr val="0000FF"/>
                </a:solidFill>
              </a:rPr>
              <a:t>集尿管</a:t>
            </a:r>
            <a:r>
              <a:rPr lang="en-US" altLang="zh-TW" sz="3600" dirty="0">
                <a:solidFill>
                  <a:srgbClr val="0000FF"/>
                </a:solidFill>
              </a:rPr>
              <a:t>&gt;</a:t>
            </a:r>
            <a:r>
              <a:rPr lang="zh-TW" altLang="en-US" sz="3600" dirty="0">
                <a:solidFill>
                  <a:srgbClr val="0000FF"/>
                </a:solidFill>
              </a:rPr>
              <a:t>腎盂</a:t>
            </a:r>
            <a:r>
              <a:rPr lang="en-US" altLang="zh-TW" sz="3600" dirty="0">
                <a:solidFill>
                  <a:srgbClr val="0000FF"/>
                </a:solidFill>
              </a:rPr>
              <a:t>&gt;</a:t>
            </a:r>
            <a:r>
              <a:rPr lang="zh-TW" altLang="en-US" sz="3600" dirty="0">
                <a:solidFill>
                  <a:srgbClr val="0000FF"/>
                </a:solidFill>
              </a:rPr>
              <a:t>輸尿管</a:t>
            </a:r>
            <a:r>
              <a:rPr lang="en-US" altLang="zh-TW" sz="3600" dirty="0">
                <a:solidFill>
                  <a:srgbClr val="0000FF"/>
                </a:solidFill>
              </a:rPr>
              <a:t>&gt;</a:t>
            </a:r>
            <a:r>
              <a:rPr lang="zh-TW" altLang="en-US" sz="3600" dirty="0" smtClean="0">
                <a:solidFill>
                  <a:srgbClr val="0000FF"/>
                </a:solidFill>
              </a:rPr>
              <a:t>膀胱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lvl="0"/>
            <a:endParaRPr lang="en-US" altLang="zh-TW" sz="3600" dirty="0">
              <a:solidFill>
                <a:srgbClr val="0000FF"/>
              </a:solidFill>
            </a:endParaRPr>
          </a:p>
          <a:p>
            <a:pPr lvl="0"/>
            <a:r>
              <a:rPr lang="zh-TW" altLang="en-US" sz="3600" dirty="0">
                <a:solidFill>
                  <a:srgbClr val="FF0000"/>
                </a:solidFill>
              </a:rPr>
              <a:t>腎小管</a:t>
            </a:r>
            <a:r>
              <a:rPr lang="zh-TW" altLang="en-US" sz="3600" dirty="0">
                <a:solidFill>
                  <a:srgbClr val="0000FF"/>
                </a:solidFill>
              </a:rPr>
              <a:t>依</a:t>
            </a:r>
            <a:r>
              <a:rPr lang="zh-TW" altLang="en-US" sz="3600" dirty="0">
                <a:solidFill>
                  <a:srgbClr val="FF0000"/>
                </a:solidFill>
              </a:rPr>
              <a:t>表皮細胞</a:t>
            </a:r>
            <a:r>
              <a:rPr lang="zh-TW" altLang="en-US" sz="3600" dirty="0">
                <a:solidFill>
                  <a:srgbClr val="0000FF"/>
                </a:solidFill>
              </a:rPr>
              <a:t>型態不同可細分成</a:t>
            </a:r>
            <a:r>
              <a:rPr lang="zh-TW" altLang="en-US" sz="3600" dirty="0">
                <a:solidFill>
                  <a:srgbClr val="FF0000"/>
                </a:solidFill>
              </a:rPr>
              <a:t>近曲小管</a:t>
            </a:r>
            <a:r>
              <a:rPr lang="en-US" altLang="zh-TW" sz="3600" dirty="0">
                <a:solidFill>
                  <a:srgbClr val="FF0000"/>
                </a:solidFill>
              </a:rPr>
              <a:t>(proximal convoluted tubule)</a:t>
            </a:r>
            <a:r>
              <a:rPr lang="zh-TW" altLang="en-US" sz="3600" dirty="0">
                <a:solidFill>
                  <a:srgbClr val="FF0000"/>
                </a:solidFill>
              </a:rPr>
              <a:t>、亨利氏環</a:t>
            </a:r>
            <a:r>
              <a:rPr lang="en-US" altLang="zh-TW" sz="3600" dirty="0">
                <a:solidFill>
                  <a:srgbClr val="FF0000"/>
                </a:solidFill>
              </a:rPr>
              <a:t>(Henle’s loop)</a:t>
            </a:r>
            <a:r>
              <a:rPr lang="zh-TW" altLang="en-US" sz="3600" dirty="0">
                <a:solidFill>
                  <a:srgbClr val="FF0000"/>
                </a:solidFill>
              </a:rPr>
              <a:t>與遠曲小管</a:t>
            </a:r>
            <a:r>
              <a:rPr lang="en-US" altLang="zh-TW" sz="3600" dirty="0">
                <a:solidFill>
                  <a:srgbClr val="FF0000"/>
                </a:solidFill>
              </a:rPr>
              <a:t>(distal convoluted tubule)</a:t>
            </a:r>
            <a:endParaRPr lang="en-US" altLang="zh-TW" sz="3600" dirty="0">
              <a:solidFill>
                <a:srgbClr val="0000FF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2563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6050"/>
            <a:ext cx="10515600" cy="98742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腎元的構造</a:t>
            </a:r>
            <a:endParaRPr lang="zh-TW" altLang="en-US" sz="32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508" y="942494"/>
            <a:ext cx="6253662" cy="546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Rectangle 5"/>
          <p:cNvSpPr>
            <a:spLocks noChangeArrowheads="1"/>
          </p:cNvSpPr>
          <p:nvPr>
            <p:ph type="body" idx="1"/>
          </p:nvPr>
        </p:nvSpPr>
        <p:spPr>
          <a:xfrm>
            <a:off x="2014538" y="1125538"/>
            <a:ext cx="8713787" cy="5732462"/>
          </a:xfrm>
        </p:spPr>
        <p:txBody>
          <a:bodyPr/>
          <a:lstStyle/>
          <a:p>
            <a:pPr eaLnBrk="1"/>
            <a:r>
              <a:rPr lang="zh-TW" altLang="zh-TW" sz="32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視為運動禁藥檢測干擾藥物</a:t>
            </a:r>
            <a:endParaRPr lang="zh-TW" altLang="zh-TW" sz="3200" smtClean="0">
              <a:ea typeface="新細明體" panose="02020500000000000000" pitchFamily="18" charset="-120"/>
            </a:endParaRPr>
          </a:p>
          <a:p>
            <a:pPr eaLnBrk="1"/>
            <a:r>
              <a:rPr lang="zh-TW" altLang="zh-TW" sz="32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可能使用之病症</a:t>
            </a:r>
            <a:endParaRPr lang="zh-TW" altLang="zh-TW" sz="3200" smtClean="0">
              <a:ea typeface="新細明體" panose="02020500000000000000" pitchFamily="18" charset="-120"/>
            </a:endParaRPr>
          </a:p>
          <a:p>
            <a:pPr marL="382588" lvl="1" indent="-182563" eaLnBrk="1"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降血壓</a:t>
            </a:r>
          </a:p>
          <a:p>
            <a:pPr marL="382588" lvl="1" indent="-182563" eaLnBrk="1"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減重</a:t>
            </a:r>
          </a:p>
          <a:p>
            <a:pPr marL="382588" lvl="1" indent="-182563" eaLnBrk="1"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高山病</a:t>
            </a:r>
          </a:p>
          <a:p>
            <a:pPr marL="382588" lvl="1" indent="-182563" eaLnBrk="1"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青光眼</a:t>
            </a:r>
          </a:p>
          <a:p>
            <a:pPr marL="382588" lvl="1" indent="-182563" eaLnBrk="1"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便秘治療</a:t>
            </a:r>
          </a:p>
        </p:txBody>
      </p:sp>
    </p:spTree>
    <p:extLst>
      <p:ext uri="{BB962C8B-B14F-4D97-AF65-F5344CB8AC3E}">
        <p14:creationId xmlns:p14="http://schemas.microsoft.com/office/powerpoint/2010/main" val="3091353042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課程名稱-1</Template>
  <TotalTime>417</TotalTime>
  <Words>469</Words>
  <Application>Microsoft Office PowerPoint</Application>
  <PresentationFormat>寬螢幕</PresentationFormat>
  <Paragraphs>42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新細明體</vt:lpstr>
      <vt:lpstr>標楷體</vt:lpstr>
      <vt:lpstr>Arial</vt:lpstr>
      <vt:lpstr>Calibri</vt:lpstr>
      <vt:lpstr>課程名稱</vt:lpstr>
      <vt:lpstr>利尿劑與遮蔽劑</vt:lpstr>
      <vt:lpstr>利尿劑</vt:lpstr>
      <vt:lpstr>利尿劑的副作用? </vt:lpstr>
      <vt:lpstr>遮蔽劑</vt:lpstr>
      <vt:lpstr>利尿劑&amp;遮蔽劑</vt:lpstr>
      <vt:lpstr>一、腎臟及尿液的形成</vt:lpstr>
      <vt:lpstr>一、腎臟及尿液的形成</vt:lpstr>
      <vt:lpstr>腎元的構造</vt:lpstr>
      <vt:lpstr>PowerPoint 簡報</vt:lpstr>
      <vt:lpstr>代謝調節劑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利尿劑與遮蔽劑</dc:title>
  <dc:creator>user</dc:creator>
  <cp:lastModifiedBy>姜昆伶</cp:lastModifiedBy>
  <cp:revision>55</cp:revision>
  <dcterms:created xsi:type="dcterms:W3CDTF">2018-02-25T08:43:07Z</dcterms:created>
  <dcterms:modified xsi:type="dcterms:W3CDTF">2018-08-25T04:03:21Z</dcterms:modified>
</cp:coreProperties>
</file>