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78" r:id="rId4"/>
    <p:sldId id="258" r:id="rId5"/>
    <p:sldId id="273" r:id="rId6"/>
    <p:sldId id="259" r:id="rId7"/>
    <p:sldId id="270" r:id="rId8"/>
    <p:sldId id="260" r:id="rId9"/>
    <p:sldId id="275" r:id="rId10"/>
    <p:sldId id="276" r:id="rId11"/>
    <p:sldId id="274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2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19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609600" y="274641"/>
            <a:ext cx="8026395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68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73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963081" y="4406896"/>
            <a:ext cx="103632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63081" y="2906713"/>
            <a:ext cx="103632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48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609601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197595" y="1600201"/>
            <a:ext cx="5384804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44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0" y="1535114"/>
            <a:ext cx="5386912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09600" y="2174872"/>
            <a:ext cx="5386912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6193364" y="1535114"/>
            <a:ext cx="5389035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6193364" y="2174872"/>
            <a:ext cx="5389035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24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580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301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1" y="273048"/>
            <a:ext cx="401108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9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609601" y="1435095"/>
            <a:ext cx="401108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57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2389717" y="4800601"/>
            <a:ext cx="73152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2389717" y="612776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2389717" y="5367335"/>
            <a:ext cx="73152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3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609600" y="27464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609600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fld id="{4C6409A2-012B-453C-A699-910BD1EEFB56}" type="datetimeFigureOut">
              <a:rPr lang="zh-TW" altLang="en-US" smtClean="0"/>
              <a:t>2018/8/25</a:t>
            </a:fld>
            <a:endParaRPr lang="zh-TW" alt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4165605" y="6356352"/>
            <a:ext cx="3860804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8737604" y="6356352"/>
            <a:ext cx="2844795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fld id="{F7D7CCE0-D12A-408E-91AB-0D1841E90FE2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967544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2063556" y="6508351"/>
            <a:ext cx="1684909" cy="252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75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39937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solidFill>
                  <a:srgbClr val="0000FF"/>
                </a:solidFill>
              </a:rPr>
              <a:t>利尿劑與遮蔽劑</a:t>
            </a:r>
            <a:endParaRPr lang="zh-TW" altLang="en-US" sz="6000" b="1" dirty="0">
              <a:solidFill>
                <a:srgbClr val="0000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授課教師：何健章 </a:t>
            </a:r>
            <a:r>
              <a:rPr kumimoji="0"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kumimoji="0" lang="zh-TW" altLang="en-US" sz="1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助理教授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142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Line 3"/>
          <p:cNvSpPr>
            <a:spLocks noChangeShapeType="1"/>
          </p:cNvSpPr>
          <p:nvPr/>
        </p:nvSpPr>
        <p:spPr bwMode="auto">
          <a:xfrm>
            <a:off x="1192213" y="1738313"/>
            <a:ext cx="9966325" cy="1587"/>
          </a:xfrm>
          <a:prstGeom prst="line">
            <a:avLst/>
          </a:prstGeom>
          <a:noFill/>
          <a:ln w="6350">
            <a:solidFill>
              <a:srgbClr val="91919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zh-TW" altLang="en-US"/>
          </a:p>
        </p:txBody>
      </p:sp>
      <p:sp>
        <p:nvSpPr>
          <p:cNvPr id="58373" name="Rectangle 4"/>
          <p:cNvSpPr>
            <a:spLocks noChangeArrowheads="1"/>
          </p:cNvSpPr>
          <p:nvPr>
            <p:ph type="title"/>
          </p:nvPr>
        </p:nvSpPr>
        <p:spPr>
          <a:xfrm>
            <a:off x="3575050" y="0"/>
            <a:ext cx="4638675" cy="1162050"/>
          </a:xfrm>
        </p:spPr>
        <p:txBody>
          <a:bodyPr/>
          <a:lstStyle/>
          <a:p>
            <a:pPr eaLnBrk="1"/>
            <a:r>
              <a:rPr lang="zh-TW" altLang="zh-TW" smtClean="0">
                <a:ea typeface="新細明體" panose="02020500000000000000" pitchFamily="18" charset="-120"/>
              </a:rPr>
              <a:t>代謝調節劑</a:t>
            </a:r>
          </a:p>
        </p:txBody>
      </p:sp>
      <p:sp>
        <p:nvSpPr>
          <p:cNvPr id="58374" name="Rectangle 5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pPr eaLnBrk="1"/>
            <a:r>
              <a:rPr lang="zh-TW" altLang="zh-TW" sz="3200" smtClean="0">
                <a:latin typeface="新細明體" panose="02020500000000000000" pitchFamily="18" charset="-120"/>
                <a:ea typeface="新細明體" panose="02020500000000000000" pitchFamily="18" charset="-120"/>
                <a:sym typeface="新細明體" panose="02020500000000000000" pitchFamily="18" charset="-120"/>
              </a:rPr>
              <a:t>胰島素</a:t>
            </a:r>
            <a:endParaRPr lang="zh-TW" altLang="zh-TW" sz="3200" smtClean="0">
              <a:ea typeface="新細明體" panose="02020500000000000000" pitchFamily="18" charset="-120"/>
            </a:endParaRPr>
          </a:p>
          <a:p>
            <a:pPr marL="382588" lvl="1" indent="-182563" eaLnBrk="1">
              <a:spcBef>
                <a:spcPts val="400"/>
              </a:spcBef>
              <a:buFontTx/>
              <a:buChar char="◦"/>
            </a:pPr>
            <a:r>
              <a:rPr lang="zh-TW" altLang="zh-TW" sz="3200" smtClean="0">
                <a:ea typeface="新細明體" panose="02020500000000000000" pitchFamily="18" charset="-120"/>
              </a:rPr>
              <a:t>糖尿病人</a:t>
            </a:r>
          </a:p>
          <a:p>
            <a:pPr marL="382588" lvl="1" indent="-182563" eaLnBrk="1">
              <a:spcBef>
                <a:spcPts val="400"/>
              </a:spcBef>
              <a:buFontTx/>
              <a:buChar char="◦"/>
            </a:pPr>
            <a:r>
              <a:rPr lang="zh-TW" altLang="zh-TW" sz="3200" smtClean="0">
                <a:ea typeface="新細明體" panose="02020500000000000000" pitchFamily="18" charset="-120"/>
              </a:rPr>
              <a:t>多飲,多尿,多食</a:t>
            </a:r>
          </a:p>
        </p:txBody>
      </p:sp>
    </p:spTree>
    <p:extLst>
      <p:ext uri="{BB962C8B-B14F-4D97-AF65-F5344CB8AC3E}">
        <p14:creationId xmlns:p14="http://schemas.microsoft.com/office/powerpoint/2010/main" val="254995683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FCD6BD5F-D2B2-4D55-9FBF-A8E95E1E9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636912"/>
            <a:ext cx="8229600" cy="434312"/>
          </a:xfrm>
        </p:spPr>
        <p:txBody>
          <a:bodyPr>
            <a:noAutofit/>
          </a:bodyPr>
          <a:lstStyle/>
          <a:p>
            <a:pPr algn="ctr"/>
            <a:r>
              <a:rPr lang="en-US" altLang="zh-TW" sz="4000" dirty="0"/>
              <a:t>END</a:t>
            </a:r>
            <a:endParaRPr lang="zh-TW" altLang="en-US" sz="40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="" xmlns:a16="http://schemas.microsoft.com/office/drawing/2014/main" id="{12E10BDB-39EB-4B14-9DE5-0A6E15E805B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2962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14629"/>
          </a:xfrm>
        </p:spPr>
        <p:txBody>
          <a:bodyPr>
            <a:normAutofit/>
          </a:bodyPr>
          <a:lstStyle/>
          <a:p>
            <a:pPr algn="l"/>
            <a:r>
              <a:rPr lang="zh-TW" altLang="en-US" sz="3200" b="1" dirty="0" smtClean="0"/>
              <a:t>利尿劑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3774" y="1556238"/>
            <a:ext cx="10363826" cy="474931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作用於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腎臟</a:t>
            </a:r>
            <a:r>
              <a:rPr lang="zh-TW" altLang="en-US" sz="3600" dirty="0" smtClean="0">
                <a:solidFill>
                  <a:srgbClr val="0000FF"/>
                </a:solidFill>
              </a:rPr>
              <a:t>以</a:t>
            </a:r>
            <a:r>
              <a:rPr lang="zh-TW" altLang="en-US" sz="3600" dirty="0" smtClean="0">
                <a:solidFill>
                  <a:srgbClr val="FF0000"/>
                </a:solidFill>
              </a:rPr>
              <a:t>增加身體排出的尿量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臨床</a:t>
            </a:r>
            <a:r>
              <a:rPr lang="zh-TW" altLang="en-US" sz="3600" dirty="0" smtClean="0">
                <a:solidFill>
                  <a:srgbClr val="0000FF"/>
                </a:solidFill>
              </a:rPr>
              <a:t>上用於</a:t>
            </a:r>
            <a:r>
              <a:rPr lang="zh-TW" altLang="en-US" sz="3600" dirty="0" smtClean="0">
                <a:solidFill>
                  <a:srgbClr val="FF0000"/>
                </a:solidFill>
              </a:rPr>
              <a:t>治療因鬱</a:t>
            </a:r>
            <a:r>
              <a:rPr lang="zh-TW" altLang="en-US" sz="3600" dirty="0">
                <a:solidFill>
                  <a:srgbClr val="FF0000"/>
                </a:solidFill>
              </a:rPr>
              <a:t>血</a:t>
            </a:r>
            <a:r>
              <a:rPr lang="zh-TW" altLang="en-US" sz="3600" dirty="0" smtClean="0">
                <a:solidFill>
                  <a:srgbClr val="FF0000"/>
                </a:solidFill>
              </a:rPr>
              <a:t>性心衰竭</a:t>
            </a:r>
            <a:r>
              <a:rPr lang="zh-TW" altLang="en-US" sz="3600" dirty="0" smtClean="0">
                <a:solidFill>
                  <a:srgbClr val="0000FF"/>
                </a:solidFill>
              </a:rPr>
              <a:t>、</a:t>
            </a:r>
            <a:r>
              <a:rPr lang="zh-TW" altLang="en-US" sz="3600" dirty="0" smtClean="0">
                <a:solidFill>
                  <a:srgbClr val="FF0000"/>
                </a:solidFill>
              </a:rPr>
              <a:t>腎臟病和肝硬化引起的水腫</a:t>
            </a:r>
            <a:r>
              <a:rPr lang="zh-TW" altLang="en-US" sz="3600" dirty="0" smtClean="0">
                <a:solidFill>
                  <a:srgbClr val="0000FF"/>
                </a:solidFill>
              </a:rPr>
              <a:t>，及</a:t>
            </a:r>
            <a:r>
              <a:rPr lang="zh-TW" altLang="en-US" sz="3600" dirty="0" smtClean="0">
                <a:solidFill>
                  <a:srgbClr val="FF0000"/>
                </a:solidFill>
              </a:rPr>
              <a:t>治療高血壓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運動員</a:t>
            </a:r>
            <a:r>
              <a:rPr lang="zh-TW" altLang="en-US" sz="3600" dirty="0" smtClean="0">
                <a:solidFill>
                  <a:srgbClr val="0000FF"/>
                </a:solidFill>
              </a:rPr>
              <a:t>利用其以</a:t>
            </a:r>
            <a:r>
              <a:rPr lang="zh-TW" altLang="en-US" sz="3600" dirty="0" smtClean="0">
                <a:solidFill>
                  <a:srgbClr val="FF0000"/>
                </a:solidFill>
              </a:rPr>
              <a:t>快速降低體重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國際奧林匹克委員會</a:t>
            </a:r>
            <a:r>
              <a:rPr lang="en-US" altLang="zh-TW" sz="3600" dirty="0" smtClean="0">
                <a:solidFill>
                  <a:srgbClr val="0000FF"/>
                </a:solidFill>
              </a:rPr>
              <a:t>(International Olympic Committee, IOC)</a:t>
            </a:r>
            <a:r>
              <a:rPr lang="zh-TW" altLang="en-US" sz="3600" dirty="0" smtClean="0">
                <a:solidFill>
                  <a:srgbClr val="0000FF"/>
                </a:solidFill>
              </a:rPr>
              <a:t>於</a:t>
            </a:r>
            <a:r>
              <a:rPr lang="en-US" altLang="zh-TW" sz="3600" dirty="0" smtClean="0">
                <a:solidFill>
                  <a:srgbClr val="0000FF"/>
                </a:solidFill>
              </a:rPr>
              <a:t>1988</a:t>
            </a:r>
            <a:r>
              <a:rPr lang="zh-TW" altLang="en-US" sz="3600" dirty="0" smtClean="0">
                <a:solidFill>
                  <a:srgbClr val="0000FF"/>
                </a:solidFill>
              </a:rPr>
              <a:t>年加拿大卡格利</a:t>
            </a:r>
            <a:r>
              <a:rPr lang="en-US" altLang="zh-TW" sz="3600" dirty="0" smtClean="0">
                <a:solidFill>
                  <a:srgbClr val="0000FF"/>
                </a:solidFill>
              </a:rPr>
              <a:t>(Calgary)</a:t>
            </a:r>
            <a:r>
              <a:rPr lang="zh-TW" altLang="en-US" sz="3600" dirty="0" smtClean="0">
                <a:solidFill>
                  <a:srgbClr val="0000FF"/>
                </a:solidFill>
              </a:rPr>
              <a:t>冬奧將利尿劑納入</a:t>
            </a:r>
            <a:r>
              <a:rPr lang="zh-TW" altLang="en-US" sz="3600" dirty="0" smtClean="0">
                <a:solidFill>
                  <a:srgbClr val="FF0000"/>
                </a:solidFill>
              </a:rPr>
              <a:t>運動員禁藥之一</a:t>
            </a:r>
            <a:endParaRPr lang="zh-TW" altLang="zh-TW" sz="3600" dirty="0"/>
          </a:p>
          <a:p>
            <a:endParaRPr lang="zh-TW" alt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05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利尿劑的副作用</a:t>
            </a:r>
            <a:r>
              <a:rPr lang="en-US" altLang="zh-TW" dirty="0"/>
              <a:t>?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r>
              <a:rPr lang="zh-TW" altLang="en-US" dirty="0"/>
              <a:t>血容積不足或脫水，症狀包括：疲倦、眩暈、口      乾、皮膚彈性差及血壓過低。  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dirty="0"/>
              <a:t>)</a:t>
            </a:r>
            <a:r>
              <a:rPr lang="zh-TW" altLang="en-US" dirty="0"/>
              <a:t>低血鈉，症狀包括：軟弱、不安、畏光、嗜睡及      腹絞痛。  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/>
              <a:t>三</a:t>
            </a:r>
            <a:r>
              <a:rPr lang="en-US" altLang="zh-TW" dirty="0"/>
              <a:t>)</a:t>
            </a:r>
            <a:r>
              <a:rPr lang="zh-TW" altLang="en-US" dirty="0"/>
              <a:t>低血鉀，使用</a:t>
            </a:r>
            <a:r>
              <a:rPr lang="en-US" altLang="zh-TW" dirty="0"/>
              <a:t>Furosemide(</a:t>
            </a:r>
            <a:r>
              <a:rPr lang="en-US" altLang="zh-TW" dirty="0" err="1"/>
              <a:t>Rasitol</a:t>
            </a:r>
            <a:r>
              <a:rPr lang="en-US" altLang="zh-TW" dirty="0"/>
              <a:t>)</a:t>
            </a:r>
            <a:r>
              <a:rPr lang="zh-TW" altLang="en-US" dirty="0"/>
              <a:t>者容易發生，      症狀包括：心律不整、脈搏緩慢、肌肉無力、</a:t>
            </a:r>
            <a:r>
              <a:rPr lang="zh-TW" altLang="en-US" dirty="0" smtClean="0"/>
              <a:t>食慾不振</a:t>
            </a:r>
            <a:r>
              <a:rPr lang="zh-TW" altLang="en-US" dirty="0"/>
              <a:t>、噁心及嘔吐。  </a:t>
            </a:r>
            <a:endParaRPr lang="en-US" altLang="zh-TW" dirty="0" smtClean="0"/>
          </a:p>
          <a:p>
            <a:r>
              <a:rPr lang="en-US" altLang="zh-TW" dirty="0" smtClean="0"/>
              <a:t>(</a:t>
            </a:r>
            <a:r>
              <a:rPr lang="zh-TW" altLang="en-US" dirty="0"/>
              <a:t>四</a:t>
            </a:r>
            <a:r>
              <a:rPr lang="en-US" altLang="zh-TW" dirty="0"/>
              <a:t>)</a:t>
            </a:r>
            <a:r>
              <a:rPr lang="zh-TW" altLang="en-US" dirty="0"/>
              <a:t>高血鉀，</a:t>
            </a:r>
            <a:r>
              <a:rPr lang="zh-TW" altLang="en-US" dirty="0" smtClean="0"/>
              <a:t>使用</a:t>
            </a:r>
            <a:r>
              <a:rPr lang="en-US" altLang="zh-TW" dirty="0" err="1" smtClean="0"/>
              <a:t>pironolacton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Aldactin</a:t>
            </a:r>
            <a:r>
              <a:rPr lang="en-US" altLang="zh-TW" dirty="0"/>
              <a:t>)</a:t>
            </a:r>
            <a:r>
              <a:rPr lang="zh-TW" altLang="en-US" dirty="0"/>
              <a:t>者</a:t>
            </a:r>
            <a:r>
              <a:rPr lang="zh-TW" altLang="en-US" dirty="0" smtClean="0"/>
              <a:t>容易發生</a:t>
            </a:r>
            <a:r>
              <a:rPr lang="zh-TW" altLang="en-US" dirty="0"/>
              <a:t>，症狀包括：心律不整、腹瀉、軟弱及</a:t>
            </a:r>
            <a:r>
              <a:rPr lang="zh-TW" altLang="en-US" dirty="0" smtClean="0"/>
              <a:t>噁心。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1744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3124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遮蔽劑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90260"/>
            <a:ext cx="10515600" cy="4460033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指用來</a:t>
            </a:r>
            <a:r>
              <a:rPr lang="zh-TW" altLang="en-US" sz="3600" dirty="0" smtClean="0">
                <a:solidFill>
                  <a:srgbClr val="FF0000"/>
                </a:solidFill>
              </a:rPr>
              <a:t>藏匿用藥的事實物質</a:t>
            </a:r>
            <a:r>
              <a:rPr lang="zh-TW" altLang="en-US" sz="3600" dirty="0" smtClean="0">
                <a:solidFill>
                  <a:srgbClr val="0000FF"/>
                </a:solidFill>
              </a:rPr>
              <a:t>，通常對運動表現無直接影響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世界運動禁藥管制機構</a:t>
            </a:r>
            <a:r>
              <a:rPr lang="en-US" altLang="zh-TW" sz="3600" dirty="0" smtClean="0">
                <a:solidFill>
                  <a:srgbClr val="0000FF"/>
                </a:solidFill>
              </a:rPr>
              <a:t>(World Anti-Doping Agency, WADA)</a:t>
            </a:r>
            <a:r>
              <a:rPr lang="zh-TW" altLang="en-US" sz="3600" dirty="0" smtClean="0">
                <a:solidFill>
                  <a:srgbClr val="0000FF"/>
                </a:solidFill>
              </a:rPr>
              <a:t>於</a:t>
            </a:r>
            <a:r>
              <a:rPr lang="en-US" altLang="zh-TW" sz="3600" dirty="0" smtClean="0">
                <a:solidFill>
                  <a:srgbClr val="0000FF"/>
                </a:solidFill>
              </a:rPr>
              <a:t>2003</a:t>
            </a:r>
            <a:r>
              <a:rPr lang="zh-TW" altLang="en-US" sz="3600" dirty="0" smtClean="0">
                <a:solidFill>
                  <a:srgbClr val="0000FF"/>
                </a:solidFill>
              </a:rPr>
              <a:t>年</a:t>
            </a:r>
            <a:r>
              <a:rPr lang="en-US" altLang="zh-TW" sz="3600" dirty="0" smtClean="0">
                <a:solidFill>
                  <a:srgbClr val="0000FF"/>
                </a:solidFill>
              </a:rPr>
              <a:t>(</a:t>
            </a:r>
            <a:r>
              <a:rPr lang="zh-TW" altLang="en-US" sz="3600" dirty="0" smtClean="0">
                <a:solidFill>
                  <a:srgbClr val="0000FF"/>
                </a:solidFill>
              </a:rPr>
              <a:t>含</a:t>
            </a:r>
            <a:r>
              <a:rPr lang="en-US" altLang="zh-TW" sz="3600" dirty="0" smtClean="0">
                <a:solidFill>
                  <a:srgbClr val="0000FF"/>
                </a:solidFill>
              </a:rPr>
              <a:t>)</a:t>
            </a:r>
            <a:r>
              <a:rPr lang="zh-TW" altLang="en-US" sz="3600" dirty="0" smtClean="0">
                <a:solidFill>
                  <a:srgbClr val="0000FF"/>
                </a:solidFill>
              </a:rPr>
              <a:t>之前的運動禁藥規定中，將其放在禁止使用的</a:t>
            </a:r>
            <a:r>
              <a:rPr lang="en-US" altLang="zh-TW" sz="3600" dirty="0" smtClean="0">
                <a:solidFill>
                  <a:srgbClr val="0000FF"/>
                </a:solidFill>
              </a:rPr>
              <a:t>“</a:t>
            </a:r>
            <a:r>
              <a:rPr lang="zh-TW" altLang="en-US" sz="3600" dirty="0" smtClean="0">
                <a:solidFill>
                  <a:srgbClr val="0000FF"/>
                </a:solidFill>
              </a:rPr>
              <a:t>方法</a:t>
            </a:r>
            <a:r>
              <a:rPr lang="en-US" altLang="zh-TW" sz="3600" dirty="0" smtClean="0">
                <a:solidFill>
                  <a:srgbClr val="0000FF"/>
                </a:solidFill>
              </a:rPr>
              <a:t>”</a:t>
            </a:r>
            <a:r>
              <a:rPr lang="zh-TW" altLang="en-US" sz="3600" dirty="0" smtClean="0">
                <a:solidFill>
                  <a:srgbClr val="0000FF"/>
                </a:solidFill>
              </a:rPr>
              <a:t>中；規定不得使用「化學和物理性的操縱」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437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144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zh-TW" altLang="en-US" sz="3200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利尿劑</a:t>
            </a:r>
            <a:r>
              <a:rPr lang="en-US" altLang="zh-TW" sz="3200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&amp;</a:t>
            </a:r>
            <a:r>
              <a:rPr lang="zh-TW" altLang="en-US" sz="3200" b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遮蔽</a:t>
            </a:r>
            <a:r>
              <a:rPr lang="zh-TW" altLang="en-US" sz="3200" b="1" dirty="0" smtClean="0">
                <a:solidFill>
                  <a:prstClr val="black"/>
                </a:solidFill>
                <a:latin typeface="Calibri" panose="020F0502020204030204"/>
                <a:cs typeface="+mn-cs"/>
              </a:rPr>
              <a:t>劑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altLang="zh-TW" sz="3600" dirty="0">
                <a:solidFill>
                  <a:srgbClr val="0000FF"/>
                </a:solidFill>
              </a:rPr>
              <a:t>WADA</a:t>
            </a:r>
            <a:r>
              <a:rPr lang="zh-TW" altLang="en-US" sz="3600" dirty="0">
                <a:solidFill>
                  <a:srgbClr val="0000FF"/>
                </a:solidFill>
              </a:rPr>
              <a:t>於</a:t>
            </a:r>
            <a:r>
              <a:rPr lang="en-US" altLang="zh-TW" sz="3600" dirty="0">
                <a:solidFill>
                  <a:srgbClr val="0000FF"/>
                </a:solidFill>
              </a:rPr>
              <a:t>2004</a:t>
            </a:r>
            <a:r>
              <a:rPr lang="zh-TW" altLang="en-US" sz="3600" dirty="0">
                <a:solidFill>
                  <a:srgbClr val="0000FF"/>
                </a:solidFill>
              </a:rPr>
              <a:t>年將利尿劑歸類於「遮蔽劑」</a:t>
            </a:r>
            <a:r>
              <a:rPr lang="zh-TW" altLang="en-US" sz="3600" dirty="0" smtClean="0">
                <a:solidFill>
                  <a:srgbClr val="0000FF"/>
                </a:solidFill>
              </a:rPr>
              <a:t>中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endParaRPr lang="en-US" altLang="zh-TW" sz="3600" dirty="0">
              <a:solidFill>
                <a:srgbClr val="0000FF"/>
              </a:solidFill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altLang="zh-TW" sz="3600" dirty="0">
                <a:solidFill>
                  <a:srgbClr val="0000FF"/>
                </a:solidFill>
              </a:rPr>
              <a:t>2005</a:t>
            </a:r>
            <a:r>
              <a:rPr lang="zh-TW" altLang="en-US" sz="3600" dirty="0">
                <a:solidFill>
                  <a:srgbClr val="0000FF"/>
                </a:solidFill>
              </a:rPr>
              <a:t>年則將利尿劑與遮蔽劑合為「利尿劑及其他遮蔽劑」類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855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一、腎臟及尿液的形成</a:t>
            </a:r>
            <a:endParaRPr lang="zh-TW" altLang="en-US" sz="32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20890"/>
            <a:ext cx="10515600" cy="513708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00FF"/>
                </a:solidFill>
              </a:rPr>
              <a:t>腎臟為一對</a:t>
            </a:r>
            <a:r>
              <a:rPr lang="zh-TW" altLang="en-US" sz="3600" dirty="0" smtClean="0">
                <a:solidFill>
                  <a:srgbClr val="FF0000"/>
                </a:solidFill>
              </a:rPr>
              <a:t>腺體狀</a:t>
            </a:r>
            <a:r>
              <a:rPr lang="zh-TW" altLang="en-US" sz="3600" dirty="0" smtClean="0">
                <a:solidFill>
                  <a:srgbClr val="0000FF"/>
                </a:solidFill>
              </a:rPr>
              <a:t>的器官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功能</a:t>
            </a:r>
            <a:r>
              <a:rPr lang="en-US" altLang="zh-TW" sz="3600" dirty="0" smtClean="0">
                <a:solidFill>
                  <a:srgbClr val="0000FF"/>
                </a:solidFill>
              </a:rPr>
              <a:t>:</a:t>
            </a:r>
            <a:r>
              <a:rPr lang="zh-TW" altLang="en-US" sz="3600" dirty="0" smtClean="0">
                <a:solidFill>
                  <a:srgbClr val="FF0000"/>
                </a:solidFill>
              </a:rPr>
              <a:t>維持體內水分的恆定、體液的滲透壓、酸鹼平衡及排除代謝廢物</a:t>
            </a:r>
            <a:endParaRPr lang="en-US" altLang="zh-TW" sz="3600" dirty="0" smtClean="0">
              <a:solidFill>
                <a:srgbClr val="FF0000"/>
              </a:solidFill>
            </a:endParaRPr>
          </a:p>
          <a:p>
            <a:r>
              <a:rPr lang="zh-TW" altLang="en-US" sz="3600" dirty="0" smtClean="0">
                <a:solidFill>
                  <a:srgbClr val="0000FF"/>
                </a:solidFill>
              </a:rPr>
              <a:t>每一</a:t>
            </a:r>
            <a:r>
              <a:rPr lang="zh-TW" altLang="en-US" sz="3600" dirty="0" smtClean="0">
                <a:solidFill>
                  <a:srgbClr val="0000FF"/>
                </a:solidFill>
              </a:rPr>
              <a:t>枚腎臟約含一百萬個</a:t>
            </a:r>
            <a:r>
              <a:rPr lang="zh-TW" altLang="en-US" sz="3600" dirty="0" smtClean="0">
                <a:solidFill>
                  <a:srgbClr val="FF0000"/>
                </a:solidFill>
              </a:rPr>
              <a:t>腎元</a:t>
            </a:r>
            <a:r>
              <a:rPr lang="en-US" altLang="zh-TW" sz="3600" dirty="0" smtClean="0">
                <a:solidFill>
                  <a:srgbClr val="FF0000"/>
                </a:solidFill>
              </a:rPr>
              <a:t>(nephron)</a:t>
            </a:r>
            <a:r>
              <a:rPr lang="zh-TW" altLang="en-US" sz="3600" dirty="0" smtClean="0">
                <a:solidFill>
                  <a:srgbClr val="0000FF"/>
                </a:solidFill>
              </a:rPr>
              <a:t>，腎</a:t>
            </a:r>
            <a:r>
              <a:rPr lang="zh-TW" altLang="en-US" sz="3600" dirty="0">
                <a:solidFill>
                  <a:srgbClr val="0000FF"/>
                </a:solidFill>
              </a:rPr>
              <a:t>元</a:t>
            </a:r>
            <a:r>
              <a:rPr lang="zh-TW" altLang="en-US" sz="3600" dirty="0" smtClean="0">
                <a:solidFill>
                  <a:srgbClr val="0000FF"/>
                </a:solidFill>
              </a:rPr>
              <a:t>主要由</a:t>
            </a:r>
            <a:r>
              <a:rPr lang="zh-TW" altLang="en-US" sz="3600" dirty="0" smtClean="0">
                <a:solidFill>
                  <a:srgbClr val="FF0000"/>
                </a:solidFill>
              </a:rPr>
              <a:t>腎小管</a:t>
            </a:r>
            <a:r>
              <a:rPr lang="en-US" altLang="zh-TW" sz="3600" dirty="0" smtClean="0">
                <a:solidFill>
                  <a:srgbClr val="FF0000"/>
                </a:solidFill>
              </a:rPr>
              <a:t>(renal tubule)</a:t>
            </a:r>
            <a:r>
              <a:rPr lang="zh-TW" altLang="en-US" sz="3600" dirty="0" smtClean="0">
                <a:solidFill>
                  <a:srgbClr val="0000FF"/>
                </a:solidFill>
              </a:rPr>
              <a:t>及其上端的</a:t>
            </a:r>
            <a:r>
              <a:rPr lang="zh-TW" altLang="en-US" sz="3600" dirty="0" smtClean="0">
                <a:solidFill>
                  <a:srgbClr val="FF0000"/>
                </a:solidFill>
              </a:rPr>
              <a:t>鮑氏囊</a:t>
            </a:r>
            <a:r>
              <a:rPr lang="en-US" altLang="zh-TW" sz="3600" dirty="0" smtClean="0">
                <a:solidFill>
                  <a:srgbClr val="FF0000"/>
                </a:solidFill>
              </a:rPr>
              <a:t>(Bowman’s capsule)</a:t>
            </a:r>
            <a:r>
              <a:rPr lang="zh-TW" altLang="en-US" sz="3600" dirty="0" smtClean="0">
                <a:solidFill>
                  <a:srgbClr val="0000FF"/>
                </a:solidFill>
              </a:rPr>
              <a:t>與下端的</a:t>
            </a:r>
            <a:r>
              <a:rPr lang="zh-TW" altLang="en-US" sz="3600" dirty="0" smtClean="0">
                <a:solidFill>
                  <a:srgbClr val="FF0000"/>
                </a:solidFill>
              </a:rPr>
              <a:t>集尿管</a:t>
            </a:r>
            <a:r>
              <a:rPr lang="en-US" altLang="zh-TW" sz="3600" dirty="0" smtClean="0">
                <a:solidFill>
                  <a:srgbClr val="FF0000"/>
                </a:solidFill>
              </a:rPr>
              <a:t>(collecting tubule)</a:t>
            </a:r>
            <a:r>
              <a:rPr lang="zh-TW" altLang="en-US" sz="3600" dirty="0" smtClean="0">
                <a:solidFill>
                  <a:srgbClr val="0000FF"/>
                </a:solidFill>
              </a:rPr>
              <a:t>所構成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35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12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5136"/>
          </a:xfrm>
        </p:spPr>
        <p:txBody>
          <a:bodyPr/>
          <a:lstStyle/>
          <a:p>
            <a:r>
              <a:rPr lang="zh-TW" altLang="en-US" sz="3200" b="1" dirty="0">
                <a:solidFill>
                  <a:prstClr val="black"/>
                </a:solidFill>
              </a:rPr>
              <a:t>一、腎臟及尿液的形成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z="3600" dirty="0">
                <a:solidFill>
                  <a:srgbClr val="0000FF"/>
                </a:solidFill>
              </a:rPr>
              <a:t>尿液 </a:t>
            </a:r>
            <a:r>
              <a:rPr lang="en-US" altLang="zh-TW" sz="3600" dirty="0">
                <a:solidFill>
                  <a:srgbClr val="0000FF"/>
                </a:solidFill>
              </a:rPr>
              <a:t>:</a:t>
            </a:r>
            <a:r>
              <a:rPr lang="zh-TW" altLang="en-US" sz="3600" dirty="0">
                <a:solidFill>
                  <a:srgbClr val="0000FF"/>
                </a:solidFill>
              </a:rPr>
              <a:t> 許多腎小管</a:t>
            </a:r>
            <a:r>
              <a:rPr lang="en-US" altLang="zh-TW" sz="3600" dirty="0">
                <a:solidFill>
                  <a:srgbClr val="0000FF"/>
                </a:solidFill>
              </a:rPr>
              <a:t>&gt;</a:t>
            </a:r>
            <a:r>
              <a:rPr lang="zh-TW" altLang="en-US" sz="3600" dirty="0">
                <a:solidFill>
                  <a:srgbClr val="0000FF"/>
                </a:solidFill>
              </a:rPr>
              <a:t>集尿管</a:t>
            </a:r>
            <a:r>
              <a:rPr lang="en-US" altLang="zh-TW" sz="3600" dirty="0">
                <a:solidFill>
                  <a:srgbClr val="0000FF"/>
                </a:solidFill>
              </a:rPr>
              <a:t>&gt;</a:t>
            </a:r>
            <a:r>
              <a:rPr lang="zh-TW" altLang="en-US" sz="3600" dirty="0">
                <a:solidFill>
                  <a:srgbClr val="0000FF"/>
                </a:solidFill>
              </a:rPr>
              <a:t>腎盂</a:t>
            </a:r>
            <a:r>
              <a:rPr lang="en-US" altLang="zh-TW" sz="3600" dirty="0">
                <a:solidFill>
                  <a:srgbClr val="0000FF"/>
                </a:solidFill>
              </a:rPr>
              <a:t>&gt;</a:t>
            </a:r>
            <a:r>
              <a:rPr lang="zh-TW" altLang="en-US" sz="3600" dirty="0">
                <a:solidFill>
                  <a:srgbClr val="0000FF"/>
                </a:solidFill>
              </a:rPr>
              <a:t>輸尿管</a:t>
            </a:r>
            <a:r>
              <a:rPr lang="en-US" altLang="zh-TW" sz="3600" dirty="0">
                <a:solidFill>
                  <a:srgbClr val="0000FF"/>
                </a:solidFill>
              </a:rPr>
              <a:t>&gt;</a:t>
            </a:r>
            <a:r>
              <a:rPr lang="zh-TW" altLang="en-US" sz="3600" dirty="0" smtClean="0">
                <a:solidFill>
                  <a:srgbClr val="0000FF"/>
                </a:solidFill>
              </a:rPr>
              <a:t>膀胱</a:t>
            </a:r>
            <a:endParaRPr lang="en-US" altLang="zh-TW" sz="3600" dirty="0" smtClean="0">
              <a:solidFill>
                <a:srgbClr val="0000FF"/>
              </a:solidFill>
            </a:endParaRPr>
          </a:p>
          <a:p>
            <a:pPr lvl="0"/>
            <a:endParaRPr lang="en-US" altLang="zh-TW" sz="3600" dirty="0">
              <a:solidFill>
                <a:srgbClr val="0000FF"/>
              </a:solidFill>
            </a:endParaRPr>
          </a:p>
          <a:p>
            <a:pPr lvl="0"/>
            <a:r>
              <a:rPr lang="zh-TW" altLang="en-US" sz="3600" dirty="0">
                <a:solidFill>
                  <a:srgbClr val="FF0000"/>
                </a:solidFill>
              </a:rPr>
              <a:t>腎小管</a:t>
            </a:r>
            <a:r>
              <a:rPr lang="zh-TW" altLang="en-US" sz="3600" dirty="0">
                <a:solidFill>
                  <a:srgbClr val="0000FF"/>
                </a:solidFill>
              </a:rPr>
              <a:t>依</a:t>
            </a:r>
            <a:r>
              <a:rPr lang="zh-TW" altLang="en-US" sz="3600" dirty="0">
                <a:solidFill>
                  <a:srgbClr val="FF0000"/>
                </a:solidFill>
              </a:rPr>
              <a:t>表皮細胞</a:t>
            </a:r>
            <a:r>
              <a:rPr lang="zh-TW" altLang="en-US" sz="3600" dirty="0">
                <a:solidFill>
                  <a:srgbClr val="0000FF"/>
                </a:solidFill>
              </a:rPr>
              <a:t>型態不同可細分成</a:t>
            </a:r>
            <a:r>
              <a:rPr lang="zh-TW" altLang="en-US" sz="3600" dirty="0">
                <a:solidFill>
                  <a:srgbClr val="FF0000"/>
                </a:solidFill>
              </a:rPr>
              <a:t>近曲小管</a:t>
            </a:r>
            <a:r>
              <a:rPr lang="en-US" altLang="zh-TW" sz="3600" dirty="0">
                <a:solidFill>
                  <a:srgbClr val="FF0000"/>
                </a:solidFill>
              </a:rPr>
              <a:t>(proximal convoluted tubule)</a:t>
            </a:r>
            <a:r>
              <a:rPr lang="zh-TW" altLang="en-US" sz="3600" dirty="0">
                <a:solidFill>
                  <a:srgbClr val="FF0000"/>
                </a:solidFill>
              </a:rPr>
              <a:t>、亨利氏環</a:t>
            </a:r>
            <a:r>
              <a:rPr lang="en-US" altLang="zh-TW" sz="3600" dirty="0">
                <a:solidFill>
                  <a:srgbClr val="FF0000"/>
                </a:solidFill>
              </a:rPr>
              <a:t>(Henle’s loop)</a:t>
            </a:r>
            <a:r>
              <a:rPr lang="zh-TW" altLang="en-US" sz="3600" dirty="0">
                <a:solidFill>
                  <a:srgbClr val="FF0000"/>
                </a:solidFill>
              </a:rPr>
              <a:t>與遠曲小管</a:t>
            </a:r>
            <a:r>
              <a:rPr lang="en-US" altLang="zh-TW" sz="3600" dirty="0">
                <a:solidFill>
                  <a:srgbClr val="FF0000"/>
                </a:solidFill>
              </a:rPr>
              <a:t>(distal convoluted tubule)</a:t>
            </a:r>
            <a:endParaRPr lang="en-US" altLang="zh-TW" sz="3600" dirty="0">
              <a:solidFill>
                <a:srgbClr val="0000FF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2563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46050"/>
            <a:ext cx="10515600" cy="987425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腎元的構造</a:t>
            </a:r>
            <a:endParaRPr lang="zh-TW" altLang="en-US" sz="3200" b="1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08" y="942494"/>
            <a:ext cx="6253662" cy="546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0" name="Rectangle 5"/>
          <p:cNvSpPr>
            <a:spLocks noChangeArrowheads="1"/>
          </p:cNvSpPr>
          <p:nvPr>
            <p:ph type="body" idx="1"/>
          </p:nvPr>
        </p:nvSpPr>
        <p:spPr>
          <a:xfrm>
            <a:off x="2014538" y="1125538"/>
            <a:ext cx="8713787" cy="5732462"/>
          </a:xfrm>
        </p:spPr>
        <p:txBody>
          <a:bodyPr/>
          <a:lstStyle/>
          <a:p>
            <a:pPr eaLnBrk="1"/>
            <a:r>
              <a:rPr lang="zh-TW" altLang="zh-TW" sz="3200" smtClean="0">
                <a:latin typeface="新細明體" panose="02020500000000000000" pitchFamily="18" charset="-120"/>
                <a:ea typeface="新細明體" panose="02020500000000000000" pitchFamily="18" charset="-120"/>
                <a:sym typeface="新細明體" panose="02020500000000000000" pitchFamily="18" charset="-120"/>
              </a:rPr>
              <a:t>視為運動禁藥檢測干擾藥物</a:t>
            </a:r>
            <a:endParaRPr lang="zh-TW" altLang="zh-TW" sz="3200" smtClean="0">
              <a:ea typeface="新細明體" panose="02020500000000000000" pitchFamily="18" charset="-120"/>
            </a:endParaRPr>
          </a:p>
          <a:p>
            <a:pPr eaLnBrk="1"/>
            <a:r>
              <a:rPr lang="zh-TW" altLang="zh-TW" sz="3200" smtClean="0">
                <a:latin typeface="新細明體" panose="02020500000000000000" pitchFamily="18" charset="-120"/>
                <a:ea typeface="新細明體" panose="02020500000000000000" pitchFamily="18" charset="-120"/>
                <a:sym typeface="新細明體" panose="02020500000000000000" pitchFamily="18" charset="-120"/>
              </a:rPr>
              <a:t>可能使用之病症</a:t>
            </a:r>
            <a:endParaRPr lang="zh-TW" altLang="zh-TW" sz="3200" smtClean="0">
              <a:ea typeface="新細明體" panose="02020500000000000000" pitchFamily="18" charset="-120"/>
            </a:endParaRPr>
          </a:p>
          <a:p>
            <a:pPr marL="382588" lvl="1" indent="-182563" eaLnBrk="1">
              <a:spcBef>
                <a:spcPts val="400"/>
              </a:spcBef>
              <a:buFont typeface="Calibri" panose="020F0502020204030204" pitchFamily="34" charset="0"/>
              <a:buChar char="◦"/>
            </a:pPr>
            <a:r>
              <a:rPr lang="zh-TW" altLang="zh-TW" sz="3200" smtClean="0">
                <a:latin typeface="標楷體" panose="03000509000000000000" pitchFamily="65" charset="-120"/>
                <a:ea typeface="標楷體" panose="03000509000000000000" pitchFamily="65" charset="-120"/>
                <a:sym typeface="標楷體" panose="03000509000000000000" pitchFamily="65" charset="-120"/>
              </a:rPr>
              <a:t>降血壓</a:t>
            </a:r>
          </a:p>
          <a:p>
            <a:pPr marL="382588" lvl="1" indent="-182563" eaLnBrk="1">
              <a:spcBef>
                <a:spcPts val="400"/>
              </a:spcBef>
              <a:buFont typeface="Calibri" panose="020F0502020204030204" pitchFamily="34" charset="0"/>
              <a:buChar char="◦"/>
            </a:pPr>
            <a:r>
              <a:rPr lang="zh-TW" altLang="zh-TW" sz="3200" smtClean="0">
                <a:latin typeface="標楷體" panose="03000509000000000000" pitchFamily="65" charset="-120"/>
                <a:ea typeface="標楷體" panose="03000509000000000000" pitchFamily="65" charset="-120"/>
                <a:sym typeface="標楷體" panose="03000509000000000000" pitchFamily="65" charset="-120"/>
              </a:rPr>
              <a:t>減重</a:t>
            </a:r>
          </a:p>
          <a:p>
            <a:pPr marL="382588" lvl="1" indent="-182563" eaLnBrk="1">
              <a:spcBef>
                <a:spcPts val="400"/>
              </a:spcBef>
              <a:buFont typeface="Calibri" panose="020F0502020204030204" pitchFamily="34" charset="0"/>
              <a:buChar char="◦"/>
            </a:pPr>
            <a:r>
              <a:rPr lang="zh-TW" altLang="zh-TW" sz="3200" smtClean="0">
                <a:latin typeface="標楷體" panose="03000509000000000000" pitchFamily="65" charset="-120"/>
                <a:ea typeface="標楷體" panose="03000509000000000000" pitchFamily="65" charset="-120"/>
                <a:sym typeface="標楷體" panose="03000509000000000000" pitchFamily="65" charset="-120"/>
              </a:rPr>
              <a:t>高山病</a:t>
            </a:r>
          </a:p>
          <a:p>
            <a:pPr marL="382588" lvl="1" indent="-182563" eaLnBrk="1">
              <a:spcBef>
                <a:spcPts val="400"/>
              </a:spcBef>
              <a:buFont typeface="Calibri" panose="020F0502020204030204" pitchFamily="34" charset="0"/>
              <a:buChar char="◦"/>
            </a:pPr>
            <a:r>
              <a:rPr lang="zh-TW" altLang="zh-TW" sz="3200" smtClean="0">
                <a:latin typeface="標楷體" panose="03000509000000000000" pitchFamily="65" charset="-120"/>
                <a:ea typeface="標楷體" panose="03000509000000000000" pitchFamily="65" charset="-120"/>
                <a:sym typeface="標楷體" panose="03000509000000000000" pitchFamily="65" charset="-120"/>
              </a:rPr>
              <a:t>青光眼</a:t>
            </a:r>
          </a:p>
          <a:p>
            <a:pPr marL="382588" lvl="1" indent="-182563" eaLnBrk="1">
              <a:spcBef>
                <a:spcPts val="400"/>
              </a:spcBef>
              <a:buFont typeface="Calibri" panose="020F0502020204030204" pitchFamily="34" charset="0"/>
              <a:buChar char="◦"/>
            </a:pPr>
            <a:r>
              <a:rPr lang="zh-TW" altLang="zh-TW" sz="3200" smtClean="0">
                <a:latin typeface="標楷體" panose="03000509000000000000" pitchFamily="65" charset="-120"/>
                <a:ea typeface="標楷體" panose="03000509000000000000" pitchFamily="65" charset="-120"/>
                <a:sym typeface="標楷體" panose="03000509000000000000" pitchFamily="65" charset="-120"/>
              </a:rPr>
              <a:t>便秘治療</a:t>
            </a:r>
          </a:p>
        </p:txBody>
      </p:sp>
    </p:spTree>
    <p:extLst>
      <p:ext uri="{BB962C8B-B14F-4D97-AF65-F5344CB8AC3E}">
        <p14:creationId xmlns:p14="http://schemas.microsoft.com/office/powerpoint/2010/main" val="3091353042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課程名稱-1</Template>
  <TotalTime>417</TotalTime>
  <Words>469</Words>
  <Application>Microsoft Office PowerPoint</Application>
  <PresentationFormat>寬螢幕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6" baseType="lpstr">
      <vt:lpstr>新細明體</vt:lpstr>
      <vt:lpstr>標楷體</vt:lpstr>
      <vt:lpstr>Arial</vt:lpstr>
      <vt:lpstr>Calibri</vt:lpstr>
      <vt:lpstr>課程名稱</vt:lpstr>
      <vt:lpstr>利尿劑與遮蔽劑</vt:lpstr>
      <vt:lpstr>利尿劑</vt:lpstr>
      <vt:lpstr>利尿劑的副作用? </vt:lpstr>
      <vt:lpstr>遮蔽劑</vt:lpstr>
      <vt:lpstr>利尿劑&amp;遮蔽劑</vt:lpstr>
      <vt:lpstr>一、腎臟及尿液的形成</vt:lpstr>
      <vt:lpstr>一、腎臟及尿液的形成</vt:lpstr>
      <vt:lpstr>腎元的構造</vt:lpstr>
      <vt:lpstr>PowerPoint 簡報</vt:lpstr>
      <vt:lpstr>代謝調節劑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利尿劑與遮蔽劑</dc:title>
  <dc:creator>user</dc:creator>
  <cp:lastModifiedBy>姜昆伶</cp:lastModifiedBy>
  <cp:revision>55</cp:revision>
  <dcterms:created xsi:type="dcterms:W3CDTF">2018-02-25T08:43:07Z</dcterms:created>
  <dcterms:modified xsi:type="dcterms:W3CDTF">2018-08-25T04:03:21Z</dcterms:modified>
</cp:coreProperties>
</file>