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64" r:id="rId3"/>
    <p:sldId id="363" r:id="rId4"/>
    <p:sldId id="373" r:id="rId5"/>
    <p:sldId id="366" r:id="rId6"/>
    <p:sldId id="368" r:id="rId7"/>
    <p:sldId id="376" r:id="rId8"/>
    <p:sldId id="367" r:id="rId9"/>
    <p:sldId id="369" r:id="rId10"/>
    <p:sldId id="371" r:id="rId11"/>
    <p:sldId id="385" r:id="rId12"/>
    <p:sldId id="381" r:id="rId13"/>
    <p:sldId id="383" r:id="rId14"/>
    <p:sldId id="387" r:id="rId15"/>
    <p:sldId id="384" r:id="rId16"/>
    <p:sldId id="388" r:id="rId17"/>
    <p:sldId id="375" r:id="rId18"/>
    <p:sldId id="378" r:id="rId1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CC"/>
    <a:srgbClr val="CC33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33" autoAdjust="0"/>
  </p:normalViewPr>
  <p:slideViewPr>
    <p:cSldViewPr snapToGrid="0">
      <p:cViewPr varScale="1">
        <p:scale>
          <a:sx n="116" d="100"/>
          <a:sy n="116" d="100"/>
        </p:scale>
        <p:origin x="8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5B0B8-C4E3-4C0F-8C83-D00C2F8D0BE2}" type="datetimeFigureOut">
              <a:rPr lang="zh-TW" altLang="en-US" smtClean="0"/>
              <a:t>2018/8/17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1E597-AEB1-4075-B577-4A0EE65063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8228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81050" indent="-298450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03325" indent="-238125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85925" indent="-238125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68525" indent="-238125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257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829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401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9973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78C732E-6393-4FA3-840F-2CFE957F1316}" type="slidenum">
              <a:rPr lang="en-US" altLang="zh-TW" sz="1300" smtClean="0"/>
              <a:pPr>
                <a:spcBef>
                  <a:spcPct val="0"/>
                </a:spcBef>
              </a:pPr>
              <a:t>6</a:t>
            </a:fld>
            <a:endParaRPr lang="en-US" altLang="zh-TW" sz="1300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497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81050" indent="-298450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03325" indent="-238125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85925" indent="-238125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68525" indent="-238125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257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829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401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9973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78C732E-6393-4FA3-840F-2CFE957F1316}" type="slidenum">
              <a:rPr lang="en-US" altLang="zh-TW" sz="1300" smtClean="0"/>
              <a:pPr>
                <a:spcBef>
                  <a:spcPct val="0"/>
                </a:spcBef>
              </a:pPr>
              <a:t>9</a:t>
            </a:fld>
            <a:endParaRPr lang="en-US" altLang="zh-TW" sz="1300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974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81050" indent="-298450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03325" indent="-238125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85925" indent="-238125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68525" indent="-238125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257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829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401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9973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78C732E-6393-4FA3-840F-2CFE957F1316}" type="slidenum">
              <a:rPr lang="en-US" altLang="zh-TW" sz="1300" smtClean="0"/>
              <a:pPr>
                <a:spcBef>
                  <a:spcPct val="0"/>
                </a:spcBef>
              </a:pPr>
              <a:t>10</a:t>
            </a:fld>
            <a:endParaRPr lang="en-US" altLang="zh-TW" sz="1300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838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副標題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B9929F-A3A3-4F61-80E1-0B8963F0CE88}" type="datetime1">
              <a:rPr lang="en-US" altLang="zh-TW" smtClean="0"/>
              <a:t>8/17/2018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E45E90-1DB4-4B82-8E8A-CD2FCFC11F9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3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31AF1B-718B-4126-B3B9-2724D7938F5A}" type="datetime1">
              <a:rPr lang="en-US" altLang="zh-TW" smtClean="0"/>
              <a:t>8/17/2018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8F1439-EE78-46AE-A120-2F9912D3117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46CCE6-AA96-45EB-9EEC-92E6BD73D48A}" type="datetime1">
              <a:rPr lang="en-US" altLang="zh-TW" smtClean="0"/>
              <a:t>8/17/2018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264F07-8D40-46C5-AC8C-31230415A5E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4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9E746F-B527-4C8B-B37B-B614584EE4A7}" type="datetime1">
              <a:rPr lang="en-US" altLang="zh-TW" smtClean="0"/>
              <a:t>8/17/2018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5C0395-D23A-44D3-82C0-4590073AED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3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65DA81-DBFB-45EB-96F1-3CA02D15AA9F}" type="datetime1">
              <a:rPr lang="en-US" altLang="zh-TW" smtClean="0"/>
              <a:t>8/17/2018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912FB0-2E0B-4C7D-89B7-C016A647C26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3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內容版面配置區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EC1F99-AD23-441D-9B60-6FB90D1FC790}" type="datetime1">
              <a:rPr lang="en-US" altLang="zh-TW" smtClean="0"/>
              <a:t>8/17/2018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C74A30-8353-4862-B702-976BAC0E8F5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內容版面配置區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文字版面配置區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6" name="內容版面配置區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7" name="日期版面配置區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EED05C-6D0C-47EB-80FA-48035BB88B68}" type="datetime1">
              <a:rPr lang="en-US" altLang="zh-TW" smtClean="0"/>
              <a:t>8/17/2018</a:t>
            </a:fld>
            <a:endParaRPr lang="en-US"/>
          </a:p>
        </p:txBody>
      </p:sp>
      <p:sp>
        <p:nvSpPr>
          <p:cNvPr id="8" name="頁尾版面配置區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投影片編號版面配置區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CD0521-1776-48F2-8FB8-C1E263F51F3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4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B3111F-83F8-41F7-B9C3-2163608CA59C}" type="datetime1">
              <a:rPr lang="en-US" altLang="zh-TW" smtClean="0"/>
              <a:t>8/17/2018</a:t>
            </a:fld>
            <a:endParaRPr lang="en-US"/>
          </a:p>
        </p:txBody>
      </p:sp>
      <p:sp>
        <p:nvSpPr>
          <p:cNvPr id="4" name="頁尾版面配置區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2A85B7-C58A-4350-BFB6-40B5FB091D4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1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77B536-EDE7-4ACD-A27C-F377D65116AB}" type="datetime1">
              <a:rPr lang="en-US" altLang="zh-TW" smtClean="0"/>
              <a:t>8/17/2018</a:t>
            </a:fld>
            <a:endParaRPr lang="en-US"/>
          </a:p>
        </p:txBody>
      </p:sp>
      <p:sp>
        <p:nvSpPr>
          <p:cNvPr id="3" name="頁尾版面配置區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投影片編號版面配置區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786742-364C-42B1-8E4A-2F680DEA739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2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5A6574-6594-4AEB-8FC5-0584C3385A81}" type="datetime1">
              <a:rPr lang="en-US" altLang="zh-TW" smtClean="0"/>
              <a:t>8/17/2018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FC8CB1-943C-4FEC-AE98-0A0E426A147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/>
              <a:t>按一下圖示以新增圖片</a:t>
            </a:r>
            <a:endParaRPr lang="en-US"/>
          </a:p>
        </p:txBody>
      </p:sp>
      <p:sp>
        <p:nvSpPr>
          <p:cNvPr id="4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EFE494-5C0A-470A-B4E0-B3110604D71E}" type="datetime1">
              <a:rPr lang="en-US" altLang="zh-TW" smtClean="0"/>
              <a:t>8/17/2018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EB9646-D5C1-49A7-8BC7-64424560F63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2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fld id="{4054EA36-991C-4142-ACAA-3E68E96CB8EB}" type="datetime1">
              <a:rPr lang="en-US" altLang="zh-TW" smtClean="0"/>
              <a:t>8/17/2018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fld id="{C0C4949E-7836-4454-A5D1-8B546E1F9C33}" type="slidenum">
              <a:t>‹#›</a:t>
            </a:fld>
            <a:endParaRPr lang="en-US"/>
          </a:p>
        </p:txBody>
      </p:sp>
      <p:pic>
        <p:nvPicPr>
          <p:cNvPr id="7" name="Picture 2" descr="C:\Users\BPC\Downloads\教育部logo991006-1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TW" sz="4400" b="0" i="0" u="none" strike="noStrike" kern="1200" cap="none" spc="0" baseline="0">
          <a:solidFill>
            <a:srgbClr val="000000"/>
          </a:solidFill>
          <a:uFillTx/>
          <a:latin typeface="標楷體" pitchFamily="65"/>
          <a:ea typeface="標楷體" pitchFamily="65"/>
          <a:cs typeface="標楷體" pitchFamily="65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zh-TW" sz="3200" b="0" i="0" u="none" strike="noStrike" kern="1200" cap="none" spc="0" baseline="0">
          <a:solidFill>
            <a:srgbClr val="0000FF"/>
          </a:solidFill>
          <a:uFillTx/>
          <a:latin typeface="標楷體" pitchFamily="65"/>
          <a:ea typeface="標楷體" pitchFamily="65"/>
          <a:cs typeface="標楷體" pitchFamily="65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zh-TW" sz="28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zh-TW" sz="24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ctrTitle"/>
          </p:nvPr>
        </p:nvSpPr>
        <p:spPr>
          <a:xfrm>
            <a:off x="682745" y="2371568"/>
            <a:ext cx="7772400" cy="1470026"/>
          </a:xfrm>
        </p:spPr>
        <p:txBody>
          <a:bodyPr/>
          <a:lstStyle/>
          <a:p>
            <a:pPr lvl="0"/>
            <a:r>
              <a:rPr lang="zh-TW" altLang="en-US" b="1" dirty="0" smtClean="0">
                <a:solidFill>
                  <a:srgbClr val="0000CC"/>
                </a:solidFill>
              </a:rPr>
              <a:t>運動</a:t>
            </a:r>
            <a:r>
              <a:rPr lang="en-US" altLang="zh-TW" b="1" dirty="0" smtClean="0">
                <a:solidFill>
                  <a:srgbClr val="0000CC"/>
                </a:solidFill>
              </a:rPr>
              <a:t>(</a:t>
            </a:r>
            <a:r>
              <a:rPr lang="zh-TW" altLang="en-US" b="1" dirty="0" smtClean="0">
                <a:solidFill>
                  <a:srgbClr val="0000CC"/>
                </a:solidFill>
              </a:rPr>
              <a:t>訓練</a:t>
            </a:r>
            <a:r>
              <a:rPr lang="en-US" altLang="zh-TW" b="1" dirty="0" smtClean="0">
                <a:solidFill>
                  <a:srgbClr val="0000CC"/>
                </a:solidFill>
              </a:rPr>
              <a:t>)</a:t>
            </a:r>
            <a:r>
              <a:rPr lang="zh-TW" altLang="en-US" b="1" dirty="0" smtClean="0">
                <a:solidFill>
                  <a:srgbClr val="0000CC"/>
                </a:solidFill>
              </a:rPr>
              <a:t>前的飲食</a:t>
            </a:r>
            <a:endParaRPr lang="zh-TW" b="1" dirty="0">
              <a:solidFill>
                <a:srgbClr val="0000CC"/>
              </a:solidFill>
            </a:endParaRPr>
          </a:p>
        </p:txBody>
      </p:sp>
      <p:sp>
        <p:nvSpPr>
          <p:cNvPr id="3" name="副標題 2"/>
          <p:cNvSpPr txBox="1">
            <a:spLocks noGrp="1"/>
          </p:cNvSpPr>
          <p:nvPr>
            <p:ph type="subTitle" idx="1"/>
          </p:nvPr>
        </p:nvSpPr>
        <p:spPr>
          <a:xfrm>
            <a:off x="1547667" y="4309253"/>
            <a:ext cx="6400800" cy="648071"/>
          </a:xfrm>
        </p:spPr>
        <p:txBody>
          <a:bodyPr/>
          <a:lstStyle/>
          <a:p>
            <a:pPr lvl="0" algn="r"/>
            <a:r>
              <a:rPr lang="zh-TW" altLang="en-US" b="1" dirty="0" smtClean="0">
                <a:solidFill>
                  <a:srgbClr val="CC3300"/>
                </a:solidFill>
              </a:rPr>
              <a:t>張文</a:t>
            </a:r>
            <a:r>
              <a:rPr lang="zh-TW" altLang="en-US" b="1" dirty="0">
                <a:solidFill>
                  <a:srgbClr val="CC3300"/>
                </a:solidFill>
              </a:rPr>
              <a:t>心</a:t>
            </a:r>
            <a:endParaRPr lang="en-US" b="1" dirty="0">
              <a:solidFill>
                <a:srgbClr val="CC3300"/>
              </a:solidFill>
            </a:endParaRPr>
          </a:p>
        </p:txBody>
      </p:sp>
      <p:pic>
        <p:nvPicPr>
          <p:cNvPr id="4" name="Picture 2" descr="C:\Users\BPC\Downloads\教育部logo991006-1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FAE45E90-1DB4-4B82-8E8A-CD2FCFC11F98}" type="slidenum">
              <a:rPr lang="en-US" altLang="zh-TW" smtClean="0"/>
              <a:t>1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199"/>
            <a:ext cx="8229600" cy="1143000"/>
          </a:xfrm>
        </p:spPr>
        <p:txBody>
          <a:bodyPr/>
          <a:lstStyle/>
          <a:p>
            <a:r>
              <a:rPr lang="zh-TW" alt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如何做</a:t>
            </a:r>
            <a:r>
              <a:rPr lang="en-US" altLang="zh-TW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00" b="1" dirty="0" smtClean="0">
              <a:latin typeface="Times New Roman" panose="02020603050405020304" pitchFamily="18" charset="0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054" y="1417641"/>
            <a:ext cx="4545623" cy="4794474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u"/>
            </a:pPr>
            <a:r>
              <a:rPr lang="zh-TW" alt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二階段</a:t>
            </a:r>
            <a:endParaRPr lang="en-US" altLang="zh-TW" sz="3600" b="1" dirty="0" smtClean="0">
              <a:solidFill>
                <a:srgbClr val="000066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u"/>
            </a:pPr>
            <a:endParaRPr lang="en-US" altLang="zh-TW" sz="1200" b="1" dirty="0" smtClean="0">
              <a:solidFill>
                <a:srgbClr val="000066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zh-TW" altLang="en-US" sz="3200" b="1" dirty="0" smtClean="0">
                <a:ea typeface="標楷體" pitchFamily="65" charset="-120"/>
              </a:rPr>
              <a:t>高強度運動 </a:t>
            </a:r>
            <a:r>
              <a:rPr lang="en-US" altLang="zh-TW" sz="3200" b="1" dirty="0" smtClean="0">
                <a:ea typeface="標楷體" pitchFamily="65" charset="-120"/>
              </a:rPr>
              <a:t>+</a:t>
            </a:r>
            <a:r>
              <a:rPr lang="zh-TW" altLang="en-US" sz="3200" b="1" dirty="0" smtClean="0">
                <a:ea typeface="標楷體" pitchFamily="65" charset="-120"/>
              </a:rPr>
              <a:t> </a:t>
            </a:r>
            <a:r>
              <a:rPr lang="zh-TW" altLang="en-US" sz="3200" b="1" dirty="0" smtClean="0">
                <a:solidFill>
                  <a:srgbClr val="FF0000"/>
                </a:solidFill>
                <a:ea typeface="標楷體" pitchFamily="65" charset="-120"/>
              </a:rPr>
              <a:t>低醣</a:t>
            </a:r>
            <a:r>
              <a:rPr lang="zh-TW" altLang="en-US" sz="3200" b="1" dirty="0" smtClean="0">
                <a:ea typeface="標楷體" pitchFamily="65" charset="-120"/>
              </a:rPr>
              <a:t>飲食 </a:t>
            </a:r>
            <a:r>
              <a:rPr lang="en-US" altLang="zh-TW" sz="3200" b="1" dirty="0" smtClean="0">
                <a:ea typeface="標楷體" pitchFamily="65" charset="-120"/>
              </a:rPr>
              <a:t>(</a:t>
            </a:r>
            <a:r>
              <a:rPr lang="zh-TW" altLang="en-US" sz="3200" b="1" dirty="0" smtClean="0">
                <a:ea typeface="標楷體" pitchFamily="65" charset="-120"/>
              </a:rPr>
              <a:t>消耗體內肝醣，增加肝醣合成酶 </a:t>
            </a:r>
            <a:r>
              <a:rPr lang="en-US" altLang="zh-TW" sz="3200" b="1" dirty="0" smtClean="0">
                <a:ea typeface="標楷體" pitchFamily="65" charset="-120"/>
              </a:rPr>
              <a:t>glycogen </a:t>
            </a:r>
            <a:r>
              <a:rPr lang="en-US" altLang="zh-TW" sz="3200" b="1" dirty="0" err="1" smtClean="0">
                <a:ea typeface="標楷體" pitchFamily="65" charset="-120"/>
              </a:rPr>
              <a:t>synthetase</a:t>
            </a:r>
            <a:r>
              <a:rPr lang="en-US" altLang="zh-TW" sz="3200" b="1" dirty="0" smtClean="0">
                <a:ea typeface="標楷體" pitchFamily="65" charset="-120"/>
              </a:rPr>
              <a:t> </a:t>
            </a:r>
            <a:r>
              <a:rPr lang="zh-TW" altLang="en-US" sz="3200" b="1" dirty="0" smtClean="0">
                <a:ea typeface="標楷體" pitchFamily="65" charset="-120"/>
              </a:rPr>
              <a:t>的活性</a:t>
            </a:r>
            <a:r>
              <a:rPr lang="en-US" altLang="zh-TW" sz="3200" b="1" dirty="0" smtClean="0">
                <a:ea typeface="標楷體" pitchFamily="65" charset="-120"/>
              </a:rPr>
              <a:t>)</a:t>
            </a:r>
          </a:p>
          <a:p>
            <a:pPr marL="971550" lvl="1" indent="-514350">
              <a:buFont typeface="+mj-lt"/>
              <a:buAutoNum type="arabicPeriod"/>
            </a:pPr>
            <a:r>
              <a:rPr lang="zh-TW" altLang="en-US" sz="3200" b="1" dirty="0" smtClean="0">
                <a:ea typeface="標楷體" pitchFamily="65" charset="-120"/>
              </a:rPr>
              <a:t>減少</a:t>
            </a:r>
            <a:r>
              <a:rPr lang="zh-TW" altLang="en-US" sz="3200" b="1" dirty="0">
                <a:ea typeface="標楷體" pitchFamily="65" charset="-120"/>
              </a:rPr>
              <a:t>活動 </a:t>
            </a:r>
            <a:r>
              <a:rPr lang="en-US" altLang="zh-TW" sz="3200" b="1" dirty="0">
                <a:ea typeface="標楷體" pitchFamily="65" charset="-120"/>
              </a:rPr>
              <a:t>+</a:t>
            </a:r>
            <a:r>
              <a:rPr lang="zh-TW" altLang="en-US" sz="3200" b="1" dirty="0">
                <a:ea typeface="標楷體" pitchFamily="65" charset="-120"/>
              </a:rPr>
              <a:t> </a:t>
            </a:r>
            <a:r>
              <a:rPr lang="zh-TW" altLang="en-US" sz="3200" b="1" dirty="0">
                <a:solidFill>
                  <a:srgbClr val="FF0000"/>
                </a:solidFill>
                <a:ea typeface="標楷體" pitchFamily="65" charset="-120"/>
              </a:rPr>
              <a:t>高醣</a:t>
            </a:r>
            <a:r>
              <a:rPr lang="zh-TW" altLang="en-US" sz="3200" b="1" dirty="0">
                <a:ea typeface="標楷體" pitchFamily="65" charset="-120"/>
              </a:rPr>
              <a:t>及正常蛋白質飲食</a:t>
            </a:r>
            <a:endParaRPr lang="en-US" altLang="zh-TW" sz="3200" b="1" dirty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endParaRPr lang="en-US" altLang="zh-TW" dirty="0" smtClean="0">
              <a:solidFill>
                <a:srgbClr val="000066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altLang="zh-TW" dirty="0">
              <a:solidFill>
                <a:srgbClr val="000066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2708" name="投影片編號版面配置區 1"/>
          <p:cNvSpPr>
            <a:spLocks noGrp="1"/>
          </p:cNvSpPr>
          <p:nvPr>
            <p:ph type="sldNum" sz="quarter" idx="4294967295"/>
          </p:nvPr>
        </p:nvSpPr>
        <p:spPr>
          <a:xfrm>
            <a:off x="6705600" y="6477000"/>
            <a:ext cx="2133600" cy="244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F9D9239-3B21-4D9C-8680-198E941ABDE5}" type="slidenum">
              <a:rPr lang="en-US" altLang="zh-TW" sz="1200" smtClean="0">
                <a:latin typeface="Arial" panose="020B060402020202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zh-TW" sz="1200" smtClean="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5" name="Picture 2" descr="ãèé£è¶è£æ³ã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" t="13926" r="1773" b="42664"/>
          <a:stretch/>
        </p:blipFill>
        <p:spPr bwMode="auto">
          <a:xfrm>
            <a:off x="4633546" y="2540977"/>
            <a:ext cx="4333508" cy="298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204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傳統的肝醣超補法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7674" y="2196568"/>
            <a:ext cx="8497330" cy="3860754"/>
          </a:xfrm>
        </p:spPr>
        <p:txBody>
          <a:bodyPr/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TW" b="1" dirty="0" smtClean="0">
                <a:latin typeface="+mn-lt"/>
                <a:ea typeface="標楷體" pitchFamily="65" charset="-120"/>
              </a:rPr>
              <a:t>Day 1</a:t>
            </a:r>
            <a:r>
              <a:rPr lang="zh-TW" altLang="en-US" b="1" dirty="0" smtClean="0">
                <a:latin typeface="+mn-lt"/>
                <a:ea typeface="標楷體" pitchFamily="65" charset="-120"/>
              </a:rPr>
              <a:t>：高強度運動 </a:t>
            </a:r>
            <a:r>
              <a:rPr lang="en-US" altLang="zh-TW" b="1" dirty="0">
                <a:latin typeface="+mn-lt"/>
                <a:ea typeface="標楷體" pitchFamily="65" charset="-120"/>
              </a:rPr>
              <a:t>(</a:t>
            </a:r>
            <a:r>
              <a:rPr lang="zh-TW" altLang="en-US" b="1" dirty="0">
                <a:latin typeface="+mn-lt"/>
                <a:ea typeface="標楷體" pitchFamily="65" charset="-120"/>
              </a:rPr>
              <a:t>至力竭</a:t>
            </a:r>
            <a:r>
              <a:rPr lang="en-US" altLang="zh-TW" b="1" dirty="0">
                <a:latin typeface="+mn-lt"/>
                <a:ea typeface="標楷體" pitchFamily="65" charset="-120"/>
              </a:rPr>
              <a:t>)</a:t>
            </a:r>
            <a:r>
              <a:rPr lang="zh-TW" altLang="en-US" b="1" dirty="0">
                <a:latin typeface="+mn-lt"/>
                <a:ea typeface="標楷體" pitchFamily="65" charset="-120"/>
              </a:rPr>
              <a:t> </a:t>
            </a:r>
            <a:endParaRPr lang="en-US" altLang="zh-TW" b="1" dirty="0" smtClean="0">
              <a:latin typeface="+mn-lt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b="1" dirty="0">
                <a:latin typeface="+mn-lt"/>
                <a:ea typeface="標楷體" pitchFamily="65" charset="-120"/>
                <a:sym typeface="Wingdings" pitchFamily="2" charset="2"/>
              </a:rPr>
              <a:t> </a:t>
            </a:r>
            <a:r>
              <a:rPr lang="zh-TW" altLang="en-US" b="1" dirty="0" smtClean="0">
                <a:latin typeface="+mn-lt"/>
                <a:ea typeface="標楷體" pitchFamily="65" charset="-120"/>
                <a:sym typeface="Wingdings" pitchFamily="2" charset="2"/>
              </a:rPr>
              <a:t>      </a:t>
            </a:r>
            <a:r>
              <a:rPr lang="en-US" altLang="zh-TW" b="1" dirty="0" smtClean="0">
                <a:latin typeface="+mn-lt"/>
                <a:ea typeface="標楷體" pitchFamily="65" charset="-120"/>
                <a:sym typeface="Wingdings" pitchFamily="2" charset="2"/>
              </a:rPr>
              <a:t> </a:t>
            </a:r>
            <a:r>
              <a:rPr lang="zh-TW" altLang="en-US" b="1" dirty="0">
                <a:latin typeface="+mn-lt"/>
                <a:ea typeface="標楷體" pitchFamily="65" charset="-120"/>
              </a:rPr>
              <a:t>給予連續 </a:t>
            </a:r>
            <a:r>
              <a:rPr lang="en-US" altLang="zh-TW" b="1" dirty="0">
                <a:latin typeface="+mn-lt"/>
                <a:ea typeface="標楷體" pitchFamily="65" charset="-120"/>
              </a:rPr>
              <a:t>3</a:t>
            </a:r>
            <a:r>
              <a:rPr lang="zh-TW" altLang="en-US" b="1" dirty="0">
                <a:latin typeface="+mn-lt"/>
                <a:ea typeface="標楷體" pitchFamily="65" charset="-120"/>
              </a:rPr>
              <a:t> 天嚴格的</a:t>
            </a:r>
            <a:r>
              <a:rPr lang="zh-TW" altLang="en-US" b="1" dirty="0">
                <a:solidFill>
                  <a:srgbClr val="FF0000"/>
                </a:solidFill>
                <a:latin typeface="+mn-lt"/>
                <a:ea typeface="標楷體" pitchFamily="65" charset="-120"/>
              </a:rPr>
              <a:t>低醣</a:t>
            </a:r>
            <a:r>
              <a:rPr lang="zh-TW" altLang="en-US" b="1" dirty="0">
                <a:latin typeface="+mn-lt"/>
                <a:ea typeface="標楷體" pitchFamily="65" charset="-120"/>
              </a:rPr>
              <a:t>飲食 </a:t>
            </a:r>
            <a:endParaRPr lang="en-US" altLang="zh-TW" b="1" dirty="0" smtClean="0">
              <a:latin typeface="+mn-lt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b="1" dirty="0">
                <a:latin typeface="+mn-lt"/>
                <a:ea typeface="標楷體" pitchFamily="65" charset="-120"/>
                <a:sym typeface="Wingdings" pitchFamily="2" charset="2"/>
              </a:rPr>
              <a:t> </a:t>
            </a:r>
            <a:r>
              <a:rPr lang="zh-TW" altLang="en-US" b="1" dirty="0" smtClean="0">
                <a:latin typeface="+mn-lt"/>
                <a:ea typeface="標楷體" pitchFamily="65" charset="-120"/>
                <a:sym typeface="Wingdings" pitchFamily="2" charset="2"/>
              </a:rPr>
              <a:t>         </a:t>
            </a:r>
            <a:r>
              <a:rPr lang="en-US" altLang="zh-TW" b="1" dirty="0" smtClean="0">
                <a:latin typeface="+mn-lt"/>
                <a:ea typeface="標楷體" pitchFamily="65" charset="-120"/>
                <a:sym typeface="Wingdings" pitchFamily="2" charset="2"/>
              </a:rPr>
              <a:t>Day 4</a:t>
            </a:r>
            <a:r>
              <a:rPr lang="zh-TW" altLang="en-US" b="1" dirty="0" smtClean="0">
                <a:latin typeface="+mn-lt"/>
                <a:ea typeface="標楷體" pitchFamily="65" charset="-120"/>
                <a:sym typeface="Wingdings" pitchFamily="2" charset="2"/>
              </a:rPr>
              <a:t>：</a:t>
            </a:r>
            <a:r>
              <a:rPr lang="zh-TW" altLang="en-US" b="1" dirty="0" smtClean="0">
                <a:ea typeface="標楷體" pitchFamily="65" charset="-120"/>
              </a:rPr>
              <a:t>高</a:t>
            </a:r>
            <a:r>
              <a:rPr lang="zh-TW" altLang="en-US" b="1" dirty="0">
                <a:ea typeface="標楷體" pitchFamily="65" charset="-120"/>
              </a:rPr>
              <a:t>強度</a:t>
            </a:r>
            <a:r>
              <a:rPr lang="zh-TW" altLang="en-US" b="1" dirty="0" smtClean="0">
                <a:latin typeface="+mn-lt"/>
                <a:ea typeface="標楷體" pitchFamily="65" charset="-120"/>
                <a:sym typeface="Wingdings" pitchFamily="2" charset="2"/>
              </a:rPr>
              <a:t>運動 </a:t>
            </a:r>
            <a:r>
              <a:rPr lang="en-US" altLang="zh-TW" b="1" dirty="0">
                <a:latin typeface="+mn-lt"/>
                <a:ea typeface="標楷體" pitchFamily="65" charset="-120"/>
                <a:sym typeface="Wingdings" pitchFamily="2" charset="2"/>
              </a:rPr>
              <a:t>(</a:t>
            </a:r>
            <a:r>
              <a:rPr lang="zh-TW" altLang="en-US" b="1" dirty="0">
                <a:latin typeface="+mn-lt"/>
                <a:ea typeface="標楷體" pitchFamily="65" charset="-120"/>
                <a:sym typeface="Wingdings" pitchFamily="2" charset="2"/>
              </a:rPr>
              <a:t>至力竭</a:t>
            </a:r>
            <a:r>
              <a:rPr lang="en-US" altLang="zh-TW" b="1" dirty="0">
                <a:latin typeface="+mn-lt"/>
                <a:ea typeface="標楷體" pitchFamily="65" charset="-120"/>
                <a:sym typeface="Wingdings" pitchFamily="2" charset="2"/>
              </a:rPr>
              <a:t>) </a:t>
            </a:r>
            <a:endParaRPr lang="en-US" altLang="zh-TW" b="1" dirty="0" smtClean="0">
              <a:latin typeface="+mn-lt"/>
              <a:ea typeface="標楷體" pitchFamily="65" charset="-120"/>
              <a:sym typeface="Wingdings" pitchFamily="2" charset="2"/>
            </a:endParaRPr>
          </a:p>
          <a:p>
            <a:pPr marL="0" indent="0">
              <a:buNone/>
            </a:pPr>
            <a:r>
              <a:rPr lang="zh-TW" altLang="en-US" b="1" dirty="0">
                <a:latin typeface="+mn-lt"/>
                <a:ea typeface="標楷體" pitchFamily="65" charset="-120"/>
                <a:sym typeface="Wingdings" pitchFamily="2" charset="2"/>
              </a:rPr>
              <a:t> </a:t>
            </a:r>
            <a:r>
              <a:rPr lang="zh-TW" altLang="en-US" b="1" dirty="0" smtClean="0">
                <a:latin typeface="+mn-lt"/>
                <a:ea typeface="標楷體" pitchFamily="65" charset="-120"/>
                <a:sym typeface="Wingdings" pitchFamily="2" charset="2"/>
              </a:rPr>
              <a:t>            </a:t>
            </a:r>
            <a:r>
              <a:rPr lang="en-US" altLang="zh-TW" b="1" dirty="0" smtClean="0">
                <a:latin typeface="+mn-lt"/>
                <a:ea typeface="標楷體" pitchFamily="65" charset="-120"/>
                <a:sym typeface="Wingdings" pitchFamily="2" charset="2"/>
              </a:rPr>
              <a:t></a:t>
            </a:r>
            <a:r>
              <a:rPr lang="zh-TW" altLang="en-US" b="1" dirty="0">
                <a:latin typeface="+mn-lt"/>
                <a:ea typeface="標楷體" pitchFamily="65" charset="-120"/>
                <a:sym typeface="Wingdings" pitchFamily="2" charset="2"/>
              </a:rPr>
              <a:t>給予連續 </a:t>
            </a:r>
            <a:r>
              <a:rPr lang="en-US" altLang="zh-TW" b="1" dirty="0">
                <a:latin typeface="+mn-lt"/>
                <a:ea typeface="標楷體" pitchFamily="65" charset="-120"/>
                <a:sym typeface="Wingdings" pitchFamily="2" charset="2"/>
              </a:rPr>
              <a:t>3</a:t>
            </a:r>
            <a:r>
              <a:rPr lang="zh-TW" altLang="en-US" b="1" dirty="0">
                <a:latin typeface="+mn-lt"/>
                <a:ea typeface="標楷體" pitchFamily="65" charset="-120"/>
                <a:sym typeface="Wingdings" pitchFamily="2" charset="2"/>
              </a:rPr>
              <a:t> 天的</a:t>
            </a:r>
            <a:r>
              <a:rPr lang="zh-TW" altLang="en-US" b="1" dirty="0">
                <a:solidFill>
                  <a:srgbClr val="FF0000"/>
                </a:solidFill>
                <a:latin typeface="+mn-lt"/>
                <a:ea typeface="標楷體" pitchFamily="65" charset="-120"/>
                <a:sym typeface="Wingdings" pitchFamily="2" charset="2"/>
              </a:rPr>
              <a:t>高醣</a:t>
            </a:r>
            <a:r>
              <a:rPr lang="zh-TW" altLang="en-US" b="1" dirty="0" smtClean="0">
                <a:latin typeface="+mn-lt"/>
                <a:ea typeface="標楷體" pitchFamily="65" charset="-120"/>
                <a:sym typeface="Wingdings" pitchFamily="2" charset="2"/>
              </a:rPr>
              <a:t>飲食 </a:t>
            </a:r>
            <a:r>
              <a:rPr lang="en-US" altLang="zh-TW" b="1" dirty="0" smtClean="0">
                <a:latin typeface="+mn-lt"/>
                <a:ea typeface="標楷體" pitchFamily="65" charset="-120"/>
                <a:sym typeface="Wingdings" pitchFamily="2" charset="2"/>
              </a:rPr>
              <a:t>(8.2</a:t>
            </a:r>
            <a:r>
              <a:rPr lang="zh-TW" altLang="en-US" b="1" dirty="0" smtClean="0">
                <a:latin typeface="+mn-lt"/>
                <a:ea typeface="標楷體" pitchFamily="65" charset="-120"/>
                <a:sym typeface="Wingdings" pitchFamily="2" charset="2"/>
              </a:rPr>
              <a:t> 克</a:t>
            </a:r>
            <a:r>
              <a:rPr lang="en-US" altLang="zh-TW" b="1" dirty="0" smtClean="0">
                <a:latin typeface="+mn-lt"/>
                <a:ea typeface="標楷體" pitchFamily="65" charset="-120"/>
                <a:sym typeface="Wingdings" pitchFamily="2" charset="2"/>
              </a:rPr>
              <a:t>/</a:t>
            </a:r>
            <a:r>
              <a:rPr lang="zh-TW" altLang="en-US" b="1" dirty="0" smtClean="0">
                <a:latin typeface="+mn-lt"/>
                <a:ea typeface="標楷體" pitchFamily="65" charset="-120"/>
                <a:sym typeface="Wingdings" pitchFamily="2" charset="2"/>
              </a:rPr>
              <a:t>公斤</a:t>
            </a:r>
            <a:endParaRPr lang="en-US" altLang="zh-TW" b="1" dirty="0" smtClean="0">
              <a:latin typeface="+mn-lt"/>
              <a:ea typeface="標楷體" pitchFamily="65" charset="-120"/>
              <a:sym typeface="Wingdings" pitchFamily="2" charset="2"/>
            </a:endParaRPr>
          </a:p>
          <a:p>
            <a:pPr marL="0" indent="0">
              <a:buNone/>
            </a:pPr>
            <a:r>
              <a:rPr lang="zh-TW" altLang="en-US" b="1" dirty="0">
                <a:latin typeface="+mn-lt"/>
                <a:ea typeface="標楷體" pitchFamily="65" charset="-120"/>
                <a:sym typeface="Wingdings" pitchFamily="2" charset="2"/>
              </a:rPr>
              <a:t> </a:t>
            </a:r>
            <a:r>
              <a:rPr lang="zh-TW" altLang="en-US" b="1" dirty="0" smtClean="0">
                <a:latin typeface="+mn-lt"/>
                <a:ea typeface="標楷體" pitchFamily="65" charset="-120"/>
                <a:sym typeface="Wingdings" pitchFamily="2" charset="2"/>
              </a:rPr>
              <a:t>                體重</a:t>
            </a:r>
            <a:r>
              <a:rPr lang="en-US" altLang="zh-TW" b="1" dirty="0" smtClean="0">
                <a:latin typeface="+mn-lt"/>
                <a:ea typeface="標楷體" pitchFamily="65" charset="-120"/>
                <a:sym typeface="Wingdings" pitchFamily="2" charset="2"/>
              </a:rPr>
              <a:t>)</a:t>
            </a:r>
            <a:endParaRPr lang="en-US" altLang="zh-TW" b="1" dirty="0">
              <a:latin typeface="+mn-lt"/>
              <a:ea typeface="標楷體" pitchFamily="65" charset="-120"/>
              <a:sym typeface="Wingdings" pitchFamily="2" charset="2"/>
            </a:endParaRPr>
          </a:p>
          <a:p>
            <a:pPr>
              <a:buFont typeface="Wingdings" panose="05000000000000000000" pitchFamily="2" charset="2"/>
              <a:buChar char="u"/>
            </a:pPr>
            <a:endParaRPr lang="zh-TW" altLang="en-US" dirty="0">
              <a:latin typeface="+mn-lt"/>
            </a:endParaRPr>
          </a:p>
        </p:txBody>
      </p:sp>
      <p:pic>
        <p:nvPicPr>
          <p:cNvPr id="5" name="Picture 1" descr="C:\Users\Hedy\Pictures\img020.jpg"/>
          <p:cNvPicPr>
            <a:picLocks noChangeAspect="1" noChangeArrowheads="1"/>
          </p:cNvPicPr>
          <p:nvPr/>
        </p:nvPicPr>
        <p:blipFill rotWithShape="1">
          <a:blip r:embed="rId2" cstate="print"/>
          <a:srcRect l="37112" t="4770" r="20602" b="93058"/>
          <a:stretch/>
        </p:blipFill>
        <p:spPr bwMode="auto">
          <a:xfrm>
            <a:off x="297674" y="1417640"/>
            <a:ext cx="8280919" cy="586640"/>
          </a:xfrm>
          <a:prstGeom prst="rect">
            <a:avLst/>
          </a:prstGeom>
          <a:noFill/>
        </p:spPr>
      </p:pic>
      <p:pic>
        <p:nvPicPr>
          <p:cNvPr id="6" name="Picture 1" descr="C:\Users\Hedy\Pictures\img020.jpg"/>
          <p:cNvPicPr>
            <a:picLocks noChangeAspect="1" noChangeArrowheads="1"/>
          </p:cNvPicPr>
          <p:nvPr/>
        </p:nvPicPr>
        <p:blipFill rotWithShape="1">
          <a:blip r:embed="rId2" cstate="print"/>
          <a:srcRect l="37112" t="19118" r="23658" b="76833"/>
          <a:stretch/>
        </p:blipFill>
        <p:spPr bwMode="auto">
          <a:xfrm>
            <a:off x="2850413" y="5927246"/>
            <a:ext cx="6029750" cy="858210"/>
          </a:xfrm>
          <a:prstGeom prst="rect">
            <a:avLst/>
          </a:prstGeom>
          <a:noFill/>
        </p:spPr>
      </p:pic>
      <p:sp>
        <p:nvSpPr>
          <p:cNvPr id="7" name="Content Placeholder 6"/>
          <p:cNvSpPr txBox="1">
            <a:spLocks/>
          </p:cNvSpPr>
          <p:nvPr/>
        </p:nvSpPr>
        <p:spPr>
          <a:xfrm>
            <a:off x="297674" y="5269470"/>
            <a:ext cx="7992888" cy="7514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zh-TW" sz="3200" b="0" i="0" u="none" strike="noStrike" kern="1200" cap="none" spc="0" baseline="0">
                <a:solidFill>
                  <a:srgbClr val="0000FF"/>
                </a:solidFill>
                <a:uFillTx/>
                <a:latin typeface="標楷體" pitchFamily="65"/>
                <a:ea typeface="標楷體" pitchFamily="65"/>
                <a:cs typeface="標楷體" pitchFamily="65"/>
              </a:defRPr>
            </a:lvl1pPr>
            <a:lvl2pPr marL="742950" marR="0" lvl="1" indent="-28575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/>
                <a:cs typeface="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zh-TW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/>
                <a:cs typeface="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zh-TW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/>
                <a:cs typeface="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»"/>
              <a:tabLst/>
              <a:defRPr lang="zh-TW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/>
                <a:cs typeface="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Char char="u"/>
            </a:pPr>
            <a:r>
              <a:rPr lang="zh-TW" altLang="en-US" b="1" dirty="0" smtClean="0">
                <a:solidFill>
                  <a:srgbClr val="7030A0"/>
                </a:solidFill>
                <a:latin typeface="+mn-lt"/>
                <a:ea typeface="標楷體" pitchFamily="65" charset="-120"/>
                <a:sym typeface="Wingdings" pitchFamily="2" charset="2"/>
              </a:rPr>
              <a:t>肌肉中肝醣儲存量增加至原有的</a:t>
            </a:r>
            <a:r>
              <a:rPr lang="en-US" altLang="zh-TW" b="1" dirty="0" smtClean="0">
                <a:solidFill>
                  <a:srgbClr val="7030A0"/>
                </a:solidFill>
                <a:latin typeface="+mn-lt"/>
                <a:ea typeface="標楷體" pitchFamily="65" charset="-120"/>
                <a:sym typeface="Wingdings" pitchFamily="2" charset="2"/>
              </a:rPr>
              <a:t>192%</a:t>
            </a:r>
            <a:r>
              <a:rPr lang="zh-TW" altLang="en-US" b="1" dirty="0" smtClean="0">
                <a:solidFill>
                  <a:srgbClr val="7030A0"/>
                </a:solidFill>
                <a:latin typeface="+mn-lt"/>
                <a:ea typeface="標楷體" pitchFamily="65" charset="-120"/>
                <a:sym typeface="Wingdings" pitchFamily="2" charset="2"/>
              </a:rPr>
              <a:t> </a:t>
            </a:r>
            <a:endParaRPr lang="zh-TW" altLang="en-US" b="1" dirty="0">
              <a:solidFill>
                <a:srgbClr val="7030A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8" name="投影片編號版面配置區 3"/>
          <p:cNvSpPr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/>
          <a:p>
            <a:pPr lvl="0"/>
            <a:fld id="{865C0395-D23A-44D3-82C0-4590073AED2D}" type="slidenum">
              <a:rPr lang="en-US" altLang="zh-TW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5245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449796"/>
            <a:ext cx="7344816" cy="762000"/>
          </a:xfrm>
        </p:spPr>
        <p:txBody>
          <a:bodyPr/>
          <a:lstStyle/>
          <a:p>
            <a:r>
              <a:rPr lang="zh-TW" alt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副作用</a:t>
            </a:r>
            <a:endParaRPr lang="en-US" altLang="zh-TW" sz="2000" b="1" dirty="0">
              <a:ea typeface="新細明體" charset="-120"/>
            </a:endParaRPr>
          </a:p>
        </p:txBody>
      </p:sp>
      <p:sp>
        <p:nvSpPr>
          <p:cNvPr id="6759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86032" y="1564314"/>
            <a:ext cx="8279027" cy="4320480"/>
          </a:xfrm>
        </p:spPr>
        <p:txBody>
          <a:bodyPr/>
          <a:lstStyle/>
          <a:p>
            <a:pPr>
              <a:buFont typeface="Wingdings" pitchFamily="2" charset="2"/>
              <a:buChar char="u"/>
            </a:pPr>
            <a:r>
              <a:rPr lang="zh-TW" altLang="en-US" sz="3200" b="1" dirty="0" smtClean="0">
                <a:latin typeface="+mn-lt"/>
                <a:ea typeface="標楷體" pitchFamily="65" charset="-120"/>
              </a:rPr>
              <a:t>採取嚴格的低醣飲食，不容易執行；飲食中大部分為脂質及蛋白質，易發生脂質代謝異常的</a:t>
            </a:r>
            <a:r>
              <a:rPr lang="zh-TW" altLang="en-US" sz="3200" b="1" dirty="0">
                <a:solidFill>
                  <a:srgbClr val="FF0000"/>
                </a:solidFill>
                <a:latin typeface="+mn-lt"/>
                <a:ea typeface="標楷體" pitchFamily="65" charset="-120"/>
              </a:rPr>
              <a:t>生理性高血酮症 </a:t>
            </a:r>
            <a:r>
              <a:rPr lang="en-US" altLang="zh-TW" sz="3200" b="1" dirty="0">
                <a:solidFill>
                  <a:srgbClr val="FF0000"/>
                </a:solidFill>
                <a:latin typeface="+mn-lt"/>
                <a:ea typeface="標楷體" pitchFamily="65" charset="-120"/>
              </a:rPr>
              <a:t>(</a:t>
            </a:r>
            <a:r>
              <a:rPr lang="zh-TW" altLang="en-US" sz="3200" dirty="0">
                <a:solidFill>
                  <a:srgbClr val="FF0000"/>
                </a:solidFill>
                <a:latin typeface="+mn-lt"/>
              </a:rPr>
              <a:t>≠</a:t>
            </a:r>
            <a:r>
              <a:rPr lang="zh-TW" altLang="en-US" sz="3200" dirty="0">
                <a:latin typeface="+mn-lt"/>
              </a:rPr>
              <a:t> </a:t>
            </a:r>
            <a:r>
              <a:rPr lang="zh-TW" altLang="en-US" sz="3200" b="1" dirty="0">
                <a:solidFill>
                  <a:srgbClr val="FF0000"/>
                </a:solidFill>
                <a:latin typeface="+mn-lt"/>
                <a:ea typeface="標楷體" pitchFamily="65" charset="-120"/>
              </a:rPr>
              <a:t>酮酸中毒</a:t>
            </a:r>
            <a:r>
              <a:rPr lang="en-US" altLang="zh-TW" sz="3200" b="1" dirty="0">
                <a:solidFill>
                  <a:srgbClr val="FF0000"/>
                </a:solidFill>
                <a:latin typeface="+mn-lt"/>
                <a:ea typeface="標楷體" pitchFamily="65" charset="-120"/>
              </a:rPr>
              <a:t>)</a:t>
            </a:r>
          </a:p>
          <a:p>
            <a:pPr>
              <a:buFont typeface="Wingdings" pitchFamily="2" charset="2"/>
              <a:buChar char="u"/>
            </a:pPr>
            <a:r>
              <a:rPr lang="zh-TW" altLang="en-US" sz="3200" b="1" dirty="0" smtClean="0">
                <a:latin typeface="+mn-lt"/>
                <a:ea typeface="標楷體" pitchFamily="65" charset="-120"/>
              </a:rPr>
              <a:t>連續 </a:t>
            </a:r>
            <a:r>
              <a:rPr lang="en-US" altLang="zh-TW" sz="3200" b="1" dirty="0" smtClean="0">
                <a:latin typeface="+mn-lt"/>
                <a:ea typeface="標楷體" pitchFamily="65" charset="-120"/>
              </a:rPr>
              <a:t>3</a:t>
            </a:r>
            <a:r>
              <a:rPr lang="zh-TW" altLang="en-US" sz="3200" b="1" dirty="0" smtClean="0">
                <a:latin typeface="+mn-lt"/>
                <a:ea typeface="標楷體" pitchFamily="65" charset="-120"/>
              </a:rPr>
              <a:t> 天的低醣飲食，容易造成</a:t>
            </a:r>
            <a:r>
              <a:rPr lang="zh-TW" altLang="en-US" sz="3200" b="1" dirty="0" smtClean="0">
                <a:solidFill>
                  <a:srgbClr val="FF0000"/>
                </a:solidFill>
                <a:latin typeface="+mn-lt"/>
                <a:ea typeface="標楷體" pitchFamily="65" charset="-120"/>
              </a:rPr>
              <a:t>低血糖</a:t>
            </a:r>
            <a:r>
              <a:rPr lang="zh-TW" altLang="en-US" sz="3200" b="1" dirty="0" smtClean="0">
                <a:latin typeface="+mn-lt"/>
                <a:ea typeface="標楷體" pitchFamily="65" charset="-120"/>
              </a:rPr>
              <a:t>、頭昏、 易怒、</a:t>
            </a:r>
            <a:r>
              <a:rPr lang="zh-TW" altLang="en-US" sz="3200" b="1" dirty="0" smtClean="0">
                <a:solidFill>
                  <a:srgbClr val="FF0000"/>
                </a:solidFill>
                <a:latin typeface="+mn-lt"/>
                <a:ea typeface="標楷體" pitchFamily="65" charset="-120"/>
              </a:rPr>
              <a:t>肌肉疲勞</a:t>
            </a:r>
            <a:r>
              <a:rPr lang="zh-TW" altLang="en-US" sz="3200" b="1" dirty="0" smtClean="0">
                <a:latin typeface="+mn-lt"/>
                <a:ea typeface="標楷體" pitchFamily="65" charset="-120"/>
              </a:rPr>
              <a:t>、</a:t>
            </a:r>
            <a:r>
              <a:rPr lang="zh-TW" altLang="en-US" sz="3200" b="1" dirty="0" smtClean="0">
                <a:solidFill>
                  <a:srgbClr val="FF0000"/>
                </a:solidFill>
                <a:latin typeface="+mn-lt"/>
                <a:ea typeface="標楷體" pitchFamily="65" charset="-120"/>
              </a:rPr>
              <a:t>便祕</a:t>
            </a:r>
            <a:r>
              <a:rPr lang="zh-TW" altLang="en-US" sz="3200" b="1" dirty="0" smtClean="0">
                <a:latin typeface="+mn-lt"/>
                <a:ea typeface="標楷體" pitchFamily="65" charset="-120"/>
              </a:rPr>
              <a:t>、噁心等症狀</a:t>
            </a:r>
            <a:endParaRPr lang="en-US" altLang="zh-TW" sz="3200" b="1" dirty="0" smtClean="0">
              <a:latin typeface="+mn-lt"/>
              <a:ea typeface="標楷體" pitchFamily="65" charset="-120"/>
            </a:endParaRPr>
          </a:p>
          <a:p>
            <a:pPr>
              <a:buFont typeface="Wingdings" pitchFamily="2" charset="2"/>
              <a:buChar char="u"/>
            </a:pPr>
            <a:r>
              <a:rPr lang="en-US" altLang="zh-TW" sz="3200" b="1" dirty="0" smtClean="0">
                <a:latin typeface="+mn-lt"/>
                <a:ea typeface="標楷體" pitchFamily="65" charset="-120"/>
              </a:rPr>
              <a:t>1</a:t>
            </a:r>
            <a:r>
              <a:rPr lang="zh-TW" altLang="en-US" sz="3200" b="1" dirty="0" smtClean="0">
                <a:latin typeface="+mn-lt"/>
                <a:ea typeface="標楷體" pitchFamily="65" charset="-120"/>
              </a:rPr>
              <a:t> 週內作 </a:t>
            </a:r>
            <a:r>
              <a:rPr lang="en-US" altLang="zh-TW" sz="3200" b="1" dirty="0" smtClean="0">
                <a:latin typeface="+mn-lt"/>
                <a:ea typeface="標楷體" pitchFamily="65" charset="-120"/>
              </a:rPr>
              <a:t>2</a:t>
            </a:r>
            <a:r>
              <a:rPr lang="zh-TW" altLang="en-US" sz="3200" b="1" dirty="0" smtClean="0">
                <a:latin typeface="+mn-lt"/>
                <a:ea typeface="標楷體" pitchFamily="65" charset="-120"/>
              </a:rPr>
              <a:t> 次的力竭運動易使肌肉組織傷害復原時間延長，增加受傷的風險</a:t>
            </a:r>
            <a:endParaRPr lang="en-US" altLang="zh-TW" sz="3200" b="1" dirty="0" smtClean="0">
              <a:latin typeface="+mn-lt"/>
              <a:ea typeface="標楷體" pitchFamily="65" charset="-120"/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6758880" y="6237312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6507B9-05E4-498A-ACFD-9A0D15EAB1E8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874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7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75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75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6"/>
          <p:cNvSpPr txBox="1">
            <a:spLocks/>
          </p:cNvSpPr>
          <p:nvPr/>
        </p:nvSpPr>
        <p:spPr bwMode="auto">
          <a:xfrm>
            <a:off x="403919" y="1163596"/>
            <a:ext cx="8093675" cy="523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u"/>
            </a:pPr>
            <a:r>
              <a:rPr kumimoji="0" lang="en-US" altLang="zh-TW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標楷體" pitchFamily="65" charset="-120"/>
              </a:rPr>
              <a:t>D1: </a:t>
            </a:r>
            <a:r>
              <a:rPr kumimoji="0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標楷體" pitchFamily="65" charset="-120"/>
              </a:rPr>
              <a:t>中高強度運動 </a:t>
            </a:r>
            <a:r>
              <a:rPr kumimoji="0" lang="en-US" altLang="zh-TW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標楷體" pitchFamily="65" charset="-120"/>
              </a:rPr>
              <a:t>(</a:t>
            </a:r>
            <a:r>
              <a:rPr lang="en-US" altLang="zh-TW" sz="2800" b="1" kern="0" dirty="0" smtClean="0">
                <a:solidFill>
                  <a:srgbClr val="00B050"/>
                </a:solidFill>
                <a:ea typeface="標楷體" pitchFamily="65" charset="-120"/>
              </a:rPr>
              <a:t>90</a:t>
            </a:r>
            <a:r>
              <a:rPr lang="zh-TW" altLang="en-US" sz="2800" b="1" kern="0" dirty="0" smtClean="0">
                <a:ea typeface="標楷體" pitchFamily="65" charset="-120"/>
              </a:rPr>
              <a:t>分鐘</a:t>
            </a:r>
            <a:r>
              <a:rPr kumimoji="0" lang="en-US" altLang="zh-TW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標楷體" pitchFamily="65" charset="-120"/>
              </a:rPr>
              <a:t>)</a:t>
            </a:r>
            <a:r>
              <a:rPr kumimoji="0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標楷體" pitchFamily="65" charset="-120"/>
              </a:rPr>
              <a:t> </a:t>
            </a:r>
            <a:endParaRPr kumimoji="0" lang="en-US" altLang="zh-TW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標楷體" pitchFamily="65" charset="-120"/>
            </a:endParaRPr>
          </a:p>
          <a:p>
            <a:pPr marL="342900" lvl="0" indent="-3429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u"/>
            </a:pPr>
            <a:endParaRPr kumimoji="0" lang="en-US" altLang="zh-TW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標楷體" pitchFamily="65" charset="-120"/>
            </a:endParaRPr>
          </a:p>
          <a:p>
            <a:pPr marL="342900" lvl="0" indent="-3429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u"/>
            </a:pPr>
            <a:r>
              <a:rPr kumimoji="0" lang="en-US" altLang="zh-TW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標楷體" pitchFamily="65" charset="-120"/>
                <a:sym typeface="Wingdings" pitchFamily="2" charset="2"/>
              </a:rPr>
              <a:t>D2-3:</a:t>
            </a:r>
            <a:r>
              <a:rPr kumimoji="0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標楷體" pitchFamily="65" charset="-120"/>
                <a:sym typeface="Wingdings" pitchFamily="2" charset="2"/>
              </a:rPr>
              <a:t> </a:t>
            </a:r>
            <a:r>
              <a:rPr lang="zh-TW" altLang="en-US" sz="2800" b="1" kern="0" dirty="0" smtClean="0">
                <a:ea typeface="標楷體" pitchFamily="65" charset="-120"/>
              </a:rPr>
              <a:t>給予連續 </a:t>
            </a:r>
            <a:r>
              <a:rPr lang="en-US" altLang="zh-TW" sz="2800" b="1" kern="0" dirty="0" smtClean="0">
                <a:ea typeface="標楷體" pitchFamily="65" charset="-120"/>
              </a:rPr>
              <a:t>2</a:t>
            </a:r>
            <a:r>
              <a:rPr lang="zh-TW" altLang="en-US" sz="2800" b="1" kern="0" dirty="0" smtClean="0">
                <a:ea typeface="標楷體" pitchFamily="65" charset="-120"/>
              </a:rPr>
              <a:t> 天的</a:t>
            </a:r>
            <a:r>
              <a:rPr lang="zh-TW" altLang="en-US" sz="2800" b="1" kern="0" dirty="0" smtClean="0">
                <a:solidFill>
                  <a:srgbClr val="FF0000"/>
                </a:solidFill>
                <a:ea typeface="標楷體" pitchFamily="65" charset="-120"/>
              </a:rPr>
              <a:t>混合</a:t>
            </a:r>
            <a:r>
              <a:rPr lang="zh-TW" altLang="en-US" sz="2800" b="1" kern="0" dirty="0" smtClean="0">
                <a:ea typeface="標楷體" pitchFamily="65" charset="-120"/>
              </a:rPr>
              <a:t>飲食 </a:t>
            </a:r>
            <a:r>
              <a:rPr lang="en-US" altLang="zh-TW" sz="2800" b="1" kern="0" dirty="0" smtClean="0">
                <a:ea typeface="標楷體" pitchFamily="65" charset="-120"/>
              </a:rPr>
              <a:t>(</a:t>
            </a:r>
            <a:r>
              <a:rPr lang="en-US" altLang="zh-TW" sz="2800" b="1" kern="0" dirty="0" smtClean="0">
                <a:solidFill>
                  <a:srgbClr val="0070C0"/>
                </a:solidFill>
                <a:ea typeface="標楷體" pitchFamily="65" charset="-120"/>
              </a:rPr>
              <a:t>5 </a:t>
            </a:r>
            <a:r>
              <a:rPr lang="en-US" altLang="zh-TW" sz="2800" b="1" kern="0" dirty="0" smtClean="0">
                <a:ea typeface="標楷體" pitchFamily="65" charset="-120"/>
              </a:rPr>
              <a:t>g/kg)</a:t>
            </a:r>
            <a:r>
              <a:rPr lang="zh-TW" altLang="en-US" sz="2800" b="1" kern="0" dirty="0" smtClean="0">
                <a:ea typeface="標楷體" pitchFamily="65" charset="-120"/>
              </a:rPr>
              <a:t> </a:t>
            </a:r>
            <a:r>
              <a:rPr lang="en-US" altLang="zh-TW" sz="2800" b="1" kern="0" dirty="0" smtClean="0">
                <a:ea typeface="標楷體" pitchFamily="65" charset="-120"/>
              </a:rPr>
              <a:t>+</a:t>
            </a:r>
            <a:r>
              <a:rPr lang="zh-TW" altLang="en-US" sz="2800" b="1" kern="0" dirty="0" smtClean="0">
                <a:ea typeface="標楷體" pitchFamily="65" charset="-120"/>
              </a:rPr>
              <a:t> </a:t>
            </a:r>
            <a:r>
              <a:rPr lang="zh-TW" altLang="en-US" sz="2800" b="1" kern="0" dirty="0" smtClean="0">
                <a:ea typeface="標楷體" pitchFamily="65" charset="-120"/>
                <a:sym typeface="Wingdings" pitchFamily="2" charset="2"/>
              </a:rPr>
              <a:t>中高強度運動 </a:t>
            </a:r>
            <a:r>
              <a:rPr lang="en-US" altLang="zh-TW" sz="2800" b="1" kern="0" dirty="0" smtClean="0">
                <a:ea typeface="標楷體" pitchFamily="65" charset="-120"/>
                <a:sym typeface="Wingdings" pitchFamily="2" charset="2"/>
              </a:rPr>
              <a:t>(</a:t>
            </a:r>
            <a:r>
              <a:rPr lang="en-US" altLang="zh-TW" sz="2800" b="1" kern="0" dirty="0" smtClean="0">
                <a:solidFill>
                  <a:srgbClr val="00B050"/>
                </a:solidFill>
                <a:ea typeface="標楷體" pitchFamily="65" charset="-120"/>
                <a:sym typeface="Wingdings" pitchFamily="2" charset="2"/>
              </a:rPr>
              <a:t>40</a:t>
            </a:r>
            <a:r>
              <a:rPr lang="zh-TW" altLang="en-US" sz="2800" b="1" kern="0" dirty="0" smtClean="0">
                <a:ea typeface="標楷體" pitchFamily="65" charset="-120"/>
                <a:sym typeface="Wingdings" pitchFamily="2" charset="2"/>
              </a:rPr>
              <a:t>分鐘，</a:t>
            </a:r>
            <a:r>
              <a:rPr lang="zh-TW" altLang="en-US" sz="2800" b="1" u="sng" kern="0" dirty="0" smtClean="0">
                <a:ea typeface="標楷體" pitchFamily="65" charset="-120"/>
                <a:sym typeface="Wingdings" pitchFamily="2" charset="2"/>
              </a:rPr>
              <a:t>藉以持續消耗些為回補的肝醣</a:t>
            </a:r>
            <a:r>
              <a:rPr lang="en-US" altLang="zh-TW" sz="2800" b="1" kern="0" dirty="0" smtClean="0">
                <a:ea typeface="標楷體" pitchFamily="65" charset="-120"/>
                <a:sym typeface="Wingdings" pitchFamily="2" charset="2"/>
              </a:rPr>
              <a:t>)</a:t>
            </a:r>
          </a:p>
          <a:p>
            <a:pPr marL="342900" lvl="0" indent="-3429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u"/>
            </a:pPr>
            <a:endParaRPr kumimoji="0" lang="en-US" altLang="zh-TW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標楷體" pitchFamily="65" charset="-120"/>
            </a:endParaRPr>
          </a:p>
          <a:p>
            <a:pPr marL="342900" lvl="0" indent="-3429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u"/>
            </a:pPr>
            <a:r>
              <a:rPr lang="en-US" altLang="zh-TW" sz="2800" b="1" kern="0" dirty="0" smtClean="0">
                <a:ea typeface="標楷體" pitchFamily="65" charset="-120"/>
                <a:sym typeface="Wingdings" pitchFamily="2" charset="2"/>
              </a:rPr>
              <a:t>D4-5: </a:t>
            </a:r>
            <a:r>
              <a:rPr lang="zh-TW" altLang="en-US" sz="2800" b="1" kern="0" dirty="0" smtClean="0">
                <a:ea typeface="標楷體" pitchFamily="65" charset="-120"/>
                <a:sym typeface="Wingdings" pitchFamily="2" charset="2"/>
              </a:rPr>
              <a:t>給予連續 </a:t>
            </a:r>
            <a:r>
              <a:rPr lang="en-US" altLang="zh-TW" sz="2800" b="1" kern="0" dirty="0" smtClean="0">
                <a:ea typeface="標楷體" pitchFamily="65" charset="-120"/>
                <a:sym typeface="Wingdings" pitchFamily="2" charset="2"/>
              </a:rPr>
              <a:t>2</a:t>
            </a:r>
            <a:r>
              <a:rPr lang="zh-TW" altLang="en-US" sz="2800" b="1" kern="0" dirty="0" smtClean="0">
                <a:ea typeface="標楷體" pitchFamily="65" charset="-120"/>
                <a:sym typeface="Wingdings" pitchFamily="2" charset="2"/>
              </a:rPr>
              <a:t> 天的</a:t>
            </a:r>
            <a:r>
              <a:rPr lang="zh-TW" altLang="en-US" sz="2800" b="1" kern="0" dirty="0" smtClean="0">
                <a:solidFill>
                  <a:srgbClr val="FF0000"/>
                </a:solidFill>
                <a:ea typeface="標楷體" pitchFamily="65" charset="-120"/>
                <a:sym typeface="Wingdings" pitchFamily="2" charset="2"/>
              </a:rPr>
              <a:t>高醣</a:t>
            </a:r>
            <a:r>
              <a:rPr lang="zh-TW" altLang="en-US" sz="2800" b="1" kern="0" dirty="0" smtClean="0">
                <a:ea typeface="標楷體" pitchFamily="65" charset="-120"/>
                <a:sym typeface="Wingdings" pitchFamily="2" charset="2"/>
              </a:rPr>
              <a:t>飲食 </a:t>
            </a:r>
            <a:r>
              <a:rPr lang="en-US" altLang="zh-TW" sz="2800" b="1" kern="0" dirty="0" smtClean="0">
                <a:ea typeface="標楷體" pitchFamily="65" charset="-120"/>
                <a:sym typeface="Wingdings" pitchFamily="2" charset="2"/>
              </a:rPr>
              <a:t>(</a:t>
            </a:r>
            <a:r>
              <a:rPr lang="en-US" altLang="zh-TW" sz="2800" b="1" kern="0" dirty="0" smtClean="0">
                <a:solidFill>
                  <a:srgbClr val="0070C0"/>
                </a:solidFill>
                <a:ea typeface="標楷體" pitchFamily="65" charset="-120"/>
                <a:sym typeface="Wingdings" pitchFamily="2" charset="2"/>
              </a:rPr>
              <a:t>10 </a:t>
            </a:r>
            <a:r>
              <a:rPr lang="en-US" altLang="zh-TW" sz="2800" b="1" kern="0" dirty="0" smtClean="0">
                <a:ea typeface="標楷體" pitchFamily="65" charset="-120"/>
                <a:sym typeface="Wingdings" pitchFamily="2" charset="2"/>
              </a:rPr>
              <a:t>g/kg)</a:t>
            </a:r>
            <a:r>
              <a:rPr lang="zh-TW" altLang="en-US" sz="2800" b="1" kern="0" dirty="0" smtClean="0">
                <a:ea typeface="標楷體" pitchFamily="65" charset="-120"/>
                <a:sym typeface="Wingdings" pitchFamily="2" charset="2"/>
              </a:rPr>
              <a:t> </a:t>
            </a:r>
            <a:r>
              <a:rPr lang="en-US" altLang="zh-TW" sz="2800" b="1" kern="0" dirty="0" smtClean="0">
                <a:ea typeface="標楷體" pitchFamily="65" charset="-120"/>
                <a:sym typeface="Wingdings" pitchFamily="2" charset="2"/>
              </a:rPr>
              <a:t>+</a:t>
            </a:r>
            <a:r>
              <a:rPr lang="zh-TW" altLang="en-US" sz="2800" b="1" kern="0" dirty="0" smtClean="0">
                <a:ea typeface="標楷體" pitchFamily="65" charset="-120"/>
                <a:sym typeface="Wingdings" pitchFamily="2" charset="2"/>
              </a:rPr>
              <a:t> 中高強度運動 </a:t>
            </a:r>
            <a:r>
              <a:rPr lang="en-US" altLang="zh-TW" sz="2800" b="1" kern="0" dirty="0" smtClean="0">
                <a:ea typeface="標楷體" pitchFamily="65" charset="-120"/>
                <a:sym typeface="Wingdings" pitchFamily="2" charset="2"/>
              </a:rPr>
              <a:t>(</a:t>
            </a:r>
            <a:r>
              <a:rPr lang="en-US" altLang="zh-TW" sz="2800" b="1" kern="0" dirty="0" smtClean="0">
                <a:solidFill>
                  <a:srgbClr val="00B050"/>
                </a:solidFill>
                <a:ea typeface="標楷體" pitchFamily="65" charset="-120"/>
                <a:sym typeface="Wingdings" pitchFamily="2" charset="2"/>
              </a:rPr>
              <a:t>20</a:t>
            </a:r>
            <a:r>
              <a:rPr lang="zh-TW" altLang="en-US" sz="2800" b="1" kern="0" dirty="0" smtClean="0">
                <a:ea typeface="標楷體" pitchFamily="65" charset="-120"/>
                <a:sym typeface="Wingdings" pitchFamily="2" charset="2"/>
              </a:rPr>
              <a:t>分鐘，</a:t>
            </a:r>
            <a:r>
              <a:rPr lang="zh-TW" altLang="en-US" sz="2800" b="1" u="sng" kern="0" dirty="0" smtClean="0">
                <a:ea typeface="標楷體" pitchFamily="65" charset="-120"/>
                <a:sym typeface="Wingdings" pitchFamily="2" charset="2"/>
              </a:rPr>
              <a:t>避免運動訓練效果消失，且不至於消耗太多肝醣</a:t>
            </a:r>
            <a:r>
              <a:rPr lang="en-US" altLang="zh-TW" sz="2800" b="1" kern="0" dirty="0" smtClean="0">
                <a:ea typeface="標楷體" pitchFamily="65" charset="-120"/>
                <a:sym typeface="Wingdings" pitchFamily="2" charset="2"/>
              </a:rPr>
              <a:t>)</a:t>
            </a:r>
          </a:p>
          <a:p>
            <a:pPr marL="342900" lvl="0" indent="-3429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u"/>
            </a:pPr>
            <a:endParaRPr kumimoji="0" lang="en-US" altLang="zh-TW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標楷體" pitchFamily="65" charset="-120"/>
              <a:sym typeface="Wingdings" pitchFamily="2" charset="2"/>
            </a:endParaRPr>
          </a:p>
          <a:p>
            <a:pPr marL="342900" lvl="0" indent="-3429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u"/>
            </a:pPr>
            <a:r>
              <a:rPr kumimoji="0" lang="en-US" altLang="zh-TW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標楷體" pitchFamily="65" charset="-120"/>
                <a:sym typeface="Wingdings" pitchFamily="2" charset="2"/>
              </a:rPr>
              <a:t>D6:</a:t>
            </a:r>
            <a:r>
              <a:rPr kumimoji="0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標楷體" pitchFamily="65" charset="-120"/>
                <a:sym typeface="Wingdings" pitchFamily="2" charset="2"/>
              </a:rPr>
              <a:t> </a:t>
            </a:r>
            <a:r>
              <a:rPr lang="zh-TW" altLang="en-US" sz="2800" b="1" kern="0" dirty="0" smtClean="0">
                <a:ea typeface="標楷體" pitchFamily="65" charset="-120"/>
                <a:sym typeface="Wingdings" pitchFamily="2" charset="2"/>
              </a:rPr>
              <a:t>高醣飲食 </a:t>
            </a:r>
            <a:r>
              <a:rPr lang="en-US" altLang="zh-TW" sz="2800" b="1" kern="0" dirty="0" smtClean="0">
                <a:ea typeface="標楷體" pitchFamily="65" charset="-120"/>
                <a:sym typeface="Wingdings" pitchFamily="2" charset="2"/>
              </a:rPr>
              <a:t>+</a:t>
            </a:r>
            <a:r>
              <a:rPr lang="zh-TW" altLang="en-US" sz="2800" b="1" kern="0" dirty="0" smtClean="0">
                <a:ea typeface="標楷體" pitchFamily="65" charset="-120"/>
                <a:sym typeface="Wingdings" pitchFamily="2" charset="2"/>
              </a:rPr>
              <a:t> </a:t>
            </a:r>
            <a:r>
              <a:rPr kumimoji="0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標楷體" pitchFamily="65" charset="-120"/>
                <a:sym typeface="Wingdings" pitchFamily="2" charset="2"/>
              </a:rPr>
              <a:t>停止運動</a:t>
            </a:r>
            <a:endParaRPr kumimoji="0" lang="en-US" altLang="zh-TW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標楷體" pitchFamily="65" charset="-120"/>
              <a:sym typeface="Wingdings" pitchFamily="2" charset="2"/>
            </a:endParaRPr>
          </a:p>
          <a:p>
            <a:pPr marL="342900" lvl="0" indent="-3429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u"/>
            </a:pPr>
            <a:endParaRPr kumimoji="0" lang="en-US" altLang="zh-TW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標楷體" pitchFamily="65" charset="-120"/>
              <a:sym typeface="Wingdings" pitchFamily="2" charset="2"/>
            </a:endParaRP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buFont typeface="Wingdings" pitchFamily="2" charset="2"/>
              <a:buChar char="u"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標楷體" pitchFamily="65" charset="-120"/>
                <a:sym typeface="Wingdings" pitchFamily="2" charset="2"/>
              </a:rPr>
              <a:t>肌肉中肝醣儲存量增加至原有的</a:t>
            </a:r>
            <a:r>
              <a:rPr kumimoji="0" lang="en-US" altLang="zh-TW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標楷體" pitchFamily="65" charset="-120"/>
                <a:sym typeface="Wingdings" pitchFamily="2" charset="2"/>
              </a:rPr>
              <a:t>182%</a:t>
            </a:r>
            <a:r>
              <a:rPr kumimoji="0" lang="zh-TW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標楷體" pitchFamily="65" charset="-120"/>
                <a:sym typeface="Wingdings" pitchFamily="2" charset="2"/>
              </a:rPr>
              <a:t> 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ea typeface="標楷體" pitchFamily="65" charset="-120"/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537650" y="85170"/>
            <a:ext cx="8229600" cy="1143000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改良的肝醣超補法</a:t>
            </a:r>
            <a:endParaRPr lang="zh-TW" altLang="en-US" dirty="0"/>
          </a:p>
        </p:txBody>
      </p:sp>
      <p:pic>
        <p:nvPicPr>
          <p:cNvPr id="7" name="Picture 2" descr="C:\Users\Hedy\Pictures\img019.jpg"/>
          <p:cNvPicPr>
            <a:picLocks noChangeAspect="1" noChangeArrowheads="1"/>
          </p:cNvPicPr>
          <p:nvPr/>
        </p:nvPicPr>
        <p:blipFill rotWithShape="1">
          <a:blip r:embed="rId2" cstate="print"/>
          <a:srcRect l="8718" t="21361" r="51659" b="73179"/>
          <a:stretch/>
        </p:blipFill>
        <p:spPr bwMode="auto">
          <a:xfrm>
            <a:off x="3748216" y="5953428"/>
            <a:ext cx="5288689" cy="879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4142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食物代換例子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65C0395-D23A-44D3-82C0-4590073AED2D}" type="slidenum">
              <a:rPr lang="en-US" altLang="zh-TW" smtClean="0"/>
              <a:t>14</a:t>
            </a:fld>
            <a:endParaRPr lang="zh-TW" altLang="en-US"/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366583" y="1510432"/>
            <a:ext cx="8229600" cy="4525959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耐力選手 </a:t>
            </a:r>
            <a:r>
              <a:rPr lang="en-US" altLang="zh-TW" b="1" dirty="0" smtClean="0">
                <a:solidFill>
                  <a:srgbClr val="000066"/>
                </a:solidFill>
                <a:latin typeface="+mn-lt"/>
              </a:rPr>
              <a:t>(8-10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 克</a:t>
            </a:r>
            <a:r>
              <a:rPr lang="en-US" altLang="zh-TW" b="1" dirty="0" smtClean="0">
                <a:solidFill>
                  <a:srgbClr val="000066"/>
                </a:solidFill>
                <a:latin typeface="+mn-lt"/>
              </a:rPr>
              <a:t>/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公斤體重</a:t>
            </a:r>
            <a:r>
              <a:rPr lang="en-US" altLang="zh-TW" b="1" dirty="0" smtClean="0">
                <a:solidFill>
                  <a:srgbClr val="000066"/>
                </a:solidFill>
                <a:latin typeface="+mn-lt"/>
              </a:rPr>
              <a:t>)</a:t>
            </a:r>
            <a:endParaRPr lang="zh-TW" altLang="en-US" b="1" dirty="0">
              <a:solidFill>
                <a:srgbClr val="000066"/>
              </a:solidFill>
              <a:latin typeface="+mn-lt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/>
          </p:nvPr>
        </p:nvGraphicFramePr>
        <p:xfrm>
          <a:off x="940778" y="2267199"/>
          <a:ext cx="4580791" cy="315765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188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19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9206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+mn-lt"/>
                          <a:ea typeface="標楷體" panose="03000509000000000000" pitchFamily="65" charset="-120"/>
                        </a:rPr>
                        <a:t>體重 </a:t>
                      </a:r>
                      <a:r>
                        <a:rPr lang="en-US" altLang="zh-TW" sz="2400" b="1" dirty="0" smtClean="0">
                          <a:latin typeface="+mn-lt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400" b="1" dirty="0" smtClean="0">
                          <a:latin typeface="+mn-lt"/>
                          <a:ea typeface="標楷體" panose="03000509000000000000" pitchFamily="65" charset="-120"/>
                        </a:rPr>
                        <a:t>公斤</a:t>
                      </a:r>
                      <a:r>
                        <a:rPr lang="en-US" altLang="zh-TW" sz="2400" b="1" dirty="0" smtClean="0">
                          <a:latin typeface="+mn-lt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2400" b="1" dirty="0">
                        <a:latin typeface="+mn-lt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+mn-lt"/>
                          <a:ea typeface="標楷體" panose="03000509000000000000" pitchFamily="65" charset="-120"/>
                        </a:rPr>
                        <a:t>飯 </a:t>
                      </a:r>
                      <a:r>
                        <a:rPr lang="en-US" altLang="zh-TW" sz="2400" b="1" dirty="0" smtClean="0">
                          <a:latin typeface="+mn-lt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400" b="1" dirty="0" smtClean="0">
                          <a:latin typeface="+mn-lt"/>
                          <a:ea typeface="標楷體" panose="03000509000000000000" pitchFamily="65" charset="-120"/>
                        </a:rPr>
                        <a:t>碗</a:t>
                      </a:r>
                      <a:r>
                        <a:rPr lang="en-US" altLang="zh-TW" sz="2400" b="1" dirty="0" smtClean="0">
                          <a:latin typeface="+mn-lt"/>
                          <a:ea typeface="標楷體" panose="03000509000000000000" pitchFamily="65" charset="-120"/>
                        </a:rPr>
                        <a:t>)/</a:t>
                      </a:r>
                      <a:r>
                        <a:rPr lang="zh-TW" altLang="en-US" sz="2400" b="1" dirty="0" smtClean="0">
                          <a:latin typeface="+mn-lt"/>
                          <a:ea typeface="標楷體" panose="03000509000000000000" pitchFamily="65" charset="-120"/>
                        </a:rPr>
                        <a:t>餐</a:t>
                      </a:r>
                      <a:endParaRPr lang="zh-TW" altLang="en-US" sz="2400" b="1" dirty="0">
                        <a:latin typeface="+mn-lt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31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+mn-lt"/>
                          <a:ea typeface="標楷體" panose="03000509000000000000" pitchFamily="65" charset="-120"/>
                        </a:rPr>
                        <a:t>40</a:t>
                      </a:r>
                      <a:endParaRPr lang="zh-TW" altLang="en-US" sz="2400" b="1" dirty="0">
                        <a:latin typeface="+mn-lt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+mn-lt"/>
                          <a:ea typeface="標楷體" panose="03000509000000000000" pitchFamily="65" charset="-120"/>
                        </a:rPr>
                        <a:t>2-2</a:t>
                      </a:r>
                      <a:r>
                        <a:rPr lang="en-US" altLang="zh-TW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標楷體" panose="03000509000000000000" pitchFamily="65" charset="-120"/>
                          <a:cs typeface="+mn-cs"/>
                        </a:rPr>
                        <a:t>¾</a:t>
                      </a:r>
                      <a:endParaRPr lang="zh-TW" altLang="en-US" sz="2400" b="1" dirty="0">
                        <a:latin typeface="+mn-lt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3128145"/>
                  </a:ext>
                </a:extLst>
              </a:tr>
              <a:tr h="5131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+mn-lt"/>
                          <a:ea typeface="標楷體" panose="03000509000000000000" pitchFamily="65" charset="-120"/>
                        </a:rPr>
                        <a:t>50</a:t>
                      </a:r>
                      <a:endParaRPr lang="zh-TW" altLang="en-US" sz="2400" b="1" dirty="0">
                        <a:latin typeface="+mn-lt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標楷體" panose="03000509000000000000" pitchFamily="65" charset="-120"/>
                          <a:cs typeface="+mn-cs"/>
                        </a:rPr>
                        <a:t>2¾</a:t>
                      </a:r>
                      <a:r>
                        <a:rPr lang="en-US" altLang="zh-TW" sz="2400" b="1" dirty="0" smtClean="0">
                          <a:latin typeface="+mn-lt"/>
                          <a:ea typeface="標楷體" panose="03000509000000000000" pitchFamily="65" charset="-120"/>
                        </a:rPr>
                        <a:t>-3</a:t>
                      </a:r>
                      <a:r>
                        <a:rPr lang="en-US" altLang="zh-TW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標楷體" panose="03000509000000000000" pitchFamily="65" charset="-120"/>
                          <a:cs typeface="+mn-cs"/>
                        </a:rPr>
                        <a:t>¼</a:t>
                      </a:r>
                      <a:endParaRPr lang="zh-TW" altLang="en-US" sz="2800" b="1" dirty="0">
                        <a:latin typeface="+mn-lt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31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+mn-lt"/>
                          <a:ea typeface="標楷體" panose="03000509000000000000" pitchFamily="65" charset="-120"/>
                        </a:rPr>
                        <a:t>60</a:t>
                      </a:r>
                      <a:endParaRPr lang="zh-TW" altLang="en-US" sz="2400" b="1" dirty="0">
                        <a:latin typeface="+mn-lt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+mn-lt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en-US" altLang="zh-TW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標楷體" panose="03000509000000000000" pitchFamily="65" charset="-120"/>
                          <a:cs typeface="+mn-cs"/>
                        </a:rPr>
                        <a:t>¼</a:t>
                      </a:r>
                      <a:r>
                        <a:rPr lang="en-US" altLang="zh-TW" sz="2400" b="1" dirty="0" smtClean="0">
                          <a:latin typeface="+mn-lt"/>
                          <a:ea typeface="標楷體" panose="03000509000000000000" pitchFamily="65" charset="-120"/>
                        </a:rPr>
                        <a:t>-4</a:t>
                      </a:r>
                      <a:endParaRPr lang="zh-TW" altLang="en-US" sz="2400" b="1" dirty="0">
                        <a:latin typeface="+mn-lt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31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+mn-lt"/>
                          <a:ea typeface="標楷體" panose="03000509000000000000" pitchFamily="65" charset="-120"/>
                        </a:rPr>
                        <a:t>70</a:t>
                      </a:r>
                      <a:endParaRPr lang="zh-TW" altLang="en-US" sz="2400" b="1" dirty="0">
                        <a:latin typeface="+mn-lt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標楷體" panose="03000509000000000000" pitchFamily="65" charset="-120"/>
                          <a:cs typeface="+mn-cs"/>
                        </a:rPr>
                        <a:t>3¾</a:t>
                      </a:r>
                      <a:r>
                        <a:rPr lang="en-US" altLang="zh-TW" sz="2400" b="1" dirty="0" smtClean="0">
                          <a:latin typeface="+mn-lt"/>
                          <a:ea typeface="標楷體" panose="03000509000000000000" pitchFamily="65" charset="-120"/>
                        </a:rPr>
                        <a:t>-4</a:t>
                      </a:r>
                      <a:r>
                        <a:rPr lang="en-US" altLang="zh-TW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標楷體" panose="03000509000000000000" pitchFamily="65" charset="-120"/>
                          <a:cs typeface="+mn-cs"/>
                        </a:rPr>
                        <a:t>¾</a:t>
                      </a:r>
                      <a:endParaRPr lang="zh-TW" altLang="en-US" sz="2800" b="1" dirty="0">
                        <a:latin typeface="+mn-lt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31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+mn-lt"/>
                          <a:ea typeface="標楷體" panose="03000509000000000000" pitchFamily="65" charset="-120"/>
                        </a:rPr>
                        <a:t>80</a:t>
                      </a:r>
                      <a:endParaRPr lang="zh-TW" altLang="en-US" sz="2400" b="1" dirty="0">
                        <a:latin typeface="+mn-lt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標楷體" panose="03000509000000000000" pitchFamily="65" charset="-120"/>
                          <a:cs typeface="+mn-cs"/>
                        </a:rPr>
                        <a:t>4¼</a:t>
                      </a:r>
                      <a:r>
                        <a:rPr lang="en-US" altLang="zh-TW" sz="2400" b="1" dirty="0" smtClean="0">
                          <a:latin typeface="+mn-lt"/>
                          <a:ea typeface="標楷體" panose="03000509000000000000" pitchFamily="65" charset="-120"/>
                        </a:rPr>
                        <a:t>-5</a:t>
                      </a:r>
                      <a:r>
                        <a:rPr lang="en-US" altLang="zh-TW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標楷體" panose="03000509000000000000" pitchFamily="65" charset="-120"/>
                          <a:cs typeface="+mn-cs"/>
                        </a:rPr>
                        <a:t>¼</a:t>
                      </a:r>
                      <a:endParaRPr lang="zh-TW" altLang="en-US" sz="2400" b="1" dirty="0">
                        <a:latin typeface="+mn-lt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0" name="矩形圖說文字 9"/>
          <p:cNvSpPr/>
          <p:nvPr/>
        </p:nvSpPr>
        <p:spPr>
          <a:xfrm>
            <a:off x="2894660" y="5485320"/>
            <a:ext cx="2626909" cy="719485"/>
          </a:xfrm>
          <a:prstGeom prst="wedgeRectCallout">
            <a:avLst>
              <a:gd name="adj1" fmla="val -63565"/>
              <a:gd name="adj2" fmla="val -58039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無考量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牛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奶及水果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899139" y="4448155"/>
            <a:ext cx="474784" cy="3554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5536901" y="1863520"/>
            <a:ext cx="3601912" cy="4776935"/>
            <a:chOff x="5536901" y="1863520"/>
            <a:chExt cx="3601912" cy="4776935"/>
          </a:xfrm>
        </p:grpSpPr>
        <p:grpSp>
          <p:nvGrpSpPr>
            <p:cNvPr id="5" name="群組 4"/>
            <p:cNvGrpSpPr/>
            <p:nvPr/>
          </p:nvGrpSpPr>
          <p:grpSpPr>
            <a:xfrm>
              <a:off x="5536901" y="1863520"/>
              <a:ext cx="3363725" cy="4776935"/>
              <a:chOff x="5536901" y="1863520"/>
              <a:chExt cx="3363725" cy="4776935"/>
            </a:xfrm>
          </p:grpSpPr>
          <p:grpSp>
            <p:nvGrpSpPr>
              <p:cNvPr id="13" name="群組 12"/>
              <p:cNvGrpSpPr/>
              <p:nvPr/>
            </p:nvGrpSpPr>
            <p:grpSpPr>
              <a:xfrm>
                <a:off x="5536901" y="3766675"/>
                <a:ext cx="3149898" cy="2873780"/>
                <a:chOff x="5536901" y="3766675"/>
                <a:chExt cx="3149898" cy="2873780"/>
              </a:xfrm>
            </p:grpSpPr>
            <p:pic>
              <p:nvPicPr>
                <p:cNvPr id="1028" name="Picture 4" descr="ç¸éåç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6901" y="5048191"/>
                  <a:ext cx="1592264" cy="1592264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>
                  <a:noFill/>
                </a:ln>
                <a:ex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</p:pic>
            <p:pic>
              <p:nvPicPr>
                <p:cNvPr id="1030" name="Picture 6" descr="ãçå¥¶ãçåçæå°çµæ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655" r="22922"/>
                <a:stretch/>
              </p:blipFill>
              <p:spPr bwMode="auto">
                <a:xfrm>
                  <a:off x="6831230" y="5182610"/>
                  <a:ext cx="1013254" cy="1323425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>
                  <a:noFill/>
                </a:ln>
                <a:ex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</p:pic>
            <p:pic>
              <p:nvPicPr>
                <p:cNvPr id="1032" name="Picture 8" descr="ç¸éåç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49221" y="3766675"/>
                  <a:ext cx="1717671" cy="1297269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>
                  <a:noFill/>
                </a:ln>
                <a:ex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</p:pic>
            <p:sp>
              <p:nvSpPr>
                <p:cNvPr id="17" name="文字方塊 16"/>
                <p:cNvSpPr txBox="1"/>
                <p:nvPr/>
              </p:nvSpPr>
              <p:spPr>
                <a:xfrm>
                  <a:off x="7735753" y="4217322"/>
                  <a:ext cx="951046" cy="461665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altLang="zh-TW" sz="2400" b="1" dirty="0" smtClean="0">
                      <a:ea typeface="標楷體" panose="03000509000000000000" pitchFamily="65" charset="-120"/>
                    </a:rPr>
                    <a:t>X 2 </a:t>
                  </a:r>
                  <a:r>
                    <a:rPr lang="zh-TW" altLang="en-US" sz="2400" b="1" dirty="0">
                      <a:ea typeface="標楷體" panose="03000509000000000000" pitchFamily="65" charset="-120"/>
                    </a:rPr>
                    <a:t>碗</a:t>
                  </a:r>
                </a:p>
              </p:txBody>
            </p:sp>
          </p:grpSp>
          <p:pic>
            <p:nvPicPr>
              <p:cNvPr id="3" name="Picture 2" descr="ãå°çä¸ç¢ãçåçæå°çµæ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89" b="20590"/>
              <a:stretch/>
            </p:blipFill>
            <p:spPr bwMode="auto">
              <a:xfrm>
                <a:off x="5925136" y="1863520"/>
                <a:ext cx="2975490" cy="13724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文字方塊 15"/>
              <p:cNvSpPr txBox="1"/>
              <p:nvPr/>
            </p:nvSpPr>
            <p:spPr>
              <a:xfrm>
                <a:off x="6729153" y="3181218"/>
                <a:ext cx="1867029" cy="461665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TW" sz="2400" b="1" dirty="0" smtClean="0">
                    <a:ea typeface="標楷體" panose="03000509000000000000" pitchFamily="65" charset="-120"/>
                  </a:rPr>
                  <a:t>X </a:t>
                </a:r>
                <a:r>
                  <a:rPr lang="zh-TW" altLang="en-US" sz="2400" b="1" dirty="0" smtClean="0">
                    <a:ea typeface="標楷體" panose="03000509000000000000" pitchFamily="65" charset="-120"/>
                  </a:rPr>
                  <a:t>各 </a:t>
                </a:r>
                <a:r>
                  <a:rPr lang="en-US" altLang="zh-TW" sz="2400" b="1" dirty="0" smtClean="0">
                    <a:ea typeface="標楷體" panose="03000509000000000000" pitchFamily="65" charset="-120"/>
                  </a:rPr>
                  <a:t>1-1.5 </a:t>
                </a:r>
                <a:r>
                  <a:rPr lang="zh-TW" altLang="en-US" sz="2400" b="1" dirty="0">
                    <a:ea typeface="標楷體" panose="03000509000000000000" pitchFamily="65" charset="-120"/>
                  </a:rPr>
                  <a:t>碗</a:t>
                </a:r>
              </a:p>
            </p:txBody>
          </p:sp>
        </p:grpSp>
        <p:pic>
          <p:nvPicPr>
            <p:cNvPr id="7" name="Picture 4" descr="ç¸éåç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10" y="4895807"/>
              <a:ext cx="1470803" cy="1679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9080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t="2223" r="12093" b="18227"/>
          <a:stretch/>
        </p:blipFill>
        <p:spPr>
          <a:xfrm>
            <a:off x="262635" y="61216"/>
            <a:ext cx="8224469" cy="6741368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F17A2A40-3733-43E0-972A-F936FB8AE7A7}" type="slidenum">
              <a:rPr lang="fr-FR" altLang="zh-TW" smtClean="0"/>
              <a:pPr algn="r"/>
              <a:t>15</a:t>
            </a:fld>
            <a:endParaRPr lang="fr-FR" altLang="zh-TW" dirty="0"/>
          </a:p>
        </p:txBody>
      </p:sp>
      <p:sp>
        <p:nvSpPr>
          <p:cNvPr id="6" name="Rectangle 10"/>
          <p:cNvSpPr/>
          <p:nvPr/>
        </p:nvSpPr>
        <p:spPr>
          <a:xfrm>
            <a:off x="262635" y="3715265"/>
            <a:ext cx="6648911" cy="12259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書卷 (水平) 2"/>
          <p:cNvSpPr/>
          <p:nvPr/>
        </p:nvSpPr>
        <p:spPr>
          <a:xfrm>
            <a:off x="1749547" y="2431026"/>
            <a:ext cx="6837405" cy="1153297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ea typeface="標楷體" panose="03000509000000000000" pitchFamily="65" charset="-120"/>
              </a:rPr>
              <a:t>比賽前 </a:t>
            </a:r>
            <a:r>
              <a:rPr lang="en-US" altLang="zh-TW" sz="2800" b="1" dirty="0" smtClean="0">
                <a:ea typeface="標楷體" panose="03000509000000000000" pitchFamily="65" charset="-120"/>
              </a:rPr>
              <a:t>3</a:t>
            </a:r>
            <a:r>
              <a:rPr lang="zh-TW" altLang="en-US" sz="2800" b="1" dirty="0" smtClean="0">
                <a:ea typeface="標楷體" panose="03000509000000000000" pitchFamily="65" charset="-120"/>
              </a:rPr>
              <a:t> 天 </a:t>
            </a:r>
            <a:r>
              <a:rPr lang="en-US" altLang="zh-TW" sz="2800" b="1" dirty="0" smtClean="0">
                <a:ea typeface="標楷體" panose="03000509000000000000" pitchFamily="65" charset="-120"/>
              </a:rPr>
              <a:t>or 1</a:t>
            </a:r>
            <a:r>
              <a:rPr lang="zh-TW" altLang="en-US" sz="2800" b="1" dirty="0" smtClean="0">
                <a:ea typeface="標楷體" panose="03000509000000000000" pitchFamily="65" charset="-120"/>
              </a:rPr>
              <a:t> 天進行高醣飲食 </a:t>
            </a:r>
            <a:r>
              <a:rPr lang="en-US" altLang="zh-TW" sz="2800" b="1" dirty="0" smtClean="0">
                <a:ea typeface="標楷體" panose="03000509000000000000" pitchFamily="65" charset="-120"/>
              </a:rPr>
              <a:t>(</a:t>
            </a:r>
            <a:r>
              <a:rPr lang="zh-TW" altLang="en-US" sz="2800" b="1" dirty="0" smtClean="0">
                <a:ea typeface="標楷體" panose="03000509000000000000" pitchFamily="65" charset="-120"/>
              </a:rPr>
              <a:t>不運動</a:t>
            </a:r>
            <a:r>
              <a:rPr lang="en-US" altLang="zh-TW" sz="2800" b="1" dirty="0" smtClean="0">
                <a:ea typeface="標楷體" panose="03000509000000000000" pitchFamily="65" charset="-120"/>
              </a:rPr>
              <a:t>)</a:t>
            </a:r>
            <a:endParaRPr lang="zh-TW" altLang="en-US" sz="2800" b="1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6685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注意</a:t>
            </a:r>
            <a:r>
              <a:rPr lang="en-US" altLang="zh-TW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!!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701245"/>
            <a:ext cx="8229600" cy="43715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選擇自己熟悉的食物</a:t>
            </a:r>
            <a:endParaRPr lang="en-US" altLang="zh-TW" b="1" dirty="0" smtClean="0">
              <a:solidFill>
                <a:srgbClr val="000066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u"/>
            </a:pPr>
            <a:endParaRPr lang="en-US" altLang="zh-TW" sz="1600" b="1" dirty="0" smtClean="0">
              <a:solidFill>
                <a:srgbClr val="000066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solidFill>
                  <a:srgbClr val="FF0000"/>
                </a:solidFill>
                <a:latin typeface="+mn-lt"/>
              </a:rPr>
              <a:t>訓練你的腸道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en-US" altLang="zh-TW" b="1" dirty="0" smtClean="0">
                <a:solidFill>
                  <a:srgbClr val="000066"/>
                </a:solidFill>
                <a:latin typeface="+mn-lt"/>
              </a:rPr>
              <a:t>(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吃太多容易腹脹、吃太多水果、高纖全穀類食物可能會造成腹瀉；吃太多白麵包及精緻穀類可能會造成便秘</a:t>
            </a:r>
            <a:r>
              <a:rPr lang="en-US" altLang="zh-TW" b="1" dirty="0" smtClean="0">
                <a:solidFill>
                  <a:srgbClr val="000066"/>
                </a:solidFill>
                <a:latin typeface="+mn-lt"/>
              </a:rPr>
              <a:t>)</a:t>
            </a:r>
          </a:p>
          <a:p>
            <a:pPr>
              <a:buFont typeface="Wingdings" panose="05000000000000000000" pitchFamily="2" charset="2"/>
              <a:buChar char="u"/>
            </a:pPr>
            <a:endParaRPr lang="en-US" altLang="zh-TW" sz="1600" b="1" dirty="0" smtClean="0">
              <a:solidFill>
                <a:srgbClr val="000066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每增加 </a:t>
            </a:r>
            <a:r>
              <a:rPr lang="en-US" altLang="zh-TW" b="1" dirty="0" smtClean="0">
                <a:solidFill>
                  <a:srgbClr val="000066"/>
                </a:solidFill>
                <a:latin typeface="+mn-lt"/>
              </a:rPr>
              <a:t>1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 克的肝醣儲存量，同時會伴隨 </a:t>
            </a:r>
            <a:r>
              <a:rPr lang="en-US" altLang="zh-TW" b="1" dirty="0" smtClean="0">
                <a:solidFill>
                  <a:srgbClr val="000066"/>
                </a:solidFill>
                <a:latin typeface="+mn-lt"/>
              </a:rPr>
              <a:t>3-4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 克水的儲存</a:t>
            </a:r>
            <a:endParaRPr lang="zh-TW" altLang="en-US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65C0395-D23A-44D3-82C0-4590073AED2D}" type="slidenum">
              <a:rPr lang="en-US" altLang="zh-TW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2153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199" y="1057155"/>
            <a:ext cx="8229600" cy="1143000"/>
          </a:xfrm>
        </p:spPr>
        <p:txBody>
          <a:bodyPr/>
          <a:lstStyle/>
          <a:p>
            <a:r>
              <a:rPr lang="zh-TW" altLang="en-US" sz="6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anose="03000509000000000000" pitchFamily="65" charset="-120"/>
              </a:rPr>
              <a:t>運動</a:t>
            </a:r>
            <a:r>
              <a:rPr lang="en-US" altLang="zh-TW" sz="6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anose="03000509000000000000" pitchFamily="65" charset="-120"/>
              </a:rPr>
              <a:t>(</a:t>
            </a:r>
            <a:r>
              <a:rPr lang="zh-TW" altLang="en-US" sz="6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anose="03000509000000000000" pitchFamily="65" charset="-120"/>
              </a:rPr>
              <a:t>訓練</a:t>
            </a:r>
            <a:r>
              <a:rPr lang="en-US" altLang="zh-TW" sz="6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anose="03000509000000000000" pitchFamily="65" charset="-120"/>
              </a:rPr>
              <a:t>)</a:t>
            </a:r>
            <a:r>
              <a:rPr lang="zh-TW" altLang="en-US" sz="6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anose="03000509000000000000" pitchFamily="65" charset="-120"/>
              </a:rPr>
              <a:t>前 </a:t>
            </a:r>
            <a:r>
              <a:rPr lang="en-US" altLang="zh-TW" sz="6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anose="03000509000000000000" pitchFamily="65" charset="-120"/>
              </a:rPr>
              <a:t>1</a:t>
            </a:r>
            <a:r>
              <a:rPr lang="zh-TW" altLang="en-US" sz="6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anose="03000509000000000000" pitchFamily="65" charset="-120"/>
              </a:rPr>
              <a:t> 天</a:t>
            </a:r>
            <a:r>
              <a:rPr lang="en-US" altLang="zh-TW" sz="6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anose="03000509000000000000" pitchFamily="65" charset="-120"/>
              </a:rPr>
              <a:t>?</a:t>
            </a:r>
            <a:endParaRPr lang="zh-TW" altLang="en-US" sz="6600" dirty="0">
              <a:latin typeface="+mn-lt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65C0395-D23A-44D3-82C0-4590073AED2D}" type="slidenum">
              <a:rPr lang="en-US" altLang="zh-TW" smtClean="0"/>
              <a:t>17</a:t>
            </a:fld>
            <a:endParaRPr lang="zh-TW" altLang="en-US"/>
          </a:p>
        </p:txBody>
      </p:sp>
      <p:pic>
        <p:nvPicPr>
          <p:cNvPr id="1026" name="Picture 2" descr="ã?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5"/>
          <a:stretch/>
        </p:blipFill>
        <p:spPr bwMode="auto">
          <a:xfrm>
            <a:off x="3064843" y="2437544"/>
            <a:ext cx="3126037" cy="314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594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199" y="560172"/>
            <a:ext cx="8229600" cy="5535827"/>
          </a:xfrm>
        </p:spPr>
        <p:txBody>
          <a:bodyPr/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TW" b="1" dirty="0" smtClean="0">
                <a:solidFill>
                  <a:srgbClr val="000066"/>
                </a:solidFill>
                <a:latin typeface="+mn-lt"/>
              </a:rPr>
              <a:t>Who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：一大早就有賽事</a:t>
            </a:r>
            <a:r>
              <a:rPr lang="en-US" altLang="zh-TW" b="1" dirty="0" smtClean="0">
                <a:solidFill>
                  <a:srgbClr val="000066"/>
                </a:solidFill>
                <a:latin typeface="+mn-lt"/>
              </a:rPr>
              <a:t>/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訓練 </a:t>
            </a:r>
            <a:r>
              <a:rPr lang="en-US" altLang="zh-TW" b="1" dirty="0" smtClean="0">
                <a:solidFill>
                  <a:srgbClr val="000066"/>
                </a:solidFill>
                <a:latin typeface="+mn-lt"/>
              </a:rPr>
              <a:t>&amp;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zh-TW" altLang="en-US" b="1" dirty="0">
                <a:solidFill>
                  <a:srgbClr val="000066"/>
                </a:solidFill>
                <a:latin typeface="+mn-lt"/>
              </a:rPr>
              <a:t>不吃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早餐 </a:t>
            </a:r>
            <a:r>
              <a:rPr lang="en-US" altLang="zh-TW" b="1" dirty="0" smtClean="0">
                <a:solidFill>
                  <a:srgbClr val="000066"/>
                </a:solidFill>
                <a:latin typeface="+mn-lt"/>
              </a:rPr>
              <a:t>(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早餐吃很少</a:t>
            </a:r>
            <a:r>
              <a:rPr lang="en-US" altLang="zh-TW" b="1" dirty="0" smtClean="0">
                <a:solidFill>
                  <a:srgbClr val="000066"/>
                </a:solidFill>
                <a:latin typeface="+mn-lt"/>
              </a:rPr>
              <a:t>)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 的運動員</a:t>
            </a:r>
            <a:endParaRPr lang="en-US" altLang="zh-TW" b="1" dirty="0" smtClean="0">
              <a:solidFill>
                <a:srgbClr val="000066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u"/>
            </a:pPr>
            <a:endParaRPr lang="en-US" altLang="zh-TW" b="1" dirty="0">
              <a:solidFill>
                <a:srgbClr val="000066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u"/>
            </a:pPr>
            <a:endParaRPr lang="en-US" altLang="zh-TW" sz="1400" b="1" dirty="0" smtClean="0">
              <a:solidFill>
                <a:srgbClr val="000066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運動</a:t>
            </a:r>
            <a:r>
              <a:rPr lang="zh-TW" altLang="en-US" b="1" dirty="0" smtClean="0">
                <a:solidFill>
                  <a:srgbClr val="FF0000"/>
                </a:solidFill>
                <a:latin typeface="+mn-lt"/>
              </a:rPr>
              <a:t>前一晚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最好比平時稍微</a:t>
            </a:r>
            <a:r>
              <a:rPr lang="zh-TW" altLang="en-US" b="1" dirty="0">
                <a:solidFill>
                  <a:srgbClr val="000066"/>
                </a:solidFill>
                <a:latin typeface="+mn-lt"/>
              </a:rPr>
              <a:t>吃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多一些 </a:t>
            </a:r>
            <a:r>
              <a:rPr lang="en-US" altLang="zh-TW" b="1" dirty="0" smtClean="0">
                <a:solidFill>
                  <a:srgbClr val="000066"/>
                </a:solidFill>
                <a:latin typeface="+mn-lt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latin typeface="+mn-lt"/>
              </a:rPr>
              <a:t>宵</a:t>
            </a:r>
            <a:r>
              <a:rPr lang="zh-TW" altLang="en-US" b="1" dirty="0" smtClean="0">
                <a:solidFill>
                  <a:srgbClr val="FF0000"/>
                </a:solidFill>
                <a:latin typeface="+mn-lt"/>
              </a:rPr>
              <a:t>夜</a:t>
            </a:r>
            <a:r>
              <a:rPr lang="en-US" altLang="zh-TW" b="1" dirty="0" smtClean="0">
                <a:solidFill>
                  <a:srgbClr val="000066"/>
                </a:solidFill>
                <a:latin typeface="+mn-lt"/>
              </a:rPr>
              <a:t>)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，</a:t>
            </a:r>
            <a:r>
              <a:rPr lang="zh-TW" altLang="en-US" b="1" dirty="0">
                <a:solidFill>
                  <a:srgbClr val="000066"/>
                </a:solidFill>
                <a:latin typeface="+mn-lt"/>
              </a:rPr>
              <a:t>但不用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吃</a:t>
            </a:r>
            <a:r>
              <a:rPr lang="zh-TW" altLang="en-US" b="1" dirty="0">
                <a:solidFill>
                  <a:srgbClr val="000066"/>
                </a:solidFill>
                <a:latin typeface="+mn-lt"/>
              </a:rPr>
              <a:t>撐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；</a:t>
            </a:r>
            <a:r>
              <a:rPr lang="zh-TW" altLang="en-US" b="1" dirty="0">
                <a:solidFill>
                  <a:srgbClr val="000066"/>
                </a:solidFill>
                <a:latin typeface="+mn-lt"/>
              </a:rPr>
              <a:t>學習正確的平衡是需要練習的</a:t>
            </a:r>
            <a:r>
              <a:rPr lang="en-US" altLang="zh-TW" b="1" dirty="0">
                <a:solidFill>
                  <a:srgbClr val="000066"/>
                </a:solidFill>
                <a:latin typeface="+mn-lt"/>
              </a:rPr>
              <a:t>!!!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以</a:t>
            </a:r>
            <a:r>
              <a:rPr lang="zh-TW" altLang="en-US" b="1" dirty="0">
                <a:solidFill>
                  <a:srgbClr val="FF0000"/>
                </a:solidFill>
                <a:latin typeface="+mn-lt"/>
              </a:rPr>
              <a:t>醣類</a:t>
            </a:r>
            <a:r>
              <a:rPr lang="zh-TW" altLang="en-US" b="1" dirty="0">
                <a:solidFill>
                  <a:srgbClr val="000066"/>
                </a:solidFill>
                <a:latin typeface="+mn-lt"/>
              </a:rPr>
              <a:t>食物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為主 </a:t>
            </a:r>
            <a:r>
              <a:rPr lang="en-US" altLang="zh-TW" b="1" dirty="0" smtClean="0">
                <a:solidFill>
                  <a:srgbClr val="000066"/>
                </a:solidFill>
                <a:latin typeface="+mn-lt"/>
              </a:rPr>
              <a:t>(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義大利麵、果汁、穀片、</a:t>
            </a:r>
            <a:r>
              <a:rPr lang="zh-TW" altLang="en-US" b="1" dirty="0">
                <a:solidFill>
                  <a:srgbClr val="000066"/>
                </a:solidFill>
                <a:latin typeface="+mn-lt"/>
              </a:rPr>
              <a:t>白麵包、牛奶等</a:t>
            </a:r>
            <a:r>
              <a:rPr lang="en-US" altLang="zh-TW" b="1" dirty="0" smtClean="0">
                <a:solidFill>
                  <a:srgbClr val="000066"/>
                </a:solidFill>
                <a:latin typeface="+mn-lt"/>
              </a:rPr>
              <a:t>)</a:t>
            </a:r>
            <a:endParaRPr lang="en-US" altLang="zh-TW" b="1" dirty="0">
              <a:solidFill>
                <a:srgbClr val="000066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宵夜：ㄧ碗麥片、貝果塗花生醬</a:t>
            </a:r>
            <a:endParaRPr lang="en-US" altLang="zh-TW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多喝水</a:t>
            </a:r>
            <a:endParaRPr lang="zh-TW" altLang="en-US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65C0395-D23A-44D3-82C0-4590073AED2D}" type="slidenum">
              <a:rPr lang="en-US" altLang="zh-TW" smtClean="0"/>
              <a:t>18</a:t>
            </a:fld>
            <a:endParaRPr lang="zh-TW" altLang="en-US"/>
          </a:p>
        </p:txBody>
      </p:sp>
      <p:sp>
        <p:nvSpPr>
          <p:cNvPr id="5" name="爆炸 2 4"/>
          <p:cNvSpPr/>
          <p:nvPr/>
        </p:nvSpPr>
        <p:spPr>
          <a:xfrm>
            <a:off x="5012727" y="1161535"/>
            <a:ext cx="3291014" cy="1153297"/>
          </a:xfrm>
          <a:prstGeom prst="irregularSeal2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下下策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67368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四大內容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運動營養學的整體目標及運動員每日三大營養素之建議攝取量</a:t>
            </a:r>
            <a:endParaRPr lang="en-US" altLang="zh-TW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TW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TW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運動員的飲食餐盤與飲食小技巧</a:t>
            </a:r>
            <a:endParaRPr lang="zh-TW" altLang="en-US" sz="36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TW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TW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運動 </a:t>
            </a:r>
            <a:r>
              <a:rPr lang="en-US" altLang="zh-TW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TW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訓練</a:t>
            </a:r>
            <a:r>
              <a:rPr lang="en-US" altLang="zh-TW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zh-TW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前的飲食建議 </a:t>
            </a:r>
            <a:r>
              <a:rPr lang="en-US" altLang="zh-TW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1</a:t>
            </a:r>
          </a:p>
          <a:p>
            <a:endParaRPr lang="en-US" altLang="zh-TW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TW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運動 </a:t>
            </a:r>
            <a:r>
              <a:rPr lang="en-US" altLang="zh-TW" sz="36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TW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訓練</a:t>
            </a:r>
            <a:r>
              <a:rPr lang="en-US" altLang="zh-TW" sz="3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zh-TW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前的飲食</a:t>
            </a:r>
            <a:r>
              <a:rPr lang="zh-TW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建議 </a:t>
            </a:r>
            <a:r>
              <a:rPr lang="en-US" altLang="zh-TW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 2</a:t>
            </a:r>
          </a:p>
          <a:p>
            <a:endParaRPr lang="en-US" altLang="zh-TW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65C0395-D23A-44D3-82C0-4590073AED2D}" type="slidenum">
              <a:rPr lang="en-US" altLang="zh-TW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6225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65C0395-D23A-44D3-82C0-4590073AED2D}" type="slidenum">
              <a:rPr lang="en-US" altLang="zh-TW" smtClean="0"/>
              <a:t>3</a:t>
            </a:fld>
            <a:endParaRPr lang="zh-TW" altLang="en-US"/>
          </a:p>
        </p:txBody>
      </p:sp>
      <p:sp>
        <p:nvSpPr>
          <p:cNvPr id="5" name="書卷 (水平) 4"/>
          <p:cNvSpPr/>
          <p:nvPr/>
        </p:nvSpPr>
        <p:spPr>
          <a:xfrm>
            <a:off x="870439" y="536333"/>
            <a:ext cx="7262445" cy="5372098"/>
          </a:xfrm>
          <a:prstGeom prst="horizontalScrol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9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吃對時間</a:t>
            </a:r>
            <a:endParaRPr lang="en-US" altLang="zh-TW" sz="9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2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9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訓練</a:t>
            </a:r>
            <a:r>
              <a:rPr lang="zh-TW" altLang="en-US" sz="9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腸胃</a:t>
            </a:r>
          </a:p>
        </p:txBody>
      </p:sp>
    </p:spTree>
    <p:extLst>
      <p:ext uri="{BB962C8B-B14F-4D97-AF65-F5344CB8AC3E}">
        <p14:creationId xmlns:p14="http://schemas.microsoft.com/office/powerpoint/2010/main" val="2680061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1785" y="1098344"/>
            <a:ext cx="8872151" cy="1143000"/>
          </a:xfrm>
        </p:spPr>
        <p:txBody>
          <a:bodyPr/>
          <a:lstStyle/>
          <a:p>
            <a:r>
              <a:rPr lang="zh-TW" altLang="en-US" sz="6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anose="03000509000000000000" pitchFamily="65" charset="-120"/>
              </a:rPr>
              <a:t>運動</a:t>
            </a:r>
            <a:r>
              <a:rPr lang="en-US" altLang="zh-TW" sz="6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anose="03000509000000000000" pitchFamily="65" charset="-120"/>
              </a:rPr>
              <a:t>(</a:t>
            </a:r>
            <a:r>
              <a:rPr lang="zh-TW" altLang="en-US" sz="6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anose="03000509000000000000" pitchFamily="65" charset="-120"/>
              </a:rPr>
              <a:t>訓練</a:t>
            </a:r>
            <a:r>
              <a:rPr lang="en-US" altLang="zh-TW" sz="6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anose="03000509000000000000" pitchFamily="65" charset="-120"/>
              </a:rPr>
              <a:t>/</a:t>
            </a:r>
            <a:r>
              <a:rPr lang="zh-TW" altLang="en-US" sz="6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anose="03000509000000000000" pitchFamily="65" charset="-120"/>
              </a:rPr>
              <a:t>比賽</a:t>
            </a:r>
            <a:r>
              <a:rPr lang="en-US" altLang="zh-TW" sz="6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anose="03000509000000000000" pitchFamily="65" charset="-120"/>
              </a:rPr>
              <a:t>)</a:t>
            </a:r>
            <a:r>
              <a:rPr lang="zh-TW" altLang="en-US" sz="6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anose="03000509000000000000" pitchFamily="65" charset="-120"/>
              </a:rPr>
              <a:t>前 </a:t>
            </a:r>
            <a:r>
              <a:rPr lang="en-US" altLang="zh-TW" sz="6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anose="03000509000000000000" pitchFamily="65" charset="-120"/>
              </a:rPr>
              <a:t>7</a:t>
            </a:r>
            <a:r>
              <a:rPr lang="zh-TW" altLang="en-US" sz="6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anose="03000509000000000000" pitchFamily="65" charset="-120"/>
              </a:rPr>
              <a:t> 天</a:t>
            </a:r>
            <a:r>
              <a:rPr lang="en-US" altLang="zh-TW" sz="6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anose="03000509000000000000" pitchFamily="65" charset="-120"/>
              </a:rPr>
              <a:t>?</a:t>
            </a:r>
            <a:endParaRPr lang="zh-TW" altLang="en-US" sz="6600" dirty="0">
              <a:latin typeface="+mn-lt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65C0395-D23A-44D3-82C0-4590073AED2D}" type="slidenum">
              <a:rPr lang="en-US" altLang="zh-TW" smtClean="0"/>
              <a:t>4</a:t>
            </a:fld>
            <a:endParaRPr lang="zh-TW" altLang="en-US"/>
          </a:p>
        </p:txBody>
      </p:sp>
      <p:pic>
        <p:nvPicPr>
          <p:cNvPr id="1026" name="Picture 2" descr="ã?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5"/>
          <a:stretch/>
        </p:blipFill>
        <p:spPr bwMode="auto">
          <a:xfrm>
            <a:off x="3064843" y="2437544"/>
            <a:ext cx="3126037" cy="314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09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199" y="537391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肝醣超補法</a:t>
            </a:r>
            <a:r>
              <a:rPr lang="en-US" altLang="zh-TW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anose="03000509000000000000" pitchFamily="65" charset="-120"/>
              </a:rPr>
              <a:t>(</a:t>
            </a:r>
            <a:r>
              <a:rPr lang="zh-TW" altLang="en-US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anose="03000509000000000000" pitchFamily="65" charset="-120"/>
              </a:rPr>
              <a:t>重點複習</a:t>
            </a:r>
            <a:r>
              <a:rPr lang="en-US" altLang="zh-TW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anose="03000509000000000000" pitchFamily="65" charset="-120"/>
              </a:rPr>
              <a:t>)</a:t>
            </a:r>
            <a:endParaRPr lang="zh-TW" altLang="en-US" dirty="0">
              <a:latin typeface="+mn-lt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8764" y="2268416"/>
            <a:ext cx="8572674" cy="3578470"/>
          </a:xfrm>
        </p:spPr>
        <p:txBody>
          <a:bodyPr/>
          <a:lstStyle/>
          <a:p>
            <a:pPr>
              <a:buFont typeface="Wingdings" panose="05000000000000000000" pitchFamily="2" charset="2"/>
              <a:buChar char="u"/>
            </a:pPr>
            <a:r>
              <a:rPr lang="zh-TW" altLang="en-US" sz="3600" b="1" dirty="0" smtClean="0"/>
              <a:t>醣類是提供身體能量的首要角色</a:t>
            </a:r>
            <a:r>
              <a:rPr lang="en-US" altLang="zh-TW" sz="3600" b="1" dirty="0" smtClean="0"/>
              <a:t>!!!</a:t>
            </a:r>
          </a:p>
          <a:p>
            <a:pPr>
              <a:buFont typeface="Wingdings" panose="05000000000000000000" pitchFamily="2" charset="2"/>
              <a:buChar char="u"/>
            </a:pPr>
            <a:endParaRPr lang="en-US" altLang="zh-TW" sz="1400" b="1" dirty="0"/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sz="3600" b="1" dirty="0" smtClean="0"/>
              <a:t>肝醣是醣類在人體內的儲存型式</a:t>
            </a:r>
            <a:r>
              <a:rPr lang="en-US" altLang="zh-TW" sz="3600" b="1" dirty="0" smtClean="0"/>
              <a:t>!!!</a:t>
            </a:r>
          </a:p>
          <a:p>
            <a:pPr>
              <a:buFont typeface="Wingdings" panose="05000000000000000000" pitchFamily="2" charset="2"/>
              <a:buChar char="u"/>
            </a:pPr>
            <a:endParaRPr lang="en-US" altLang="zh-TW" sz="1200" b="1" dirty="0" smtClean="0"/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sz="3600" b="1" dirty="0" smtClean="0"/>
              <a:t>運動時，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肌肉中的肝醣</a:t>
            </a:r>
            <a:r>
              <a:rPr lang="zh-TW" altLang="en-US" sz="3600" b="1" dirty="0" smtClean="0"/>
              <a:t>為主要的能量來源</a:t>
            </a:r>
            <a:r>
              <a:rPr lang="en-US" altLang="zh-TW" sz="3600" b="1" dirty="0" smtClean="0"/>
              <a:t>!!!</a:t>
            </a:r>
          </a:p>
          <a:p>
            <a:pPr>
              <a:buFont typeface="Wingdings" panose="05000000000000000000" pitchFamily="2" charset="2"/>
              <a:buChar char="u"/>
            </a:pPr>
            <a:endParaRPr lang="en-US" altLang="zh-TW" sz="3600" b="1" dirty="0"/>
          </a:p>
          <a:p>
            <a:pPr>
              <a:buFont typeface="Wingdings" panose="05000000000000000000" pitchFamily="2" charset="2"/>
              <a:buChar char="u"/>
            </a:pPr>
            <a:endParaRPr lang="zh-TW" altLang="en-US" sz="3600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65C0395-D23A-44D3-82C0-4590073AED2D}" type="slidenum">
              <a:rPr lang="en-US" altLang="zh-TW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232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8774"/>
            <a:ext cx="8229600" cy="1143000"/>
          </a:xfrm>
        </p:spPr>
        <p:txBody>
          <a:bodyPr/>
          <a:lstStyle/>
          <a:p>
            <a:r>
              <a:rPr lang="zh-TW" alt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什麼是肝醣超補法</a:t>
            </a:r>
            <a:r>
              <a:rPr lang="en-US" altLang="zh-TW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00" b="1" dirty="0" smtClean="0">
              <a:latin typeface="Times New Roman" panose="02020603050405020304" pitchFamily="18" charset="0"/>
            </a:endParaRPr>
          </a:p>
        </p:txBody>
      </p:sp>
      <p:sp>
        <p:nvSpPr>
          <p:cNvPr id="72708" name="投影片編號版面配置區 1"/>
          <p:cNvSpPr>
            <a:spLocks noGrp="1"/>
          </p:cNvSpPr>
          <p:nvPr>
            <p:ph type="sldNum" sz="quarter" idx="4294967295"/>
          </p:nvPr>
        </p:nvSpPr>
        <p:spPr>
          <a:xfrm>
            <a:off x="6705600" y="6477000"/>
            <a:ext cx="2133600" cy="244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F9D9239-3B21-4D9C-8680-198E941ABDE5}" type="slidenum">
              <a:rPr lang="en-US" altLang="zh-TW" sz="1200" smtClean="0">
                <a:latin typeface="Arial" panose="020B060402020202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zh-TW" sz="1200" smtClean="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5" name="Picture 2" descr="ãèé£è¶è£æ³ã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" t="13926" r="1773" b="42664"/>
          <a:stretch/>
        </p:blipFill>
        <p:spPr bwMode="auto">
          <a:xfrm>
            <a:off x="1002321" y="1184454"/>
            <a:ext cx="7318669" cy="504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7112978" y="2019723"/>
            <a:ext cx="1065601" cy="615462"/>
            <a:chOff x="7112978" y="2019723"/>
            <a:chExt cx="1065601" cy="615462"/>
          </a:xfrm>
        </p:grpSpPr>
        <p:sp>
          <p:nvSpPr>
            <p:cNvPr id="3" name="向上箭號 2"/>
            <p:cNvSpPr/>
            <p:nvPr/>
          </p:nvSpPr>
          <p:spPr>
            <a:xfrm>
              <a:off x="7112978" y="2019723"/>
              <a:ext cx="360484" cy="615462"/>
            </a:xfrm>
            <a:prstGeom prst="upArrow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7366220" y="2173520"/>
              <a:ext cx="812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 smtClean="0">
                  <a:ea typeface="標楷體" panose="03000509000000000000" pitchFamily="65" charset="-120"/>
                </a:rPr>
                <a:t>2</a:t>
              </a:r>
              <a:r>
                <a:rPr lang="zh-TW" altLang="en-US" sz="2400" b="1" dirty="0" smtClean="0">
                  <a:ea typeface="標楷體" panose="03000509000000000000" pitchFamily="65" charset="-120"/>
                </a:rPr>
                <a:t> 倍</a:t>
              </a:r>
              <a:endParaRPr lang="zh-TW" altLang="en-US" sz="2400" b="1" dirty="0"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2996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為什麼要進行肝</a:t>
            </a:r>
            <a:r>
              <a:rPr lang="zh-TW" altLang="en-US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醣超補法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3916" y="1943100"/>
            <a:ext cx="8229600" cy="4306151"/>
          </a:xfrm>
        </p:spPr>
        <p:txBody>
          <a:bodyPr/>
          <a:lstStyle/>
          <a:p>
            <a:pPr>
              <a:buFont typeface="Wingdings" panose="05000000000000000000" pitchFamily="2" charset="2"/>
              <a:buChar char="u"/>
            </a:pPr>
            <a:r>
              <a:rPr lang="zh-TW" altLang="en-US" sz="3600" b="1" dirty="0">
                <a:solidFill>
                  <a:srgbClr val="000066"/>
                </a:solidFill>
                <a:latin typeface="+mn-lt"/>
                <a:ea typeface="標楷體" panose="03000509000000000000" pitchFamily="65" charset="-120"/>
              </a:rPr>
              <a:t>人體運動時主要以</a:t>
            </a:r>
            <a:r>
              <a:rPr lang="zh-TW" altLang="en-US" sz="3600" b="1" dirty="0">
                <a:solidFill>
                  <a:srgbClr val="FF0000"/>
                </a:solidFill>
                <a:latin typeface="+mn-lt"/>
                <a:ea typeface="標楷體" panose="03000509000000000000" pitchFamily="65" charset="-120"/>
              </a:rPr>
              <a:t>消耗肝醣</a:t>
            </a:r>
            <a:r>
              <a:rPr lang="zh-TW" altLang="en-US" sz="3600" b="1" dirty="0" smtClean="0">
                <a:solidFill>
                  <a:srgbClr val="000066"/>
                </a:solidFill>
                <a:latin typeface="+mn-lt"/>
                <a:ea typeface="標楷體" panose="03000509000000000000" pitchFamily="65" charset="-120"/>
              </a:rPr>
              <a:t>為主</a:t>
            </a:r>
            <a:r>
              <a:rPr lang="en-US" altLang="zh-TW" sz="3600" b="1" dirty="0" smtClean="0">
                <a:solidFill>
                  <a:srgbClr val="000066"/>
                </a:solidFill>
                <a:latin typeface="+mn-lt"/>
                <a:ea typeface="標楷體" panose="03000509000000000000" pitchFamily="65" charset="-120"/>
              </a:rPr>
              <a:t>!!!</a:t>
            </a:r>
          </a:p>
          <a:p>
            <a:pPr>
              <a:buFont typeface="Wingdings" panose="05000000000000000000" pitchFamily="2" charset="2"/>
              <a:buChar char="u"/>
            </a:pPr>
            <a:endParaRPr lang="en-US" altLang="zh-TW" b="1" dirty="0" smtClean="0">
              <a:solidFill>
                <a:srgbClr val="000066"/>
              </a:solidFill>
              <a:latin typeface="+mn-lt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u"/>
            </a:pPr>
            <a:endParaRPr lang="en-US" altLang="zh-TW" b="1" dirty="0" smtClean="0">
              <a:solidFill>
                <a:srgbClr val="FF0000"/>
              </a:solidFill>
              <a:latin typeface="+mn-lt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u"/>
            </a:pPr>
            <a:endParaRPr lang="en-US" altLang="zh-TW" b="1" dirty="0">
              <a:solidFill>
                <a:srgbClr val="FF0000"/>
              </a:solidFill>
              <a:latin typeface="+mn-lt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u"/>
            </a:pPr>
            <a:endParaRPr lang="en-US" altLang="zh-TW" b="1" dirty="0" smtClean="0">
              <a:solidFill>
                <a:srgbClr val="FF0000"/>
              </a:solidFill>
              <a:latin typeface="+mn-lt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u"/>
            </a:pPr>
            <a:endParaRPr lang="en-US" altLang="zh-TW" b="1" dirty="0" smtClean="0">
              <a:solidFill>
                <a:srgbClr val="FF0000"/>
              </a:solidFill>
              <a:latin typeface="+mn-lt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b="1" dirty="0" smtClean="0">
              <a:solidFill>
                <a:srgbClr val="000066"/>
              </a:solidFill>
              <a:latin typeface="+mn-lt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65C0395-D23A-44D3-82C0-4590073AED2D}" type="slidenum">
              <a:rPr lang="en-US" altLang="zh-TW" smtClean="0"/>
              <a:t>7</a:t>
            </a:fld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30254" y="3886641"/>
            <a:ext cx="1765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但是</a:t>
            </a:r>
            <a:r>
              <a:rPr lang="en-US" altLang="zh-TW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!!</a:t>
            </a:r>
            <a:endParaRPr lang="zh-TW" altLang="en-US" sz="4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書卷 (水平) 6"/>
          <p:cNvSpPr/>
          <p:nvPr/>
        </p:nvSpPr>
        <p:spPr>
          <a:xfrm>
            <a:off x="2096832" y="2936034"/>
            <a:ext cx="6787837" cy="2468561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zh-TW" altLang="en-US" sz="3600" b="1" dirty="0" smtClean="0">
                <a:ea typeface="標楷體" panose="03000509000000000000" pitchFamily="65" charset="-120"/>
              </a:rPr>
              <a:t>人體能儲存的肝醣量</a:t>
            </a:r>
            <a:r>
              <a:rPr lang="zh-TW" altLang="en-US" sz="3600" b="1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有限</a:t>
            </a:r>
            <a:endParaRPr lang="en-US" altLang="zh-TW" sz="3600" b="1" dirty="0" smtClean="0">
              <a:solidFill>
                <a:srgbClr val="FF0000"/>
              </a:solidFill>
              <a:ea typeface="標楷體" panose="03000509000000000000" pitchFamily="65" charset="-120"/>
            </a:endParaRP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zh-TW" altLang="en-US" sz="3600" b="1" dirty="0" smtClean="0">
                <a:ea typeface="標楷體" panose="03000509000000000000" pitchFamily="65" charset="-120"/>
              </a:rPr>
              <a:t>肌肉中的肝醣分解可以是相當</a:t>
            </a:r>
            <a:r>
              <a:rPr lang="zh-TW" altLang="en-US" sz="3600" b="1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快</a:t>
            </a:r>
            <a:r>
              <a:rPr lang="zh-TW" altLang="en-US" sz="3600" b="1" dirty="0" smtClean="0">
                <a:ea typeface="標楷體" panose="03000509000000000000" pitchFamily="65" charset="-120"/>
              </a:rPr>
              <a:t>的</a:t>
            </a:r>
            <a:endParaRPr lang="zh-TW" altLang="en-US" sz="3600" b="1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5717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65C0395-D23A-44D3-82C0-4590073AED2D}" type="slidenum">
              <a:rPr lang="en-US" altLang="zh-TW" smtClean="0"/>
              <a:t>8</a:t>
            </a:fld>
            <a:endParaRPr lang="zh-TW" alt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926" y="144681"/>
            <a:ext cx="8976946" cy="628249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155540" y="5142367"/>
            <a:ext cx="1249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運動時間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rot="16200000">
            <a:off x="-626952" y="3085874"/>
            <a:ext cx="2039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肌肉中肝醣含量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484343" y="274640"/>
            <a:ext cx="6391493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TW" altLang="en-US" sz="2800" b="1" dirty="0">
                <a:ea typeface="標楷體" panose="03000509000000000000" pitchFamily="65" charset="-120"/>
              </a:rPr>
              <a:t>隨著運動強度的增加，肝醣流失更</a:t>
            </a:r>
            <a:r>
              <a:rPr lang="zh-TW" altLang="en-US" sz="2800" b="1" dirty="0" smtClean="0">
                <a:ea typeface="標楷體" panose="03000509000000000000" pitchFamily="65" charset="-120"/>
              </a:rPr>
              <a:t>快</a:t>
            </a:r>
            <a:endParaRPr lang="en-US" altLang="zh-TW" sz="2800" b="1" dirty="0" smtClean="0">
              <a:ea typeface="標楷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zh-TW" altLang="en-US" sz="2800" b="1" dirty="0" smtClean="0">
                <a:ea typeface="標楷體" panose="03000509000000000000" pitchFamily="65" charset="-120"/>
              </a:rPr>
              <a:t>一般活動下 </a:t>
            </a:r>
            <a:r>
              <a:rPr lang="en-US" altLang="zh-TW" sz="2800" b="1" dirty="0" smtClean="0">
                <a:ea typeface="標楷體" panose="03000509000000000000" pitchFamily="65" charset="-120"/>
              </a:rPr>
              <a:t>(</a:t>
            </a:r>
            <a:r>
              <a:rPr lang="zh-TW" altLang="en-US" sz="2800" b="1" dirty="0" smtClean="0">
                <a:ea typeface="標楷體" panose="03000509000000000000" pitchFamily="65" charset="-120"/>
              </a:rPr>
              <a:t>中強度</a:t>
            </a:r>
            <a:r>
              <a:rPr lang="en-US" altLang="zh-TW" sz="2800" b="1" dirty="0" smtClean="0">
                <a:ea typeface="標楷體" panose="03000509000000000000" pitchFamily="65" charset="-120"/>
              </a:rPr>
              <a:t>)</a:t>
            </a:r>
            <a:r>
              <a:rPr lang="zh-TW" altLang="en-US" sz="2800" b="1" dirty="0" smtClean="0">
                <a:ea typeface="標楷體" panose="03000509000000000000" pitchFamily="65" charset="-120"/>
              </a:rPr>
              <a:t>，最多撐</a:t>
            </a:r>
            <a:r>
              <a:rPr lang="en-US" altLang="zh-TW" sz="2800" b="1" dirty="0" smtClean="0">
                <a:ea typeface="標楷體" panose="03000509000000000000" pitchFamily="65" charset="-120"/>
              </a:rPr>
              <a:t>~2</a:t>
            </a:r>
            <a:r>
              <a:rPr lang="zh-TW" altLang="en-US" sz="2800" b="1" dirty="0" smtClean="0">
                <a:ea typeface="標楷體" panose="03000509000000000000" pitchFamily="65" charset="-120"/>
              </a:rPr>
              <a:t>小時</a:t>
            </a:r>
            <a:endParaRPr lang="zh-TW" altLang="en-US" sz="2800" b="1" dirty="0"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73723" y="5710020"/>
            <a:ext cx="778998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FF0000"/>
                </a:solidFill>
                <a:ea typeface="標楷體" panose="03000509000000000000" pitchFamily="65" charset="-120"/>
              </a:rPr>
              <a:t>提高</a:t>
            </a:r>
            <a:r>
              <a:rPr lang="zh-TW" altLang="en-US" sz="3200" b="1" dirty="0">
                <a:solidFill>
                  <a:srgbClr val="000066"/>
                </a:solidFill>
                <a:ea typeface="標楷體" panose="03000509000000000000" pitchFamily="65" charset="-120"/>
              </a:rPr>
              <a:t>體內的肝醣含量成為相當重要的課題</a:t>
            </a:r>
            <a:endParaRPr lang="en-US" altLang="zh-TW" sz="3200" b="1" dirty="0">
              <a:solidFill>
                <a:srgbClr val="000066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56409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誰需要肝醣超</a:t>
            </a:r>
            <a:r>
              <a:rPr lang="zh-TW" alt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補法</a:t>
            </a:r>
            <a:r>
              <a:rPr lang="en-US" altLang="zh-TW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00" b="1" dirty="0" smtClean="0">
              <a:latin typeface="Times New Roman" panose="02020603050405020304" pitchFamily="18" charset="0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82526"/>
            <a:ext cx="8229600" cy="4794474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solidFill>
                  <a:srgbClr val="000066"/>
                </a:solidFill>
                <a:latin typeface="+mn-lt"/>
                <a:ea typeface="標楷體" panose="03000509000000000000" pitchFamily="65" charset="-120"/>
              </a:rPr>
              <a:t>一般</a:t>
            </a:r>
            <a:r>
              <a:rPr lang="zh-TW" altLang="en-US" b="1" dirty="0">
                <a:solidFill>
                  <a:srgbClr val="000066"/>
                </a:solidFill>
                <a:latin typeface="+mn-lt"/>
                <a:ea typeface="標楷體" panose="03000509000000000000" pitchFamily="65" charset="-120"/>
              </a:rPr>
              <a:t>人的肝醣含量僅能提供 </a:t>
            </a:r>
            <a:r>
              <a:rPr lang="en-US" altLang="zh-TW" b="1" dirty="0">
                <a:solidFill>
                  <a:srgbClr val="000066"/>
                </a:solidFill>
                <a:latin typeface="+mn-lt"/>
                <a:ea typeface="標楷體" panose="03000509000000000000" pitchFamily="65" charset="-120"/>
              </a:rPr>
              <a:t>60~120</a:t>
            </a:r>
            <a:r>
              <a:rPr lang="zh-TW" altLang="en-US" b="1" dirty="0">
                <a:solidFill>
                  <a:srgbClr val="000066"/>
                </a:solidFill>
                <a:latin typeface="+mn-lt"/>
                <a:ea typeface="標楷體" panose="03000509000000000000" pitchFamily="65" charset="-120"/>
              </a:rPr>
              <a:t> 分鐘的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  <a:ea typeface="標楷體" panose="03000509000000000000" pitchFamily="65" charset="-120"/>
              </a:rPr>
              <a:t>能量</a:t>
            </a:r>
            <a:endParaRPr lang="en-US" altLang="zh-TW" b="1" dirty="0" smtClean="0">
              <a:solidFill>
                <a:srgbClr val="000066"/>
              </a:solidFill>
              <a:latin typeface="+mn-lt"/>
              <a:ea typeface="標楷體" panose="03000509000000000000" pitchFamily="65" charset="-12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solidFill>
                  <a:srgbClr val="000066"/>
                </a:solidFill>
                <a:latin typeface="+mn-lt"/>
                <a:ea typeface="標楷體" panose="03000509000000000000" pitchFamily="65" charset="-120"/>
              </a:rPr>
              <a:t>體內高肝醣的儲存量有助於延長運動表現</a:t>
            </a:r>
            <a:endParaRPr lang="en-US" altLang="zh-TW" b="1" dirty="0">
              <a:solidFill>
                <a:srgbClr val="000066"/>
              </a:solidFill>
              <a:latin typeface="+mn-lt"/>
              <a:ea typeface="標楷體" panose="03000509000000000000" pitchFamily="65" charset="-12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u"/>
            </a:pPr>
            <a:endParaRPr lang="en-US" altLang="zh-TW" b="1" dirty="0" smtClean="0">
              <a:solidFill>
                <a:srgbClr val="000066"/>
              </a:solidFill>
              <a:latin typeface="+mn-lt"/>
              <a:ea typeface="標楷體" panose="03000509000000000000" pitchFamily="65" charset="-120"/>
            </a:endParaRP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Char char="p"/>
            </a:pPr>
            <a:r>
              <a:rPr lang="zh-TW" altLang="en-US" b="1" dirty="0" smtClean="0">
                <a:solidFill>
                  <a:srgbClr val="000066"/>
                </a:solidFill>
                <a:latin typeface="+mn-lt"/>
                <a:ea typeface="標楷體" panose="03000509000000000000" pitchFamily="65" charset="-120"/>
              </a:rPr>
              <a:t>運動</a:t>
            </a:r>
            <a:r>
              <a:rPr lang="zh-TW" altLang="en-US" b="1" dirty="0">
                <a:solidFill>
                  <a:srgbClr val="000066"/>
                </a:solidFill>
                <a:latin typeface="+mn-lt"/>
                <a:ea typeface="標楷體" panose="03000509000000000000" pitchFamily="65" charset="-120"/>
              </a:rPr>
              <a:t>時間超過 </a:t>
            </a:r>
            <a:r>
              <a:rPr lang="en-US" altLang="zh-TW" b="1" dirty="0">
                <a:solidFill>
                  <a:srgbClr val="000066"/>
                </a:solidFill>
                <a:latin typeface="+mn-lt"/>
                <a:ea typeface="標楷體" panose="03000509000000000000" pitchFamily="65" charset="-120"/>
              </a:rPr>
              <a:t>2 </a:t>
            </a:r>
            <a:r>
              <a:rPr lang="zh-TW" altLang="en-US" b="1" dirty="0">
                <a:solidFill>
                  <a:srgbClr val="000066"/>
                </a:solidFill>
                <a:latin typeface="+mn-lt"/>
                <a:ea typeface="標楷體" panose="03000509000000000000" pitchFamily="65" charset="-120"/>
              </a:rPr>
              <a:t>小時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  <a:ea typeface="標楷體" panose="03000509000000000000" pitchFamily="65" charset="-120"/>
              </a:rPr>
              <a:t>的</a:t>
            </a:r>
            <a:r>
              <a:rPr lang="zh-TW" altLang="en-US" b="1" dirty="0" smtClean="0">
                <a:solidFill>
                  <a:srgbClr val="FF0000"/>
                </a:solidFill>
                <a:latin typeface="+mn-lt"/>
                <a:ea typeface="標楷體" panose="03000509000000000000" pitchFamily="65" charset="-120"/>
              </a:rPr>
              <a:t>耐力型運動員</a:t>
            </a:r>
            <a:endParaRPr lang="en-US" altLang="zh-TW" b="1" dirty="0" smtClean="0">
              <a:solidFill>
                <a:srgbClr val="FF0000"/>
              </a:solidFill>
              <a:latin typeface="+mn-lt"/>
              <a:ea typeface="標楷體" panose="03000509000000000000" pitchFamily="65" charset="-120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solidFill>
                  <a:srgbClr val="7030A0"/>
                </a:solidFill>
                <a:latin typeface="+mn-lt"/>
                <a:ea typeface="標楷體" panose="03000509000000000000" pitchFamily="65" charset="-120"/>
              </a:rPr>
              <a:t>馬拉松、鐵人三項、超鐵、自行車計時賽、長距離游泳或划船、持續</a:t>
            </a:r>
            <a:r>
              <a:rPr lang="en-US" altLang="zh-TW" b="1" dirty="0" smtClean="0">
                <a:solidFill>
                  <a:srgbClr val="7030A0"/>
                </a:solidFill>
                <a:latin typeface="+mn-lt"/>
                <a:ea typeface="標楷體" panose="03000509000000000000" pitchFamily="65" charset="-120"/>
              </a:rPr>
              <a:t>90</a:t>
            </a:r>
            <a:r>
              <a:rPr lang="zh-TW" altLang="en-US" b="1" dirty="0" smtClean="0">
                <a:solidFill>
                  <a:srgbClr val="7030A0"/>
                </a:solidFill>
                <a:latin typeface="+mn-lt"/>
                <a:ea typeface="標楷體" panose="03000509000000000000" pitchFamily="65" charset="-120"/>
              </a:rPr>
              <a:t>分鐘強度在 </a:t>
            </a:r>
            <a:r>
              <a:rPr lang="en-US" altLang="zh-TW" b="1" dirty="0" smtClean="0">
                <a:solidFill>
                  <a:srgbClr val="7030A0"/>
                </a:solidFill>
                <a:latin typeface="+mn-lt"/>
                <a:ea typeface="標楷體" panose="03000509000000000000" pitchFamily="65" charset="-120"/>
              </a:rPr>
              <a:t>70~90% VO</a:t>
            </a:r>
            <a:r>
              <a:rPr lang="en-US" altLang="zh-TW" b="1" baseline="-25000" dirty="0" smtClean="0">
                <a:solidFill>
                  <a:srgbClr val="7030A0"/>
                </a:solidFill>
                <a:latin typeface="+mn-lt"/>
                <a:ea typeface="標楷體" panose="03000509000000000000" pitchFamily="65" charset="-120"/>
              </a:rPr>
              <a:t>2max</a:t>
            </a:r>
            <a:r>
              <a:rPr lang="zh-TW" altLang="en-US" b="1" dirty="0" smtClean="0">
                <a:solidFill>
                  <a:srgbClr val="7030A0"/>
                </a:solidFill>
                <a:latin typeface="+mn-lt"/>
                <a:ea typeface="標楷體" panose="03000509000000000000" pitchFamily="65" charset="-120"/>
              </a:rPr>
              <a:t> 的耐力運動等</a:t>
            </a:r>
            <a:endParaRPr lang="en-US" altLang="zh-TW" b="1" dirty="0" smtClean="0">
              <a:solidFill>
                <a:srgbClr val="7030A0"/>
              </a:solidFill>
              <a:latin typeface="+mn-lt"/>
              <a:ea typeface="標楷體" panose="03000509000000000000" pitchFamily="65" charset="-120"/>
            </a:endParaRPr>
          </a:p>
        </p:txBody>
      </p:sp>
      <p:sp>
        <p:nvSpPr>
          <p:cNvPr id="72708" name="投影片編號版面配置區 1"/>
          <p:cNvSpPr>
            <a:spLocks noGrp="1"/>
          </p:cNvSpPr>
          <p:nvPr>
            <p:ph type="sldNum" sz="quarter" idx="4294967295"/>
          </p:nvPr>
        </p:nvSpPr>
        <p:spPr>
          <a:xfrm>
            <a:off x="6705600" y="6477000"/>
            <a:ext cx="2133600" cy="244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F9D9239-3B21-4D9C-8680-198E941ABDE5}" type="slidenum">
              <a:rPr lang="en-US" altLang="zh-TW" sz="1200" smtClean="0">
                <a:latin typeface="Arial" panose="020B060402020202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zh-TW" sz="1200" smtClean="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2766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uiExpand="1" build="p"/>
    </p:bldLst>
  </p:timing>
</p:sld>
</file>

<file path=ppt/theme/theme1.xml><?xml version="1.0" encoding="utf-8"?>
<a:theme xmlns:a="http://schemas.openxmlformats.org/drawingml/2006/main" name="課程名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課程名稱</Template>
  <TotalTime>4813</TotalTime>
  <Words>810</Words>
  <Application>Microsoft Office PowerPoint</Application>
  <PresentationFormat>如螢幕大小 (4:3)</PresentationFormat>
  <Paragraphs>121</Paragraphs>
  <Slides>18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5" baseType="lpstr">
      <vt:lpstr>新細明體</vt:lpstr>
      <vt:lpstr>標楷體</vt:lpstr>
      <vt:lpstr>Arial</vt:lpstr>
      <vt:lpstr>Calibri</vt:lpstr>
      <vt:lpstr>Times New Roman</vt:lpstr>
      <vt:lpstr>Wingdings</vt:lpstr>
      <vt:lpstr>課程名稱</vt:lpstr>
      <vt:lpstr>運動(訓練)前的飲食</vt:lpstr>
      <vt:lpstr>四大內容</vt:lpstr>
      <vt:lpstr>PowerPoint 簡報</vt:lpstr>
      <vt:lpstr>運動(訓練/比賽)前 7 天?</vt:lpstr>
      <vt:lpstr>肝醣超補法 (重點複習)</vt:lpstr>
      <vt:lpstr>什麼是肝醣超補法?</vt:lpstr>
      <vt:lpstr>為什麼要進行肝醣超補法</vt:lpstr>
      <vt:lpstr>PowerPoint 簡報</vt:lpstr>
      <vt:lpstr>誰需要肝醣超補法?</vt:lpstr>
      <vt:lpstr>如何做?</vt:lpstr>
      <vt:lpstr>傳統的肝醣超補法</vt:lpstr>
      <vt:lpstr>副作用</vt:lpstr>
      <vt:lpstr>改良的肝醣超補法</vt:lpstr>
      <vt:lpstr>食物代換例子</vt:lpstr>
      <vt:lpstr>PowerPoint 簡報</vt:lpstr>
      <vt:lpstr>注意!!</vt:lpstr>
      <vt:lpstr>運動(訓練)前 1 天?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課程名稱</dc:title>
  <dc:creator>BPC</dc:creator>
  <cp:lastModifiedBy>Hedy</cp:lastModifiedBy>
  <cp:revision>142</cp:revision>
  <dcterms:created xsi:type="dcterms:W3CDTF">2017-11-07T02:54:43Z</dcterms:created>
  <dcterms:modified xsi:type="dcterms:W3CDTF">2018-08-17T13:19:41Z</dcterms:modified>
</cp:coreProperties>
</file>