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86" r:id="rId4"/>
    <p:sldId id="271" r:id="rId5"/>
    <p:sldId id="289" r:id="rId6"/>
    <p:sldId id="291" r:id="rId7"/>
    <p:sldId id="304" r:id="rId8"/>
    <p:sldId id="273" r:id="rId9"/>
    <p:sldId id="275" r:id="rId10"/>
    <p:sldId id="277" r:id="rId11"/>
    <p:sldId id="305" r:id="rId12"/>
    <p:sldId id="306" r:id="rId13"/>
    <p:sldId id="274" r:id="rId14"/>
    <p:sldId id="278" r:id="rId15"/>
    <p:sldId id="281" r:id="rId16"/>
    <p:sldId id="292" r:id="rId17"/>
    <p:sldId id="293" r:id="rId18"/>
    <p:sldId id="294" r:id="rId19"/>
    <p:sldId id="307" r:id="rId20"/>
    <p:sldId id="297" r:id="rId21"/>
    <p:sldId id="280" r:id="rId22"/>
    <p:sldId id="279" r:id="rId23"/>
    <p:sldId id="299" r:id="rId24"/>
    <p:sldId id="308" r:id="rId25"/>
    <p:sldId id="284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4" autoAdjust="0"/>
  </p:normalViewPr>
  <p:slideViewPr>
    <p:cSldViewPr snapToGrid="0">
      <p:cViewPr>
        <p:scale>
          <a:sx n="72" d="100"/>
          <a:sy n="72" d="100"/>
        </p:scale>
        <p:origin x="-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13A1-E6B8-474A-BE5B-6865DFB19F02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64B12-A408-4414-9DA5-9B6909ED8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77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當相關係數是大於或小於</a:t>
            </a:r>
            <a:r>
              <a:rPr lang="en-US" altLang="zh-TW" dirty="0" smtClean="0"/>
              <a:t>0</a:t>
            </a:r>
            <a:r>
              <a:rPr lang="zh-TW" altLang="en-US" dirty="0" smtClean="0"/>
              <a:t>，我們可以確認變數間真得有關係嗎？有沒有可能其僅是機率所造成呢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正好抽出有關聯的樣本</a:t>
            </a:r>
            <a:r>
              <a:rPr lang="en-US" altLang="zh-TW" dirty="0" smtClean="0"/>
              <a:t>)</a:t>
            </a:r>
            <a:r>
              <a:rPr lang="zh-TW" altLang="en-US" dirty="0" smtClean="0"/>
              <a:t>？為了確認這個問題，我們必須</a:t>
            </a:r>
          </a:p>
          <a:p>
            <a:r>
              <a:rPr lang="zh-TW" altLang="en-US" dirty="0" smtClean="0"/>
              <a:t>進行假設檢定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4B12-A408-4414-9DA5-9B6909ED8BB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4B12-A408-4414-9DA5-9B6909ED8BBD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86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8/17/2018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59863" y="2459703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到底有沒有關係</a:t>
            </a:r>
            <a:r>
              <a:rPr lang="en-US" altLang="zh-TW" dirty="0" smtClean="0"/>
              <a:t>-</a:t>
            </a:r>
            <a:r>
              <a:rPr lang="zh-TW" altLang="en-US" dirty="0" smtClean="0"/>
              <a:t>相關分析一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97692" y="3971874"/>
            <a:ext cx="6400800" cy="648071"/>
          </a:xfrm>
        </p:spPr>
        <p:txBody>
          <a:bodyPr/>
          <a:lstStyle/>
          <a:p>
            <a:pPr lvl="0"/>
            <a:r>
              <a:rPr lang="zh-TW" altLang="en-US" smtClean="0"/>
              <a:t>林文斌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相關係數的特徵</a:t>
                </a: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zh-TW" altLang="en-US" dirty="0" smtClean="0"/>
                  <a:t>只</a:t>
                </a:r>
                <a:r>
                  <a:rPr lang="zh-TW" altLang="en-US" dirty="0"/>
                  <a:t>能用來衡量兩筆資料的「直線相關」強度，因此若資料為曲線關係，那麼用相關係數來衡量兩筆資料的相關性就會</a:t>
                </a:r>
                <a:r>
                  <a:rPr lang="zh-TW" altLang="en-US" dirty="0" smtClean="0"/>
                  <a:t>失效</a:t>
                </a: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母體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的相關係數用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rho)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表示，樣本相關係數則用</a:t>
                </a:r>
                <a14:m>
                  <m:oMath xmlns:m="http://schemas.openxmlformats.org/officeDocument/2006/math">
                    <m:r>
                      <a:rPr lang="zh-TW" alt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關係數能呈現變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數之間線性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關係的方向與強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度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2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相關係數的特徵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相關係數的值介於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之間，包含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關係數接近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變數之間的相關性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相關係數接近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變數之間有很強的正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相關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相關係數接近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，表示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變數之間有很強的負相關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3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4525959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相關係數的強度與正負號方向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，稱為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零相關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，稱為完全正相關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，稱為完全負相關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0.3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低度正相關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3≤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0.7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中度正相關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0.7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高度正相關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低度負相關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TW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−0.7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0.3 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中度負相關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en-US" altLang="zh-TW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zh-TW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為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高度負相關</a:t>
                </a:r>
              </a:p>
              <a:p>
                <a:pPr>
                  <a:buFont typeface="Wingdings" panose="05000000000000000000" pitchFamily="2" charset="2"/>
                  <a:buChar char="ü"/>
                </a:pP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4525959"/>
              </a:xfrm>
              <a:blipFill>
                <a:blip r:embed="rId2"/>
                <a:stretch>
                  <a:fillRect l="-1614" t="-1752" b="-206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3636"/>
            <a:ext cx="7412182" cy="283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0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10681"/>
            <a:ext cx="5486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3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1891506"/>
            <a:ext cx="62388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72612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0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相關係數的延伸意義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關係數僅能說明兩變數之間關係或關聯的強度與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方向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，但不能以此說明兩變數有因果關係</a:t>
            </a:r>
            <a:r>
              <a:rPr lang="en-US" altLang="zh-TW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一個變數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引起另一個</a:t>
            </a:r>
            <a:r>
              <a:rPr lang="zh-TW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變數的變化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，例如：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某國小進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行體適能檢測表現、赫然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發現身高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與檢測分數之間呈現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正相關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，但如此結果顯然不合常理；實際的原因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是體適能檢測未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按年級分組進行，而高年級同學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的身高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較低年級同學高，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其體適能表現亦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比低年級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同學高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；因此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影響檢測分</a:t>
            </a:r>
            <a:r>
              <a:rPr lang="zh-TW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數的因素是年級，而非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身高。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教堂</a:t>
            </a:r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數量增加與犯罪人</a:t>
            </a:r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數</a:t>
            </a:r>
            <a:endParaRPr lang="en-US" altLang="zh-TW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SBL</a:t>
            </a:r>
            <a:r>
              <a:rPr lang="zh-TW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球團戰績與洋將身高</a:t>
            </a:r>
            <a:endParaRPr lang="en-US" altLang="zh-TW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足球選手表現與體脂肪含量</a:t>
            </a:r>
            <a:endParaRPr lang="en-US" altLang="zh-TW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/>
            <a:endParaRPr lang="en-US" altLang="zh-TW" sz="24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lvl="1"/>
            <a:endParaRPr lang="en-US" altLang="zh-TW" sz="24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7"/>
          <p:cNvSpPr txBox="1"/>
          <p:nvPr/>
        </p:nvSpPr>
        <p:spPr>
          <a:xfrm>
            <a:off x="5755559" y="5100119"/>
            <a:ext cx="264687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b="1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假相關或間接相</a:t>
            </a:r>
            <a:r>
              <a:rPr lang="zh-TW" altLang="en-US" sz="24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關</a:t>
            </a:r>
          </a:p>
        </p:txBody>
      </p:sp>
    </p:spTree>
    <p:extLst>
      <p:ext uri="{BB962C8B-B14F-4D97-AF65-F5344CB8AC3E}">
        <p14:creationId xmlns:p14="http://schemas.microsoft.com/office/powerpoint/2010/main" val="13778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判定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係數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(coefficient of determination)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判定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係數是相關係數的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平方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其表示一個變數的變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</a:t>
                </a:r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關係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數是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，則判定係數為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en-US" altLang="zh-TW" sz="28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=0.49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，這說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明此事具有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的變異可以被解釋。當然反過來看，其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也代表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51%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的變異不能被解釋，雖然</a:t>
                </a:r>
                <a:r>
                  <a:rPr lang="en-US" altLang="zh-TW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已屬於強相關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，但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仍存在著我們無法解釋的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原因、導致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變數之間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存在變化</a:t>
                </a:r>
                <a:r>
                  <a:rPr lang="zh-TW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差</a:t>
                </a:r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異</a:t>
                </a:r>
                <a:endParaRPr lang="en-US" altLang="zh-TW" sz="24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 lvl="1"/>
                <a:endParaRPr lang="en-US" altLang="zh-TW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itchFamily="65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TW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7" r="-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8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例題一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某連鎖健身中心各據點的廣告支出與營業額之間的相關性：該公司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為增加銷售業績，因此投入了廣告經費行銷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產品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，下表為最近四個月廣告支出與銷售收異的資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料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以百萬元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為單位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。試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計算：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何者為自變數？何者為應變數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請畫出散佈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圖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請計算相關係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解釋相關係數的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強度</a:t>
            </a:r>
            <a:endParaRPr lang="en-US" altLang="zh-TW" sz="2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計算判定係數並解釋其意義</a:t>
            </a: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25" y="4114848"/>
            <a:ext cx="2690093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90" y="945111"/>
            <a:ext cx="3198419" cy="2371617"/>
          </a:xfrm>
        </p:spPr>
      </p:pic>
      <p:grpSp>
        <p:nvGrpSpPr>
          <p:cNvPr id="13" name="群組 12"/>
          <p:cNvGrpSpPr/>
          <p:nvPr/>
        </p:nvGrpSpPr>
        <p:grpSpPr>
          <a:xfrm>
            <a:off x="4396509" y="2170546"/>
            <a:ext cx="3269672" cy="1182254"/>
            <a:chOff x="4396509" y="2170546"/>
            <a:chExt cx="3269672" cy="1182254"/>
          </a:xfrm>
        </p:grpSpPr>
        <p:sp>
          <p:nvSpPr>
            <p:cNvPr id="9" name="矩形 8"/>
            <p:cNvSpPr/>
            <p:nvPr/>
          </p:nvSpPr>
          <p:spPr>
            <a:xfrm>
              <a:off x="4396509" y="2992582"/>
              <a:ext cx="997527" cy="3602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橢圓形圖說文字 10"/>
            <p:cNvSpPr/>
            <p:nvPr/>
          </p:nvSpPr>
          <p:spPr>
            <a:xfrm>
              <a:off x="6305136" y="2170546"/>
              <a:ext cx="1361045" cy="1011382"/>
            </a:xfrm>
            <a:prstGeom prst="wedgeEllipseCallout">
              <a:avLst>
                <a:gd name="adj1" fmla="val -108430"/>
                <a:gd name="adj2" fmla="val 4085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自變數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034473" y="1119537"/>
            <a:ext cx="2318327" cy="1263445"/>
            <a:chOff x="1034473" y="1119537"/>
            <a:chExt cx="2318327" cy="1263445"/>
          </a:xfrm>
        </p:grpSpPr>
        <p:sp>
          <p:nvSpPr>
            <p:cNvPr id="10" name="矩形 9"/>
            <p:cNvSpPr/>
            <p:nvPr/>
          </p:nvSpPr>
          <p:spPr>
            <a:xfrm>
              <a:off x="2972790" y="1154545"/>
              <a:ext cx="380010" cy="12284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橢圓形圖說文字 11"/>
            <p:cNvSpPr/>
            <p:nvPr/>
          </p:nvSpPr>
          <p:spPr>
            <a:xfrm>
              <a:off x="1034473" y="1119537"/>
              <a:ext cx="1361045" cy="1011382"/>
            </a:xfrm>
            <a:prstGeom prst="wedgeEllipseCallout">
              <a:avLst>
                <a:gd name="adj1" fmla="val 89728"/>
                <a:gd name="adj2" fmla="val 15286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依</a:t>
              </a:r>
              <a:r>
                <a: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變數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2972790" y="441266"/>
            <a:ext cx="655782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,b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296673" y="3276108"/>
            <a:ext cx="4099836" cy="1440104"/>
            <a:chOff x="296673" y="3276108"/>
            <a:chExt cx="4099836" cy="1440104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73" y="3779037"/>
              <a:ext cx="4099836" cy="937175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296673" y="3276108"/>
              <a:ext cx="368345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c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19054" y="4744379"/>
            <a:ext cx="5541819" cy="474156"/>
            <a:chOff x="3519054" y="4744379"/>
            <a:chExt cx="5541819" cy="474156"/>
          </a:xfrm>
        </p:grpSpPr>
        <p:sp>
          <p:nvSpPr>
            <p:cNvPr id="16" name="文字方塊 15"/>
            <p:cNvSpPr txBox="1"/>
            <p:nvPr/>
          </p:nvSpPr>
          <p:spPr>
            <a:xfrm>
              <a:off x="3888509" y="4756870"/>
              <a:ext cx="5172364" cy="46166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廣告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支出與銷售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收益間存在強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正相關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3519054" y="4744379"/>
              <a:ext cx="335149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d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3126" y="5024670"/>
            <a:ext cx="8603674" cy="1349652"/>
            <a:chOff x="83126" y="5024670"/>
            <a:chExt cx="8603674" cy="1349652"/>
          </a:xfrm>
        </p:grpSpPr>
        <p:sp>
          <p:nvSpPr>
            <p:cNvPr id="17" name="文字方塊 16"/>
            <p:cNvSpPr txBox="1"/>
            <p:nvPr/>
          </p:nvSpPr>
          <p:spPr>
            <a:xfrm>
              <a:off x="83126" y="5543325"/>
              <a:ext cx="8603674" cy="830997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r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=</a:t>
              </a:r>
              <a:r>
                <a: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0.965</a:t>
              </a:r>
              <a:r>
                <a:rPr kumimoji="0" lang="en-US" altLang="zh-TW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</a:t>
              </a:r>
              <a:r>
                <a: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=</a:t>
              </a:r>
              <a:r>
                <a: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0.931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，判定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係數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為 </a:t>
              </a: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0.931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</a:t>
              </a:r>
              <a:endPara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表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示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銷售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收益的變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異中，具有</a:t>
              </a:r>
              <a:r>
                <a:rPr kumimoji="0" lang="en-US" altLang="zh-TW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93%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可以由廣告</a:t>
              </a: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支出</a:t>
              </a: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的變異解釋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3126" y="5024670"/>
              <a:ext cx="374074" cy="461665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e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361" y="1143271"/>
            <a:ext cx="6749204" cy="213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</a:t>
            </a:r>
            <a:r>
              <a:rPr lang="zh-TW" altLang="en-US" dirty="0" smtClean="0"/>
              <a:t>分析與簡單</a:t>
            </a:r>
            <a:r>
              <a:rPr lang="zh-TW" altLang="en-US" dirty="0"/>
              <a:t>線性迴</a:t>
            </a:r>
            <a:r>
              <a:rPr lang="zh-TW" altLang="en-US" dirty="0" smtClean="0"/>
              <a:t>歸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5"/>
          <p:cNvGrpSpPr/>
          <p:nvPr/>
        </p:nvGrpSpPr>
        <p:grpSpPr>
          <a:xfrm>
            <a:off x="1384560" y="2818836"/>
            <a:ext cx="3724164" cy="3878342"/>
            <a:chOff x="2462772" y="1730711"/>
            <a:chExt cx="3724164" cy="38783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2"/>
            <p:cNvGrpSpPr/>
            <p:nvPr/>
          </p:nvGrpSpPr>
          <p:grpSpPr>
            <a:xfrm>
              <a:off x="2462772" y="1730711"/>
              <a:ext cx="3724164" cy="3878342"/>
              <a:chOff x="2473789" y="1730711"/>
              <a:chExt cx="3724164" cy="387834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473789" y="3760763"/>
                <a:ext cx="1720968" cy="1717561"/>
              </a:xfrm>
              <a:custGeom>
                <a:avLst/>
                <a:gdLst>
                  <a:gd name="T0" fmla="*/ 76 w 546"/>
                  <a:gd name="T1" fmla="*/ 164 h 544"/>
                  <a:gd name="T2" fmla="*/ 534 w 546"/>
                  <a:gd name="T3" fmla="*/ 544 h 544"/>
                  <a:gd name="T4" fmla="*/ 546 w 546"/>
                  <a:gd name="T5" fmla="*/ 401 h 544"/>
                  <a:gd name="T6" fmla="*/ 216 w 546"/>
                  <a:gd name="T7" fmla="*/ 138 h 544"/>
                  <a:gd name="T8" fmla="*/ 301 w 546"/>
                  <a:gd name="T9" fmla="*/ 122 h 544"/>
                  <a:gd name="T10" fmla="*/ 122 w 546"/>
                  <a:gd name="T11" fmla="*/ 0 h 544"/>
                  <a:gd name="T12" fmla="*/ 0 w 546"/>
                  <a:gd name="T13" fmla="*/ 179 h 544"/>
                  <a:gd name="T14" fmla="*/ 76 w 546"/>
                  <a:gd name="T15" fmla="*/ 16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6" h="544">
                    <a:moveTo>
                      <a:pt x="76" y="164"/>
                    </a:moveTo>
                    <a:cubicBezTo>
                      <a:pt x="133" y="372"/>
                      <a:pt x="315" y="525"/>
                      <a:pt x="534" y="544"/>
                    </a:cubicBezTo>
                    <a:cubicBezTo>
                      <a:pt x="546" y="401"/>
                      <a:pt x="546" y="401"/>
                      <a:pt x="546" y="401"/>
                    </a:cubicBezTo>
                    <a:cubicBezTo>
                      <a:pt x="388" y="388"/>
                      <a:pt x="261" y="280"/>
                      <a:pt x="216" y="138"/>
                    </a:cubicBezTo>
                    <a:cubicBezTo>
                      <a:pt x="301" y="122"/>
                      <a:pt x="301" y="122"/>
                      <a:pt x="301" y="122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0" y="179"/>
                      <a:pt x="0" y="179"/>
                      <a:pt x="0" y="179"/>
                    </a:cubicBezTo>
                    <a:lnTo>
                      <a:pt x="76" y="16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6"/>
              <p:cNvSpPr>
                <a:spLocks/>
              </p:cNvSpPr>
              <p:nvPr/>
            </p:nvSpPr>
            <p:spPr bwMode="auto">
              <a:xfrm rot="60000">
                <a:off x="2607848" y="1730711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7"/>
              <p:cNvSpPr>
                <a:spLocks/>
              </p:cNvSpPr>
              <p:nvPr/>
            </p:nvSpPr>
            <p:spPr bwMode="auto">
              <a:xfrm rot="60000">
                <a:off x="4599667" y="3831855"/>
                <a:ext cx="1598286" cy="1777198"/>
              </a:xfrm>
              <a:custGeom>
                <a:avLst/>
                <a:gdLst>
                  <a:gd name="T0" fmla="*/ 167 w 507"/>
                  <a:gd name="T1" fmla="*/ 488 h 563"/>
                  <a:gd name="T2" fmla="*/ 507 w 507"/>
                  <a:gd name="T3" fmla="*/ 0 h 563"/>
                  <a:gd name="T4" fmla="*/ 364 w 507"/>
                  <a:gd name="T5" fmla="*/ 0 h 563"/>
                  <a:gd name="T6" fmla="*/ 129 w 507"/>
                  <a:gd name="T7" fmla="*/ 350 h 563"/>
                  <a:gd name="T8" fmla="*/ 106 w 507"/>
                  <a:gd name="T9" fmla="*/ 268 h 563"/>
                  <a:gd name="T10" fmla="*/ 0 w 507"/>
                  <a:gd name="T11" fmla="*/ 456 h 563"/>
                  <a:gd name="T12" fmla="*/ 188 w 507"/>
                  <a:gd name="T13" fmla="*/ 563 h 563"/>
                  <a:gd name="T14" fmla="*/ 167 w 507"/>
                  <a:gd name="T15" fmla="*/ 488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167" y="488"/>
                    </a:moveTo>
                    <a:cubicBezTo>
                      <a:pt x="370" y="413"/>
                      <a:pt x="507" y="219"/>
                      <a:pt x="507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64" y="158"/>
                      <a:pt x="267" y="294"/>
                      <a:pt x="129" y="350"/>
                    </a:cubicBezTo>
                    <a:cubicBezTo>
                      <a:pt x="106" y="268"/>
                      <a:pt x="106" y="268"/>
                      <a:pt x="106" y="268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188" y="563"/>
                      <a:pt x="188" y="563"/>
                      <a:pt x="188" y="563"/>
                    </a:cubicBezTo>
                    <a:lnTo>
                      <a:pt x="167" y="48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Oval 1"/>
            <p:cNvSpPr>
              <a:spLocks noChangeAspect="1"/>
            </p:cNvSpPr>
            <p:nvPr/>
          </p:nvSpPr>
          <p:spPr>
            <a:xfrm>
              <a:off x="3492322" y="2729795"/>
              <a:ext cx="1828800" cy="1828800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l="-91000" b="-18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"/>
          <p:cNvGrpSpPr/>
          <p:nvPr/>
        </p:nvGrpSpPr>
        <p:grpSpPr>
          <a:xfrm>
            <a:off x="3186808" y="1442626"/>
            <a:ext cx="4171303" cy="3621116"/>
            <a:chOff x="5591748" y="1560451"/>
            <a:chExt cx="4171303" cy="36211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5" name="Group 3"/>
            <p:cNvGrpSpPr/>
            <p:nvPr/>
          </p:nvGrpSpPr>
          <p:grpSpPr>
            <a:xfrm>
              <a:off x="5591748" y="1560451"/>
              <a:ext cx="4171303" cy="3621116"/>
              <a:chOff x="5591748" y="1560451"/>
              <a:chExt cx="4171303" cy="362111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 rot="15924863" flipH="1">
                <a:off x="5680352" y="1824923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6"/>
              <p:cNvSpPr>
                <a:spLocks/>
              </p:cNvSpPr>
              <p:nvPr/>
            </p:nvSpPr>
            <p:spPr bwMode="auto">
              <a:xfrm rot="20940000" flipH="1">
                <a:off x="7592976" y="1560451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6"/>
              <p:cNvSpPr>
                <a:spLocks/>
              </p:cNvSpPr>
              <p:nvPr/>
            </p:nvSpPr>
            <p:spPr bwMode="auto">
              <a:xfrm rot="4440000" flipH="1">
                <a:off x="8076161" y="3494677"/>
                <a:ext cx="1598286" cy="1775494"/>
              </a:xfrm>
              <a:custGeom>
                <a:avLst/>
                <a:gdLst>
                  <a:gd name="T0" fmla="*/ 340 w 507"/>
                  <a:gd name="T1" fmla="*/ 75 h 563"/>
                  <a:gd name="T2" fmla="*/ 0 w 507"/>
                  <a:gd name="T3" fmla="*/ 563 h 563"/>
                  <a:gd name="T4" fmla="*/ 142 w 507"/>
                  <a:gd name="T5" fmla="*/ 563 h 563"/>
                  <a:gd name="T6" fmla="*/ 378 w 507"/>
                  <a:gd name="T7" fmla="*/ 213 h 563"/>
                  <a:gd name="T8" fmla="*/ 401 w 507"/>
                  <a:gd name="T9" fmla="*/ 296 h 563"/>
                  <a:gd name="T10" fmla="*/ 507 w 507"/>
                  <a:gd name="T11" fmla="*/ 107 h 563"/>
                  <a:gd name="T12" fmla="*/ 319 w 507"/>
                  <a:gd name="T13" fmla="*/ 0 h 563"/>
                  <a:gd name="T14" fmla="*/ 340 w 507"/>
                  <a:gd name="T15" fmla="*/ 7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7" h="563">
                    <a:moveTo>
                      <a:pt x="340" y="75"/>
                    </a:moveTo>
                    <a:cubicBezTo>
                      <a:pt x="137" y="150"/>
                      <a:pt x="0" y="344"/>
                      <a:pt x="0" y="563"/>
                    </a:cubicBezTo>
                    <a:cubicBezTo>
                      <a:pt x="142" y="563"/>
                      <a:pt x="142" y="563"/>
                      <a:pt x="142" y="563"/>
                    </a:cubicBezTo>
                    <a:cubicBezTo>
                      <a:pt x="142" y="405"/>
                      <a:pt x="240" y="269"/>
                      <a:pt x="378" y="213"/>
                    </a:cubicBezTo>
                    <a:cubicBezTo>
                      <a:pt x="401" y="296"/>
                      <a:pt x="401" y="296"/>
                      <a:pt x="401" y="296"/>
                    </a:cubicBezTo>
                    <a:cubicBezTo>
                      <a:pt x="507" y="107"/>
                      <a:pt x="507" y="107"/>
                      <a:pt x="507" y="107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40" y="75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Oval 60"/>
            <p:cNvSpPr>
              <a:spLocks noChangeAspect="1"/>
            </p:cNvSpPr>
            <p:nvPr/>
          </p:nvSpPr>
          <p:spPr>
            <a:xfrm>
              <a:off x="6677255" y="2821943"/>
              <a:ext cx="1828800" cy="1828800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0" t="-4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143134" y="508038"/>
            <a:ext cx="2498466" cy="2787400"/>
            <a:chOff x="1853379" y="3087314"/>
            <a:chExt cx="3118289" cy="2339367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1853379" y="3608206"/>
              <a:ext cx="3118289" cy="181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相關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分析主要用來分析兩個變數間直線相關的程度，通常用在因果關係不明確時</a:t>
              </a: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Rectangle 66"/>
            <p:cNvSpPr/>
            <p:nvPr/>
          </p:nvSpPr>
          <p:spPr>
            <a:xfrm>
              <a:off x="1942964" y="3087314"/>
              <a:ext cx="2481103" cy="439120"/>
            </a:xfrm>
            <a:prstGeom prst="rect">
              <a:avLst/>
            </a:prstGeom>
            <a:solidFill>
              <a:srgbClr val="00B0F0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Open Sans" pitchFamily="34" charset="0"/>
                </a:rPr>
                <a:t>相關分析</a:t>
              </a:r>
              <a:endParaRPr 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endParaRPr>
            </a:p>
          </p:txBody>
        </p:sp>
      </p:grpSp>
      <p:grpSp>
        <p:nvGrpSpPr>
          <p:cNvPr id="23" name="Group 67"/>
          <p:cNvGrpSpPr/>
          <p:nvPr/>
        </p:nvGrpSpPr>
        <p:grpSpPr>
          <a:xfrm>
            <a:off x="6661149" y="442200"/>
            <a:ext cx="2482851" cy="3498714"/>
            <a:chOff x="1911280" y="3087314"/>
            <a:chExt cx="3098800" cy="2936348"/>
          </a:xfrm>
        </p:grpSpPr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1911280" y="3585252"/>
              <a:ext cx="3098800" cy="2438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0960" tIns="30480" rIns="60960" bIns="3048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迴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歸分析的主要目的是用來進行預測，人文社會學研究大部分用來檢定兩變數間是否存在因果關係</a:t>
              </a: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5" name="Rectangle 69"/>
            <p:cNvSpPr/>
            <p:nvPr/>
          </p:nvSpPr>
          <p:spPr>
            <a:xfrm>
              <a:off x="1942963" y="3087314"/>
              <a:ext cx="3035437" cy="439120"/>
            </a:xfrm>
            <a:prstGeom prst="rect">
              <a:avLst/>
            </a:prstGeom>
            <a:solidFill>
              <a:srgbClr val="ED7D31"/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1450940"/>
              <a:r>
                <a:rPr lang="zh-TW" altLang="en-US" sz="28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Open Sans" pitchFamily="34" charset="0"/>
                </a:rPr>
                <a:t>簡單線性迴歸</a:t>
              </a:r>
              <a:endParaRPr 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Open San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7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相關係數的</a:t>
            </a:r>
            <a:r>
              <a:rPr lang="en-US" altLang="zh-TW" i="1" dirty="0" smtClean="0"/>
              <a:t>t</a:t>
            </a:r>
            <a:r>
              <a:rPr lang="zh-TW" altLang="en-US" dirty="0" smtClean="0"/>
              <a:t>檢定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相關係數大於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或小於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，可以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確認變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間真的有關係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嗎？有沒有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可能僅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是機率所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造成的呢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正好抽出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有關聯的樣本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？為了確認這個問題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，所以必須進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行假設檢定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96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相關係數的</a:t>
            </a:r>
            <a:r>
              <a:rPr lang="en-US" altLang="zh-TW" i="1" dirty="0" smtClean="0"/>
              <a:t>t</a:t>
            </a:r>
            <a:r>
              <a:rPr lang="zh-TW" altLang="en-US" dirty="0" smtClean="0"/>
              <a:t>檢定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306804"/>
            <a:ext cx="8229600" cy="4525959"/>
          </a:xfrm>
        </p:spPr>
        <p:txBody>
          <a:bodyPr/>
          <a:lstStyle/>
          <a:p>
            <a:r>
              <a:rPr lang="zh-TW" altLang="en-US" dirty="0" smtClean="0"/>
              <a:t>相關</a:t>
            </a:r>
            <a:r>
              <a:rPr lang="zh-TW" altLang="en-US" dirty="0"/>
              <a:t>係數的檢定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相關</a:t>
            </a:r>
            <a:r>
              <a:rPr lang="zh-TW" altLang="en-US" sz="2800" dirty="0"/>
              <a:t>係數的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800" dirty="0"/>
              <a:t>統計</a:t>
            </a:r>
            <a:r>
              <a:rPr lang="zh-TW" altLang="en-US" sz="2800" dirty="0" smtClean="0"/>
              <a:t>量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ü"/>
            </a:pPr>
            <a:endParaRPr lang="zh-TW" alt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關係數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檢定的統計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假設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800"/>
              </a:spcBef>
              <a:buNone/>
            </a:pPr>
            <a:endParaRPr lang="zh-TW" altLang="en-US" sz="3200" dirty="0">
              <a:solidFill>
                <a:srgbClr val="0000FF"/>
              </a:solidFill>
              <a:latin typeface="標楷體" pitchFamily="65"/>
              <a:ea typeface="標楷體" pitchFamily="65"/>
              <a:cs typeface="標楷體" pitchFamily="65"/>
            </a:endParaRPr>
          </a:p>
          <a:p>
            <a:endParaRPr lang="zh-TW" altLang="en-US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直線圖說文字 3 11"/>
              <p:cNvSpPr/>
              <p:nvPr/>
            </p:nvSpPr>
            <p:spPr>
              <a:xfrm>
                <a:off x="3603048" y="2001556"/>
                <a:ext cx="2988398" cy="612648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8589"/>
                  <a:gd name="adj6" fmla="val -49384"/>
                  <a:gd name="adj7" fmla="val 34567"/>
                  <a:gd name="adj8" fmla="val -49415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母體參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數使用</a:t>
                </a:r>
                <a:r>
                  <a:rPr lang="zh-TW" altLang="en-US" sz="20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希臘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字母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endParaRPr lang="zh-TW" altLang="en-US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直線圖說文字 3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048" y="2001556"/>
                <a:ext cx="2988398" cy="612648"/>
              </a:xfrm>
              <a:prstGeom prst="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8589"/>
                  <a:gd name="adj6" fmla="val -49384"/>
                  <a:gd name="adj7" fmla="val 34567"/>
                  <a:gd name="adj8" fmla="val -49415"/>
                </a:avLst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直線圖說文字 3 12"/>
          <p:cNvSpPr/>
          <p:nvPr/>
        </p:nvSpPr>
        <p:spPr>
          <a:xfrm>
            <a:off x="5321446" y="3565398"/>
            <a:ext cx="2540000" cy="72643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9862"/>
              <a:gd name="adj6" fmla="val -129142"/>
              <a:gd name="adj7" fmla="val 54911"/>
              <a:gd name="adj8" fmla="val -12915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相關係數的樣本統計量用羅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字母</a:t>
            </a:r>
            <a:r>
              <a:rPr lang="en-US" altLang="zh-TW" sz="20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</a:t>
            </a:r>
            <a:endParaRPr lang="zh-TW" altLang="en-US" sz="20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358451" y="2112669"/>
                <a:ext cx="1452898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≤0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51" y="2112669"/>
                <a:ext cx="1452898" cy="823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/>
          <p:cNvGrpSpPr/>
          <p:nvPr/>
        </p:nvGrpSpPr>
        <p:grpSpPr>
          <a:xfrm>
            <a:off x="1358451" y="3931332"/>
            <a:ext cx="3866156" cy="774571"/>
            <a:chOff x="1358451" y="3931332"/>
            <a:chExt cx="3866156" cy="7745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1358451" y="3931332"/>
                  <a:ext cx="1869486" cy="77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ad>
                              <m:radPr>
                                <m:degHide m:val="on"/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8451" y="3931332"/>
                  <a:ext cx="1869486" cy="7745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文字方塊 18"/>
            <p:cNvSpPr txBox="1"/>
            <p:nvPr/>
          </p:nvSpPr>
          <p:spPr>
            <a:xfrm>
              <a:off x="3227937" y="4192400"/>
              <a:ext cx="1996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自由</a:t>
              </a: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度為</a:t>
              </a:r>
              <a:r>
                <a:rPr lang="en-US" altLang="zh-TW" sz="2400" i="1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n</a:t>
              </a:r>
              <a:r>
                <a: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-2</a:t>
              </a:r>
              <a:endPara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5336394"/>
            <a:ext cx="7896011" cy="14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6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</a:t>
            </a:r>
            <a:r>
              <a:rPr lang="zh-TW" altLang="en-US" dirty="0"/>
              <a:t>二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61840"/>
            <a:ext cx="8229600" cy="4525959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根據亞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足協亞洲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盃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(AFC 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Asian 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外圍賽，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支參賽國家隊、其各式數據分析資料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指出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，球隊勝負與球員跑動距離之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相關係數為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0.43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試問在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顯著水準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下，檢定這兩個變數是否呈正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相關？</a:t>
            </a:r>
            <a:endParaRPr lang="zh-TW" altLang="en-US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92" y="3356813"/>
            <a:ext cx="3871295" cy="10465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92" y="4642629"/>
            <a:ext cx="5700254" cy="538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592" y="5420402"/>
            <a:ext cx="6218459" cy="1077053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058541" y="3090144"/>
            <a:ext cx="510909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拒絕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虛無假設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即球隊勝負與球員跑動距離為</a:t>
            </a:r>
            <a:r>
              <a:rPr lang="zh-TW" altLang="en-US" sz="24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正相關</a:t>
            </a:r>
          </a:p>
        </p:txBody>
      </p:sp>
    </p:spTree>
    <p:extLst>
      <p:ext uri="{BB962C8B-B14F-4D97-AF65-F5344CB8AC3E}">
        <p14:creationId xmlns:p14="http://schemas.microsoft.com/office/powerpoint/2010/main" val="26513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例題三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61840"/>
            <a:ext cx="8229600" cy="4525959"/>
          </a:xfrm>
        </p:spPr>
        <p:txBody>
          <a:bodyPr/>
          <a:lstStyle/>
          <a:p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美國國家籃球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協會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(NBA)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共有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球隊。聯盟想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了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解主場觀眾人數與球隊投入成本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之間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的關係，挑選東區</a:t>
            </a:r>
            <a:r>
              <a:rPr lang="en-US" altLang="zh-TW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支球隊做為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樣本，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其主場觀眾人數與球隊成本之間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的關係為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0.667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。試問在顯著水準</a:t>
            </a:r>
            <a:r>
              <a:rPr lang="en-US" altLang="zh-TW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是否</a:t>
            </a:r>
            <a:r>
              <a:rPr lang="zh-TW" altLang="en-US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可說這兩個變數呈現正相關？</a:t>
            </a: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571" y="3821963"/>
            <a:ext cx="3871295" cy="100592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71" y="5007660"/>
            <a:ext cx="5415749" cy="54868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571" y="5768170"/>
            <a:ext cx="6177815" cy="104657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150906" y="3493929"/>
            <a:ext cx="57246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拒絕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虛無假設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b="1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即主場觀眾人數與球隊投入成本為</a:t>
            </a:r>
            <a:r>
              <a:rPr lang="zh-TW" altLang="en-US" sz="2400" b="1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正相關</a:t>
            </a:r>
          </a:p>
        </p:txBody>
      </p:sp>
    </p:spTree>
    <p:extLst>
      <p:ext uri="{BB962C8B-B14F-4D97-AF65-F5344CB8AC3E}">
        <p14:creationId xmlns:p14="http://schemas.microsoft.com/office/powerpoint/2010/main" val="25078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重點摘述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6927"/>
                <a:ext cx="8492836" cy="4525959"/>
              </a:xfrm>
            </p:spPr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相關分析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皮爾森積差相關</a:t>
                </a:r>
              </a:p>
              <a:p>
                <a:pPr lvl="1"/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自變數、依變數、散佈圖、判定係數</a:t>
                </a:r>
                <a:endPara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判定係數</a:t>
                </a:r>
                <a:endPara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zh-TW" altLang="en-US" sz="26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母體相</a:t>
                </a:r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關係數用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ρ</m:t>
                    </m:r>
                    <m:r>
                      <a:rPr lang="en-US" altLang="zh-TW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TW" altLang="en-US" sz="26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表示</a:t>
                </a:r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，樣本相關係數則用</a:t>
                </a:r>
                <a14:m>
                  <m:oMath xmlns:m="http://schemas.openxmlformats.org/officeDocument/2006/math">
                    <m:r>
                      <a:rPr lang="zh-TW" alt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表示</a:t>
                </a:r>
                <a:endParaRPr lang="en-US" altLang="zh-TW" sz="26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600" dirty="0" smtClean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表示</a:t>
                </a:r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變數的變異中，具有多少百分比可以由不同變數的變異解釋</a:t>
                </a:r>
              </a:p>
              <a:p>
                <a:r>
                  <a:rPr lang="zh-TW" altLang="en-US" dirty="0" smtClean="0"/>
                  <a:t>相關</a:t>
                </a:r>
                <a:r>
                  <a:rPr lang="zh-TW" altLang="en-US" dirty="0"/>
                  <a:t>係數的</a:t>
                </a:r>
                <a:r>
                  <a:rPr lang="en-US" altLang="zh-TW" i="1" dirty="0"/>
                  <a:t>t</a:t>
                </a:r>
                <a:r>
                  <a:rPr lang="zh-TW" altLang="en-US" dirty="0" smtClean="0"/>
                  <a:t>檢定</a:t>
                </a:r>
                <a:endParaRPr lang="en-US" altLang="zh-TW" dirty="0" smtClean="0"/>
              </a:p>
              <a:p>
                <a:pPr lvl="1"/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相關係數的</a:t>
                </a:r>
                <a:r>
                  <a:rPr lang="en-US" altLang="zh-TW" sz="2600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統計量、相關係數</a:t>
                </a:r>
                <a:r>
                  <a:rPr lang="en-US" altLang="zh-TW" sz="2600" i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</a:t>
                </a:r>
                <a:r>
                  <a:rPr lang="zh-TW" altLang="en-US" sz="26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檢定的統計假設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6927"/>
                <a:ext cx="8492836" cy="4525959"/>
              </a:xfrm>
              <a:blipFill>
                <a:blip r:embed="rId2"/>
                <a:stretch>
                  <a:fillRect l="-1651" t="-1750" b="-45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7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88489" y="5940475"/>
            <a:ext cx="715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本簡報感謝國立臺灣師範大學「高等教育深耕計畫」以及教育部支持。</a:t>
            </a:r>
          </a:p>
        </p:txBody>
      </p:sp>
    </p:spTree>
    <p:extLst>
      <p:ext uri="{BB962C8B-B14F-4D97-AF65-F5344CB8AC3E}">
        <p14:creationId xmlns:p14="http://schemas.microsoft.com/office/powerpoint/2010/main" val="15685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相關分析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eform 167"/>
          <p:cNvSpPr>
            <a:spLocks noEditPoints="1"/>
          </p:cNvSpPr>
          <p:nvPr/>
        </p:nvSpPr>
        <p:spPr bwMode="auto">
          <a:xfrm>
            <a:off x="2197677" y="3985898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5B9BD5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9" name="Group 29"/>
          <p:cNvGrpSpPr/>
          <p:nvPr/>
        </p:nvGrpSpPr>
        <p:grpSpPr>
          <a:xfrm>
            <a:off x="2548733" y="3762044"/>
            <a:ext cx="2073990" cy="3090077"/>
            <a:chOff x="914400" y="1623310"/>
            <a:chExt cx="2850697" cy="857385"/>
          </a:xfrm>
        </p:grpSpPr>
        <p:sp>
          <p:nvSpPr>
            <p:cNvPr id="10" name="TextBox 30"/>
            <p:cNvSpPr txBox="1"/>
            <p:nvPr/>
          </p:nvSpPr>
          <p:spPr>
            <a:xfrm flipH="1">
              <a:off x="945697" y="1768485"/>
              <a:ext cx="2819400" cy="712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en-US" altLang="zh-TW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Correlation analysis</a:t>
              </a: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是分析變異數間關係的方向與程度大小的統計方法</a:t>
              </a:r>
              <a:endPara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1" name="Rectangle 31"/>
            <p:cNvSpPr/>
            <p:nvPr/>
          </p:nvSpPr>
          <p:spPr>
            <a:xfrm>
              <a:off x="914400" y="1623310"/>
              <a:ext cx="2510029" cy="1622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相關分析</a:t>
              </a:r>
              <a:endParaRPr 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2" name="Group 89"/>
          <p:cNvGrpSpPr/>
          <p:nvPr/>
        </p:nvGrpSpPr>
        <p:grpSpPr>
          <a:xfrm>
            <a:off x="2578380" y="1635789"/>
            <a:ext cx="1554349" cy="1931287"/>
            <a:chOff x="1454420" y="2276379"/>
            <a:chExt cx="1554349" cy="1931287"/>
          </a:xfrm>
        </p:grpSpPr>
        <p:sp>
          <p:nvSpPr>
            <p:cNvPr id="13" name="Freeform 91"/>
            <p:cNvSpPr>
              <a:spLocks/>
            </p:cNvSpPr>
            <p:nvPr/>
          </p:nvSpPr>
          <p:spPr bwMode="auto">
            <a:xfrm>
              <a:off x="1458656" y="3652843"/>
              <a:ext cx="292236" cy="186352"/>
            </a:xfrm>
            <a:custGeom>
              <a:avLst/>
              <a:gdLst/>
              <a:ahLst/>
              <a:cxnLst>
                <a:cxn ang="0">
                  <a:pos x="86" y="43"/>
                </a:cxn>
                <a:cxn ang="0">
                  <a:pos x="75" y="54"/>
                </a:cxn>
                <a:cxn ang="0">
                  <a:pos x="11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75" y="0"/>
                </a:cxn>
                <a:cxn ang="0">
                  <a:pos x="86" y="10"/>
                </a:cxn>
                <a:cxn ang="0">
                  <a:pos x="86" y="43"/>
                </a:cxn>
              </a:cxnLst>
              <a:rect l="0" t="0" r="r" b="b"/>
              <a:pathLst>
                <a:path w="86" h="54">
                  <a:moveTo>
                    <a:pt x="86" y="43"/>
                  </a:moveTo>
                  <a:cubicBezTo>
                    <a:pt x="86" y="49"/>
                    <a:pt x="81" y="54"/>
                    <a:pt x="75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5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1" y="0"/>
                    <a:pt x="86" y="5"/>
                    <a:pt x="86" y="10"/>
                  </a:cubicBezTo>
                  <a:lnTo>
                    <a:pt x="86" y="4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14" name="Group 91"/>
            <p:cNvGrpSpPr/>
            <p:nvPr/>
          </p:nvGrpSpPr>
          <p:grpSpPr>
            <a:xfrm>
              <a:off x="1454420" y="2276379"/>
              <a:ext cx="1554349" cy="1931287"/>
              <a:chOff x="1454420" y="2276379"/>
              <a:chExt cx="1554349" cy="1931287"/>
            </a:xfrm>
          </p:grpSpPr>
          <p:grpSp>
            <p:nvGrpSpPr>
              <p:cNvPr id="19" name="Group 160"/>
              <p:cNvGrpSpPr/>
              <p:nvPr/>
            </p:nvGrpSpPr>
            <p:grpSpPr>
              <a:xfrm>
                <a:off x="1454420" y="3746020"/>
                <a:ext cx="1418820" cy="461646"/>
                <a:chOff x="2063177" y="2469112"/>
                <a:chExt cx="1047298" cy="340763"/>
              </a:xfrm>
              <a:gradFill>
                <a:gsLst>
                  <a:gs pos="0">
                    <a:schemeClr val="accent1">
                      <a:lumMod val="50000"/>
                    </a:schemeClr>
                  </a:gs>
                  <a:gs pos="50000">
                    <a:schemeClr val="accent1"/>
                  </a:gs>
                  <a:gs pos="100000">
                    <a:schemeClr val="accent1"/>
                  </a:gs>
                </a:gsLst>
                <a:lin ang="5400000" scaled="1"/>
              </a:gradFill>
            </p:grpSpPr>
            <p:sp>
              <p:nvSpPr>
                <p:cNvPr id="22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9429" y="2469112"/>
                  <a:ext cx="1034793" cy="28449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3" name="Oval 76"/>
                <p:cNvSpPr>
                  <a:spLocks noChangeArrowheads="1"/>
                </p:cNvSpPr>
                <p:nvPr/>
              </p:nvSpPr>
              <p:spPr bwMode="auto">
                <a:xfrm>
                  <a:off x="2063177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4" name="Oval 77"/>
                <p:cNvSpPr>
                  <a:spLocks noChangeArrowheads="1"/>
                </p:cNvSpPr>
                <p:nvPr/>
              </p:nvSpPr>
              <p:spPr bwMode="auto">
                <a:xfrm>
                  <a:off x="2135082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5" name="Oval 78"/>
                <p:cNvSpPr>
                  <a:spLocks noChangeArrowheads="1"/>
                </p:cNvSpPr>
                <p:nvPr/>
              </p:nvSpPr>
              <p:spPr bwMode="auto">
                <a:xfrm>
                  <a:off x="220073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6" name="Oval 79"/>
                <p:cNvSpPr>
                  <a:spLocks noChangeArrowheads="1"/>
                </p:cNvSpPr>
                <p:nvPr/>
              </p:nvSpPr>
              <p:spPr bwMode="auto">
                <a:xfrm>
                  <a:off x="2269510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7" name="Oval 80"/>
                <p:cNvSpPr>
                  <a:spLocks noChangeArrowheads="1"/>
                </p:cNvSpPr>
                <p:nvPr/>
              </p:nvSpPr>
              <p:spPr bwMode="auto">
                <a:xfrm>
                  <a:off x="2341415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8" name="Oval 81"/>
                <p:cNvSpPr>
                  <a:spLocks noChangeArrowheads="1"/>
                </p:cNvSpPr>
                <p:nvPr/>
              </p:nvSpPr>
              <p:spPr bwMode="auto">
                <a:xfrm>
                  <a:off x="2410193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29" name="Oval 82"/>
                <p:cNvSpPr>
                  <a:spLocks noChangeArrowheads="1"/>
                </p:cNvSpPr>
                <p:nvPr/>
              </p:nvSpPr>
              <p:spPr bwMode="auto">
                <a:xfrm>
                  <a:off x="2475843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0" name="Oval 83"/>
                <p:cNvSpPr>
                  <a:spLocks noChangeArrowheads="1"/>
                </p:cNvSpPr>
                <p:nvPr/>
              </p:nvSpPr>
              <p:spPr bwMode="auto">
                <a:xfrm>
                  <a:off x="2547748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1" name="Oval 84"/>
                <p:cNvSpPr>
                  <a:spLocks noChangeArrowheads="1"/>
                </p:cNvSpPr>
                <p:nvPr/>
              </p:nvSpPr>
              <p:spPr bwMode="auto">
                <a:xfrm>
                  <a:off x="261652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2" name="Oval 85"/>
                <p:cNvSpPr>
                  <a:spLocks noChangeArrowheads="1"/>
                </p:cNvSpPr>
                <p:nvPr/>
              </p:nvSpPr>
              <p:spPr bwMode="auto">
                <a:xfrm>
                  <a:off x="2682176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3" name="Oval 86"/>
                <p:cNvSpPr>
                  <a:spLocks noChangeArrowheads="1"/>
                </p:cNvSpPr>
                <p:nvPr/>
              </p:nvSpPr>
              <p:spPr bwMode="auto">
                <a:xfrm>
                  <a:off x="2754081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4" name="Oval 87"/>
                <p:cNvSpPr>
                  <a:spLocks noChangeArrowheads="1"/>
                </p:cNvSpPr>
                <p:nvPr/>
              </p:nvSpPr>
              <p:spPr bwMode="auto">
                <a:xfrm>
                  <a:off x="2822859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5" name="Oval 88"/>
                <p:cNvSpPr>
                  <a:spLocks noChangeArrowheads="1"/>
                </p:cNvSpPr>
                <p:nvPr/>
              </p:nvSpPr>
              <p:spPr bwMode="auto">
                <a:xfrm>
                  <a:off x="2891636" y="2728592"/>
                  <a:ext cx="78157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6" name="Oval 89"/>
                <p:cNvSpPr>
                  <a:spLocks noChangeArrowheads="1"/>
                </p:cNvSpPr>
                <p:nvPr/>
              </p:nvSpPr>
              <p:spPr bwMode="auto">
                <a:xfrm>
                  <a:off x="2960414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37" name="Oval 90"/>
                <p:cNvSpPr>
                  <a:spLocks noChangeArrowheads="1"/>
                </p:cNvSpPr>
                <p:nvPr/>
              </p:nvSpPr>
              <p:spPr bwMode="auto">
                <a:xfrm>
                  <a:off x="3029192" y="2728592"/>
                  <a:ext cx="81283" cy="8128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20" name="Freeform 95"/>
              <p:cNvSpPr>
                <a:spLocks/>
              </p:cNvSpPr>
              <p:nvPr/>
            </p:nvSpPr>
            <p:spPr bwMode="auto">
              <a:xfrm>
                <a:off x="1454420" y="2276379"/>
                <a:ext cx="1554349" cy="1562818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98" y="0"/>
                  </a:cxn>
                  <a:cxn ang="0">
                    <a:pos x="93" y="0"/>
                  </a:cxn>
                  <a:cxn ang="0">
                    <a:pos x="0" y="0"/>
                  </a:cxn>
                  <a:cxn ang="0">
                    <a:pos x="45" y="34"/>
                  </a:cxn>
                  <a:cxn ang="0">
                    <a:pos x="45" y="49"/>
                  </a:cxn>
                  <a:cxn ang="0">
                    <a:pos x="45" y="53"/>
                  </a:cxn>
                  <a:cxn ang="0">
                    <a:pos x="45" y="404"/>
                  </a:cxn>
                  <a:cxn ang="0">
                    <a:pos x="45" y="408"/>
                  </a:cxn>
                  <a:cxn ang="0">
                    <a:pos x="45" y="408"/>
                  </a:cxn>
                  <a:cxn ang="0">
                    <a:pos x="7" y="457"/>
                  </a:cxn>
                  <a:cxn ang="0">
                    <a:pos x="130" y="457"/>
                  </a:cxn>
                  <a:cxn ang="0">
                    <a:pos x="130" y="456"/>
                  </a:cxn>
                  <a:cxn ang="0">
                    <a:pos x="403" y="456"/>
                  </a:cxn>
                  <a:cxn ang="0">
                    <a:pos x="455" y="404"/>
                  </a:cxn>
                  <a:cxn ang="0">
                    <a:pos x="455" y="53"/>
                  </a:cxn>
                  <a:cxn ang="0">
                    <a:pos x="403" y="0"/>
                  </a:cxn>
                </a:cxnLst>
                <a:rect l="0" t="0" r="r" b="b"/>
                <a:pathLst>
                  <a:path w="455" h="457">
                    <a:moveTo>
                      <a:pt x="403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6" y="0"/>
                      <a:pt x="95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"/>
                      <a:pt x="45" y="34"/>
                      <a:pt x="45" y="34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5" y="50"/>
                      <a:pt x="45" y="52"/>
                      <a:pt x="45" y="53"/>
                    </a:cubicBezTo>
                    <a:cubicBezTo>
                      <a:pt x="45" y="404"/>
                      <a:pt x="45" y="404"/>
                      <a:pt x="45" y="404"/>
                    </a:cubicBezTo>
                    <a:cubicBezTo>
                      <a:pt x="45" y="405"/>
                      <a:pt x="45" y="407"/>
                      <a:pt x="45" y="408"/>
                    </a:cubicBezTo>
                    <a:cubicBezTo>
                      <a:pt x="45" y="408"/>
                      <a:pt x="45" y="408"/>
                      <a:pt x="45" y="408"/>
                    </a:cubicBezTo>
                    <a:cubicBezTo>
                      <a:pt x="45" y="408"/>
                      <a:pt x="46" y="457"/>
                      <a:pt x="7" y="457"/>
                    </a:cubicBezTo>
                    <a:cubicBezTo>
                      <a:pt x="130" y="457"/>
                      <a:pt x="130" y="457"/>
                      <a:pt x="130" y="457"/>
                    </a:cubicBezTo>
                    <a:cubicBezTo>
                      <a:pt x="130" y="456"/>
                      <a:pt x="130" y="456"/>
                      <a:pt x="130" y="456"/>
                    </a:cubicBezTo>
                    <a:cubicBezTo>
                      <a:pt x="403" y="456"/>
                      <a:pt x="403" y="456"/>
                      <a:pt x="403" y="456"/>
                    </a:cubicBezTo>
                    <a:cubicBezTo>
                      <a:pt x="432" y="456"/>
                      <a:pt x="455" y="433"/>
                      <a:pt x="455" y="404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5" y="24"/>
                      <a:pt x="432" y="0"/>
                      <a:pt x="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96"/>
              <p:cNvSpPr>
                <a:spLocks/>
              </p:cNvSpPr>
              <p:nvPr/>
            </p:nvSpPr>
            <p:spPr bwMode="auto">
              <a:xfrm>
                <a:off x="1742418" y="2547437"/>
                <a:ext cx="1130821" cy="1130821"/>
              </a:xfrm>
              <a:custGeom>
                <a:avLst/>
                <a:gdLst/>
                <a:ahLst/>
                <a:cxnLst>
                  <a:cxn ang="0">
                    <a:pos x="331" y="320"/>
                  </a:cxn>
                  <a:cxn ang="0">
                    <a:pos x="321" y="331"/>
                  </a:cxn>
                  <a:cxn ang="0">
                    <a:pos x="11" y="331"/>
                  </a:cxn>
                  <a:cxn ang="0">
                    <a:pos x="0" y="320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321" y="0"/>
                  </a:cxn>
                  <a:cxn ang="0">
                    <a:pos x="331" y="10"/>
                  </a:cxn>
                  <a:cxn ang="0">
                    <a:pos x="331" y="320"/>
                  </a:cxn>
                </a:cxnLst>
                <a:rect l="0" t="0" r="r" b="b"/>
                <a:pathLst>
                  <a:path w="331" h="331">
                    <a:moveTo>
                      <a:pt x="331" y="320"/>
                    </a:moveTo>
                    <a:cubicBezTo>
                      <a:pt x="331" y="326"/>
                      <a:pt x="326" y="331"/>
                      <a:pt x="321" y="331"/>
                    </a:cubicBezTo>
                    <a:cubicBezTo>
                      <a:pt x="11" y="331"/>
                      <a:pt x="11" y="331"/>
                      <a:pt x="11" y="331"/>
                    </a:cubicBezTo>
                    <a:cubicBezTo>
                      <a:pt x="5" y="331"/>
                      <a:pt x="0" y="326"/>
                      <a:pt x="0" y="32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326" y="0"/>
                      <a:pt x="331" y="5"/>
                      <a:pt x="331" y="10"/>
                    </a:cubicBezTo>
                    <a:lnTo>
                      <a:pt x="331" y="3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15" name="Group 348"/>
            <p:cNvGrpSpPr/>
            <p:nvPr/>
          </p:nvGrpSpPr>
          <p:grpSpPr>
            <a:xfrm>
              <a:off x="1888347" y="2692307"/>
              <a:ext cx="823030" cy="772151"/>
              <a:chOff x="3919538" y="1693863"/>
              <a:chExt cx="436563" cy="409575"/>
            </a:xfrm>
            <a:solidFill>
              <a:schemeClr val="accent1"/>
            </a:solidFill>
          </p:grpSpPr>
          <p:sp>
            <p:nvSpPr>
              <p:cNvPr id="16" name="Freeform 272"/>
              <p:cNvSpPr>
                <a:spLocks noEditPoints="1"/>
              </p:cNvSpPr>
              <p:nvPr/>
            </p:nvSpPr>
            <p:spPr bwMode="auto">
              <a:xfrm>
                <a:off x="3919538" y="1693863"/>
                <a:ext cx="436563" cy="409575"/>
              </a:xfrm>
              <a:custGeom>
                <a:avLst/>
                <a:gdLst/>
                <a:ahLst/>
                <a:cxnLst>
                  <a:cxn ang="0">
                    <a:pos x="107" y="24"/>
                  </a:cxn>
                  <a:cxn ang="0">
                    <a:pos x="112" y="19"/>
                  </a:cxn>
                  <a:cxn ang="0">
                    <a:pos x="93" y="10"/>
                  </a:cxn>
                  <a:cxn ang="0">
                    <a:pos x="90" y="0"/>
                  </a:cxn>
                  <a:cxn ang="0">
                    <a:pos x="73" y="10"/>
                  </a:cxn>
                  <a:cxn ang="0">
                    <a:pos x="56" y="13"/>
                  </a:cxn>
                  <a:cxn ang="0">
                    <a:pos x="14" y="95"/>
                  </a:cxn>
                  <a:cxn ang="0">
                    <a:pos x="98" y="63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16" y="26"/>
                  </a:cxn>
                  <a:cxn ang="0">
                    <a:pos x="27" y="80"/>
                  </a:cxn>
                  <a:cxn ang="0">
                    <a:pos x="28" y="39"/>
                  </a:cxn>
                  <a:cxn ang="0">
                    <a:pos x="46" y="38"/>
                  </a:cxn>
                  <a:cxn ang="0">
                    <a:pos x="17" y="30"/>
                  </a:cxn>
                  <a:cxn ang="0">
                    <a:pos x="14" y="34"/>
                  </a:cxn>
                  <a:cxn ang="0">
                    <a:pos x="14" y="34"/>
                  </a:cxn>
                  <a:cxn ang="0">
                    <a:pos x="22" y="82"/>
                  </a:cxn>
                  <a:cxn ang="0">
                    <a:pos x="24" y="86"/>
                  </a:cxn>
                  <a:cxn ang="0">
                    <a:pos x="46" y="81"/>
                  </a:cxn>
                  <a:cxn ang="0">
                    <a:pos x="51" y="18"/>
                  </a:cxn>
                  <a:cxn ang="0">
                    <a:pos x="51" y="18"/>
                  </a:cxn>
                  <a:cxn ang="0">
                    <a:pos x="59" y="44"/>
                  </a:cxn>
                  <a:cxn ang="0">
                    <a:pos x="54" y="52"/>
                  </a:cxn>
                  <a:cxn ang="0">
                    <a:pos x="50" y="61"/>
                  </a:cxn>
                  <a:cxn ang="0">
                    <a:pos x="69" y="61"/>
                  </a:cxn>
                  <a:cxn ang="0">
                    <a:pos x="70" y="80"/>
                  </a:cxn>
                  <a:cxn ang="0">
                    <a:pos x="51" y="81"/>
                  </a:cxn>
                  <a:cxn ang="0">
                    <a:pos x="79" y="92"/>
                  </a:cxn>
                  <a:cxn ang="0">
                    <a:pos x="79" y="92"/>
                  </a:cxn>
                  <a:cxn ang="0">
                    <a:pos x="90" y="67"/>
                  </a:cxn>
                  <a:cxn ang="0">
                    <a:pos x="105" y="39"/>
                  </a:cxn>
                  <a:cxn ang="0">
                    <a:pos x="103" y="40"/>
                  </a:cxn>
                  <a:cxn ang="0">
                    <a:pos x="103" y="42"/>
                  </a:cxn>
                  <a:cxn ang="0">
                    <a:pos x="107" y="50"/>
                  </a:cxn>
                  <a:cxn ang="0">
                    <a:pos x="92" y="53"/>
                  </a:cxn>
                  <a:cxn ang="0">
                    <a:pos x="88" y="63"/>
                  </a:cxn>
                  <a:cxn ang="0">
                    <a:pos x="75" y="56"/>
                  </a:cxn>
                  <a:cxn ang="0">
                    <a:pos x="70" y="53"/>
                  </a:cxn>
                  <a:cxn ang="0">
                    <a:pos x="64" y="43"/>
                  </a:cxn>
                  <a:cxn ang="0">
                    <a:pos x="63" y="42"/>
                  </a:cxn>
                  <a:cxn ang="0">
                    <a:pos x="54" y="39"/>
                  </a:cxn>
                  <a:cxn ang="0">
                    <a:pos x="63" y="27"/>
                  </a:cxn>
                  <a:cxn ang="0">
                    <a:pos x="62" y="27"/>
                  </a:cxn>
                  <a:cxn ang="0">
                    <a:pos x="63" y="26"/>
                  </a:cxn>
                  <a:cxn ang="0">
                    <a:pos x="64" y="24"/>
                  </a:cxn>
                  <a:cxn ang="0">
                    <a:pos x="70" y="14"/>
                  </a:cxn>
                  <a:cxn ang="0">
                    <a:pos x="75" y="14"/>
                  </a:cxn>
                  <a:cxn ang="0">
                    <a:pos x="88" y="5"/>
                  </a:cxn>
                  <a:cxn ang="0">
                    <a:pos x="89" y="13"/>
                  </a:cxn>
                  <a:cxn ang="0">
                    <a:pos x="100" y="10"/>
                  </a:cxn>
                  <a:cxn ang="0">
                    <a:pos x="102" y="24"/>
                  </a:cxn>
                  <a:cxn ang="0">
                    <a:pos x="102" y="26"/>
                  </a:cxn>
                  <a:cxn ang="0">
                    <a:pos x="112" y="39"/>
                  </a:cxn>
                </a:cxnLst>
                <a:rect l="0" t="0" r="r" b="b"/>
                <a:pathLst>
                  <a:path w="116" h="109">
                    <a:moveTo>
                      <a:pt x="114" y="24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6"/>
                      <a:pt x="112" y="15"/>
                    </a:cubicBezTo>
                    <a:cubicBezTo>
                      <a:pt x="101" y="5"/>
                      <a:pt x="101" y="5"/>
                      <a:pt x="101" y="5"/>
                    </a:cubicBezTo>
                    <a:cubicBezTo>
                      <a:pt x="100" y="4"/>
                      <a:pt x="99" y="4"/>
                      <a:pt x="98" y="5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93" y="1"/>
                      <a:pt x="92" y="0"/>
                      <a:pt x="90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4" y="0"/>
                      <a:pt x="73" y="1"/>
                      <a:pt x="7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7" y="4"/>
                      <a:pt x="65" y="4"/>
                      <a:pt x="64" y="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4" y="12"/>
                      <a:pt x="51" y="12"/>
                      <a:pt x="48" y="12"/>
                    </a:cubicBezTo>
                    <a:cubicBezTo>
                      <a:pt x="35" y="12"/>
                      <a:pt x="23" y="18"/>
                      <a:pt x="14" y="26"/>
                    </a:cubicBezTo>
                    <a:cubicBezTo>
                      <a:pt x="5" y="35"/>
                      <a:pt x="0" y="47"/>
                      <a:pt x="0" y="61"/>
                    </a:cubicBezTo>
                    <a:cubicBezTo>
                      <a:pt x="0" y="74"/>
                      <a:pt x="5" y="86"/>
                      <a:pt x="14" y="95"/>
                    </a:cubicBezTo>
                    <a:cubicBezTo>
                      <a:pt x="23" y="104"/>
                      <a:pt x="35" y="109"/>
                      <a:pt x="48" y="109"/>
                    </a:cubicBezTo>
                    <a:cubicBezTo>
                      <a:pt x="62" y="109"/>
                      <a:pt x="74" y="104"/>
                      <a:pt x="83" y="95"/>
                    </a:cubicBezTo>
                    <a:cubicBezTo>
                      <a:pt x="91" y="87"/>
                      <a:pt x="97" y="75"/>
                      <a:pt x="97" y="62"/>
                    </a:cubicBezTo>
                    <a:cubicBezTo>
                      <a:pt x="98" y="63"/>
                      <a:pt x="98" y="63"/>
                      <a:pt x="98" y="63"/>
                    </a:cubicBezTo>
                    <a:cubicBezTo>
                      <a:pt x="99" y="64"/>
                      <a:pt x="100" y="64"/>
                      <a:pt x="101" y="6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3" y="51"/>
                      <a:pt x="113" y="50"/>
                      <a:pt x="112" y="49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5" y="44"/>
                      <a:pt x="116" y="42"/>
                      <a:pt x="116" y="41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6" y="25"/>
                      <a:pt x="115" y="24"/>
                      <a:pt x="114" y="24"/>
                    </a:cubicBezTo>
                    <a:close/>
                    <a:moveTo>
                      <a:pt x="46" y="61"/>
                    </a:moveTo>
                    <a:cubicBezTo>
                      <a:pt x="46" y="66"/>
                      <a:pt x="46" y="71"/>
                      <a:pt x="46" y="76"/>
                    </a:cubicBezTo>
                    <a:cubicBezTo>
                      <a:pt x="40" y="77"/>
                      <a:pt x="33" y="78"/>
                      <a:pt x="27" y="80"/>
                    </a:cubicBezTo>
                    <a:cubicBezTo>
                      <a:pt x="24" y="74"/>
                      <a:pt x="23" y="68"/>
                      <a:pt x="24" y="62"/>
                    </a:cubicBezTo>
                    <a:cubicBezTo>
                      <a:pt x="31" y="61"/>
                      <a:pt x="38" y="61"/>
                      <a:pt x="46" y="61"/>
                    </a:cubicBezTo>
                    <a:close/>
                    <a:moveTo>
                      <a:pt x="24" y="57"/>
                    </a:moveTo>
                    <a:cubicBezTo>
                      <a:pt x="24" y="51"/>
                      <a:pt x="26" y="45"/>
                      <a:pt x="28" y="39"/>
                    </a:cubicBezTo>
                    <a:cubicBezTo>
                      <a:pt x="34" y="41"/>
                      <a:pt x="40" y="42"/>
                      <a:pt x="46" y="43"/>
                    </a:cubicBezTo>
                    <a:cubicBezTo>
                      <a:pt x="46" y="47"/>
                      <a:pt x="46" y="52"/>
                      <a:pt x="46" y="56"/>
                    </a:cubicBezTo>
                    <a:cubicBezTo>
                      <a:pt x="38" y="56"/>
                      <a:pt x="31" y="56"/>
                      <a:pt x="24" y="57"/>
                    </a:cubicBezTo>
                    <a:close/>
                    <a:moveTo>
                      <a:pt x="46" y="38"/>
                    </a:moveTo>
                    <a:cubicBezTo>
                      <a:pt x="41" y="38"/>
                      <a:pt x="36" y="37"/>
                      <a:pt x="30" y="35"/>
                    </a:cubicBezTo>
                    <a:cubicBezTo>
                      <a:pt x="34" y="28"/>
                      <a:pt x="40" y="22"/>
                      <a:pt x="46" y="19"/>
                    </a:cubicBezTo>
                    <a:cubicBezTo>
                      <a:pt x="46" y="25"/>
                      <a:pt x="46" y="31"/>
                      <a:pt x="46" y="38"/>
                    </a:cubicBezTo>
                    <a:close/>
                    <a:moveTo>
                      <a:pt x="17" y="30"/>
                    </a:moveTo>
                    <a:cubicBezTo>
                      <a:pt x="23" y="24"/>
                      <a:pt x="30" y="20"/>
                      <a:pt x="38" y="18"/>
                    </a:cubicBezTo>
                    <a:cubicBezTo>
                      <a:pt x="33" y="22"/>
                      <a:pt x="29" y="28"/>
                      <a:pt x="26" y="34"/>
                    </a:cubicBezTo>
                    <a:cubicBezTo>
                      <a:pt x="23" y="32"/>
                      <a:pt x="20" y="31"/>
                      <a:pt x="17" y="30"/>
                    </a:cubicBezTo>
                    <a:close/>
                    <a:moveTo>
                      <a:pt x="14" y="34"/>
                    </a:moveTo>
                    <a:cubicBezTo>
                      <a:pt x="17" y="35"/>
                      <a:pt x="21" y="37"/>
                      <a:pt x="24" y="38"/>
                    </a:cubicBezTo>
                    <a:cubicBezTo>
                      <a:pt x="21" y="44"/>
                      <a:pt x="19" y="50"/>
                      <a:pt x="19" y="57"/>
                    </a:cubicBezTo>
                    <a:cubicBezTo>
                      <a:pt x="14" y="57"/>
                      <a:pt x="9" y="58"/>
                      <a:pt x="5" y="58"/>
                    </a:cubicBezTo>
                    <a:cubicBezTo>
                      <a:pt x="5" y="49"/>
                      <a:pt x="9" y="40"/>
                      <a:pt x="14" y="34"/>
                    </a:cubicBezTo>
                    <a:close/>
                    <a:moveTo>
                      <a:pt x="13" y="86"/>
                    </a:moveTo>
                    <a:cubicBezTo>
                      <a:pt x="8" y="80"/>
                      <a:pt x="5" y="72"/>
                      <a:pt x="5" y="63"/>
                    </a:cubicBezTo>
                    <a:cubicBezTo>
                      <a:pt x="9" y="63"/>
                      <a:pt x="14" y="62"/>
                      <a:pt x="19" y="62"/>
                    </a:cubicBezTo>
                    <a:cubicBezTo>
                      <a:pt x="19" y="69"/>
                      <a:pt x="20" y="75"/>
                      <a:pt x="22" y="82"/>
                    </a:cubicBezTo>
                    <a:cubicBezTo>
                      <a:pt x="19" y="83"/>
                      <a:pt x="16" y="85"/>
                      <a:pt x="13" y="86"/>
                    </a:cubicBezTo>
                    <a:close/>
                    <a:moveTo>
                      <a:pt x="17" y="92"/>
                    </a:moveTo>
                    <a:cubicBezTo>
                      <a:pt x="17" y="91"/>
                      <a:pt x="16" y="91"/>
                      <a:pt x="16" y="90"/>
                    </a:cubicBezTo>
                    <a:cubicBezTo>
                      <a:pt x="19" y="89"/>
                      <a:pt x="21" y="87"/>
                      <a:pt x="24" y="86"/>
                    </a:cubicBezTo>
                    <a:cubicBezTo>
                      <a:pt x="27" y="93"/>
                      <a:pt x="32" y="99"/>
                      <a:pt x="38" y="103"/>
                    </a:cubicBezTo>
                    <a:cubicBezTo>
                      <a:pt x="30" y="101"/>
                      <a:pt x="23" y="97"/>
                      <a:pt x="17" y="92"/>
                    </a:cubicBezTo>
                    <a:close/>
                    <a:moveTo>
                      <a:pt x="29" y="85"/>
                    </a:moveTo>
                    <a:cubicBezTo>
                      <a:pt x="35" y="83"/>
                      <a:pt x="40" y="82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46" y="89"/>
                      <a:pt x="46" y="96"/>
                      <a:pt x="46" y="103"/>
                    </a:cubicBezTo>
                    <a:cubicBezTo>
                      <a:pt x="38" y="98"/>
                      <a:pt x="32" y="92"/>
                      <a:pt x="29" y="85"/>
                    </a:cubicBezTo>
                    <a:close/>
                    <a:moveTo>
                      <a:pt x="51" y="18"/>
                    </a:moveTo>
                    <a:cubicBezTo>
                      <a:pt x="53" y="20"/>
                      <a:pt x="56" y="22"/>
                      <a:pt x="58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2"/>
                      <a:pt x="51" y="20"/>
                      <a:pt x="51" y="18"/>
                    </a:cubicBezTo>
                    <a:close/>
                    <a:moveTo>
                      <a:pt x="50" y="43"/>
                    </a:moveTo>
                    <a:cubicBezTo>
                      <a:pt x="51" y="43"/>
                      <a:pt x="51" y="44"/>
                      <a:pt x="51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3" y="50"/>
                      <a:pt x="53" y="51"/>
                      <a:pt x="54" y="52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5" y="56"/>
                      <a:pt x="53" y="56"/>
                      <a:pt x="50" y="56"/>
                    </a:cubicBezTo>
                    <a:cubicBezTo>
                      <a:pt x="50" y="52"/>
                      <a:pt x="50" y="48"/>
                      <a:pt x="50" y="43"/>
                    </a:cubicBezTo>
                    <a:close/>
                    <a:moveTo>
                      <a:pt x="50" y="61"/>
                    </a:moveTo>
                    <a:cubicBezTo>
                      <a:pt x="55" y="61"/>
                      <a:pt x="59" y="61"/>
                      <a:pt x="63" y="61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5" y="64"/>
                      <a:pt x="67" y="64"/>
                      <a:pt x="68" y="63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70" y="62"/>
                      <a:pt x="72" y="62"/>
                      <a:pt x="73" y="62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6"/>
                      <a:pt x="73" y="66"/>
                    </a:cubicBezTo>
                    <a:cubicBezTo>
                      <a:pt x="73" y="71"/>
                      <a:pt x="72" y="75"/>
                      <a:pt x="70" y="80"/>
                    </a:cubicBezTo>
                    <a:cubicBezTo>
                      <a:pt x="64" y="78"/>
                      <a:pt x="57" y="77"/>
                      <a:pt x="51" y="76"/>
                    </a:cubicBezTo>
                    <a:cubicBezTo>
                      <a:pt x="51" y="71"/>
                      <a:pt x="50" y="66"/>
                      <a:pt x="50" y="61"/>
                    </a:cubicBezTo>
                    <a:close/>
                    <a:moveTo>
                      <a:pt x="51" y="83"/>
                    </a:moveTo>
                    <a:cubicBezTo>
                      <a:pt x="51" y="81"/>
                      <a:pt x="51" y="81"/>
                      <a:pt x="51" y="81"/>
                    </a:cubicBezTo>
                    <a:cubicBezTo>
                      <a:pt x="57" y="81"/>
                      <a:pt x="62" y="82"/>
                      <a:pt x="68" y="84"/>
                    </a:cubicBezTo>
                    <a:cubicBezTo>
                      <a:pt x="65" y="92"/>
                      <a:pt x="59" y="98"/>
                      <a:pt x="51" y="103"/>
                    </a:cubicBezTo>
                    <a:cubicBezTo>
                      <a:pt x="51" y="96"/>
                      <a:pt x="51" y="89"/>
                      <a:pt x="51" y="83"/>
                    </a:cubicBezTo>
                    <a:close/>
                    <a:moveTo>
                      <a:pt x="79" y="92"/>
                    </a:moveTo>
                    <a:cubicBezTo>
                      <a:pt x="74" y="97"/>
                      <a:pt x="67" y="101"/>
                      <a:pt x="59" y="103"/>
                    </a:cubicBezTo>
                    <a:cubicBezTo>
                      <a:pt x="65" y="98"/>
                      <a:pt x="70" y="92"/>
                      <a:pt x="73" y="86"/>
                    </a:cubicBezTo>
                    <a:cubicBezTo>
                      <a:pt x="76" y="87"/>
                      <a:pt x="78" y="88"/>
                      <a:pt x="81" y="90"/>
                    </a:cubicBezTo>
                    <a:cubicBezTo>
                      <a:pt x="80" y="91"/>
                      <a:pt x="80" y="91"/>
                      <a:pt x="79" y="92"/>
                    </a:cubicBezTo>
                    <a:close/>
                    <a:moveTo>
                      <a:pt x="84" y="86"/>
                    </a:moveTo>
                    <a:cubicBezTo>
                      <a:pt x="81" y="84"/>
                      <a:pt x="78" y="83"/>
                      <a:pt x="75" y="82"/>
                    </a:cubicBezTo>
                    <a:cubicBezTo>
                      <a:pt x="76" y="77"/>
                      <a:pt x="77" y="72"/>
                      <a:pt x="78" y="67"/>
                    </a:cubicBezTo>
                    <a:cubicBezTo>
                      <a:pt x="90" y="67"/>
                      <a:pt x="90" y="67"/>
                      <a:pt x="90" y="67"/>
                    </a:cubicBezTo>
                    <a:cubicBezTo>
                      <a:pt x="91" y="67"/>
                      <a:pt x="91" y="67"/>
                      <a:pt x="92" y="67"/>
                    </a:cubicBezTo>
                    <a:cubicBezTo>
                      <a:pt x="91" y="74"/>
                      <a:pt x="88" y="81"/>
                      <a:pt x="84" y="86"/>
                    </a:cubicBezTo>
                    <a:close/>
                    <a:moveTo>
                      <a:pt x="112" y="39"/>
                    </a:moveTo>
                    <a:cubicBezTo>
                      <a:pt x="105" y="39"/>
                      <a:pt x="105" y="39"/>
                      <a:pt x="105" y="39"/>
                    </a:cubicBezTo>
                    <a:cubicBezTo>
                      <a:pt x="104" y="39"/>
                      <a:pt x="103" y="39"/>
                      <a:pt x="103" y="40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3" y="40"/>
                      <a:pt x="103" y="40"/>
                      <a:pt x="103" y="40"/>
                    </a:cubicBezTo>
                    <a:cubicBezTo>
                      <a:pt x="103" y="41"/>
                      <a:pt x="103" y="41"/>
                      <a:pt x="102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2" y="42"/>
                      <a:pt x="102" y="42"/>
                      <a:pt x="102" y="42"/>
                    </a:cubicBezTo>
                    <a:cubicBezTo>
                      <a:pt x="102" y="42"/>
                      <a:pt x="102" y="43"/>
                      <a:pt x="102" y="43"/>
                    </a:cubicBezTo>
                    <a:cubicBezTo>
                      <a:pt x="101" y="44"/>
                      <a:pt x="101" y="45"/>
                      <a:pt x="102" y="46"/>
                    </a:cubicBezTo>
                    <a:cubicBezTo>
                      <a:pt x="107" y="50"/>
                      <a:pt x="107" y="50"/>
                      <a:pt x="107" y="50"/>
                    </a:cubicBezTo>
                    <a:cubicBezTo>
                      <a:pt x="100" y="58"/>
                      <a:pt x="100" y="58"/>
                      <a:pt x="100" y="58"/>
                    </a:cubicBezTo>
                    <a:cubicBezTo>
                      <a:pt x="95" y="53"/>
                      <a:pt x="95" y="53"/>
                      <a:pt x="95" y="53"/>
                    </a:cubicBezTo>
                    <a:cubicBezTo>
                      <a:pt x="94" y="52"/>
                      <a:pt x="93" y="52"/>
                      <a:pt x="92" y="53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2" y="53"/>
                      <a:pt x="91" y="53"/>
                      <a:pt x="91" y="53"/>
                    </a:cubicBezTo>
                    <a:cubicBezTo>
                      <a:pt x="90" y="53"/>
                      <a:pt x="90" y="54"/>
                      <a:pt x="90" y="54"/>
                    </a:cubicBezTo>
                    <a:cubicBezTo>
                      <a:pt x="89" y="54"/>
                      <a:pt x="88" y="55"/>
                      <a:pt x="88" y="56"/>
                    </a:cubicBezTo>
                    <a:cubicBezTo>
                      <a:pt x="88" y="63"/>
                      <a:pt x="88" y="63"/>
                      <a:pt x="8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5"/>
                      <a:pt x="77" y="54"/>
                      <a:pt x="76" y="54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4"/>
                      <a:pt x="75" y="53"/>
                    </a:cubicBezTo>
                    <a:cubicBezTo>
                      <a:pt x="74" y="53"/>
                      <a:pt x="74" y="53"/>
                      <a:pt x="73" y="53"/>
                    </a:cubicBezTo>
                    <a:cubicBezTo>
                      <a:pt x="72" y="52"/>
                      <a:pt x="71" y="52"/>
                      <a:pt x="70" y="53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5"/>
                      <a:pt x="64" y="44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0"/>
                      <a:pt x="61" y="39"/>
                      <a:pt x="60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1" y="29"/>
                      <a:pt x="62" y="28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7"/>
                      <a:pt x="63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5"/>
                      <a:pt x="63" y="25"/>
                      <a:pt x="64" y="24"/>
                    </a:cubicBezTo>
                    <a:cubicBezTo>
                      <a:pt x="64" y="23"/>
                      <a:pt x="64" y="22"/>
                      <a:pt x="63" y="21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5"/>
                      <a:pt x="72" y="15"/>
                      <a:pt x="73" y="15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4"/>
                      <a:pt x="74" y="14"/>
                      <a:pt x="75" y="14"/>
                    </a:cubicBezTo>
                    <a:cubicBezTo>
                      <a:pt x="75" y="14"/>
                      <a:pt x="75" y="14"/>
                      <a:pt x="76" y="14"/>
                    </a:cubicBezTo>
                    <a:cubicBezTo>
                      <a:pt x="77" y="13"/>
                      <a:pt x="78" y="12"/>
                      <a:pt x="78" y="11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8" y="12"/>
                      <a:pt x="88" y="13"/>
                      <a:pt x="89" y="13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90" y="14"/>
                      <a:pt x="90" y="14"/>
                      <a:pt x="91" y="14"/>
                    </a:cubicBezTo>
                    <a:cubicBezTo>
                      <a:pt x="91" y="14"/>
                      <a:pt x="92" y="14"/>
                      <a:pt x="92" y="15"/>
                    </a:cubicBezTo>
                    <a:cubicBezTo>
                      <a:pt x="93" y="15"/>
                      <a:pt x="94" y="15"/>
                      <a:pt x="95" y="14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1" y="22"/>
                      <a:pt x="101" y="23"/>
                      <a:pt x="102" y="24"/>
                    </a:cubicBezTo>
                    <a:cubicBezTo>
                      <a:pt x="102" y="24"/>
                      <a:pt x="102" y="24"/>
                      <a:pt x="102" y="24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3" y="26"/>
                      <a:pt x="103" y="26"/>
                      <a:pt x="103" y="27"/>
                    </a:cubicBezTo>
                    <a:cubicBezTo>
                      <a:pt x="103" y="28"/>
                      <a:pt x="104" y="29"/>
                      <a:pt x="105" y="29"/>
                    </a:cubicBezTo>
                    <a:cubicBezTo>
                      <a:pt x="112" y="29"/>
                      <a:pt x="112" y="29"/>
                      <a:pt x="112" y="29"/>
                    </a:cubicBezTo>
                    <a:lnTo>
                      <a:pt x="112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7" name="Freeform 273"/>
              <p:cNvSpPr>
                <a:spLocks noEditPoints="1"/>
              </p:cNvSpPr>
              <p:nvPr/>
            </p:nvSpPr>
            <p:spPr bwMode="auto">
              <a:xfrm>
                <a:off x="4186238" y="1776413"/>
                <a:ext cx="90488" cy="857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" y="3"/>
                  </a:cxn>
                  <a:cxn ang="0">
                    <a:pos x="0" y="12"/>
                  </a:cxn>
                  <a:cxn ang="0">
                    <a:pos x="3" y="20"/>
                  </a:cxn>
                  <a:cxn ang="0">
                    <a:pos x="12" y="23"/>
                  </a:cxn>
                  <a:cxn ang="0">
                    <a:pos x="20" y="20"/>
                  </a:cxn>
                  <a:cxn ang="0">
                    <a:pos x="24" y="12"/>
                  </a:cxn>
                  <a:cxn ang="0">
                    <a:pos x="20" y="3"/>
                  </a:cxn>
                  <a:cxn ang="0">
                    <a:pos x="12" y="0"/>
                  </a:cxn>
                  <a:cxn ang="0">
                    <a:pos x="17" y="17"/>
                  </a:cxn>
                  <a:cxn ang="0">
                    <a:pos x="12" y="19"/>
                  </a:cxn>
                  <a:cxn ang="0">
                    <a:pos x="7" y="17"/>
                  </a:cxn>
                  <a:cxn ang="0">
                    <a:pos x="5" y="12"/>
                  </a:cxn>
                  <a:cxn ang="0">
                    <a:pos x="7" y="7"/>
                  </a:cxn>
                  <a:cxn ang="0">
                    <a:pos x="12" y="5"/>
                  </a:cxn>
                  <a:cxn ang="0">
                    <a:pos x="17" y="7"/>
                  </a:cxn>
                  <a:cxn ang="0">
                    <a:pos x="19" y="12"/>
                  </a:cxn>
                  <a:cxn ang="0">
                    <a:pos x="17" y="17"/>
                  </a:cxn>
                </a:cxnLst>
                <a:rect l="0" t="0" r="r" b="b"/>
                <a:pathLst>
                  <a:path w="24" h="23">
                    <a:moveTo>
                      <a:pt x="12" y="0"/>
                    </a:moveTo>
                    <a:cubicBezTo>
                      <a:pt x="8" y="0"/>
                      <a:pt x="6" y="1"/>
                      <a:pt x="3" y="3"/>
                    </a:cubicBezTo>
                    <a:cubicBezTo>
                      <a:pt x="1" y="5"/>
                      <a:pt x="0" y="8"/>
                      <a:pt x="0" y="12"/>
                    </a:cubicBezTo>
                    <a:cubicBezTo>
                      <a:pt x="0" y="15"/>
                      <a:pt x="1" y="18"/>
                      <a:pt x="3" y="20"/>
                    </a:cubicBezTo>
                    <a:cubicBezTo>
                      <a:pt x="6" y="22"/>
                      <a:pt x="8" y="23"/>
                      <a:pt x="12" y="23"/>
                    </a:cubicBezTo>
                    <a:cubicBezTo>
                      <a:pt x="15" y="23"/>
                      <a:pt x="18" y="22"/>
                      <a:pt x="20" y="20"/>
                    </a:cubicBezTo>
                    <a:cubicBezTo>
                      <a:pt x="22" y="18"/>
                      <a:pt x="24" y="15"/>
                      <a:pt x="24" y="12"/>
                    </a:cubicBezTo>
                    <a:cubicBezTo>
                      <a:pt x="24" y="8"/>
                      <a:pt x="22" y="5"/>
                      <a:pt x="20" y="3"/>
                    </a:cubicBezTo>
                    <a:cubicBezTo>
                      <a:pt x="18" y="1"/>
                      <a:pt x="15" y="0"/>
                      <a:pt x="12" y="0"/>
                    </a:cubicBezTo>
                    <a:close/>
                    <a:moveTo>
                      <a:pt x="17" y="17"/>
                    </a:moveTo>
                    <a:cubicBezTo>
                      <a:pt x="15" y="18"/>
                      <a:pt x="14" y="19"/>
                      <a:pt x="12" y="19"/>
                    </a:cubicBezTo>
                    <a:cubicBezTo>
                      <a:pt x="10" y="19"/>
                      <a:pt x="8" y="18"/>
                      <a:pt x="7" y="17"/>
                    </a:cubicBezTo>
                    <a:cubicBezTo>
                      <a:pt x="6" y="15"/>
                      <a:pt x="5" y="14"/>
                      <a:pt x="5" y="12"/>
                    </a:cubicBezTo>
                    <a:cubicBezTo>
                      <a:pt x="5" y="10"/>
                      <a:pt x="6" y="8"/>
                      <a:pt x="7" y="7"/>
                    </a:cubicBezTo>
                    <a:cubicBezTo>
                      <a:pt x="8" y="5"/>
                      <a:pt x="10" y="5"/>
                      <a:pt x="12" y="5"/>
                    </a:cubicBezTo>
                    <a:cubicBezTo>
                      <a:pt x="14" y="5"/>
                      <a:pt x="15" y="5"/>
                      <a:pt x="17" y="7"/>
                    </a:cubicBezTo>
                    <a:cubicBezTo>
                      <a:pt x="18" y="8"/>
                      <a:pt x="19" y="10"/>
                      <a:pt x="19" y="12"/>
                    </a:cubicBezTo>
                    <a:cubicBezTo>
                      <a:pt x="19" y="14"/>
                      <a:pt x="18" y="15"/>
                      <a:pt x="17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8" name="Freeform 274"/>
              <p:cNvSpPr>
                <a:spLocks/>
              </p:cNvSpPr>
              <p:nvPr/>
            </p:nvSpPr>
            <p:spPr bwMode="auto">
              <a:xfrm>
                <a:off x="4152901" y="1795463"/>
                <a:ext cx="3175" cy="158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pic>
        <p:nvPicPr>
          <p:cNvPr id="38" name="Picture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275" y="1244600"/>
            <a:ext cx="2072184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62"/>
          <p:cNvGrpSpPr/>
          <p:nvPr/>
        </p:nvGrpSpPr>
        <p:grpSpPr>
          <a:xfrm>
            <a:off x="4921985" y="1646017"/>
            <a:ext cx="1554349" cy="1931303"/>
            <a:chOff x="4049389" y="2276379"/>
            <a:chExt cx="1554349" cy="1931303"/>
          </a:xfrm>
        </p:grpSpPr>
        <p:grpSp>
          <p:nvGrpSpPr>
            <p:cNvPr id="40" name="Group 159"/>
            <p:cNvGrpSpPr/>
            <p:nvPr/>
          </p:nvGrpSpPr>
          <p:grpSpPr>
            <a:xfrm>
              <a:off x="4049389" y="3746034"/>
              <a:ext cx="1414584" cy="461648"/>
              <a:chOff x="3357448" y="2469112"/>
              <a:chExt cx="1044171" cy="340763"/>
            </a:xfrm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p:grpSpPr>
          <p:sp>
            <p:nvSpPr>
              <p:cNvPr id="49" name="Rectangle 97"/>
              <p:cNvSpPr>
                <a:spLocks noChangeArrowheads="1"/>
              </p:cNvSpPr>
              <p:nvPr/>
            </p:nvSpPr>
            <p:spPr bwMode="auto">
              <a:xfrm>
                <a:off x="3360575" y="2469112"/>
                <a:ext cx="1037918" cy="2844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0" name="Oval 98"/>
              <p:cNvSpPr>
                <a:spLocks noChangeArrowheads="1"/>
              </p:cNvSpPr>
              <p:nvPr/>
            </p:nvSpPr>
            <p:spPr bwMode="auto">
              <a:xfrm>
                <a:off x="335744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3426226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349187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356378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3632559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5" name="Oval 103"/>
              <p:cNvSpPr>
                <a:spLocks noChangeArrowheads="1"/>
              </p:cNvSpPr>
              <p:nvPr/>
            </p:nvSpPr>
            <p:spPr bwMode="auto">
              <a:xfrm>
                <a:off x="3698211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6" name="Oval 104"/>
              <p:cNvSpPr>
                <a:spLocks noChangeArrowheads="1"/>
              </p:cNvSpPr>
              <p:nvPr/>
            </p:nvSpPr>
            <p:spPr bwMode="auto">
              <a:xfrm>
                <a:off x="3770114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7" name="Oval 105"/>
              <p:cNvSpPr>
                <a:spLocks noChangeArrowheads="1"/>
              </p:cNvSpPr>
              <p:nvPr/>
            </p:nvSpPr>
            <p:spPr bwMode="auto">
              <a:xfrm>
                <a:off x="3838892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" name="Oval 106"/>
              <p:cNvSpPr>
                <a:spLocks noChangeArrowheads="1"/>
              </p:cNvSpPr>
              <p:nvPr/>
            </p:nvSpPr>
            <p:spPr bwMode="auto">
              <a:xfrm>
                <a:off x="3907670" y="2728592"/>
                <a:ext cx="78157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Oval 107"/>
              <p:cNvSpPr>
                <a:spLocks noChangeArrowheads="1"/>
              </p:cNvSpPr>
              <p:nvPr/>
            </p:nvSpPr>
            <p:spPr bwMode="auto">
              <a:xfrm>
                <a:off x="3976447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0" name="Oval 108"/>
              <p:cNvSpPr>
                <a:spLocks noChangeArrowheads="1"/>
              </p:cNvSpPr>
              <p:nvPr/>
            </p:nvSpPr>
            <p:spPr bwMode="auto">
              <a:xfrm>
                <a:off x="4045225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" name="Oval 109"/>
              <p:cNvSpPr>
                <a:spLocks noChangeArrowheads="1"/>
              </p:cNvSpPr>
              <p:nvPr/>
            </p:nvSpPr>
            <p:spPr bwMode="auto">
              <a:xfrm>
                <a:off x="4114003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2" name="Oval 110"/>
              <p:cNvSpPr>
                <a:spLocks noChangeArrowheads="1"/>
              </p:cNvSpPr>
              <p:nvPr/>
            </p:nvSpPr>
            <p:spPr bwMode="auto">
              <a:xfrm>
                <a:off x="4182780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3" name="Oval 111"/>
              <p:cNvSpPr>
                <a:spLocks noChangeArrowheads="1"/>
              </p:cNvSpPr>
              <p:nvPr/>
            </p:nvSpPr>
            <p:spPr bwMode="auto">
              <a:xfrm>
                <a:off x="4251558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4" name="Oval 112"/>
              <p:cNvSpPr>
                <a:spLocks noChangeArrowheads="1"/>
              </p:cNvSpPr>
              <p:nvPr/>
            </p:nvSpPr>
            <p:spPr bwMode="auto">
              <a:xfrm>
                <a:off x="4320336" y="2728592"/>
                <a:ext cx="81283" cy="8128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41" name="Freeform 113"/>
            <p:cNvSpPr>
              <a:spLocks/>
            </p:cNvSpPr>
            <p:nvPr/>
          </p:nvSpPr>
          <p:spPr bwMode="auto">
            <a:xfrm>
              <a:off x="4053625" y="3652843"/>
              <a:ext cx="288000" cy="186352"/>
            </a:xfrm>
            <a:custGeom>
              <a:avLst/>
              <a:gdLst/>
              <a:ahLst/>
              <a:cxnLst>
                <a:cxn ang="0">
                  <a:pos x="85" y="43"/>
                </a:cxn>
                <a:cxn ang="0">
                  <a:pos x="74" y="54"/>
                </a:cxn>
                <a:cxn ang="0">
                  <a:pos x="10" y="54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74" y="0"/>
                </a:cxn>
                <a:cxn ang="0">
                  <a:pos x="85" y="10"/>
                </a:cxn>
                <a:cxn ang="0">
                  <a:pos x="85" y="43"/>
                </a:cxn>
              </a:cxnLst>
              <a:rect l="0" t="0" r="r" b="b"/>
              <a:pathLst>
                <a:path w="85" h="54">
                  <a:moveTo>
                    <a:pt x="85" y="43"/>
                  </a:moveTo>
                  <a:cubicBezTo>
                    <a:pt x="85" y="49"/>
                    <a:pt x="80" y="54"/>
                    <a:pt x="74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0" y="49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0" y="0"/>
                    <a:pt x="85" y="5"/>
                    <a:pt x="85" y="10"/>
                  </a:cubicBezTo>
                  <a:lnTo>
                    <a:pt x="85" y="4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114"/>
            <p:cNvSpPr>
              <a:spLocks/>
            </p:cNvSpPr>
            <p:nvPr/>
          </p:nvSpPr>
          <p:spPr bwMode="auto">
            <a:xfrm>
              <a:off x="4049389" y="2276379"/>
              <a:ext cx="1554349" cy="1562818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97" y="0"/>
                </a:cxn>
                <a:cxn ang="0">
                  <a:pos x="93" y="0"/>
                </a:cxn>
                <a:cxn ang="0">
                  <a:pos x="0" y="0"/>
                </a:cxn>
                <a:cxn ang="0">
                  <a:pos x="44" y="34"/>
                </a:cxn>
                <a:cxn ang="0">
                  <a:pos x="44" y="49"/>
                </a:cxn>
                <a:cxn ang="0">
                  <a:pos x="44" y="53"/>
                </a:cxn>
                <a:cxn ang="0">
                  <a:pos x="44" y="404"/>
                </a:cxn>
                <a:cxn ang="0">
                  <a:pos x="44" y="408"/>
                </a:cxn>
                <a:cxn ang="0">
                  <a:pos x="44" y="408"/>
                </a:cxn>
                <a:cxn ang="0">
                  <a:pos x="6" y="457"/>
                </a:cxn>
                <a:cxn ang="0">
                  <a:pos x="130" y="457"/>
                </a:cxn>
                <a:cxn ang="0">
                  <a:pos x="129" y="456"/>
                </a:cxn>
                <a:cxn ang="0">
                  <a:pos x="402" y="456"/>
                </a:cxn>
                <a:cxn ang="0">
                  <a:pos x="455" y="404"/>
                </a:cxn>
                <a:cxn ang="0">
                  <a:pos x="455" y="53"/>
                </a:cxn>
                <a:cxn ang="0">
                  <a:pos x="402" y="0"/>
                </a:cxn>
              </a:cxnLst>
              <a:rect l="0" t="0" r="r" b="b"/>
              <a:pathLst>
                <a:path w="455" h="457">
                  <a:moveTo>
                    <a:pt x="402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"/>
                    <a:pt x="44" y="34"/>
                    <a:pt x="44" y="34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2"/>
                    <a:pt x="44" y="53"/>
                  </a:cubicBezTo>
                  <a:cubicBezTo>
                    <a:pt x="44" y="404"/>
                    <a:pt x="44" y="404"/>
                    <a:pt x="44" y="404"/>
                  </a:cubicBezTo>
                  <a:cubicBezTo>
                    <a:pt x="44" y="405"/>
                    <a:pt x="44" y="407"/>
                    <a:pt x="44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44" y="408"/>
                    <a:pt x="45" y="457"/>
                    <a:pt x="6" y="457"/>
                  </a:cubicBezTo>
                  <a:cubicBezTo>
                    <a:pt x="130" y="457"/>
                    <a:pt x="130" y="457"/>
                    <a:pt x="130" y="457"/>
                  </a:cubicBezTo>
                  <a:cubicBezTo>
                    <a:pt x="129" y="456"/>
                    <a:pt x="129" y="456"/>
                    <a:pt x="129" y="456"/>
                  </a:cubicBezTo>
                  <a:cubicBezTo>
                    <a:pt x="402" y="456"/>
                    <a:pt x="402" y="456"/>
                    <a:pt x="402" y="456"/>
                  </a:cubicBezTo>
                  <a:cubicBezTo>
                    <a:pt x="431" y="456"/>
                    <a:pt x="455" y="433"/>
                    <a:pt x="455" y="404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5" y="24"/>
                    <a:pt x="43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15"/>
            <p:cNvSpPr>
              <a:spLocks/>
            </p:cNvSpPr>
            <p:nvPr/>
          </p:nvSpPr>
          <p:spPr bwMode="auto">
            <a:xfrm>
              <a:off x="4333154" y="2547437"/>
              <a:ext cx="1130821" cy="1130821"/>
            </a:xfrm>
            <a:custGeom>
              <a:avLst/>
              <a:gdLst/>
              <a:ahLst/>
              <a:cxnLst>
                <a:cxn ang="0">
                  <a:pos x="331" y="320"/>
                </a:cxn>
                <a:cxn ang="0">
                  <a:pos x="321" y="331"/>
                </a:cxn>
                <a:cxn ang="0">
                  <a:pos x="11" y="331"/>
                </a:cxn>
                <a:cxn ang="0">
                  <a:pos x="0" y="320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321" y="0"/>
                </a:cxn>
                <a:cxn ang="0">
                  <a:pos x="331" y="10"/>
                </a:cxn>
                <a:cxn ang="0">
                  <a:pos x="331" y="320"/>
                </a:cxn>
              </a:cxnLst>
              <a:rect l="0" t="0" r="r" b="b"/>
              <a:pathLst>
                <a:path w="331" h="331">
                  <a:moveTo>
                    <a:pt x="331" y="320"/>
                  </a:moveTo>
                  <a:cubicBezTo>
                    <a:pt x="331" y="326"/>
                    <a:pt x="327" y="331"/>
                    <a:pt x="321" y="331"/>
                  </a:cubicBezTo>
                  <a:cubicBezTo>
                    <a:pt x="11" y="331"/>
                    <a:pt x="11" y="331"/>
                    <a:pt x="11" y="331"/>
                  </a:cubicBezTo>
                  <a:cubicBezTo>
                    <a:pt x="5" y="331"/>
                    <a:pt x="0" y="326"/>
                    <a:pt x="0" y="32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7" y="0"/>
                    <a:pt x="331" y="5"/>
                    <a:pt x="331" y="10"/>
                  </a:cubicBezTo>
                  <a:lnTo>
                    <a:pt x="331" y="32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grpSp>
          <p:nvGrpSpPr>
            <p:cNvPr id="44" name="Group 347"/>
            <p:cNvGrpSpPr/>
            <p:nvPr/>
          </p:nvGrpSpPr>
          <p:grpSpPr>
            <a:xfrm>
              <a:off x="4474609" y="2775792"/>
              <a:ext cx="820036" cy="652434"/>
              <a:chOff x="4814888" y="1727201"/>
              <a:chExt cx="434975" cy="346075"/>
            </a:xfrm>
            <a:solidFill>
              <a:schemeClr val="accent2"/>
            </a:solidFill>
          </p:grpSpPr>
          <p:sp>
            <p:nvSpPr>
              <p:cNvPr id="45" name="Freeform 275"/>
              <p:cNvSpPr>
                <a:spLocks noEditPoints="1"/>
              </p:cNvSpPr>
              <p:nvPr/>
            </p:nvSpPr>
            <p:spPr bwMode="auto">
              <a:xfrm>
                <a:off x="4814888" y="1727201"/>
                <a:ext cx="434975" cy="346075"/>
              </a:xfrm>
              <a:custGeom>
                <a:avLst/>
                <a:gdLst/>
                <a:ahLst/>
                <a:cxnLst>
                  <a:cxn ang="0">
                    <a:pos x="78" y="17"/>
                  </a:cxn>
                  <a:cxn ang="0">
                    <a:pos x="0" y="30"/>
                  </a:cxn>
                  <a:cxn ang="0">
                    <a:pos x="5" y="72"/>
                  </a:cxn>
                  <a:cxn ang="0">
                    <a:pos x="38" y="60"/>
                  </a:cxn>
                  <a:cxn ang="0">
                    <a:pos x="77" y="77"/>
                  </a:cxn>
                  <a:cxn ang="0">
                    <a:pos x="108" y="91"/>
                  </a:cxn>
                  <a:cxn ang="0">
                    <a:pos x="106" y="66"/>
                  </a:cxn>
                  <a:cxn ang="0">
                    <a:pos x="34" y="47"/>
                  </a:cxn>
                  <a:cxn ang="0">
                    <a:pos x="34" y="48"/>
                  </a:cxn>
                  <a:cxn ang="0">
                    <a:pos x="34" y="48"/>
                  </a:cxn>
                  <a:cxn ang="0">
                    <a:pos x="13" y="47"/>
                  </a:cxn>
                  <a:cxn ang="0">
                    <a:pos x="4" y="30"/>
                  </a:cxn>
                  <a:cxn ang="0">
                    <a:pos x="72" y="17"/>
                  </a:cxn>
                  <a:cxn ang="0">
                    <a:pos x="71" y="17"/>
                  </a:cxn>
                  <a:cxn ang="0">
                    <a:pos x="71" y="17"/>
                  </a:cxn>
                  <a:cxn ang="0">
                    <a:pos x="70" y="17"/>
                  </a:cxn>
                  <a:cxn ang="0">
                    <a:pos x="69" y="17"/>
                  </a:cxn>
                  <a:cxn ang="0">
                    <a:pos x="68" y="17"/>
                  </a:cxn>
                  <a:cxn ang="0">
                    <a:pos x="67" y="17"/>
                  </a:cxn>
                  <a:cxn ang="0">
                    <a:pos x="66" y="17"/>
                  </a:cxn>
                  <a:cxn ang="0">
                    <a:pos x="65" y="17"/>
                  </a:cxn>
                  <a:cxn ang="0">
                    <a:pos x="64" y="18"/>
                  </a:cxn>
                  <a:cxn ang="0">
                    <a:pos x="64" y="18"/>
                  </a:cxn>
                  <a:cxn ang="0">
                    <a:pos x="63" y="18"/>
                  </a:cxn>
                  <a:cxn ang="0">
                    <a:pos x="62" y="18"/>
                  </a:cxn>
                  <a:cxn ang="0">
                    <a:pos x="61" y="18"/>
                  </a:cxn>
                  <a:cxn ang="0">
                    <a:pos x="60" y="19"/>
                  </a:cxn>
                  <a:cxn ang="0">
                    <a:pos x="59" y="19"/>
                  </a:cxn>
                  <a:cxn ang="0">
                    <a:pos x="58" y="19"/>
                  </a:cxn>
                  <a:cxn ang="0">
                    <a:pos x="58" y="19"/>
                  </a:cxn>
                  <a:cxn ang="0">
                    <a:pos x="57" y="20"/>
                  </a:cxn>
                  <a:cxn ang="0">
                    <a:pos x="56" y="20"/>
                  </a:cxn>
                  <a:cxn ang="0">
                    <a:pos x="56" y="20"/>
                  </a:cxn>
                  <a:cxn ang="0">
                    <a:pos x="55" y="21"/>
                  </a:cxn>
                  <a:cxn ang="0">
                    <a:pos x="54" y="21"/>
                  </a:cxn>
                  <a:cxn ang="0">
                    <a:pos x="53" y="21"/>
                  </a:cxn>
                  <a:cxn ang="0">
                    <a:pos x="52" y="22"/>
                  </a:cxn>
                  <a:cxn ang="0">
                    <a:pos x="52" y="22"/>
                  </a:cxn>
                  <a:cxn ang="0">
                    <a:pos x="51" y="22"/>
                  </a:cxn>
                  <a:cxn ang="0">
                    <a:pos x="50" y="23"/>
                  </a:cxn>
                  <a:cxn ang="0">
                    <a:pos x="49" y="23"/>
                  </a:cxn>
                  <a:cxn ang="0">
                    <a:pos x="49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7" y="25"/>
                  </a:cxn>
                  <a:cxn ang="0">
                    <a:pos x="46" y="25"/>
                  </a:cxn>
                  <a:cxn ang="0">
                    <a:pos x="102" y="66"/>
                  </a:cxn>
                  <a:cxn ang="0">
                    <a:pos x="77" y="72"/>
                  </a:cxn>
                  <a:cxn ang="0">
                    <a:pos x="49" y="65"/>
                  </a:cxn>
                  <a:cxn ang="0">
                    <a:pos x="41" y="57"/>
                  </a:cxn>
                  <a:cxn ang="0">
                    <a:pos x="38" y="47"/>
                  </a:cxn>
                  <a:cxn ang="0">
                    <a:pos x="75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76" y="21"/>
                  </a:cxn>
                  <a:cxn ang="0">
                    <a:pos x="109" y="56"/>
                  </a:cxn>
                </a:cxnLst>
                <a:rect l="0" t="0" r="r" b="b"/>
                <a:pathLst>
                  <a:path w="116" h="92">
                    <a:moveTo>
                      <a:pt x="113" y="58"/>
                    </a:moveTo>
                    <a:cubicBezTo>
                      <a:pt x="115" y="54"/>
                      <a:pt x="116" y="51"/>
                      <a:pt x="116" y="47"/>
                    </a:cubicBezTo>
                    <a:cubicBezTo>
                      <a:pt x="116" y="38"/>
                      <a:pt x="111" y="31"/>
                      <a:pt x="104" y="25"/>
                    </a:cubicBezTo>
                    <a:cubicBezTo>
                      <a:pt x="97" y="20"/>
                      <a:pt x="88" y="17"/>
                      <a:pt x="78" y="17"/>
                    </a:cubicBezTo>
                    <a:cubicBezTo>
                      <a:pt x="74" y="12"/>
                      <a:pt x="69" y="8"/>
                      <a:pt x="63" y="5"/>
                    </a:cubicBezTo>
                    <a:cubicBezTo>
                      <a:pt x="57" y="2"/>
                      <a:pt x="49" y="0"/>
                      <a:pt x="41" y="0"/>
                    </a:cubicBezTo>
                    <a:cubicBezTo>
                      <a:pt x="30" y="0"/>
                      <a:pt x="19" y="3"/>
                      <a:pt x="12" y="8"/>
                    </a:cubicBezTo>
                    <a:cubicBezTo>
                      <a:pt x="4" y="14"/>
                      <a:pt x="0" y="22"/>
                      <a:pt x="0" y="30"/>
                    </a:cubicBezTo>
                    <a:cubicBezTo>
                      <a:pt x="0" y="34"/>
                      <a:pt x="1" y="38"/>
                      <a:pt x="2" y="41"/>
                    </a:cubicBezTo>
                    <a:cubicBezTo>
                      <a:pt x="4" y="44"/>
                      <a:pt x="7" y="47"/>
                      <a:pt x="9" y="50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3"/>
                      <a:pt x="5" y="74"/>
                      <a:pt x="6" y="75"/>
                    </a:cubicBezTo>
                    <a:cubicBezTo>
                      <a:pt x="7" y="75"/>
                      <a:pt x="7" y="75"/>
                      <a:pt x="8" y="74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63"/>
                      <a:pt x="43" y="66"/>
                      <a:pt x="46" y="68"/>
                    </a:cubicBezTo>
                    <a:cubicBezTo>
                      <a:pt x="54" y="74"/>
                      <a:pt x="64" y="77"/>
                      <a:pt x="75" y="77"/>
                    </a:cubicBezTo>
                    <a:cubicBezTo>
                      <a:pt x="76" y="77"/>
                      <a:pt x="76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108" y="91"/>
                      <a:pt x="108" y="91"/>
                      <a:pt x="108" y="91"/>
                    </a:cubicBezTo>
                    <a:cubicBezTo>
                      <a:pt x="109" y="91"/>
                      <a:pt x="109" y="92"/>
                      <a:pt x="110" y="91"/>
                    </a:cubicBezTo>
                    <a:cubicBezTo>
                      <a:pt x="111" y="91"/>
                      <a:pt x="112" y="90"/>
                      <a:pt x="111" y="89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9" y="64"/>
                      <a:pt x="112" y="61"/>
                      <a:pt x="113" y="58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51"/>
                      <a:pt x="35" y="53"/>
                      <a:pt x="36" y="56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8"/>
                      <a:pt x="14" y="48"/>
                      <a:pt x="13" y="47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0" y="45"/>
                      <a:pt x="8" y="42"/>
                      <a:pt x="6" y="39"/>
                    </a:cubicBezTo>
                    <a:cubicBezTo>
                      <a:pt x="5" y="36"/>
                      <a:pt x="4" y="33"/>
                      <a:pt x="4" y="30"/>
                    </a:cubicBezTo>
                    <a:cubicBezTo>
                      <a:pt x="4" y="23"/>
                      <a:pt x="8" y="17"/>
                      <a:pt x="15" y="12"/>
                    </a:cubicBezTo>
                    <a:cubicBezTo>
                      <a:pt x="21" y="7"/>
                      <a:pt x="31" y="4"/>
                      <a:pt x="41" y="4"/>
                    </a:cubicBezTo>
                    <a:cubicBezTo>
                      <a:pt x="48" y="4"/>
                      <a:pt x="55" y="6"/>
                      <a:pt x="61" y="9"/>
                    </a:cubicBezTo>
                    <a:cubicBezTo>
                      <a:pt x="66" y="11"/>
                      <a:pt x="69" y="13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2" y="17"/>
                      <a:pt x="72" y="17"/>
                      <a:pt x="72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8" y="17"/>
                      <a:pt x="68" y="17"/>
                      <a:pt x="68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39" y="31"/>
                      <a:pt x="34" y="38"/>
                      <a:pt x="34" y="47"/>
                    </a:cubicBezTo>
                    <a:close/>
                    <a:moveTo>
                      <a:pt x="104" y="65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5"/>
                      <a:pt x="102" y="66"/>
                    </a:cubicBezTo>
                    <a:cubicBezTo>
                      <a:pt x="106" y="85"/>
                      <a:pt x="106" y="85"/>
                      <a:pt x="106" y="85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0" y="72"/>
                      <a:pt x="79" y="72"/>
                      <a:pt x="79" y="72"/>
                    </a:cubicBezTo>
                    <a:cubicBezTo>
                      <a:pt x="78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7" y="72"/>
                      <a:pt x="77" y="72"/>
                      <a:pt x="77" y="72"/>
                    </a:cubicBezTo>
                    <a:cubicBezTo>
                      <a:pt x="76" y="72"/>
                      <a:pt x="76" y="72"/>
                      <a:pt x="75" y="72"/>
                    </a:cubicBezTo>
                    <a:cubicBezTo>
                      <a:pt x="65" y="72"/>
                      <a:pt x="55" y="69"/>
                      <a:pt x="49" y="65"/>
                    </a:cubicBezTo>
                    <a:cubicBezTo>
                      <a:pt x="46" y="62"/>
                      <a:pt x="43" y="60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9" y="54"/>
                      <a:pt x="38" y="51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7"/>
                      <a:pt x="38" y="47"/>
                      <a:pt x="38" y="47"/>
                    </a:cubicBezTo>
                    <a:cubicBezTo>
                      <a:pt x="38" y="40"/>
                      <a:pt x="42" y="33"/>
                      <a:pt x="49" y="29"/>
                    </a:cubicBezTo>
                    <a:cubicBezTo>
                      <a:pt x="55" y="24"/>
                      <a:pt x="6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86" y="21"/>
                      <a:pt x="95" y="24"/>
                      <a:pt x="101" y="29"/>
                    </a:cubicBezTo>
                    <a:cubicBezTo>
                      <a:pt x="108" y="33"/>
                      <a:pt x="112" y="40"/>
                      <a:pt x="112" y="47"/>
                    </a:cubicBezTo>
                    <a:cubicBezTo>
                      <a:pt x="112" y="50"/>
                      <a:pt x="111" y="53"/>
                      <a:pt x="109" y="56"/>
                    </a:cubicBezTo>
                    <a:cubicBezTo>
                      <a:pt x="108" y="59"/>
                      <a:pt x="106" y="61"/>
                      <a:pt x="103" y="64"/>
                    </a:cubicBezTo>
                    <a:lnTo>
                      <a:pt x="104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Freeform 276"/>
              <p:cNvSpPr>
                <a:spLocks noEditPoints="1"/>
              </p:cNvSpPr>
              <p:nvPr/>
            </p:nvSpPr>
            <p:spPr bwMode="auto">
              <a:xfrm>
                <a:off x="4999038" y="1873251"/>
                <a:ext cx="60325" cy="57150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8" y="0"/>
                  </a:cxn>
                  <a:cxn ang="0">
                    <a:pos x="3" y="2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4" y="12"/>
                  </a:cxn>
                  <a:cxn ang="0">
                    <a:pos x="3" y="13"/>
                  </a:cxn>
                  <a:cxn ang="0">
                    <a:pos x="8" y="15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2" y="12"/>
                  </a:cxn>
                  <a:cxn ang="0">
                    <a:pos x="14" y="13"/>
                  </a:cxn>
                  <a:cxn ang="0">
                    <a:pos x="16" y="8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1" y="10"/>
                  </a:cxn>
                  <a:cxn ang="0">
                    <a:pos x="11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4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2" y="8"/>
                  </a:cxn>
                  <a:cxn ang="0">
                    <a:pos x="11" y="10"/>
                  </a:cxn>
                </a:cxnLst>
                <a:rect l="0" t="0" r="r" b="b"/>
                <a:pathLst>
                  <a:path w="16" h="15">
                    <a:moveTo>
                      <a:pt x="14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3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3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2"/>
                      <a:pt x="16" y="10"/>
                      <a:pt x="16" y="8"/>
                    </a:cubicBezTo>
                    <a:cubicBezTo>
                      <a:pt x="16" y="6"/>
                      <a:pt x="15" y="4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lose/>
                    <a:moveTo>
                      <a:pt x="11" y="10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7"/>
                      <a:pt x="5" y="6"/>
                      <a:pt x="6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Freeform 277"/>
              <p:cNvSpPr>
                <a:spLocks noEditPoints="1"/>
              </p:cNvSpPr>
              <p:nvPr/>
            </p:nvSpPr>
            <p:spPr bwMode="auto">
              <a:xfrm>
                <a:off x="5133976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2" y="13"/>
                  </a:cxn>
                  <a:cxn ang="0">
                    <a:pos x="3" y="12"/>
                  </a:cxn>
                  <a:cxn ang="0">
                    <a:pos x="2" y="13"/>
                  </a:cxn>
                  <a:cxn ang="0">
                    <a:pos x="7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1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7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1" y="1"/>
                      <a:pt x="9" y="0"/>
                      <a:pt x="7" y="0"/>
                    </a:cubicBezTo>
                    <a:cubicBezTo>
                      <a:pt x="5" y="0"/>
                      <a:pt x="3" y="1"/>
                      <a:pt x="2" y="2"/>
                    </a:cubicBezTo>
                    <a:cubicBezTo>
                      <a:pt x="0" y="4"/>
                      <a:pt x="0" y="6"/>
                      <a:pt x="0" y="8"/>
                    </a:cubicBezTo>
                    <a:cubicBezTo>
                      <a:pt x="0" y="10"/>
                      <a:pt x="0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5"/>
                      <a:pt x="5" y="15"/>
                      <a:pt x="7" y="15"/>
                    </a:cubicBezTo>
                    <a:cubicBezTo>
                      <a:pt x="9" y="15"/>
                      <a:pt x="11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2"/>
                      <a:pt x="15" y="10"/>
                      <a:pt x="15" y="8"/>
                    </a:cubicBezTo>
                    <a:cubicBezTo>
                      <a:pt x="15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1"/>
                      <a:pt x="7" y="11"/>
                    </a:cubicBezTo>
                    <a:cubicBezTo>
                      <a:pt x="6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6" y="5"/>
                      <a:pt x="6" y="4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1" y="7"/>
                      <a:pt x="11" y="8"/>
                    </a:cubicBezTo>
                    <a:cubicBezTo>
                      <a:pt x="11" y="9"/>
                      <a:pt x="10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8" name="Freeform 278"/>
              <p:cNvSpPr>
                <a:spLocks noEditPoints="1"/>
              </p:cNvSpPr>
              <p:nvPr/>
            </p:nvSpPr>
            <p:spPr bwMode="auto">
              <a:xfrm>
                <a:off x="5065713" y="1873251"/>
                <a:ext cx="57150" cy="57150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0" y="8"/>
                  </a:cxn>
                  <a:cxn ang="0">
                    <a:pos x="2" y="13"/>
                  </a:cxn>
                  <a:cxn ang="0">
                    <a:pos x="4" y="12"/>
                  </a:cxn>
                  <a:cxn ang="0">
                    <a:pos x="2" y="13"/>
                  </a:cxn>
                  <a:cxn ang="0">
                    <a:pos x="8" y="15"/>
                  </a:cxn>
                  <a:cxn ang="0">
                    <a:pos x="13" y="13"/>
                  </a:cxn>
                  <a:cxn ang="0">
                    <a:pos x="13" y="13"/>
                  </a:cxn>
                  <a:cxn ang="0">
                    <a:pos x="12" y="12"/>
                  </a:cxn>
                  <a:cxn ang="0">
                    <a:pos x="13" y="13"/>
                  </a:cxn>
                  <a:cxn ang="0">
                    <a:pos x="15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11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5" y="5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0" y="10"/>
                  </a:cxn>
                </a:cxnLst>
                <a:rect l="0" t="0" r="r" b="b"/>
                <a:pathLst>
                  <a:path w="15" h="15">
                    <a:moveTo>
                      <a:pt x="13" y="2"/>
                    </a:moveTo>
                    <a:cubicBezTo>
                      <a:pt x="12" y="1"/>
                      <a:pt x="10" y="0"/>
                      <a:pt x="8" y="0"/>
                    </a:cubicBezTo>
                    <a:cubicBezTo>
                      <a:pt x="6" y="0"/>
                      <a:pt x="4" y="1"/>
                      <a:pt x="2" y="2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4" y="15"/>
                      <a:pt x="6" y="15"/>
                      <a:pt x="8" y="15"/>
                    </a:cubicBezTo>
                    <a:cubicBezTo>
                      <a:pt x="10" y="15"/>
                      <a:pt x="12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12"/>
                      <a:pt x="15" y="10"/>
                      <a:pt x="15" y="8"/>
                    </a:cubicBezTo>
                    <a:cubicBezTo>
                      <a:pt x="15" y="6"/>
                      <a:pt x="15" y="4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  <a:moveTo>
                      <a:pt x="10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7" y="11"/>
                      <a:pt x="6" y="11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4" y="9"/>
                      <a:pt x="4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6" y="5"/>
                      <a:pt x="7" y="4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1" y="9"/>
                      <a:pt x="11" y="9"/>
                      <a:pt x="10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65" name="Freeform 167"/>
          <p:cNvSpPr>
            <a:spLocks noEditPoints="1"/>
          </p:cNvSpPr>
          <p:nvPr/>
        </p:nvSpPr>
        <p:spPr bwMode="auto">
          <a:xfrm>
            <a:off x="4465291" y="3996126"/>
            <a:ext cx="331707" cy="334360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6" name="Group 116"/>
          <p:cNvGrpSpPr/>
          <p:nvPr/>
        </p:nvGrpSpPr>
        <p:grpSpPr>
          <a:xfrm>
            <a:off x="4782492" y="3772271"/>
            <a:ext cx="2051218" cy="1981925"/>
            <a:chOff x="867866" y="1623310"/>
            <a:chExt cx="2819400" cy="549913"/>
          </a:xfrm>
        </p:grpSpPr>
        <p:sp>
          <p:nvSpPr>
            <p:cNvPr id="67" name="TextBox 117"/>
            <p:cNvSpPr txBox="1"/>
            <p:nvPr/>
          </p:nvSpPr>
          <p:spPr>
            <a:xfrm flipH="1">
              <a:off x="867866" y="1768442"/>
              <a:ext cx="2819400" cy="404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spcBef>
                  <a:spcPct val="20000"/>
                </a:spcBef>
                <a:defRPr/>
              </a:pP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最常被</a:t>
              </a:r>
              <a:r>
                <a:rPr lang="zh-TW" altLang="en-US" sz="2400" dirty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使用的公式為皮爾森積差相關</a:t>
              </a:r>
              <a:r>
                <a:rPr lang="zh-TW" altLang="en-US" sz="2400" dirty="0" smtClean="0">
                  <a:solidFill>
                    <a:schemeClr val="bg2">
                      <a:lumMod val="1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係數</a:t>
              </a:r>
              <a:endParaRPr lang="zh-TW" altLang="en-US" sz="2400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defTabSz="1219170">
                <a:spcBef>
                  <a:spcPct val="20000"/>
                </a:spcBef>
                <a:defRPr/>
              </a:pPr>
              <a:endParaRPr lang="en-US" sz="14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8" name="Rectangle 118"/>
            <p:cNvSpPr/>
            <p:nvPr/>
          </p:nvSpPr>
          <p:spPr>
            <a:xfrm>
              <a:off x="914400" y="1623310"/>
              <a:ext cx="2510032" cy="1622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最常用的</a:t>
              </a:r>
              <a:endParaRPr lang="en-US" sz="32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69" name="Picture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33" y="1246440"/>
            <a:ext cx="2258060" cy="4360333"/>
          </a:xfrm>
          <a:custGeom>
            <a:avLst/>
            <a:gdLst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4324350 h 4324350"/>
              <a:gd name="connsiteX4" fmla="*/ 0 w 2514600"/>
              <a:gd name="connsiteY4" fmla="*/ 0 h 4324350"/>
              <a:gd name="connsiteX0" fmla="*/ 0 w 2514600"/>
              <a:gd name="connsiteY0" fmla="*/ 0 h 4324350"/>
              <a:gd name="connsiteX1" fmla="*/ 2514600 w 2514600"/>
              <a:gd name="connsiteY1" fmla="*/ 0 h 4324350"/>
              <a:gd name="connsiteX2" fmla="*/ 2514600 w 2514600"/>
              <a:gd name="connsiteY2" fmla="*/ 4324350 h 4324350"/>
              <a:gd name="connsiteX3" fmla="*/ 0 w 2514600"/>
              <a:gd name="connsiteY3" fmla="*/ 3543300 h 4324350"/>
              <a:gd name="connsiteX4" fmla="*/ 0 w 2514600"/>
              <a:gd name="connsiteY4" fmla="*/ 0 h 432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4324350">
                <a:moveTo>
                  <a:pt x="0" y="0"/>
                </a:moveTo>
                <a:lnTo>
                  <a:pt x="2514600" y="0"/>
                </a:lnTo>
                <a:lnTo>
                  <a:pt x="2514600" y="4324350"/>
                </a:lnTo>
                <a:lnTo>
                  <a:pt x="0" y="3543300"/>
                </a:lnTo>
                <a:lnTo>
                  <a:pt x="0" y="0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82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255408"/>
            <a:ext cx="8229600" cy="4993803"/>
          </a:xfrm>
        </p:spPr>
        <p:txBody>
          <a:bodyPr/>
          <a:lstStyle/>
          <a:p>
            <a:r>
              <a:rPr lang="zh-TW" altLang="en-US" dirty="0" smtClean="0"/>
              <a:t>相關分析是一種測量兩個變數間關係強弱的方法</a:t>
            </a:r>
            <a:endParaRPr lang="en-US" altLang="zh-TW" dirty="0" smtClean="0"/>
          </a:p>
          <a:p>
            <a:r>
              <a:rPr lang="zh-TW" altLang="en-US" dirty="0" smtClean="0"/>
              <a:t>例如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endParaRPr lang="zh-TW" altLang="en-US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70337"/>
              </p:ext>
            </p:extLst>
          </p:nvPr>
        </p:nvGraphicFramePr>
        <p:xfrm>
          <a:off x="334321" y="2299541"/>
          <a:ext cx="381968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45">
                  <a:extLst>
                    <a:ext uri="{9D8B030D-6E8A-4147-A177-3AD203B41FA5}">
                      <a16:colId xmlns:a16="http://schemas.microsoft.com/office/drawing/2014/main" xmlns="" val="3603553055"/>
                    </a:ext>
                  </a:extLst>
                </a:gridCol>
                <a:gridCol w="1595111">
                  <a:extLst>
                    <a:ext uri="{9D8B030D-6E8A-4147-A177-3AD203B41FA5}">
                      <a16:colId xmlns:a16="http://schemas.microsoft.com/office/drawing/2014/main" xmlns="" val="2382463066"/>
                    </a:ext>
                  </a:extLst>
                </a:gridCol>
                <a:gridCol w="1273228">
                  <a:extLst>
                    <a:ext uri="{9D8B030D-6E8A-4147-A177-3AD203B41FA5}">
                      <a16:colId xmlns:a16="http://schemas.microsoft.com/office/drawing/2014/main" xmlns="" val="218181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打擊者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練打球數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安打數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219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74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98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5658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512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7051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487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9032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898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969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endParaRPr lang="zh-TW" alt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4578031"/>
                  </a:ext>
                </a:extLst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405745" y="2354002"/>
            <a:ext cx="47382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左列表格似乎顯示練打數樣越多的打擊者，其安打數也較好，像這樣的關聯性，就是所謂的相關性。但僅止於此的描述，並不夠精確，因此我們必須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</a:t>
            </a:r>
            <a:r>
              <a:rPr lang="zh-TW" altLang="en-US" sz="28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立統計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測量值，用更精確的方式描繪兩個變數間的關係，這樣的統計技巧稱為相關分析。</a:t>
            </a:r>
          </a:p>
        </p:txBody>
      </p:sp>
    </p:spTree>
    <p:extLst>
      <p:ext uri="{BB962C8B-B14F-4D97-AF65-F5344CB8AC3E}">
        <p14:creationId xmlns:p14="http://schemas.microsoft.com/office/powerpoint/2010/main" val="40735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338535"/>
            <a:ext cx="8229600" cy="4993803"/>
          </a:xfrm>
        </p:spPr>
        <p:txBody>
          <a:bodyPr/>
          <a:lstStyle/>
          <a:p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散佈圖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(scatter diagram)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散佈圖一般用於探討兩個變數之間的關係，水平軸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是一個變數，而垂直軸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軸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是另一個變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獨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立變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提供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進行估計基礎的變數，會在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上取值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相依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變數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依變</a:t>
            </a:r>
            <a:r>
              <a:rPr lang="zh-TW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數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TW" altLang="en-US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831271" y="4342852"/>
            <a:ext cx="2918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要進行估計或是預測的變數，值對應在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Y</a:t>
            </a:r>
            <a:r>
              <a:rPr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/>
                <a:cs typeface="Times New Roman" panose="02020603050405020304" pitchFamily="18" charset="0"/>
              </a:rPr>
              <a:t>上</a:t>
            </a:r>
            <a:endParaRPr lang="en-US" altLang="zh-TW" sz="2800" dirty="0">
              <a:solidFill>
                <a:srgbClr val="0000FF"/>
              </a:solidFill>
              <a:latin typeface="Times New Roman" panose="02020603050405020304" pitchFamily="18" charset="0"/>
              <a:ea typeface="標楷體" pitchFamily="65"/>
              <a:cs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7" y="4073208"/>
            <a:ext cx="4526672" cy="269009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613236" y="6383638"/>
            <a:ext cx="609600" cy="3496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535056" y="4941455"/>
            <a:ext cx="267854" cy="5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65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相關係數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關係數由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Pearson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所創建，其用於描述兩組數值變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區間尺度或比例尺度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間關係的強度，一般用</a:t>
                </a:r>
                <a14:m>
                  <m:oMath xmlns:m="http://schemas.openxmlformats.org/officeDocument/2006/math">
                    <m:r>
                      <a:rPr lang="zh-TW" alt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來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。相關係數的範圍在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與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之間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正負符號代表變數間關係的方向。正稱為正相關，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表示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兩變數的關係是正向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變數大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應變數就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；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負則稱為負相關，意指兩變數的關係是反向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自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變數大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小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應變數就小</a:t>
                </a:r>
                <a:r>
                  <a:rPr lang="en-US" altLang="zh-TW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大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7" r="-5259" b="-5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0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相關係數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</a:t>
                </a:r>
                <a:r>
                  <a:rPr lang="zh-TW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關係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數的計算</a:t>
                </a:r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sz="3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altLang="zh-TW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0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3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3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d>
                            <m:dPr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TW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8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依配對列出兩組資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料</a:t>
                </a:r>
                <a:endPara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計算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各組資料的算術平均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數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計算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兩組資料各別與其算術平均數的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差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配對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計算兩兩組資料差值的乘積並加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總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各別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計算兩組資料的標準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差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600"/>
                  </a:spcBef>
                  <a:buFont typeface="Wingdings" panose="05000000000000000000" pitchFamily="2" charset="2"/>
                  <a:buChar char="p"/>
                </a:pP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將</a:t>
                </a:r>
                <a:r>
                  <a: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上述計算所得資料代入公式求得相關係數</a:t>
                </a:r>
                <a:endParaRPr lang="en-US" altLang="zh-TW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內容版面配置區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b="-68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母體</a:t>
            </a:r>
            <a:r>
              <a:rPr lang="zh-TW" altLang="en-US" dirty="0"/>
              <a:t>相關</a:t>
            </a:r>
            <a:r>
              <a:rPr lang="zh-TW" altLang="en-US" dirty="0" smtClean="0"/>
              <a:t>係數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en-US" altLang="zh-TW" dirty="0" smtClean="0"/>
          </a:p>
          <a:p>
            <a:r>
              <a:rPr lang="zh-TW" altLang="en-US" dirty="0" smtClean="0"/>
              <a:t>分子</a:t>
            </a:r>
            <a:r>
              <a:rPr lang="zh-TW" altLang="en-US" dirty="0"/>
              <a:t>部分稱為共變異數</a:t>
            </a:r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71550" y="2276475"/>
          <a:ext cx="3571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5" imgW="1828800" imgH="660400" progId="">
                  <p:embed/>
                </p:oleObj>
              </mc:Choice>
              <mc:Fallback>
                <p:oleObj name="Equation" r:id="rId5" imgW="1828800" imgH="660400" progId="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276475"/>
                        <a:ext cx="35718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042988" y="4724400"/>
          <a:ext cx="50720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7" imgW="2552700" imgH="431800" progId="">
                  <p:embed/>
                </p:oleObj>
              </mc:Choice>
              <mc:Fallback>
                <p:oleObj name="Equation" r:id="rId7" imgW="2552700" imgH="431800" progId="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24400"/>
                        <a:ext cx="50720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68003"/>
              </p:ext>
            </p:extLst>
          </p:nvPr>
        </p:nvGraphicFramePr>
        <p:xfrm>
          <a:off x="5443097" y="1565147"/>
          <a:ext cx="3243703" cy="229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Visio" r:id="rId9" imgW="2795778" imgH="2056543" progId="Visio.Drawing.11">
                  <p:embed/>
                </p:oleObj>
              </mc:Choice>
              <mc:Fallback>
                <p:oleObj name="Visio" r:id="rId9" imgW="2795778" imgH="2056543" progId="Visio.Drawing.11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097" y="1565147"/>
                        <a:ext cx="3243703" cy="229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樣本</a:t>
            </a:r>
            <a:r>
              <a:rPr lang="zh-TW" altLang="en-US" dirty="0"/>
              <a:t>相關係數</a:t>
            </a:r>
          </a:p>
          <a:p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971550" y="2492375"/>
          <a:ext cx="4321175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5" imgW="2260600" imgH="660400" progId="">
                  <p:embed/>
                </p:oleObj>
              </mc:Choice>
              <mc:Fallback>
                <p:oleObj name="Equation" r:id="rId5" imgW="2260600" imgH="660400" progId="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92375"/>
                        <a:ext cx="4321175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97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1255</TotalTime>
  <Words>1731</Words>
  <Application>Microsoft Office PowerPoint</Application>
  <PresentationFormat>如螢幕大小 (4:3)</PresentationFormat>
  <Paragraphs>165</Paragraphs>
  <Slides>25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8" baseType="lpstr">
      <vt:lpstr>課程名稱</vt:lpstr>
      <vt:lpstr>Equation</vt:lpstr>
      <vt:lpstr>Visio</vt:lpstr>
      <vt:lpstr>到底有沒有關係-相關分析一</vt:lpstr>
      <vt:lpstr>相關分析與簡單線性迴歸</vt:lpstr>
      <vt:lpstr>相關分析</vt:lpstr>
      <vt:lpstr>PowerPoint 簡報</vt:lpstr>
      <vt:lpstr>PowerPoint 簡報</vt:lpstr>
      <vt:lpstr>相關係數</vt:lpstr>
      <vt:lpstr>相關係數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相關係數的延伸意義</vt:lpstr>
      <vt:lpstr>PowerPoint 簡報</vt:lpstr>
      <vt:lpstr>例題一</vt:lpstr>
      <vt:lpstr>PowerPoint 簡報</vt:lpstr>
      <vt:lpstr>相關係數的t檢定</vt:lpstr>
      <vt:lpstr>相關係數的t檢定</vt:lpstr>
      <vt:lpstr>例題二</vt:lpstr>
      <vt:lpstr>例題三</vt:lpstr>
      <vt:lpstr>重點摘述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BPC</cp:lastModifiedBy>
  <cp:revision>129</cp:revision>
  <dcterms:created xsi:type="dcterms:W3CDTF">2017-11-07T02:54:43Z</dcterms:created>
  <dcterms:modified xsi:type="dcterms:W3CDTF">2018-08-17T03:19:18Z</dcterms:modified>
</cp:coreProperties>
</file>