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326" r:id="rId3"/>
    <p:sldId id="327" r:id="rId4"/>
    <p:sldId id="329" r:id="rId5"/>
    <p:sldId id="331" r:id="rId6"/>
    <p:sldId id="389" r:id="rId7"/>
    <p:sldId id="391" r:id="rId8"/>
    <p:sldId id="328" r:id="rId9"/>
    <p:sldId id="330" r:id="rId10"/>
    <p:sldId id="332" r:id="rId11"/>
    <p:sldId id="333" r:id="rId12"/>
    <p:sldId id="334" r:id="rId13"/>
    <p:sldId id="335" r:id="rId14"/>
    <p:sldId id="336" r:id="rId15"/>
    <p:sldId id="393" r:id="rId16"/>
    <p:sldId id="337" r:id="rId17"/>
    <p:sldId id="338" r:id="rId18"/>
    <p:sldId id="339" r:id="rId19"/>
    <p:sldId id="340" r:id="rId20"/>
    <p:sldId id="341" r:id="rId21"/>
    <p:sldId id="395" r:id="rId22"/>
    <p:sldId id="394" r:id="rId23"/>
    <p:sldId id="392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403" r:id="rId32"/>
    <p:sldId id="407" r:id="rId33"/>
    <p:sldId id="404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3775" autoAdjust="0"/>
  </p:normalViewPr>
  <p:slideViewPr>
    <p:cSldViewPr>
      <p:cViewPr>
        <p:scale>
          <a:sx n="50" d="100"/>
          <a:sy n="50" d="100"/>
        </p:scale>
        <p:origin x="-57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E5299-8488-420F-AEFD-A7B9AA019329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83F4-5B41-4EC3-B247-690080D5C27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wR9EcKN_J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5722E-D04D-4EEA-8CED-5B53684637C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83F4-5B41-4EC3-B247-690080D5C27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3"/>
              </a:rPr>
              <a:t>http://www.youtube.com/watch?v=YwR9EcKN_Jc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C3B36-B63F-4D21-8C5E-CC7F5C8A36A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83F4-5B41-4EC3-B247-690080D5C27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83F4-5B41-4EC3-B247-690080D5C272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3DE-F576-4861-89E1-C37D47A411F7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502-4AA9-46EB-992D-00E69AC042D4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939-7841-45BF-AFC8-B7BFD238727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D66B58-4B8D-4DA8-B287-53B10E1858C4}" type="datetime1">
              <a:rPr lang="zh-TW" altLang="en-US" smtClean="0"/>
              <a:pPr/>
              <a:t>2018/7/23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B4093C-80A9-40A2-B7E2-64CDC064766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1A03A-CB4A-4F5A-8408-E0A9B0883F14}" type="datetime1">
              <a:rPr lang="zh-TW" altLang="en-US" smtClean="0"/>
              <a:pPr/>
              <a:t>2018/7/23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898396-0B05-4088-AA02-D90C0A07D93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D76-2387-4BA0-9A1C-E9E47D20150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571E-44F3-4A91-9AF7-D0DE5A4FB570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4D59-C955-46B0-BEF1-29F351C66905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35EE-AF2C-4ADD-B578-C26ABCF422DE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90E2-384A-48B4-B29F-B6A511EB7F2D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2F6C-A7FA-46B1-96A0-66987C2EC8B5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73D21-4D39-4455-9298-61B44A62C811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82B9-8B4A-4CE3-86B1-7CE03EC83F68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BBADC2D9-CAED-4973-AEBD-B4B3EDD03D67}" type="datetime1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page2.nifty.com/koto-orthopaedics/sakotukossetu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傷害介紹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肩關節脫臼及不穩定傷害</a:t>
            </a:r>
            <a:endParaRPr lang="zh-TW" altLang="en-US" sz="5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盂肱關節脫臼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40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一般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分為三個類型，其傷害之機轉不同，分別是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向前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的：被迫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外展、外旋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的動作，或直接撞擊肩之後側，使肱骨頭自關節盂前方滑脫出關節所引起（最多）。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向下的：手臂外展時，外力由上向下的撞擊。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向後的：做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動作而外力直接撞擊肩之前側，或跌倒時以手去撐地。</a:t>
            </a:r>
          </a:p>
        </p:txBody>
      </p:sp>
      <p:pic>
        <p:nvPicPr>
          <p:cNvPr id="5" name="Picture 4" descr="p07-4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4437112"/>
            <a:ext cx="34499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症狀與徵兆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失去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功能（不能動）、劇痛、腫脹。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外觀上有明顯的變形，圓滑的三角肌外型消失，肩峰下有凹陷等（如圖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6-5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1140" name="Picture 4" descr="ãè«ä½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69723"/>
            <a:ext cx="3528392" cy="3388277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2420888"/>
            <a:ext cx="5076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492896"/>
            <a:ext cx="43338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ãè«ä½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 r="57692" b="41924"/>
          <a:stretch>
            <a:fillRect/>
          </a:stretch>
        </p:blipFill>
        <p:spPr bwMode="auto">
          <a:xfrm>
            <a:off x="7380312" y="4293096"/>
            <a:ext cx="1584176" cy="2088232"/>
          </a:xfrm>
          <a:prstGeom prst="rect">
            <a:avLst/>
          </a:prstGeom>
          <a:noFill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351837" cy="59055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不同方向的脫位亦有不同情況的臨床表徵：</a:t>
            </a:r>
          </a:p>
          <a:p>
            <a:pPr lvl="1"/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向前的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肩膀前側疼痛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手臂的位置被「卡」在略做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外展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(20 )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的姿勢。</a:t>
            </a:r>
          </a:p>
          <a:p>
            <a:pPr lvl="1"/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向下的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腋窩處鼓起（因肱骨頭向下塌陷）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手臂被「卡」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在外展約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45°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的位置（</a:t>
            </a:r>
            <a:r>
              <a:rPr lang="zh-TW" altLang="en-US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肱骨頭可能會頂住血管而造成缺血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</a:p>
          <a:p>
            <a:pPr lvl="1"/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向後的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肩後觸摸到肱骨頭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手臂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被「卡」在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內收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內旋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的（即手臂橫向前）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姿勢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圓滑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的三角肌前部會變平，喙突會變得突顯出來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脫臼時，傷者通常會以</a:t>
            </a:r>
            <a:r>
              <a:rPr lang="zh-TW" altLang="en-US" dirty="0" smtClean="0">
                <a:solidFill>
                  <a:srgbClr val="FF0000"/>
                </a:solidFill>
              </a:rPr>
              <a:t>健側的手將傷肢撐在體側的位置</a:t>
            </a:r>
            <a:r>
              <a:rPr lang="zh-TW" altLang="en-US" dirty="0" smtClean="0"/>
              <a:t>，且抗拒任何試圖將手臂</a:t>
            </a:r>
            <a:r>
              <a:rPr lang="zh-TW" altLang="en-US" dirty="0" smtClean="0">
                <a:solidFill>
                  <a:srgbClr val="FF0000"/>
                </a:solidFill>
              </a:rPr>
              <a:t>橫過胸前</a:t>
            </a:r>
            <a:r>
              <a:rPr lang="zh-TW" altLang="en-US" dirty="0" smtClean="0"/>
              <a:t>的動作（因為會產生劇痛）。</a:t>
            </a:r>
            <a:endParaRPr lang="zh-TW" altLang="en-US" dirty="0"/>
          </a:p>
        </p:txBody>
      </p:sp>
      <p:pic>
        <p:nvPicPr>
          <p:cNvPr id="4" name="Picture 2" descr="6-10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38" t="12169" r="13538" b="54791"/>
          <a:stretch>
            <a:fillRect/>
          </a:stretch>
        </p:blipFill>
        <p:spPr bwMode="auto">
          <a:xfrm>
            <a:off x="1728192" y="3276500"/>
            <a:ext cx="5652120" cy="3464868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習慣性肩關節脫臼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ea1ChtPeriod"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沒有明顯創傷的病史，而且身上多處關節也有過度伸展及鬆弛的現象。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>
              <a:buFont typeface="+mj-ea"/>
              <a:buAutoNum type="ea1ChtPeriod"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主要是因為創傷，由外力造成肩關節脫位的後　　　　　遺症。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幾乎都是前方向的脫臼。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理學檢查方式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Apprehension Test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前脫位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外展外旋測試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後脫位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Norwood test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下脫位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下拉測試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484784"/>
            <a:ext cx="3816424" cy="27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照片 0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3568" y="3933056"/>
            <a:ext cx="4464496" cy="2655606"/>
          </a:xfrm>
          <a:prstGeom prst="rect">
            <a:avLst/>
          </a:prstGeom>
          <a:noFill/>
          <a:ln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理學檢查方式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Sulcus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Sign Test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空間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&gt;2cm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代表不穩定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2348880"/>
            <a:ext cx="30657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3140968"/>
            <a:ext cx="39020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>
            <a:off x="7308304" y="3284984"/>
            <a:ext cx="0" cy="288032"/>
          </a:xfrm>
          <a:prstGeom prst="line">
            <a:avLst/>
          </a:prstGeom>
          <a:ln w="381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盂肱關節前後穩定度測試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後拉測試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Picture 4" descr="照片 0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36492" y="2564904"/>
            <a:ext cx="6396085" cy="4047290"/>
          </a:xfrm>
          <a:prstGeom prst="rect">
            <a:avLst/>
          </a:prstGeom>
          <a:noFill/>
          <a:ln/>
        </p:spPr>
      </p:pic>
      <p:cxnSp>
        <p:nvCxnSpPr>
          <p:cNvPr id="5" name="直線接點 4"/>
          <p:cNvCxnSpPr/>
          <p:nvPr/>
        </p:nvCxnSpPr>
        <p:spPr>
          <a:xfrm>
            <a:off x="1907704" y="4437112"/>
            <a:ext cx="216024" cy="0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 flipV="1">
            <a:off x="4860032" y="4653136"/>
            <a:ext cx="224408" cy="8384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鎖骨骨折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通常來自直接撞擊鎖骨，例如：打橄欖球時的衝撞，自交通工具（馬或自行車等）或高處跌落地面時以手撐地（如圖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6-1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），而衝擊的力量向上傳到鎖骨時所發生。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Picture 2" descr="6-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84" t="30989" r="20044" b="40421"/>
          <a:stretch>
            <a:fillRect/>
          </a:stretch>
        </p:blipFill>
        <p:spPr bwMode="auto">
          <a:xfrm>
            <a:off x="2051720" y="3356992"/>
            <a:ext cx="5091338" cy="3256335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不穩定等級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正常：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0-25%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位移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第一級：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25-50% 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第二級：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&gt;50%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但會自己回復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第三級：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&gt;50%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且持續保持脫位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復位法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b="1" dirty="0" smtClean="0"/>
              <a:t>專業治療師才可執行</a:t>
            </a:r>
            <a:endParaRPr lang="zh-CN" altLang="en-US" dirty="0" smtClean="0"/>
          </a:p>
          <a:p>
            <a:r>
              <a:rPr lang="zh-CN" altLang="en-US" b="1" dirty="0" smtClean="0"/>
              <a:t>手法复位</a:t>
            </a: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>　　</a:t>
            </a:r>
            <a:r>
              <a:rPr lang="en-US" altLang="zh-CN" b="1" dirty="0" smtClean="0"/>
              <a:t>(1)</a:t>
            </a:r>
            <a:r>
              <a:rPr lang="zh-CN" altLang="en-US" b="1" dirty="0" smtClean="0"/>
              <a:t>足蹬法</a:t>
            </a:r>
            <a:r>
              <a:rPr lang="en-US" altLang="zh-CN" b="1" dirty="0" smtClean="0"/>
              <a:t>(</a:t>
            </a:r>
            <a:r>
              <a:rPr lang="en-US" altLang="zh-CN" b="1" dirty="0" err="1" smtClean="0"/>
              <a:t>Hippocrate's</a:t>
            </a:r>
            <a:r>
              <a:rPr lang="zh-CN" altLang="en-US" b="1" dirty="0" smtClean="0"/>
              <a:t>法</a:t>
            </a:r>
            <a:r>
              <a:rPr lang="en-US" altLang="zh-CN" b="1" dirty="0" smtClean="0"/>
              <a:t>)</a:t>
            </a: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>　　患者仰卧，</a:t>
            </a:r>
            <a:r>
              <a:rPr lang="zh-TW" altLang="en-US" dirty="0" smtClean="0"/>
              <a:t>術者</a:t>
            </a:r>
            <a:r>
              <a:rPr lang="zh-CN" altLang="en-US" dirty="0" smtClean="0"/>
              <a:t>双手握住患</a:t>
            </a:r>
            <a:r>
              <a:rPr lang="zh-TW" altLang="en-US" dirty="0" smtClean="0"/>
              <a:t>者患</a:t>
            </a:r>
            <a:r>
              <a:rPr lang="zh-CN" altLang="en-US" dirty="0" smtClean="0"/>
              <a:t>肢腕部，足跟置于患侧腋窝，两手用稳定持续的力量牵引，牵引中足跟向外</a:t>
            </a:r>
            <a:r>
              <a:rPr lang="zh-TW" altLang="en-US" dirty="0" smtClean="0"/>
              <a:t>推擠肱骨頭</a:t>
            </a:r>
            <a:r>
              <a:rPr lang="zh-CN" altLang="en-US" dirty="0" smtClean="0"/>
              <a:t>，同时旋转，内收上臂即可复位。复位时可听到响声。</a:t>
            </a:r>
          </a:p>
          <a:p>
            <a:pPr>
              <a:buNone/>
            </a:pPr>
            <a:r>
              <a:rPr lang="zh-CN" altLang="en-US" dirty="0" smtClean="0"/>
              <a:t>　</a:t>
            </a:r>
            <a:r>
              <a:rPr lang="zh-CN" altLang="en-US" b="1" dirty="0" smtClean="0"/>
              <a:t>　</a:t>
            </a:r>
            <a:r>
              <a:rPr lang="en-US" altLang="zh-CN" b="1" dirty="0" smtClean="0"/>
              <a:t>(2)</a:t>
            </a:r>
            <a:r>
              <a:rPr lang="zh-CN" altLang="en-US" b="1" dirty="0" smtClean="0"/>
              <a:t>科氏法</a:t>
            </a:r>
            <a:r>
              <a:rPr lang="en-US" altLang="zh-CN" b="1" dirty="0" smtClean="0"/>
              <a:t>(Kocher's</a:t>
            </a:r>
            <a:r>
              <a:rPr lang="zh-CN" altLang="en-US" b="1" dirty="0" smtClean="0"/>
              <a:t>法</a:t>
            </a:r>
            <a:r>
              <a:rPr lang="en-US" altLang="zh-CN" b="1" dirty="0" smtClean="0"/>
              <a:t>)</a:t>
            </a:r>
            <a:endParaRPr lang="zh-CN" altLang="en-US" dirty="0" smtClean="0"/>
          </a:p>
          <a:p>
            <a:pPr>
              <a:buNone/>
            </a:pPr>
            <a:r>
              <a:rPr lang="zh-CN" altLang="en-US" dirty="0" smtClean="0"/>
              <a:t>　　此</a:t>
            </a:r>
            <a:r>
              <a:rPr lang="zh-TW" altLang="en-US" dirty="0" smtClean="0"/>
              <a:t>方式</a:t>
            </a:r>
            <a:r>
              <a:rPr lang="zh-CN" altLang="en-US" dirty="0" smtClean="0"/>
              <a:t>在肌肉</a:t>
            </a:r>
            <a:r>
              <a:rPr lang="zh-TW" altLang="en-US" dirty="0" smtClean="0"/>
              <a:t>鬆弛下容易成功</a:t>
            </a:r>
            <a:r>
              <a:rPr lang="zh-CN" altLang="en-US" dirty="0" smtClean="0"/>
              <a:t>，</a:t>
            </a:r>
            <a:r>
              <a:rPr lang="zh-TW" altLang="en-US" dirty="0" smtClean="0"/>
              <a:t>過程</a:t>
            </a:r>
            <a:r>
              <a:rPr lang="zh-CN" altLang="en-US" dirty="0" smtClean="0"/>
              <a:t>切勿用力过猛，防止肱骨</a:t>
            </a:r>
            <a:r>
              <a:rPr lang="zh-TW" altLang="en-US" dirty="0" smtClean="0"/>
              <a:t>頸</a:t>
            </a:r>
            <a:r>
              <a:rPr lang="zh-CN" altLang="en-US" dirty="0" smtClean="0"/>
              <a:t>受到</a:t>
            </a:r>
            <a:r>
              <a:rPr lang="zh-TW" altLang="en-US" dirty="0" smtClean="0"/>
              <a:t>過</a:t>
            </a:r>
            <a:r>
              <a:rPr lang="zh-CN" altLang="en-US" dirty="0" smtClean="0"/>
              <a:t>大的扭</a:t>
            </a:r>
            <a:r>
              <a:rPr lang="zh-TW" altLang="en-US" dirty="0" smtClean="0"/>
              <a:t>轉力</a:t>
            </a:r>
            <a:r>
              <a:rPr lang="zh-CN" altLang="en-US" dirty="0" smtClean="0"/>
              <a:t>而</a:t>
            </a:r>
            <a:r>
              <a:rPr lang="zh-TW" altLang="en-US" dirty="0" smtClean="0"/>
              <a:t>發</a:t>
            </a:r>
            <a:r>
              <a:rPr lang="zh-CN" altLang="en-US" dirty="0" smtClean="0"/>
              <a:t>生骨折。</a:t>
            </a:r>
          </a:p>
          <a:p>
            <a:pPr>
              <a:buNone/>
            </a:pPr>
            <a:r>
              <a:rPr lang="zh-CN" altLang="en-US" dirty="0" smtClean="0"/>
              <a:t>　　手法步骤：一手握腕部，屈肘到</a:t>
            </a:r>
            <a:r>
              <a:rPr lang="en-US" altLang="zh-CN" dirty="0" smtClean="0"/>
              <a:t>90</a:t>
            </a:r>
            <a:r>
              <a:rPr lang="zh-CN" altLang="en-US" dirty="0" smtClean="0"/>
              <a:t>度，使肱二头肌松弛 ，另一手握肘部，持续牵引，轻度外展，逐渐将上臂外旋，然后内收使肘部沿胸壁近中线，再内旋上臂，此时即可复位。并可听到响声。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習慣性脫臼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多見於</a:t>
            </a:r>
            <a:r>
              <a:rPr lang="zh-CN" altLang="en-US" dirty="0" smtClean="0"/>
              <a:t>青</a:t>
            </a:r>
            <a:r>
              <a:rPr lang="zh-TW" altLang="en-US" dirty="0" smtClean="0"/>
              <a:t>壯</a:t>
            </a:r>
            <a:r>
              <a:rPr lang="zh-CN" altLang="en-US" dirty="0" smtClean="0"/>
              <a:t>年，</a:t>
            </a:r>
            <a:r>
              <a:rPr lang="zh-TW" altLang="en-US" dirty="0" smtClean="0"/>
              <a:t>通常認為是在首次脫位時造成肱骨的損傷</a:t>
            </a:r>
            <a:endParaRPr lang="en-US" altLang="zh-TW" dirty="0" smtClean="0"/>
          </a:p>
          <a:p>
            <a:r>
              <a:rPr lang="zh-TW" altLang="en-US" dirty="0" smtClean="0"/>
              <a:t>包含軟骨盂唇或骨頭邊緣</a:t>
            </a:r>
            <a:r>
              <a:rPr lang="zh-CN" altLang="en-US" dirty="0" smtClean="0"/>
              <a:t>没有良好修复，肱骨</a:t>
            </a:r>
            <a:r>
              <a:rPr lang="zh-TW" altLang="en-US" dirty="0" smtClean="0"/>
              <a:t>頭後外側凹陷處便平、關節變得鬆弛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TW" altLang="en-US" dirty="0" smtClean="0"/>
              <a:t>遭受外力下很容易又產生脫臼。</a:t>
            </a:r>
            <a:endParaRPr lang="en-US" altLang="zh-CN" dirty="0" smtClean="0"/>
          </a:p>
          <a:p>
            <a:r>
              <a:rPr lang="en-US" altLang="zh-TW" dirty="0" smtClean="0"/>
              <a:t>X</a:t>
            </a:r>
            <a:r>
              <a:rPr lang="zh-TW" altLang="en-US" dirty="0" smtClean="0"/>
              <a:t>光可觀察到</a:t>
            </a:r>
            <a:r>
              <a:rPr lang="zh-CN" altLang="en-US" dirty="0" smtClean="0"/>
              <a:t>肱骨</a:t>
            </a:r>
            <a:r>
              <a:rPr lang="zh-TW" altLang="en-US" dirty="0" smtClean="0"/>
              <a:t>頭後側缺損</a:t>
            </a:r>
            <a:r>
              <a:rPr lang="zh-CN" altLang="en-US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處置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如脫位頻繁宜用手術治療，目的在於增強關節囊前壁，防止過分外旋外展活動，穩定關節，以避免再脫位。</a:t>
            </a:r>
            <a:endParaRPr lang="zh-CN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肩盂唇撕裂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Glenoid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labral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tear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(SLAP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lesion)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dirty="0" smtClean="0"/>
              <a:t>Superior Labrum Anterior to Posterior Lesions, SLAP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介紹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4953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投擲與過肩揮拍或擊球的運動員（棒球投手與守備、標鎗、羽球、網球、排球等）常見的肩關節傷害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可發生在不同的位置，以往認為最常見的是肩關節前下方的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Bankart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lesion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，它是肩關節不穩或反復性肩關節脫臼的主要原因之一</a:t>
            </a:r>
            <a:endParaRPr lang="en-US" altLang="zh-TW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上肩盂唇裂傷病灶在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1900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Stephen Snyder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首先發表相關報告，並稱之為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SLAP lesion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Superior Labrum Anterior to Posterior lesion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SLAP lesion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前上方及後上方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發生的位置多在盂唇上方的前後部位（上：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superior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；唇：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labrum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；前：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anterior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；後：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posterior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），故又稱為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SLAP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型傷害。</a:t>
            </a:r>
          </a:p>
        </p:txBody>
      </p:sp>
      <p:pic>
        <p:nvPicPr>
          <p:cNvPr id="59396" name="Picture 4" descr="SL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23928" y="1988840"/>
            <a:ext cx="4953000" cy="3184525"/>
          </a:xfrm>
          <a:noFill/>
          <a:ln/>
        </p:spPr>
      </p:pic>
      <p:sp>
        <p:nvSpPr>
          <p:cNvPr id="5" name="橢圓 4"/>
          <p:cNvSpPr/>
          <p:nvPr/>
        </p:nvSpPr>
        <p:spPr>
          <a:xfrm>
            <a:off x="3851920" y="1844824"/>
            <a:ext cx="237626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093C-80A9-40A2-B7E2-64CDC064766B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SLAP</a:t>
            </a:r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的分類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磨損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但完整的附著</a:t>
            </a:r>
          </a:p>
          <a:p>
            <a:pPr marL="952500" lvl="1" indent="-4953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撕裂傷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盂唇與肱二頭肌複合體不穩定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最常見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952500" lvl="1" indent="-4953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水桶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手把式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(bucket-handle),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裂開的盂唇可能移位到關節內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肱二頭肌的附著點仍完整</a:t>
            </a:r>
          </a:p>
          <a:p>
            <a:pPr marL="952500" lvl="1" indent="-495300">
              <a:buFont typeface="+mj-lt"/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水桶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手把式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肱二頭肌腱位置脫位</a:t>
            </a:r>
          </a:p>
        </p:txBody>
      </p:sp>
      <p:pic>
        <p:nvPicPr>
          <p:cNvPr id="60420" name="Picture 4" descr="SLAP分級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68538" y="3789363"/>
            <a:ext cx="4465637" cy="2879725"/>
          </a:xfrm>
          <a:noFill/>
          <a:ln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8396-0B05-4088-AA02-D90C0A07D936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SLAP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個型態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第一型（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Type 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）：磨損而仍完整錨住（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Labrum Fraying with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ntact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anchor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），只要作關節鏡清除術（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Arthroscopic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debidement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）即可。</a:t>
            </a:r>
            <a:b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第二型（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Type 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）：二頭肌附著點分離（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Biceps anchor detachment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），需作關節鏡（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Arthroscopy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）或開刀固定（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Tenodesis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第三型（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Type 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）：二頭肌附著的上盂唇處出現桶提把狀破裂（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Superior labrum Bucket-handle tear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），需作關節鏡清除術（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Arthroscopic debridement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第四型（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Type 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）：上盂唇有桶提把狀破裂（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Superior labrum Bucket-handle tear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），而且破裂到二頭肌定住處（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with Biceps anchor rupture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），需作修補（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Repair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）或肌腱固定術（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Tenodesis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），需視破裂情況如何而決定。</a:t>
            </a:r>
            <a:b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第五型（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Type 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）：任何以上四種情況的複合型（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Compound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6309320"/>
            <a:ext cx="10620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http://www.afa-sport.com.tw/contentbypermalink/678319da01bdfb306a0e24663d90ec98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96136" y="594928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陳志華醫師官方網站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投擲動作好發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SLAP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的原因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04008"/>
            <a:ext cx="8229600" cy="4389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投擲動作的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加速期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Acceleration phase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），手臂內收和內轉的力量使肱骨頭施加壓力於前上肩盂唇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前臂下壓動作中，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肱二頭肌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肌腱對前上肩盂唇的強力拉扯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旋轉肌肌腱炎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造成其收縮動作之不協調，或是因關節囊後側的力量減損，造成肱骨頭略為向前向上移位，並增加該處肩盂唇之壓力。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221088"/>
            <a:ext cx="4202832" cy="25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ortho-md.com/images/proceduresImg/SHOULDE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3645024"/>
            <a:ext cx="2160240" cy="2915023"/>
          </a:xfrm>
          <a:prstGeom prst="rect">
            <a:avLst/>
          </a:prstGeom>
          <a:noFill/>
        </p:spPr>
      </p:pic>
      <p:sp>
        <p:nvSpPr>
          <p:cNvPr id="8" name="橢圓 7"/>
          <p:cNvSpPr/>
          <p:nvPr/>
        </p:nvSpPr>
        <p:spPr>
          <a:xfrm>
            <a:off x="683568" y="4293096"/>
            <a:ext cx="1224136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homepage2.nifty.com/koto-orthopaedics/sakotu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219700" cy="4019550"/>
          </a:xfrm>
          <a:prstGeom prst="rect">
            <a:avLst/>
          </a:prstGeom>
          <a:noFill/>
        </p:spPr>
      </p:pic>
      <p:pic>
        <p:nvPicPr>
          <p:cNvPr id="1028" name="Picture 4" descr="http://homepage2.nifty.com/koto-orthopaedics/sakotu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88366"/>
            <a:ext cx="4932040" cy="2569634"/>
          </a:xfrm>
          <a:prstGeom prst="rect">
            <a:avLst/>
          </a:prstGeom>
          <a:noFill/>
        </p:spPr>
      </p:pic>
      <p:pic>
        <p:nvPicPr>
          <p:cNvPr id="1030" name="Picture 6" descr="http://homepage2.nifty.com/koto-orthopaedics/sakotu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437112"/>
            <a:ext cx="3528392" cy="2009776"/>
          </a:xfrm>
          <a:prstGeom prst="rect">
            <a:avLst/>
          </a:prstGeom>
          <a:noFill/>
        </p:spPr>
      </p:pic>
      <p:pic>
        <p:nvPicPr>
          <p:cNvPr id="1032" name="Picture 8" descr="http://homepage2.nifty.com/koto-orthopaedics/sakotu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64088" y="1484784"/>
            <a:ext cx="3491880" cy="225148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648866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http://kotoseikeigeka.life.coocan.jp/sakotukossetu.htm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後上肩盂唇之傷害則常由投擲動作之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Cocked phase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造成肩關節後方旋轉肌與後上肩盂唇間之擠壓所造成。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3645024"/>
            <a:ext cx="4202832" cy="25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779912" y="3717032"/>
            <a:ext cx="1800200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peel-back</a:t>
            </a:r>
            <a:r>
              <a:rPr lang="zh-TW" altLang="zh-TW" dirty="0" smtClean="0"/>
              <a:t>機轉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造成</a:t>
            </a:r>
            <a:r>
              <a:rPr lang="en-US" altLang="zh-TW" dirty="0" smtClean="0"/>
              <a:t>SLAP</a:t>
            </a:r>
            <a:r>
              <a:rPr lang="zh-TW" altLang="zh-TW" dirty="0" smtClean="0"/>
              <a:t>最重要的因素，但造成</a:t>
            </a:r>
            <a:r>
              <a:rPr lang="en-US" altLang="zh-TW" dirty="0" smtClean="0"/>
              <a:t>SLAP</a:t>
            </a:r>
            <a:r>
              <a:rPr lang="zh-TW" altLang="zh-TW" dirty="0" smtClean="0"/>
              <a:t>損傷尚有肌力不平衡、肩胛骨功能障礙、內旋角度不足、前關節囊鬆弛與旋轉肌群的無力等原因。且這些原因可能為一個漸進的過程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88024" y="6453336"/>
            <a:ext cx="4081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(Popp, &amp; </a:t>
            </a:r>
            <a:r>
              <a:rPr lang="en-US" altLang="zh-TW" dirty="0" err="1" smtClean="0"/>
              <a:t>Schöffl</a:t>
            </a:r>
            <a:r>
              <a:rPr lang="en-US" altLang="zh-TW" dirty="0" smtClean="0"/>
              <a:t>, 2015; </a:t>
            </a:r>
            <a:r>
              <a:rPr lang="zh-TW" altLang="zh-TW" dirty="0" smtClean="0"/>
              <a:t>張軒澔等，</a:t>
            </a:r>
            <a:r>
              <a:rPr lang="en-US" altLang="zh-TW" dirty="0" smtClean="0"/>
              <a:t>2016)</a:t>
            </a: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-3773" b="50214"/>
          <a:stretch/>
        </p:blipFill>
        <p:spPr bwMode="auto">
          <a:xfrm>
            <a:off x="1475656" y="4077072"/>
            <a:ext cx="309634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-6792" t="50055"/>
          <a:stretch/>
        </p:blipFill>
        <p:spPr bwMode="auto">
          <a:xfrm>
            <a:off x="5220072" y="4077072"/>
            <a:ext cx="316835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盂肱關節內旋活動度缺損</a:t>
            </a:r>
            <a:r>
              <a:rPr lang="en-US" altLang="zh-TW" dirty="0" err="1" smtClean="0"/>
              <a:t>Glenohumeral</a:t>
            </a:r>
            <a:r>
              <a:rPr lang="en-US" altLang="zh-TW" dirty="0" smtClean="0"/>
              <a:t> Internal Rotation Deficit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簡稱</a:t>
            </a:r>
            <a:r>
              <a:rPr lang="en-US" altLang="zh-TW" dirty="0" smtClean="0"/>
              <a:t>G.I.R.D.</a:t>
            </a:r>
          </a:p>
          <a:p>
            <a:r>
              <a:rPr lang="zh-TW" altLang="en-US" dirty="0" smtClean="0"/>
              <a:t>一種骨質適應的過程，肱骨頭後傾角度所指水平面上角度的變化</a:t>
            </a:r>
            <a:endParaRPr lang="en-US" altLang="zh-TW" dirty="0" smtClean="0"/>
          </a:p>
          <a:p>
            <a:r>
              <a:rPr lang="zh-TW" altLang="en-US" dirty="0" smtClean="0"/>
              <a:t>後傾角度將形成更大的肩外旋角度，但肩內旋角度也受到抑制</a:t>
            </a:r>
            <a:endParaRPr lang="en-US" altLang="zh-TW" dirty="0" smtClean="0"/>
          </a:p>
          <a:p>
            <a:r>
              <a:rPr lang="zh-TW" altLang="en-US" dirty="0" smtClean="0"/>
              <a:t>後傾過多使後關節囊增厚，降低內旋活動度，對盂唇帶來更大的張力，造成更多缺損的風險。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80112" y="5805264"/>
            <a:ext cx="210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(Reagan et al., 2002)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36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症狀與徵兆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產生劇痛，外觀上有局部腫脹、瘀青。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鎖骨外觀可能明顯變形（通常是斷端內側向上、斷端外側向下向內的變形）。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手臂麻痺出現。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症狀與徵兆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33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好發男性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骨折位置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骨幹處時，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應可看到外觀明顯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變形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頭或其頸部時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，外觀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可能和肩關節脫臼十分類似。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會出現疼痛、腫脹、變色。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無法移動手臂。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可能出現整個手臂麻痺或甚至癱瘓的情形。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處置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固定主要用肩膀吊帶及八字肩帶，雖然八字肩帶較常被使用但有較不舒服及笨重難以適應的缺點。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通常在固定</a:t>
            </a:r>
            <a:r>
              <a:rPr lang="en-US" altLang="zh-TW" dirty="0" smtClean="0"/>
              <a:t>1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</a:t>
            </a:r>
            <a:r>
              <a:rPr lang="zh-TW" altLang="en-US" dirty="0" smtClean="0"/>
              <a:t>週或主要疼痛會下降較舒服了即可移除。</a:t>
            </a:r>
            <a:endParaRPr lang="zh-TW" altLang="en-US" dirty="0"/>
          </a:p>
        </p:txBody>
      </p:sp>
      <p:pic>
        <p:nvPicPr>
          <p:cNvPr id="2050" name="Picture 2" descr="https://lh4.googleusercontent.com/-rDWP3lru3gk/UtPHAdmD6OI/AAAAAAAASQA/g7nUHlyrAEM/s512/12541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327780" cy="5013176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最常造成鎖骨中段骨折的原因是運動傷害，平均年齡在</a:t>
            </a:r>
            <a:r>
              <a:rPr lang="en-US" altLang="zh-TW" dirty="0" smtClean="0"/>
              <a:t>21</a:t>
            </a:r>
            <a:r>
              <a:rPr lang="zh-TW" altLang="en-US" dirty="0" smtClean="0"/>
              <a:t>歲左右。通常在小朋友因為骨膜再生功能強，所以在</a:t>
            </a:r>
            <a:r>
              <a:rPr lang="en-US" altLang="zh-TW" dirty="0" smtClean="0"/>
              <a:t>4</a:t>
            </a:r>
            <a:r>
              <a:rPr lang="zh-TW" altLang="en-US" dirty="0" smtClean="0"/>
              <a:t>至</a:t>
            </a:r>
            <a:r>
              <a:rPr lang="en-US" altLang="zh-TW" dirty="0" smtClean="0"/>
              <a:t>6</a:t>
            </a:r>
            <a:r>
              <a:rPr lang="zh-TW" altLang="en-US" dirty="0" smtClean="0"/>
              <a:t>週後通常會癒合良好。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復健法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http://homepage2.nifty.com/koto-orthopaedics/sakotu/sakotu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89288" cy="525658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79637" y="6372036"/>
            <a:ext cx="750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:</a:t>
            </a:r>
            <a:r>
              <a:rPr lang="en-US" altLang="zh-TW" dirty="0" smtClean="0">
                <a:hlinkClick r:id="rId4"/>
              </a:rPr>
              <a:t>http://homepage2.nifty.com/koto-orthopaedics/sakotukossetu.htm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肱骨（頭／骨幹）骨折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231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肱骨可能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因直接或間接的衝擊而造成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骨折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骨折可能發生在骨幹上面，也可能出現在肱骨頭（在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肱骨近端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最容易出現的位置在肱骨頭下方的頸部）。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1428</Words>
  <Application>Microsoft Office PowerPoint</Application>
  <PresentationFormat>如螢幕大小 (4:3)</PresentationFormat>
  <Paragraphs>157</Paragraphs>
  <Slides>33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傷害介紹</vt:lpstr>
      <vt:lpstr>鎖骨骨折</vt:lpstr>
      <vt:lpstr>投影片 3</vt:lpstr>
      <vt:lpstr>症狀與徵兆</vt:lpstr>
      <vt:lpstr>症狀與徵兆</vt:lpstr>
      <vt:lpstr>處置 </vt:lpstr>
      <vt:lpstr>投影片 7</vt:lpstr>
      <vt:lpstr>復健法</vt:lpstr>
      <vt:lpstr>肱骨（頭／骨幹）骨折</vt:lpstr>
      <vt:lpstr>肩關節脫臼及不穩定傷害</vt:lpstr>
      <vt:lpstr>盂肱關節脫臼</vt:lpstr>
      <vt:lpstr>症狀與徵兆</vt:lpstr>
      <vt:lpstr>投影片 13</vt:lpstr>
      <vt:lpstr>投影片 14</vt:lpstr>
      <vt:lpstr>投影片 15</vt:lpstr>
      <vt:lpstr>習慣性肩關節脫臼</vt:lpstr>
      <vt:lpstr>理學檢查方式</vt:lpstr>
      <vt:lpstr>理學檢查方式</vt:lpstr>
      <vt:lpstr>盂肱關節前後穩定度測試</vt:lpstr>
      <vt:lpstr>不穩定等級</vt:lpstr>
      <vt:lpstr>復位法</vt:lpstr>
      <vt:lpstr>習慣性脫臼</vt:lpstr>
      <vt:lpstr>處置</vt:lpstr>
      <vt:lpstr>肩盂唇撕裂</vt:lpstr>
      <vt:lpstr>介紹</vt:lpstr>
      <vt:lpstr>SLAP lesion </vt:lpstr>
      <vt:lpstr>SLAP的分類</vt:lpstr>
      <vt:lpstr>SLAP的5個型態</vt:lpstr>
      <vt:lpstr>投擲動作好發SLAP的原因</vt:lpstr>
      <vt:lpstr>投影片 30</vt:lpstr>
      <vt:lpstr>peel-back機轉</vt:lpstr>
      <vt:lpstr>盂肱關節內旋活動度缺損Glenohumeral Internal Rotation Deficit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肩關節之運動傷害防護與處置</dc:title>
  <dc:creator>WGChang</dc:creator>
  <cp:lastModifiedBy>WGChang</cp:lastModifiedBy>
  <cp:revision>69</cp:revision>
  <dcterms:created xsi:type="dcterms:W3CDTF">2018-04-14T04:31:48Z</dcterms:created>
  <dcterms:modified xsi:type="dcterms:W3CDTF">2018-07-23T04:08:45Z</dcterms:modified>
</cp:coreProperties>
</file>