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7"/>
  </p:notesMasterIdLst>
  <p:sldIdLst>
    <p:sldId id="300" r:id="rId3"/>
    <p:sldId id="301" r:id="rId4"/>
    <p:sldId id="427" r:id="rId5"/>
    <p:sldId id="435" r:id="rId6"/>
    <p:sldId id="434" r:id="rId7"/>
    <p:sldId id="431" r:id="rId8"/>
    <p:sldId id="429" r:id="rId9"/>
    <p:sldId id="432" r:id="rId10"/>
    <p:sldId id="433" r:id="rId11"/>
    <p:sldId id="428" r:id="rId12"/>
    <p:sldId id="436" r:id="rId13"/>
    <p:sldId id="438" r:id="rId14"/>
    <p:sldId id="440" r:id="rId15"/>
    <p:sldId id="439" r:id="rId16"/>
    <p:sldId id="448" r:id="rId17"/>
    <p:sldId id="450" r:id="rId18"/>
    <p:sldId id="451" r:id="rId19"/>
    <p:sldId id="452" r:id="rId20"/>
    <p:sldId id="461" r:id="rId21"/>
    <p:sldId id="453" r:id="rId22"/>
    <p:sldId id="454" r:id="rId23"/>
    <p:sldId id="455" r:id="rId24"/>
    <p:sldId id="456" r:id="rId25"/>
    <p:sldId id="459" r:id="rId26"/>
  </p:sldIdLst>
  <p:sldSz cx="9144000" cy="6858000" type="screen4x3"/>
  <p:notesSz cx="6858000" cy="9144000"/>
  <p:custDataLst>
    <p:tags r:id="rId2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01" autoAdjust="0"/>
  </p:normalViewPr>
  <p:slideViewPr>
    <p:cSldViewPr>
      <p:cViewPr varScale="1">
        <p:scale>
          <a:sx n="51" d="100"/>
          <a:sy n="5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B5AAA2E7-F6AA-42B9-8BB4-C93C26C34D7E}" type="datetime1">
              <a:rPr lang="en-US"/>
              <a:pPr lvl="0"/>
              <a:t>8/12/2018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D308D900-AE43-42E7-A896-AD1007333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P_citrate_lyas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Times New Roman" pitchFamily="18" charset="0"/>
                <a:ea typeface="標楷體" pitchFamily="65" charset="-120"/>
              </a:rPr>
              <a:t>若個體若在日常飲食中已經攝取足夠的營養素建議量，再補充營養品或補充劑並不會有任何額外的健康益處。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79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00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00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由離胺酸和甲硫胺酸合成，人體亦可由肝臟自行合成。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主要食物來源為乳製品及豬、牛、羊肉等紅肉，每天約可攝取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毫克。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除非是素食者或高齡者因進食量下降使得肉類攝取不足，否則一般人無須另外補充肉鹼。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標準使用劑量約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2,000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毫克，在腸道內會完全吸收，將一天的量分數次使用的效果較佳。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541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HCA</a:t>
            </a:r>
            <a:r>
              <a:rPr lang="zh-TW" altLang="en-US" sz="1200" dirty="0" smtClean="0"/>
              <a:t>抑制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 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  <a:hlinkClick r:id="rId3" tooltip="ATP citrate lyase"/>
              </a:rPr>
              <a:t>ATP citrate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  <a:hlinkClick r:id="rId3" tooltip="ATP citrate lyase"/>
              </a:rPr>
              <a:t>lyase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，</a:t>
            </a:r>
            <a:r>
              <a:rPr lang="zh-TW" altLang="en-US" sz="1200" dirty="0" smtClean="0"/>
              <a:t>抑制醣類轉換成脂肪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32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Times New Roman" pitchFamily="18" charset="0"/>
                <a:ea typeface="標楷體" pitchFamily="65" charset="-120"/>
              </a:rPr>
              <a:t>若個體若在日常飲食中已經攝取足夠的營養素建議量，再補充營養品或補充劑並不會有任何額外的健康益處。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42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1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</a:t>
            </a:r>
            <a:r>
              <a:rPr lang="zh-TW" altLang="en-US" sz="1200" dirty="0" smtClean="0">
                <a:latin typeface="標楷體"/>
                <a:ea typeface="標楷體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長距離跑者、素食者、少吃紅肉者、常碰撞導致紅血球破損者、女性運動員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Ca: 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室內運動、限制熱量者、生活在高緯度區域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0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Zn: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素食者、酗酒者 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和酒精代謝有關</a:t>
            </a:r>
            <a:r>
              <a:rPr lang="en-US" altLang="zh-TW" baseline="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0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87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53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養樂多代田菌</a:t>
            </a:r>
            <a:r>
              <a:rPr lang="en-US" altLang="zh-TW" sz="1200" b="1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〈 </a:t>
            </a:r>
            <a:r>
              <a:rPr lang="en-US" altLang="zh-TW" sz="1200" b="1" i="1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L. </a:t>
            </a:r>
            <a:r>
              <a:rPr lang="en-US" altLang="zh-TW" sz="1200" b="1" i="1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casei</a:t>
            </a:r>
            <a:r>
              <a:rPr lang="en-US" altLang="zh-TW" sz="1200" b="1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 Shirota 〉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A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菌是指被譽為「腸道守護神」的嗜酸乳桿菌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Lactobacillus acidophilus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，。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菌則是指雙歧桿菌屬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Bifidobacterium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中的菌種，多數業者常添加的是比菲德氏龍根菌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Bifidobacterium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longum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、雷特氏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Bifidobacterium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lactis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、比菲德氏菌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Bifidobacterium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bifidum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。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俗稱的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C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菌，則是指凱氏乳桿菌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Lactobacillus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casei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 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，是在腸道中定殖能力最強的乳酸菌，這些菌種的生理特性、特定的健康功效或有不同，但攝取都對人體的健康有所益處。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/>
            </a:r>
            <a:b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</a:b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另外一款常見的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LP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菌，其實是副乾酪乳桿菌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Lactobacillus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paracasei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的學名縮寫，較知名的菌株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LP33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，是由有「台灣益生菌之父」稱號的許清祥醫生，經過長時間篩選，自台灣健康新生兒的腸道中分離而得，主要功效為改善過敏體質。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Biofermin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-R Powder, antibiotics-resistant lactic acid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bacteriae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 6 mg/g/pack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（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Antibiotics-Resistant Lactic Acid </a:t>
            </a:r>
            <a:r>
              <a:rPr lang="en-US" altLang="zh-TW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Bacteriae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），為一耐性乳酸菌粉劑，建議劑量為每次一包，三餐飯後服用。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07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0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3A2A-084F-46B4-B53E-71A0A3AF8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059B2-AA28-4BB3-97D2-C798E7468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CDC37-E0C3-4FE8-A38A-EDC0FA6633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1192C72-483C-46EB-A7E4-D8CB6ACAA80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8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B2EC94B-183B-4579-9DF1-F9924296465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6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9B165AB-DD31-4D72-8DC8-BF7106EB1A4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AA0978B-E548-4116-847D-54229D83A18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8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F6B6E-96F8-42D2-B6A2-BF8D0D8C2A3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9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DFFBB9C-BFD9-4008-9F74-A7CA73AB75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9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81B7F98-B8B3-43B8-BAE8-39D529D968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CA1108B-6B72-4632-92BF-70831D21240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8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FB416-099E-4E34-91FC-9DCE759E1F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33D3E8E-EAFA-4F0D-AE57-E3DA0939F40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102212F-0FE9-4D48-9061-EB7D2CEFE16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1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C038AA9-23FD-47E3-9706-47BE7CE0880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6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BBF9-650A-4B28-AE24-8625881935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81A3E-D969-47D9-869D-A6FDEB77BD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6110E-026C-4E9C-9639-77765B49BC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E5946-3DEE-4D10-9A25-C6324525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FD678-7873-4C77-8298-FEE7EA576A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0B47-06F6-4AB3-844A-D023614A3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BE5AA-21AF-40EB-B181-8066464BA9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646A98D-1143-45A4-BB25-88B85E54D46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r>
              <a:rPr smtClean="0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smtClean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6322F06C-A6F4-41C9-83DB-4F6E477E8E4F}" type="slidenum">
              <a:rPr smtClean="0"/>
              <a:pPr/>
              <a:t>‹#›</a:t>
            </a:fld>
            <a:endParaRPr smtClean="0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91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onsumer.fda.gov.tw/Food/InfoHealthFood.aspx?nodeID=1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10" Type="http://schemas.openxmlformats.org/officeDocument/2006/relationships/image" Target="../media/image44.emf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../../BW%20Second%20Draft%20Slides/R&amp;D/ValueEngineOne/TCO/Consensure%20TCO%20V1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運動增補劑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陳亭亭</a:t>
            </a:r>
            <a:endParaRPr 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5658" y="291030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 smtClean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34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BFC2CD-C80E-4906-8618-72DAE32B8AE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b="1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b="1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34881" y="1761707"/>
            <a:ext cx="4608512" cy="39170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能量補給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降低疲勞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增加瘦體組織及肌力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燃脂瘦身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促進有氧能力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促進整體運動表現</a:t>
            </a: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13" y="2060848"/>
            <a:ext cx="2934398" cy="29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7877334" cy="5400600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免疫調節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益生菌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(probiotics)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抗氧化劑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coenzyme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槲皮素、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Omega-3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脂肪酸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燃脂瘦身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蛋白質、肉鹼、綠茶、共軛亞麻油酸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(CLA)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、羥基檸檬酸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(HCA)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、葡甘聚糖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水溶性膳食纖維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、甲殼素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幾丁質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)…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抗疲勞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9"/>
          <a:stretch/>
        </p:blipFill>
        <p:spPr bwMode="auto">
          <a:xfrm>
            <a:off x="5292080" y="4455216"/>
            <a:ext cx="3744416" cy="22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032448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免疫調節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益生菌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(probiotics)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口服的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方式，固著於腸胃道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，且能提供健康益處的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菌株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好菌</a:t>
            </a:r>
            <a:r>
              <a:rPr lang="en-US" altLang="zh-TW" sz="24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」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許多菌種的總稱，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乳酸菌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是其中常見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的菌種，不同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菌種具有不同的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效果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71599" y="3573016"/>
            <a:ext cx="7848873" cy="1296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pPr marL="457200" lvl="1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雙歧桿菌屬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(Bifidobacterium)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比菲德氏菌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)…</a:t>
            </a:r>
          </a:p>
          <a:p>
            <a:pPr marL="457200" lvl="1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乳酸桿菌屬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(Lactobacillus)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：嗜酸乳桿菌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(A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、乾酪乳酸桿菌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….</a:t>
            </a:r>
          </a:p>
          <a:p>
            <a:pPr marL="457200" lvl="1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鏈球菌屬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(Streptococcus)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 ：嗜熱鏈球菌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…</a:t>
            </a:r>
          </a:p>
          <a:p>
            <a:pPr marL="457200" lvl="1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其他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….</a:t>
            </a:r>
          </a:p>
          <a:p>
            <a:pPr marL="457200" lvl="1" indent="0">
              <a:buNone/>
            </a:pP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9" y="3649980"/>
            <a:ext cx="285180" cy="2851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285180" cy="28518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9964"/>
            <a:ext cx="285180" cy="2851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97152"/>
            <a:ext cx="285180" cy="2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992888" cy="3672408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免疫調節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益生菌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(probiotics)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乳酸菌飲料、優酪乳、粉劑、膠囊、錠劑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…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r="25937"/>
          <a:stretch/>
        </p:blipFill>
        <p:spPr bwMode="auto">
          <a:xfrm>
            <a:off x="2051720" y="2996952"/>
            <a:ext cx="965053" cy="20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76739"/>
            <a:ext cx="1567506" cy="201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20" y="2996952"/>
            <a:ext cx="2300542" cy="231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t="25048" r="24027" b="28564"/>
          <a:stretch/>
        </p:blipFill>
        <p:spPr bwMode="auto">
          <a:xfrm>
            <a:off x="6794376" y="3501008"/>
            <a:ext cx="2098104" cy="13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" y="3275484"/>
            <a:ext cx="1302073" cy="179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3816424"/>
          </a:xfrm>
        </p:spPr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免疫調節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益生菌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(probiotics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運動員常見的使用</a:t>
            </a:r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原因</a:t>
            </a:r>
            <a:endParaRPr lang="en-US" altLang="zh-TW" sz="2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改善腸胃道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便秘、腹瀉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</a:t>
            </a: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改善免疫功能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增重或減重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改善耐力運動表現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</a:t>
            </a:r>
            <a:r>
              <a:rPr lang="zh-TW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支持的功效</a:t>
            </a:r>
            <a:endParaRPr lang="en-US" altLang="zh-TW" sz="2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降低上呼吸道感染的次數、時間以及嚴重程度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改善腸道功能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664717" y="1772816"/>
            <a:ext cx="1466276" cy="1951153"/>
            <a:chOff x="5777589" y="4067894"/>
            <a:chExt cx="1466276" cy="195115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6" t="24289" r="38319" b="4933"/>
            <a:stretch/>
          </p:blipFill>
          <p:spPr bwMode="auto">
            <a:xfrm flipH="1">
              <a:off x="5777589" y="4434796"/>
              <a:ext cx="1275908" cy="158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4067894"/>
              <a:ext cx="655641" cy="655641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5" y="5018794"/>
            <a:ext cx="1296144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9" y="4975964"/>
            <a:ext cx="1381805" cy="13818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0707" y="3429000"/>
            <a:ext cx="9701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zh-TW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4490" y="4293096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38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877334" cy="4032448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抗氧化劑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運動引起的肌肉損傷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(exercise-induced muscle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damage, EIMD)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以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促進恢復的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過程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DOMS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的程度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薑黃素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(curcumin)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槲皮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(quercetin)</a:t>
            </a: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酸櫻桃汁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(tart cherry juice)</a:t>
            </a: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Q10 (Co-enzyme Q10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維生素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與維生素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(Vitamin C / vitamin E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)..</a:t>
            </a:r>
          </a:p>
          <a:p>
            <a:pPr lvl="2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r="25904"/>
          <a:stretch/>
        </p:blipFill>
        <p:spPr bwMode="auto">
          <a:xfrm>
            <a:off x="7812360" y="2593114"/>
            <a:ext cx="861038" cy="18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0372" r="56474" b="11712"/>
          <a:stretch/>
        </p:blipFill>
        <p:spPr bwMode="auto">
          <a:xfrm>
            <a:off x="5940152" y="2852936"/>
            <a:ext cx="804844" cy="16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r="22820"/>
          <a:stretch/>
        </p:blipFill>
        <p:spPr bwMode="auto">
          <a:xfrm>
            <a:off x="6876256" y="2852936"/>
            <a:ext cx="827571" cy="15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27584" y="1340768"/>
            <a:ext cx="6624736" cy="4680520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抗氧化劑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減弱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發炎反應，也會減弱運動訓練的適應現象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</a:p>
          <a:p>
            <a:pPr lvl="1"/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目前，</a:t>
            </a:r>
            <a:r>
              <a:rPr lang="zh-TW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對於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運動員是否服用氧化</a:t>
            </a:r>
            <a:r>
              <a:rPr lang="zh-TW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劑，仍有許多疑慮</a:t>
            </a:r>
            <a:endParaRPr lang="zh-TW" altLang="en-US" sz="2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抗氧化劑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降低運動引起的肌肉損傷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(exercise-induced muscle damage, EIMD)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以促進恢復的過程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DOMS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的程度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緊湊的比賽行程，比賽之間休息時間較短時，肌力與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DOMS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的恢復應是首要考量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1" b="5228"/>
          <a:stretch/>
        </p:blipFill>
        <p:spPr bwMode="auto">
          <a:xfrm>
            <a:off x="7421895" y="4941168"/>
            <a:ext cx="1339425" cy="12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ãpros and cons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3" b="2975"/>
          <a:stretch/>
        </p:blipFill>
        <p:spPr bwMode="auto">
          <a:xfrm>
            <a:off x="7389532" y="2128919"/>
            <a:ext cx="1371788" cy="13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4248472" cy="4608512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脂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瘦身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肉鹼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carnitine)</a:t>
            </a: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體內有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80%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以上的肉鹼來源主要由飲食所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主要功能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是運送脂肪進入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細胞進行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能量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代謝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數據支持的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功效 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多數研究數據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皆</a:t>
            </a:r>
            <a:r>
              <a:rPr lang="zh-TW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顯著效果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體內肉鹼含量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脂肪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代謝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減重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表現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44008" y="1521848"/>
            <a:ext cx="4539756" cy="4427431"/>
            <a:chOff x="1669805" y="-243408"/>
            <a:chExt cx="4939156" cy="496174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39" y="-243408"/>
              <a:ext cx="4733925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669805" y="4456731"/>
              <a:ext cx="493915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100" dirty="0"/>
                <a:t>http://carbsanity.blogspot.com/2014/11/fat-burning-101-biochemistry.html</a:t>
              </a:r>
              <a:endParaRPr lang="zh-TW" altLang="en-US" sz="1100" dirty="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427984" y="1916832"/>
            <a:ext cx="8002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脂肪酸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45117" y="35945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肉鹼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684620" y="537321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脂肪氧化作用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0200" r="37904" b="6800"/>
          <a:stretch/>
        </p:blipFill>
        <p:spPr bwMode="auto">
          <a:xfrm>
            <a:off x="3011790" y="4950427"/>
            <a:ext cx="377881" cy="11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3" y="4869160"/>
            <a:ext cx="1211378" cy="121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19256" cy="490064"/>
          </a:xfrm>
        </p:spPr>
        <p:txBody>
          <a:bodyPr/>
          <a:lstStyle/>
          <a:p>
            <a:r>
              <a:rPr lang="zh-TW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zh-TW" sz="3200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48184"/>
            <a:ext cx="1201676" cy="12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095704"/>
            <a:ext cx="1507629" cy="12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95704"/>
            <a:ext cx="16430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45" y="4973689"/>
            <a:ext cx="1550665" cy="15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12674" r="31303" b="8349"/>
          <a:stretch/>
        </p:blipFill>
        <p:spPr bwMode="auto">
          <a:xfrm>
            <a:off x="3923928" y="4895020"/>
            <a:ext cx="864096" cy="16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831697"/>
              </p:ext>
            </p:extLst>
          </p:nvPr>
        </p:nvGraphicFramePr>
        <p:xfrm>
          <a:off x="395536" y="144016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3744416"/>
                <a:gridCol w="1162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成分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可能效果</a:t>
                      </a:r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證據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肉鹼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(carnitine)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增加脂肪酸進入粒線體進行能量代謝</a:t>
                      </a:r>
                      <a:r>
                        <a:rPr lang="zh-TW" altLang="en-US" sz="16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促進脂肪氧化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無效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共軛亞麻油酸 </a:t>
                      </a:r>
                      <a:endParaRPr lang="en-US" altLang="zh-TW" sz="1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(conjugated linolenic acid, CLA)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改變細胞膜的流動性，有助於脂肪氧化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微小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羥基檸檬酸</a:t>
                      </a:r>
                      <a:endParaRPr lang="en-US" altLang="zh-TW" sz="1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8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hydroxycitric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acid, HCA)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抑制脂肪生成 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??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綠茶 </a:t>
                      </a:r>
                      <a:r>
                        <a:rPr lang="en-US" altLang="zh-TW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(green tea)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產熱效應或促進脂肪分解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微小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甲殼素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(chitosan)</a:t>
                      </a:r>
                      <a:endParaRPr lang="en-US" altLang="zh-TW" sz="18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在胃中吸附脂肪以減少脂肪吸收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微小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葡甘聚糖 </a:t>
                      </a:r>
                      <a:r>
                        <a:rPr lang="en-US" altLang="zh-TW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8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konjac</a:t>
                      </a:r>
                      <a:r>
                        <a:rPr lang="en-US" altLang="zh-TW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fibre</a:t>
                      </a:r>
                      <a:r>
                        <a:rPr lang="en-US" altLang="zh-TW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水溶性膳食纖維 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微小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908720"/>
            <a:ext cx="5040560" cy="41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燃脂瘦身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zh-TW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zh-TW" altLang="en-US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125634" cy="6325292"/>
          </a:xfrm>
        </p:spPr>
      </p:pic>
      <p:sp>
        <p:nvSpPr>
          <p:cNvPr id="6" name="橢圓 5"/>
          <p:cNvSpPr/>
          <p:nvPr/>
        </p:nvSpPr>
        <p:spPr>
          <a:xfrm>
            <a:off x="539552" y="2564904"/>
            <a:ext cx="208823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2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cs typeface="Times New Roman" pitchFamily="18"/>
                <a:sym typeface="Times New Roman"/>
              </a:rPr>
              <a:t>內容大綱</a:t>
            </a:r>
            <a:endParaRPr lang="en-US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增補劑的定義與介紹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運動禁藥風險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增進</a:t>
            </a:r>
            <a:r>
              <a:rPr lang="zh-TW" alt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運動表現成分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05898" y="3933056"/>
            <a:ext cx="5650278" cy="129614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7697"/>
            <a:ext cx="2441958" cy="19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0" y="2853490"/>
            <a:ext cx="1540604" cy="22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466" y="-8020"/>
            <a:ext cx="8229600" cy="1143000"/>
          </a:xfrm>
        </p:spPr>
        <p:txBody>
          <a:bodyPr/>
          <a:lstStyle/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932" y="1351313"/>
            <a:ext cx="4421108" cy="4525959"/>
          </a:xfrm>
        </p:spPr>
        <p:txBody>
          <a:bodyPr/>
          <a:lstStyle/>
          <a:p>
            <a:r>
              <a:rPr lang="zh-TW" altLang="en-US" dirty="0">
                <a:latin typeface="Times New Roman"/>
                <a:ea typeface="DFKai-SB"/>
                <a:sym typeface="Times New Roman"/>
              </a:rPr>
              <a:t>雞精</a:t>
            </a: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類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>
                <a:latin typeface="Times New Roman"/>
                <a:ea typeface="DFKai-SB"/>
                <a:sym typeface="Times New Roman"/>
              </a:rPr>
              <a:t>白蘭氏雞</a:t>
            </a: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精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統一四物雞精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養氣人蔘雞精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雞精王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田原香原味滴雞精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高野家愛寶諾滴雞精</a:t>
            </a:r>
          </a:p>
          <a:p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29" y="1099825"/>
            <a:ext cx="1865027" cy="186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21" y="837266"/>
            <a:ext cx="2415859" cy="24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59">
                        <a14:foregroundMark x1="53704" y1="25556" x2="53704" y2="25556"/>
                        <a14:foregroundMark x1="57407" y1="91852" x2="57407" y2="91852"/>
                        <a14:foregroundMark x1="47407" y1="96667" x2="47407" y2="96667"/>
                        <a14:foregroundMark x1="62222" y1="94815" x2="62222" y2="94815"/>
                        <a14:foregroundMark x1="54444" y1="92593" x2="54444" y2="92593"/>
                        <a14:foregroundMark x1="54444" y1="93333" x2="54444" y2="93333"/>
                        <a14:foregroundMark x1="43704" y1="26296" x2="43704" y2="2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3" y="3068960"/>
            <a:ext cx="1698737" cy="16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31" y="5031450"/>
            <a:ext cx="1180638" cy="14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922" y="23211"/>
            <a:ext cx="1688748" cy="12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89040"/>
            <a:ext cx="3307330" cy="27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2920" y="1600200"/>
            <a:ext cx="3765104" cy="2771911"/>
          </a:xfrm>
        </p:spPr>
        <p:txBody>
          <a:bodyPr/>
          <a:lstStyle/>
          <a:p>
            <a:r>
              <a:rPr lang="zh-TW" altLang="en-US" dirty="0">
                <a:latin typeface="Times New Roman"/>
                <a:ea typeface="DFKai-SB"/>
                <a:sym typeface="Times New Roman"/>
              </a:rPr>
              <a:t>人參類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人參精萃膠囊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益力蔘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活源蔘膠囊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樟芝人參滋補液</a:t>
            </a:r>
          </a:p>
          <a:p>
            <a:pPr lvl="1"/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0" y="1556793"/>
            <a:ext cx="4032448" cy="2448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altLang="en-US" dirty="0">
                <a:latin typeface="Times New Roman"/>
                <a:ea typeface="DFKai-SB"/>
                <a:sym typeface="Times New Roman"/>
              </a:rPr>
              <a:t>蟲草類</a:t>
            </a:r>
            <a:endParaRPr altLang="en-US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altLang="en-US" dirty="0" smtClean="0">
                <a:latin typeface="Times New Roman"/>
                <a:ea typeface="DFKai-SB"/>
                <a:sym typeface="Times New Roman"/>
              </a:rPr>
              <a:t>如新華茂冬蟲夏草菌絲體精沛膠囊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altLang="en-US" dirty="0" smtClean="0">
                <a:latin typeface="Times New Roman"/>
                <a:ea typeface="DFKai-SB"/>
                <a:sym typeface="Times New Roman"/>
              </a:rPr>
              <a:t>長庚冬蟲夏草菌絲體膠囊</a:t>
            </a:r>
          </a:p>
          <a:p>
            <a:endParaRPr altLang="en-US" dirty="0" smtClean="0">
              <a:latin typeface="Times New Roman"/>
              <a:ea typeface="DFKai-SB"/>
              <a:sym typeface="Times New Roman"/>
            </a:endParaRPr>
          </a:p>
          <a:p>
            <a:endParaRPr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0" y="4372111"/>
            <a:ext cx="3209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79" y="135487"/>
            <a:ext cx="1688748" cy="12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r="19224"/>
          <a:stretch/>
        </p:blipFill>
        <p:spPr bwMode="auto">
          <a:xfrm>
            <a:off x="1716406" y="4264540"/>
            <a:ext cx="141936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latin typeface="Times New Roman"/>
                <a:ea typeface="DFKai-SB"/>
                <a:sym typeface="Times New Roman"/>
              </a:rPr>
              <a:t>抗疲勞功效健康食品</a:t>
            </a:r>
            <a:endParaRPr lang="zh-TW" alt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2761" y="1268760"/>
            <a:ext cx="5781328" cy="2548880"/>
          </a:xfrm>
        </p:spPr>
        <p:txBody>
          <a:bodyPr/>
          <a:lstStyle/>
          <a:p>
            <a:r>
              <a:rPr lang="zh-TW" altLang="en-US" dirty="0">
                <a:latin typeface="Times New Roman"/>
                <a:ea typeface="DFKai-SB"/>
                <a:sym typeface="Times New Roman"/>
              </a:rPr>
              <a:t>其他類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台糖蜆精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老協珍刺參精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葡萄王黃金康貝特能量飲料</a:t>
            </a:r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懷特益能強</a:t>
            </a:r>
            <a:r>
              <a:rPr lang="en-US" altLang="zh-TW" baseline="30000" dirty="0" smtClean="0">
                <a:latin typeface="Times New Roman"/>
                <a:ea typeface="DFKai-SB"/>
                <a:sym typeface="Times New Roman"/>
              </a:rPr>
              <a:t>®</a:t>
            </a: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膠囊 </a:t>
            </a:r>
            <a:r>
              <a:rPr lang="en-US" altLang="zh-TW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刺五加</a:t>
            </a:r>
            <a:r>
              <a:rPr lang="en-US" altLang="zh-TW" dirty="0" smtClean="0">
                <a:latin typeface="Times New Roman"/>
                <a:ea typeface="DFKai-SB"/>
                <a:sym typeface="Times New Roman"/>
              </a:rPr>
              <a:t>)</a:t>
            </a:r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pPr lvl="1"/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 smtClean="0">
              <a:latin typeface="Times New Roman"/>
              <a:ea typeface="DFKai-SB"/>
              <a:sym typeface="Times New Roman"/>
            </a:endParaRPr>
          </a:p>
          <a:p>
            <a:endParaRPr lang="en-US" altLang="zh-TW" dirty="0" smtClean="0">
              <a:latin typeface="Times New Roman"/>
              <a:ea typeface="DFKai-SB"/>
              <a:sym typeface="Times New Roman"/>
            </a:endParaRP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54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149080"/>
            <a:ext cx="2966658" cy="22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/>
        </p:blipFill>
        <p:spPr bwMode="auto">
          <a:xfrm>
            <a:off x="5654625" y="4149080"/>
            <a:ext cx="3428222" cy="24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8"/>
          <a:stretch/>
        </p:blipFill>
        <p:spPr>
          <a:xfrm>
            <a:off x="3491880" y="4253465"/>
            <a:ext cx="1800200" cy="2454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8221"/>
            <a:ext cx="1688748" cy="12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47501" cy="86409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Times New Roman"/>
                <a:ea typeface="DFKai-SB"/>
                <a:sym typeface="Times New Roman"/>
              </a:rPr>
              <a:t>運動增補劑使用重點</a:t>
            </a:r>
            <a:endParaRPr lang="zh-TW" altLang="en-US" sz="36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780928"/>
            <a:ext cx="4104457" cy="3816424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促進運動表現之效果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促進耐力、肌力、爆發力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身體組成改變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降低運動疲勞</a:t>
            </a:r>
            <a:r>
              <a:rPr lang="en-US" altLang="zh-TW" sz="2200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如肌肉損傷</a:t>
            </a:r>
            <a:r>
              <a:rPr lang="en-US" altLang="zh-TW" sz="2200" dirty="0" smtClean="0">
                <a:latin typeface="Times New Roman"/>
                <a:ea typeface="DFKai-SB"/>
                <a:sym typeface="Times New Roman"/>
              </a:rPr>
              <a:t>)</a:t>
            </a:r>
            <a:endParaRPr lang="en-US" altLang="zh-TW" sz="2200" dirty="0"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200" dirty="0">
                <a:latin typeface="Times New Roman"/>
                <a:ea typeface="DFKai-SB"/>
                <a:sym typeface="Times New Roman"/>
              </a:rPr>
              <a:t>使用對象</a:t>
            </a:r>
            <a:endParaRPr lang="en-US" altLang="zh-TW" sz="2200" dirty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一般族群</a:t>
            </a:r>
            <a:endParaRPr lang="en-US" altLang="zh-TW" sz="2200" dirty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運動員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/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特殊族群</a:t>
            </a:r>
            <a:r>
              <a:rPr lang="en-US" altLang="zh-TW" sz="2200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女性、青少年</a:t>
            </a:r>
            <a:r>
              <a:rPr lang="en-US" altLang="zh-TW" sz="2200" dirty="0" smtClean="0">
                <a:latin typeface="Times New Roman"/>
                <a:ea typeface="DFKai-SB"/>
                <a:sym typeface="Times New Roman"/>
              </a:rPr>
              <a:t>…)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88024" y="2780928"/>
            <a:ext cx="3593219" cy="3816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pPr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劑</a:t>
            </a:r>
            <a:r>
              <a:rPr lang="zh-TW" altLang="en-US" sz="2200" b="1" dirty="0" smtClean="0">
                <a:latin typeface="Times New Roman"/>
                <a:ea typeface="DFKai-SB"/>
                <a:sym typeface="Times New Roman"/>
              </a:rPr>
              <a:t>量</a:t>
            </a:r>
            <a:endParaRPr lang="en-US" altLang="zh-TW" sz="2200" b="1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有效劑量、最高劑量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高劑量的副作用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使用時間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需要補充多久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運動前、中、後使用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單次或長期補充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其它因素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是否配合運動訓練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配合其它食物使用</a:t>
            </a:r>
            <a:endParaRPr lang="en-US" altLang="zh-TW" sz="2200" dirty="0" smtClean="0">
              <a:latin typeface="Times New Roman"/>
              <a:ea typeface="DFKai-SB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rPr lang="zh-TW" altLang="en-US" sz="2200" dirty="0" smtClean="0">
                <a:latin typeface="Times New Roman"/>
                <a:ea typeface="DFKai-SB"/>
                <a:sym typeface="Times New Roman"/>
              </a:rPr>
              <a:t>劑型選擇</a:t>
            </a:r>
          </a:p>
          <a:p>
            <a:pPr marL="0" indent="0">
              <a:buNone/>
            </a:pPr>
            <a:endParaRPr lang="zh-TW" altLang="en-US" sz="2400" dirty="0" smtClean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55576" y="1296204"/>
            <a:ext cx="6768753" cy="1340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是否可以食物優先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  <a:endParaRPr lang="zh-TW" altLang="en-US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是否為運動禁藥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?</a:t>
            </a:r>
            <a:endParaRPr lang="zh-TW" altLang="en-US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4" y="906095"/>
            <a:ext cx="3537830" cy="18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83435" y="836712"/>
            <a:ext cx="5802056" cy="470112"/>
          </a:xfrm>
          <a:prstGeom prst="rect">
            <a:avLst/>
          </a:prstGeom>
          <a:gradFill>
            <a:gsLst>
              <a:gs pos="15000">
                <a:schemeClr val="bg1"/>
              </a:gs>
              <a:gs pos="61000">
                <a:schemeClr val="bg1">
                  <a:lumMod val="95000"/>
                </a:schemeClr>
              </a:gs>
            </a:gsLst>
            <a:lin ang="5400000" scaled="1"/>
          </a:gradFill>
          <a:ln w="28575">
            <a:noFill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是否已經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證實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能夠促進健康或能夠促進特定的運動表現？</a:t>
            </a:r>
            <a:endParaRPr 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83435" y="1826441"/>
            <a:ext cx="5802056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食物永遠優先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，該成分是否在食物中缺乏或無法從食物中得到充足的量？</a:t>
            </a:r>
            <a:endParaRPr 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83435" y="2895203"/>
            <a:ext cx="5802056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您是否已確認過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成分中不含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任何運動禁藥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禁用物質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83433" y="4000086"/>
            <a:ext cx="5802056" cy="571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該批產品已經過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檢驗合格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，不含任何運動禁藥？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265483" y="5093144"/>
            <a:ext cx="5802056" cy="571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可以考慮使用該產品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 rot="10800000">
            <a:off x="2933665" y="1400051"/>
            <a:ext cx="432197" cy="373856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 rot="10800000">
            <a:off x="2933665" y="2428445"/>
            <a:ext cx="432197" cy="373856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 rot="10800000">
            <a:off x="2933665" y="3530040"/>
            <a:ext cx="432197" cy="373856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 rot="10800000">
            <a:off x="2933665" y="4645437"/>
            <a:ext cx="432197" cy="373856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1921504" y="1388847"/>
            <a:ext cx="806750" cy="382191"/>
          </a:xfrm>
          <a:prstGeom prst="rect">
            <a:avLst/>
          </a:prstGeom>
          <a:solidFill>
            <a:srgbClr val="A1A64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kumimoji="0" lang="zh-TW" altLang="zh-TW" sz="1200" b="1">
              <a:solidFill>
                <a:srgbClr val="FFFF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21503" y="1390718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1921504" y="2420111"/>
            <a:ext cx="806750" cy="382191"/>
          </a:xfrm>
          <a:prstGeom prst="rect">
            <a:avLst/>
          </a:prstGeom>
          <a:solidFill>
            <a:srgbClr val="A1A64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kumimoji="0" lang="zh-TW" altLang="zh-TW" sz="1200" b="1">
              <a:solidFill>
                <a:srgbClr val="FFFF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907099" y="2409605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是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1925776" y="3525872"/>
            <a:ext cx="806750" cy="382191"/>
          </a:xfrm>
          <a:prstGeom prst="rect">
            <a:avLst/>
          </a:prstGeom>
          <a:solidFill>
            <a:srgbClr val="A1A64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kumimoji="0" lang="zh-TW" altLang="zh-TW" sz="1200" b="1">
              <a:solidFill>
                <a:srgbClr val="FFFF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911372" y="3543842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是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1921504" y="4638449"/>
            <a:ext cx="806750" cy="382191"/>
          </a:xfrm>
          <a:prstGeom prst="rect">
            <a:avLst/>
          </a:prstGeom>
          <a:solidFill>
            <a:srgbClr val="A1A64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kumimoji="0" lang="zh-TW" altLang="zh-TW" sz="1200" b="1">
              <a:solidFill>
                <a:srgbClr val="FFFF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921503" y="4669368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是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gray">
          <a:xfrm>
            <a:off x="6533488" y="947087"/>
            <a:ext cx="775141" cy="369047"/>
          </a:xfrm>
          <a:prstGeom prst="rect">
            <a:avLst/>
          </a:prstGeom>
          <a:solidFill>
            <a:srgbClr val="D97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gray">
          <a:xfrm>
            <a:off x="6533489" y="1899092"/>
            <a:ext cx="775141" cy="369047"/>
          </a:xfrm>
          <a:prstGeom prst="rect">
            <a:avLst/>
          </a:prstGeom>
          <a:solidFill>
            <a:srgbClr val="D97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6533487" y="2996430"/>
            <a:ext cx="775141" cy="369047"/>
          </a:xfrm>
          <a:prstGeom prst="rect">
            <a:avLst/>
          </a:prstGeom>
          <a:solidFill>
            <a:srgbClr val="D97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gray">
          <a:xfrm>
            <a:off x="6533487" y="4093768"/>
            <a:ext cx="775141" cy="369047"/>
          </a:xfrm>
          <a:prstGeom prst="rect">
            <a:avLst/>
          </a:prstGeom>
          <a:solidFill>
            <a:srgbClr val="D97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1" name="文字方塊 30"/>
          <p:cNvSpPr txBox="1"/>
          <p:nvPr/>
        </p:nvSpPr>
        <p:spPr>
          <a:xfrm>
            <a:off x="6517643" y="958485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否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517643" y="1910490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否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517643" y="3019228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否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525526" y="4105166"/>
            <a:ext cx="8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否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 rot="5400000">
            <a:off x="6133441" y="919484"/>
            <a:ext cx="352097" cy="304569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 rot="5400000">
            <a:off x="6128839" y="1898453"/>
            <a:ext cx="352097" cy="304569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 rot="5400000">
            <a:off x="6133440" y="3020194"/>
            <a:ext cx="352097" cy="304569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 rot="5400000">
            <a:off x="6133439" y="4117532"/>
            <a:ext cx="352097" cy="304569"/>
          </a:xfrm>
          <a:prstGeom prst="triangle">
            <a:avLst>
              <a:gd name="adj" fmla="val 50000"/>
            </a:avLst>
          </a:prstGeom>
          <a:solidFill>
            <a:srgbClr val="E0AD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/>
          </a:p>
        </p:txBody>
      </p:sp>
      <p:sp>
        <p:nvSpPr>
          <p:cNvPr id="39" name="AutoShape 8">
            <a:hlinkClick r:id="rId2" action="ppaction://hlinkfile"/>
          </p:cNvPr>
          <p:cNvSpPr>
            <a:spLocks noChangeArrowheads="1"/>
          </p:cNvSpPr>
          <p:nvPr/>
        </p:nvSpPr>
        <p:spPr bwMode="gray">
          <a:xfrm>
            <a:off x="7780272" y="894424"/>
            <a:ext cx="1237604" cy="3677163"/>
          </a:xfrm>
          <a:prstGeom prst="roundRect">
            <a:avLst>
              <a:gd name="adj" fmla="val 16667"/>
            </a:avLst>
          </a:prstGeom>
          <a:solidFill>
            <a:srgbClr val="9A510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kumimoji="0" lang="en-US" altLang="zh-TW" sz="12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7908742" y="894424"/>
            <a:ext cx="877163" cy="36771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 要 使 用</a:t>
            </a:r>
          </a:p>
        </p:txBody>
      </p:sp>
      <p:cxnSp>
        <p:nvCxnSpPr>
          <p:cNvPr id="44" name="AutoShape 8"/>
          <p:cNvCxnSpPr>
            <a:cxnSpLocks noChangeShapeType="1"/>
          </p:cNvCxnSpPr>
          <p:nvPr/>
        </p:nvCxnSpPr>
        <p:spPr bwMode="auto">
          <a:xfrm flipV="1">
            <a:off x="7417675" y="1164934"/>
            <a:ext cx="299546" cy="1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8"/>
          <p:cNvCxnSpPr>
            <a:cxnSpLocks noChangeShapeType="1"/>
          </p:cNvCxnSpPr>
          <p:nvPr/>
        </p:nvCxnSpPr>
        <p:spPr bwMode="auto">
          <a:xfrm flipV="1">
            <a:off x="7449201" y="2083614"/>
            <a:ext cx="299546" cy="1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8"/>
          <p:cNvCxnSpPr>
            <a:cxnSpLocks noChangeShapeType="1"/>
          </p:cNvCxnSpPr>
          <p:nvPr/>
        </p:nvCxnSpPr>
        <p:spPr bwMode="auto">
          <a:xfrm flipV="1">
            <a:off x="7440123" y="3180953"/>
            <a:ext cx="299546" cy="1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8"/>
          <p:cNvCxnSpPr>
            <a:cxnSpLocks noChangeShapeType="1"/>
          </p:cNvCxnSpPr>
          <p:nvPr/>
        </p:nvCxnSpPr>
        <p:spPr bwMode="auto">
          <a:xfrm flipV="1">
            <a:off x="7402560" y="4285836"/>
            <a:ext cx="299546" cy="1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" name="圖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24" y="5115547"/>
            <a:ext cx="1563368" cy="546986"/>
          </a:xfrm>
          <a:prstGeom prst="rect">
            <a:avLst/>
          </a:prstGeom>
        </p:spPr>
      </p:pic>
      <p:pic>
        <p:nvPicPr>
          <p:cNvPr id="53" name="Picture 2" descr="C:\Users\user\Dropbox\臉書內容\運動營養知多少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21" y="5115547"/>
            <a:ext cx="533755" cy="5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dirty="0">
                <a:latin typeface="Times New Roman" pitchFamily="18"/>
                <a:cs typeface="Times New Roman" pitchFamily="18"/>
              </a:rPr>
              <a:t>營養素</a:t>
            </a:r>
            <a:r>
              <a:rPr lang="en-US" sz="3600" dirty="0">
                <a:latin typeface="Times New Roman" pitchFamily="18"/>
                <a:cs typeface="Times New Roman" pitchFamily="18"/>
              </a:rPr>
              <a:t> </a:t>
            </a:r>
            <a:r>
              <a:rPr lang="en-US" sz="3200" dirty="0">
                <a:latin typeface="Times New Roman" pitchFamily="18"/>
                <a:cs typeface="Times New Roman" pitchFamily="18"/>
              </a:rPr>
              <a:t>(Nutrients)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62875" y="1600200"/>
            <a:ext cx="8229600" cy="1756792"/>
          </a:xfrm>
        </p:spPr>
        <p:txBody>
          <a:bodyPr/>
          <a:lstStyle/>
          <a:p>
            <a:pPr marL="457200" lvl="0" indent="-228600">
              <a:spcBef>
                <a:spcPts val="600"/>
              </a:spcBef>
            </a:pPr>
            <a:r>
              <a:rPr lang="zh-TW" sz="2800" dirty="0">
                <a:solidFill>
                  <a:schemeClr val="tx1"/>
                </a:solidFill>
              </a:rPr>
              <a:t>提供能量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0" indent="-228600">
              <a:spcBef>
                <a:spcPts val="600"/>
              </a:spcBef>
            </a:pPr>
            <a:r>
              <a:rPr lang="zh-TW" sz="2800" dirty="0">
                <a:solidFill>
                  <a:srgbClr val="C00000"/>
                </a:solidFill>
              </a:rPr>
              <a:t>建構修補身體組織</a:t>
            </a:r>
            <a:endParaRPr lang="en-US" sz="2800" dirty="0">
              <a:solidFill>
                <a:srgbClr val="C00000"/>
              </a:solidFill>
            </a:endParaRPr>
          </a:p>
          <a:p>
            <a:pPr marL="457200" lvl="0" indent="-228600">
              <a:spcBef>
                <a:spcPts val="600"/>
              </a:spcBef>
            </a:pPr>
            <a:r>
              <a:rPr lang="zh-TW" sz="2800" dirty="0">
                <a:solidFill>
                  <a:srgbClr val="C00000"/>
                </a:solidFill>
              </a:rPr>
              <a:t>調節生理機能</a:t>
            </a:r>
            <a:endParaRPr lang="en-US" sz="2800" dirty="0">
              <a:solidFill>
                <a:srgbClr val="C00000"/>
              </a:solidFill>
            </a:endParaRPr>
          </a:p>
          <a:p>
            <a:pPr marL="457200" lvl="0" indent="-228600">
              <a:spcBef>
                <a:spcPts val="600"/>
              </a:spcBef>
            </a:pPr>
            <a:r>
              <a:rPr lang="zh-TW" sz="2800" dirty="0">
                <a:solidFill>
                  <a:srgbClr val="000000"/>
                </a:solidFill>
              </a:rPr>
              <a:t>維持體內平衡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4" name="手繪多邊形 25"/>
          <p:cNvSpPr/>
          <p:nvPr/>
        </p:nvSpPr>
        <p:spPr>
          <a:xfrm>
            <a:off x="4221885" y="4414595"/>
            <a:ext cx="1527916" cy="13457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2976"/>
              <a:gd name="f7" fmla="val 1476884"/>
              <a:gd name="f8" fmla="val 738442"/>
              <a:gd name="f9" fmla="val 369221"/>
              <a:gd name="f10" fmla="val 1343755"/>
              <a:gd name="f11" fmla="+- 0 0 -90"/>
              <a:gd name="f12" fmla="*/ f3 1 1712976"/>
              <a:gd name="f13" fmla="*/ f4 1 1476884"/>
              <a:gd name="f14" fmla="+- f7 0 f5"/>
              <a:gd name="f15" fmla="+- f6 0 f5"/>
              <a:gd name="f16" fmla="*/ f11 f0 1"/>
              <a:gd name="f17" fmla="*/ f15 1 1712976"/>
              <a:gd name="f18" fmla="*/ f14 1 1476884"/>
              <a:gd name="f19" fmla="*/ 0 f15 1"/>
              <a:gd name="f20" fmla="*/ 738442 f14 1"/>
              <a:gd name="f21" fmla="*/ 369221 f15 1"/>
              <a:gd name="f22" fmla="*/ 0 f14 1"/>
              <a:gd name="f23" fmla="*/ 1343755 f15 1"/>
              <a:gd name="f24" fmla="*/ 1712976 f15 1"/>
              <a:gd name="f25" fmla="*/ 1476884 f14 1"/>
              <a:gd name="f26" fmla="*/ f16 1 f2"/>
              <a:gd name="f27" fmla="*/ f19 1 1712976"/>
              <a:gd name="f28" fmla="*/ f20 1 1476884"/>
              <a:gd name="f29" fmla="*/ f21 1 1712976"/>
              <a:gd name="f30" fmla="*/ f22 1 1476884"/>
              <a:gd name="f31" fmla="*/ f23 1 1712976"/>
              <a:gd name="f32" fmla="*/ f24 1 1712976"/>
              <a:gd name="f33" fmla="*/ f25 1 1476884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7"/>
              <a:gd name="f45" fmla="*/ f33 1 f18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2 1"/>
              <a:gd name="f56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5" y="f51"/>
              </a:cxn>
              <a:cxn ang="f38">
                <a:pos x="f54" y="f56"/>
              </a:cxn>
              <a:cxn ang="f38">
                <a:pos x="f52" y="f56"/>
              </a:cxn>
              <a:cxn ang="f38">
                <a:pos x="f50" y="f51"/>
              </a:cxn>
            </a:cxnLst>
            <a:rect l="f46" t="f49" r="f47" b="f48"/>
            <a:pathLst>
              <a:path w="1712976" h="1476884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6" y="f8"/>
                </a:lnTo>
                <a:lnTo>
                  <a:pt x="f10" y="f7"/>
                </a:lnTo>
                <a:lnTo>
                  <a:pt x="f9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D89F39"/>
          </a:solidFill>
          <a:ln w="25402">
            <a:solidFill>
              <a:srgbClr val="D89F39"/>
            </a:solidFill>
            <a:prstDash val="solid"/>
            <a:miter/>
          </a:ln>
        </p:spPr>
        <p:txBody>
          <a:bodyPr vert="horz" wrap="square" lIns="265825" tIns="268559" rIns="265825" bIns="268559" anchor="ctr" anchorCtr="1" compatLnSpc="1"/>
          <a:lstStyle/>
          <a:p>
            <a:pPr algn="ctr" defTabSz="1377945">
              <a:lnSpc>
                <a:spcPct val="90000"/>
              </a:lnSpc>
              <a:spcAft>
                <a:spcPts val="9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smtClea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脂質</a:t>
            </a:r>
            <a:endParaRPr lang="en-US" sz="2200" b="1" kern="0" smtClea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六邊形 26"/>
          <p:cNvSpPr/>
          <p:nvPr/>
        </p:nvSpPr>
        <p:spPr>
          <a:xfrm>
            <a:off x="4261579" y="5008717"/>
            <a:ext cx="178893" cy="157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D89F39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mtClean="0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6" name="手繪多邊形 29"/>
          <p:cNvSpPr/>
          <p:nvPr/>
        </p:nvSpPr>
        <p:spPr>
          <a:xfrm>
            <a:off x="5523597" y="3662967"/>
            <a:ext cx="1527916" cy="13457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2976"/>
              <a:gd name="f7" fmla="val 1476884"/>
              <a:gd name="f8" fmla="val 738442"/>
              <a:gd name="f9" fmla="val 369221"/>
              <a:gd name="f10" fmla="val 1343755"/>
              <a:gd name="f11" fmla="+- 0 0 -90"/>
              <a:gd name="f12" fmla="*/ f3 1 1712976"/>
              <a:gd name="f13" fmla="*/ f4 1 1476884"/>
              <a:gd name="f14" fmla="+- f7 0 f5"/>
              <a:gd name="f15" fmla="+- f6 0 f5"/>
              <a:gd name="f16" fmla="*/ f11 f0 1"/>
              <a:gd name="f17" fmla="*/ f15 1 1712976"/>
              <a:gd name="f18" fmla="*/ f14 1 1476884"/>
              <a:gd name="f19" fmla="*/ 0 f15 1"/>
              <a:gd name="f20" fmla="*/ 738442 f14 1"/>
              <a:gd name="f21" fmla="*/ 369221 f15 1"/>
              <a:gd name="f22" fmla="*/ 0 f14 1"/>
              <a:gd name="f23" fmla="*/ 1343755 f15 1"/>
              <a:gd name="f24" fmla="*/ 1712976 f15 1"/>
              <a:gd name="f25" fmla="*/ 1476884 f14 1"/>
              <a:gd name="f26" fmla="*/ f16 1 f2"/>
              <a:gd name="f27" fmla="*/ f19 1 1712976"/>
              <a:gd name="f28" fmla="*/ f20 1 1476884"/>
              <a:gd name="f29" fmla="*/ f21 1 1712976"/>
              <a:gd name="f30" fmla="*/ f22 1 1476884"/>
              <a:gd name="f31" fmla="*/ f23 1 1712976"/>
              <a:gd name="f32" fmla="*/ f24 1 1712976"/>
              <a:gd name="f33" fmla="*/ f25 1 1476884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7"/>
              <a:gd name="f45" fmla="*/ f33 1 f18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2 1"/>
              <a:gd name="f56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5" y="f51"/>
              </a:cxn>
              <a:cxn ang="f38">
                <a:pos x="f54" y="f56"/>
              </a:cxn>
              <a:cxn ang="f38">
                <a:pos x="f52" y="f56"/>
              </a:cxn>
              <a:cxn ang="f38">
                <a:pos x="f50" y="f51"/>
              </a:cxn>
            </a:cxnLst>
            <a:rect l="f46" t="f49" r="f47" b="f48"/>
            <a:pathLst>
              <a:path w="1712976" h="1476884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6" y="f8"/>
                </a:lnTo>
                <a:lnTo>
                  <a:pt x="f10" y="f7"/>
                </a:lnTo>
                <a:lnTo>
                  <a:pt x="f9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8BAB42"/>
          </a:solidFill>
          <a:ln w="25402">
            <a:solidFill>
              <a:srgbClr val="8BAB42"/>
            </a:solidFill>
            <a:prstDash val="solid"/>
            <a:miter/>
          </a:ln>
        </p:spPr>
        <p:txBody>
          <a:bodyPr vert="horz" wrap="square" lIns="265825" tIns="268559" rIns="265825" bIns="268559" anchor="ctr" anchorCtr="1" compatLnSpc="1"/>
          <a:lstStyle/>
          <a:p>
            <a:pPr algn="ctr" defTabSz="1377945">
              <a:lnSpc>
                <a:spcPct val="90000"/>
              </a:lnSpc>
              <a:spcAft>
                <a:spcPts val="9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smtClea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蛋白質</a:t>
            </a:r>
            <a:endParaRPr lang="en-US" sz="2200" b="1" kern="0" smtClea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六邊形 30"/>
          <p:cNvSpPr/>
          <p:nvPr/>
        </p:nvSpPr>
        <p:spPr>
          <a:xfrm>
            <a:off x="6568126" y="4842314"/>
            <a:ext cx="178893" cy="157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57A7B5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mtClean="0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8" name="手繪多邊形 33"/>
          <p:cNvSpPr/>
          <p:nvPr/>
        </p:nvSpPr>
        <p:spPr>
          <a:xfrm>
            <a:off x="4221885" y="2940134"/>
            <a:ext cx="1527916" cy="13457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2976"/>
              <a:gd name="f7" fmla="val 1476884"/>
              <a:gd name="f8" fmla="val 738442"/>
              <a:gd name="f9" fmla="val 369221"/>
              <a:gd name="f10" fmla="val 1343755"/>
              <a:gd name="f11" fmla="+- 0 0 -90"/>
              <a:gd name="f12" fmla="*/ f3 1 1712976"/>
              <a:gd name="f13" fmla="*/ f4 1 1476884"/>
              <a:gd name="f14" fmla="+- f7 0 f5"/>
              <a:gd name="f15" fmla="+- f6 0 f5"/>
              <a:gd name="f16" fmla="*/ f11 f0 1"/>
              <a:gd name="f17" fmla="*/ f15 1 1712976"/>
              <a:gd name="f18" fmla="*/ f14 1 1476884"/>
              <a:gd name="f19" fmla="*/ 0 f15 1"/>
              <a:gd name="f20" fmla="*/ 738442 f14 1"/>
              <a:gd name="f21" fmla="*/ 369221 f15 1"/>
              <a:gd name="f22" fmla="*/ 0 f14 1"/>
              <a:gd name="f23" fmla="*/ 1343755 f15 1"/>
              <a:gd name="f24" fmla="*/ 1712976 f15 1"/>
              <a:gd name="f25" fmla="*/ 1476884 f14 1"/>
              <a:gd name="f26" fmla="*/ f16 1 f2"/>
              <a:gd name="f27" fmla="*/ f19 1 1712976"/>
              <a:gd name="f28" fmla="*/ f20 1 1476884"/>
              <a:gd name="f29" fmla="*/ f21 1 1712976"/>
              <a:gd name="f30" fmla="*/ f22 1 1476884"/>
              <a:gd name="f31" fmla="*/ f23 1 1712976"/>
              <a:gd name="f32" fmla="*/ f24 1 1712976"/>
              <a:gd name="f33" fmla="*/ f25 1 1476884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7"/>
              <a:gd name="f45" fmla="*/ f33 1 f18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2 1"/>
              <a:gd name="f56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5" y="f51"/>
              </a:cxn>
              <a:cxn ang="f38">
                <a:pos x="f54" y="f56"/>
              </a:cxn>
              <a:cxn ang="f38">
                <a:pos x="f52" y="f56"/>
              </a:cxn>
              <a:cxn ang="f38">
                <a:pos x="f50" y="f51"/>
              </a:cxn>
            </a:cxnLst>
            <a:rect l="f46" t="f49" r="f47" b="f48"/>
            <a:pathLst>
              <a:path w="1712976" h="1476884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6" y="f8"/>
                </a:lnTo>
                <a:lnTo>
                  <a:pt x="f10" y="f7"/>
                </a:lnTo>
                <a:lnTo>
                  <a:pt x="f9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57A7B5"/>
          </a:solidFill>
          <a:ln w="25402">
            <a:solidFill>
              <a:srgbClr val="57A7B5"/>
            </a:solidFill>
            <a:prstDash val="solid"/>
            <a:miter/>
          </a:ln>
        </p:spPr>
        <p:txBody>
          <a:bodyPr vert="horz" wrap="square" lIns="265825" tIns="268559" rIns="265825" bIns="268559" anchor="ctr" anchorCtr="1" compatLnSpc="1"/>
          <a:lstStyle/>
          <a:p>
            <a:pPr algn="ctr" defTabSz="1377945">
              <a:lnSpc>
                <a:spcPct val="90000"/>
              </a:lnSpc>
              <a:spcAft>
                <a:spcPts val="10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smtClea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醣類</a:t>
            </a:r>
            <a:endParaRPr lang="en-US" sz="2400" b="1" kern="0" smtClea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六邊形 34"/>
          <p:cNvSpPr/>
          <p:nvPr/>
        </p:nvSpPr>
        <p:spPr>
          <a:xfrm>
            <a:off x="5257708" y="2969294"/>
            <a:ext cx="178893" cy="157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963334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mtClean="0">
              <a:solidFill>
                <a:srgbClr val="000000"/>
              </a:solidFill>
              <a:ea typeface="新細明體"/>
            </a:endParaRPr>
          </a:p>
        </p:txBody>
      </p:sp>
      <p:grpSp>
        <p:nvGrpSpPr>
          <p:cNvPr id="10" name="群組 21"/>
          <p:cNvGrpSpPr/>
          <p:nvPr/>
        </p:nvGrpSpPr>
        <p:grpSpPr>
          <a:xfrm>
            <a:off x="5523597" y="2204865"/>
            <a:ext cx="1527916" cy="1345749"/>
            <a:chOff x="5523597" y="2204865"/>
            <a:chExt cx="1527916" cy="1345749"/>
          </a:xfrm>
        </p:grpSpPr>
        <p:sp>
          <p:nvSpPr>
            <p:cNvPr id="11" name="六邊形 35"/>
            <p:cNvSpPr/>
            <p:nvPr/>
          </p:nvSpPr>
          <p:spPr>
            <a:xfrm>
              <a:off x="5523597" y="2204865"/>
              <a:ext cx="1527916" cy="13457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>
              <a:solidFill>
                <a:srgbClr val="57A7B5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六邊形 36"/>
            <p:cNvSpPr/>
            <p:nvPr/>
          </p:nvSpPr>
          <p:spPr>
            <a:xfrm>
              <a:off x="5568732" y="2795787"/>
              <a:ext cx="178893" cy="1575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D89F39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mtClea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13" name="矩形 22"/>
            <p:cNvSpPr/>
            <p:nvPr/>
          </p:nvSpPr>
          <p:spPr>
            <a:xfrm>
              <a:off x="6077001" y="2681386"/>
              <a:ext cx="466792" cy="39703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algn="ctr" defTabSz="1377945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200" b="1" kern="0" smtClean="0">
                  <a:solidFill>
                    <a:srgbClr val="57A7B5"/>
                  </a:solidFill>
                  <a:latin typeface="微軟正黑體" pitchFamily="34"/>
                  <a:ea typeface="微軟正黑體" pitchFamily="34"/>
                  <a:cs typeface="Arial"/>
                </a:rPr>
                <a:t>水</a:t>
              </a:r>
              <a:endParaRPr lang="en-US" sz="2200" b="1" kern="0" smtClean="0">
                <a:solidFill>
                  <a:srgbClr val="57A7B5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</p:grpSp>
      <p:grpSp>
        <p:nvGrpSpPr>
          <p:cNvPr id="14" name="群組 23"/>
          <p:cNvGrpSpPr/>
          <p:nvPr/>
        </p:nvGrpSpPr>
        <p:grpSpPr>
          <a:xfrm>
            <a:off x="6825319" y="4414595"/>
            <a:ext cx="1527916" cy="1345749"/>
            <a:chOff x="6825319" y="4414595"/>
            <a:chExt cx="1527916" cy="1345749"/>
          </a:xfrm>
        </p:grpSpPr>
        <p:sp>
          <p:nvSpPr>
            <p:cNvPr id="15" name="六邊形 31"/>
            <p:cNvSpPr/>
            <p:nvPr/>
          </p:nvSpPr>
          <p:spPr>
            <a:xfrm>
              <a:off x="6825319" y="4414595"/>
              <a:ext cx="1527916" cy="13457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>
              <a:solidFill>
                <a:srgbClr val="8BAB42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mtClea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16" name="六邊形 32"/>
            <p:cNvSpPr/>
            <p:nvPr/>
          </p:nvSpPr>
          <p:spPr>
            <a:xfrm>
              <a:off x="6865004" y="5008717"/>
              <a:ext cx="178893" cy="1575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8B81D2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mtClea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17" name="矩形 23"/>
            <p:cNvSpPr/>
            <p:nvPr/>
          </p:nvSpPr>
          <p:spPr>
            <a:xfrm>
              <a:off x="7122023" y="4855756"/>
              <a:ext cx="1031050" cy="39703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algn="ctr" defTabSz="1377945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200" b="1" kern="0" smtClean="0">
                  <a:solidFill>
                    <a:srgbClr val="8BAB42"/>
                  </a:solidFill>
                  <a:latin typeface="微軟正黑體" pitchFamily="34"/>
                  <a:ea typeface="微軟正黑體" pitchFamily="34"/>
                  <a:cs typeface="Arial"/>
                </a:rPr>
                <a:t>礦物質</a:t>
              </a:r>
              <a:endParaRPr lang="en-US" sz="2200" b="1" kern="0" smtClean="0">
                <a:solidFill>
                  <a:srgbClr val="8BAB42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</p:grpSp>
      <p:grpSp>
        <p:nvGrpSpPr>
          <p:cNvPr id="18" name="群組 22"/>
          <p:cNvGrpSpPr/>
          <p:nvPr/>
        </p:nvGrpSpPr>
        <p:grpSpPr>
          <a:xfrm>
            <a:off x="2915820" y="3691761"/>
            <a:ext cx="1527916" cy="1345749"/>
            <a:chOff x="2915820" y="3691761"/>
            <a:chExt cx="1527916" cy="1345749"/>
          </a:xfrm>
        </p:grpSpPr>
        <p:sp>
          <p:nvSpPr>
            <p:cNvPr id="19" name="六邊形 27"/>
            <p:cNvSpPr/>
            <p:nvPr/>
          </p:nvSpPr>
          <p:spPr>
            <a:xfrm>
              <a:off x="2915820" y="3691761"/>
              <a:ext cx="1527916" cy="13457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>
              <a:solidFill>
                <a:srgbClr val="D89F39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mtClea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20" name="六邊形 28"/>
            <p:cNvSpPr/>
            <p:nvPr/>
          </p:nvSpPr>
          <p:spPr>
            <a:xfrm>
              <a:off x="3955996" y="4859743"/>
              <a:ext cx="178893" cy="1575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8BAB42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mtClean="0">
                <a:solidFill>
                  <a:srgbClr val="000000"/>
                </a:solidFill>
                <a:ea typeface="新細明體"/>
              </a:endParaRPr>
            </a:p>
          </p:txBody>
        </p:sp>
        <p:sp>
          <p:nvSpPr>
            <p:cNvPr id="21" name="矩形 24"/>
            <p:cNvSpPr/>
            <p:nvPr/>
          </p:nvSpPr>
          <p:spPr>
            <a:xfrm>
              <a:off x="3179039" y="4180965"/>
              <a:ext cx="1031050" cy="39703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algn="ctr" defTabSz="1377945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200" b="1" kern="0" smtClean="0">
                  <a:solidFill>
                    <a:srgbClr val="D89F39"/>
                  </a:solidFill>
                  <a:latin typeface="微軟正黑體" pitchFamily="34"/>
                  <a:ea typeface="微軟正黑體" pitchFamily="34"/>
                  <a:cs typeface="Arial"/>
                </a:rPr>
                <a:t>維生素</a:t>
              </a:r>
              <a:endParaRPr lang="en-US" sz="2200" b="1" kern="0" smtClean="0">
                <a:solidFill>
                  <a:srgbClr val="D89F39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</p:grpSp>
      <p:sp>
        <p:nvSpPr>
          <p:cNvPr id="22" name="投影片編號版面配置區 20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37CCCA-6F76-4827-9520-9EC1B20989AC}" type="slidenum">
              <a:rPr lang="en-US" sz="1200" smtClean="0">
                <a:solidFill>
                  <a:srgbClr val="898989"/>
                </a:solidFill>
                <a:ea typeface="新細明體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200" smtClean="0">
              <a:solidFill>
                <a:srgbClr val="898989"/>
              </a:solidFill>
              <a:ea typeface="新細明體"/>
            </a:endParaRPr>
          </a:p>
        </p:txBody>
      </p:sp>
      <p:grpSp>
        <p:nvGrpSpPr>
          <p:cNvPr id="24" name="群組 21"/>
          <p:cNvGrpSpPr/>
          <p:nvPr/>
        </p:nvGrpSpPr>
        <p:grpSpPr>
          <a:xfrm>
            <a:off x="4860032" y="4005064"/>
            <a:ext cx="1527916" cy="1345749"/>
            <a:chOff x="5609349" y="2530124"/>
            <a:chExt cx="1527916" cy="1345749"/>
          </a:xfrm>
        </p:grpSpPr>
        <p:sp>
          <p:nvSpPr>
            <p:cNvPr id="25" name="六邊形 35"/>
            <p:cNvSpPr/>
            <p:nvPr/>
          </p:nvSpPr>
          <p:spPr>
            <a:xfrm>
              <a:off x="5609349" y="2530124"/>
              <a:ext cx="1527916" cy="13457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2">
              <a:solidFill>
                <a:srgbClr val="57A7B5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7" name="矩形 22"/>
            <p:cNvSpPr/>
            <p:nvPr/>
          </p:nvSpPr>
          <p:spPr>
            <a:xfrm>
              <a:off x="5840647" y="2785907"/>
              <a:ext cx="1031051" cy="81714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algn="ctr" defTabSz="1377945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200" b="1" kern="0" dirty="0" smtClean="0">
                  <a:solidFill>
                    <a:srgbClr val="57A7B5"/>
                  </a:solidFill>
                  <a:latin typeface="微軟正黑體" pitchFamily="34"/>
                  <a:ea typeface="微軟正黑體" pitchFamily="34"/>
                  <a:cs typeface="Arial"/>
                </a:rPr>
                <a:t>微量</a:t>
              </a:r>
              <a:endParaRPr lang="en-US" altLang="zh-TW" sz="2200" b="1" kern="0" dirty="0" smtClean="0">
                <a:solidFill>
                  <a:srgbClr val="57A7B5"/>
                </a:solidFill>
                <a:latin typeface="微軟正黑體" pitchFamily="34"/>
                <a:ea typeface="微軟正黑體" pitchFamily="34"/>
                <a:cs typeface="Arial"/>
              </a:endParaRPr>
            </a:p>
            <a:p>
              <a:pPr algn="ctr" defTabSz="1377945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200" b="1" kern="0" dirty="0" smtClean="0">
                  <a:solidFill>
                    <a:srgbClr val="57A7B5"/>
                  </a:solidFill>
                  <a:latin typeface="微軟正黑體" pitchFamily="34"/>
                  <a:ea typeface="微軟正黑體" pitchFamily="34"/>
                  <a:cs typeface="Arial"/>
                </a:rPr>
                <a:t>營養素</a:t>
              </a:r>
              <a:endParaRPr lang="en-US" sz="2200" b="1" kern="0" dirty="0" smtClean="0">
                <a:solidFill>
                  <a:srgbClr val="57A7B5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</p:grpSp>
      <p:cxnSp>
        <p:nvCxnSpPr>
          <p:cNvPr id="29" name="直線接點 28"/>
          <p:cNvCxnSpPr>
            <a:stCxn id="19" idx="1"/>
            <a:endCxn id="25" idx="3"/>
          </p:cNvCxnSpPr>
          <p:nvPr/>
        </p:nvCxnSpPr>
        <p:spPr>
          <a:xfrm>
            <a:off x="4443736" y="4364636"/>
            <a:ext cx="416296" cy="31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5" idx="1"/>
            <a:endCxn id="15" idx="3"/>
          </p:cNvCxnSpPr>
          <p:nvPr/>
        </p:nvCxnSpPr>
        <p:spPr>
          <a:xfrm>
            <a:off x="6387948" y="4677939"/>
            <a:ext cx="437371" cy="409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11555" y="1052736"/>
            <a:ext cx="7632853" cy="288032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微量元素 </a:t>
            </a:r>
            <a:r>
              <a:rPr lang="en-US" altLang="zh-TW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Times New Roman"/>
              </a:rPr>
              <a:t>(m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icronutrients)</a:t>
            </a:r>
            <a:endParaRPr lang="en-US" altLang="zh-TW" dirty="0" smtClean="0"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/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維生素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：維生素</a:t>
            </a:r>
            <a:r>
              <a:rPr lang="en-US" altLang="zh-TW" dirty="0">
                <a:latin typeface="Times New Roman"/>
                <a:ea typeface="DFKai-SB"/>
                <a:cs typeface="Times New Roman" pitchFamily="18"/>
                <a:sym typeface="Times New Roman"/>
              </a:rPr>
              <a:t>A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en-US" altLang="zh-TW" dirty="0">
                <a:latin typeface="Times New Roman"/>
                <a:ea typeface="DFKai-SB"/>
                <a:cs typeface="Times New Roman" pitchFamily="18"/>
                <a:sym typeface="Times New Roman"/>
              </a:rPr>
              <a:t>D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en-US" altLang="zh-TW" dirty="0">
                <a:latin typeface="Times New Roman"/>
                <a:ea typeface="DFKai-SB"/>
                <a:cs typeface="Times New Roman" pitchFamily="18"/>
                <a:sym typeface="Times New Roman"/>
              </a:rPr>
              <a:t>E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en-US" altLang="zh-TW" dirty="0">
                <a:latin typeface="Times New Roman"/>
                <a:ea typeface="DFKai-SB"/>
                <a:cs typeface="Times New Roman" pitchFamily="18"/>
                <a:sym typeface="Times New Roman"/>
              </a:rPr>
              <a:t>C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及</a:t>
            </a:r>
            <a:r>
              <a:rPr lang="en-US" altLang="zh-TW" dirty="0">
                <a:latin typeface="Times New Roman"/>
                <a:ea typeface="DFKai-SB"/>
                <a:cs typeface="Times New Roman" pitchFamily="18"/>
                <a:sym typeface="Times New Roman"/>
              </a:rPr>
              <a:t>B</a:t>
            </a:r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群等</a:t>
            </a:r>
            <a:r>
              <a:rPr lang="en-US" altLang="zh-TW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..</a:t>
            </a:r>
            <a:endParaRPr lang="zh-TW" altLang="en-US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礦物質：鈣、磷、鎂、鐵、碘、氟及硒</a:t>
            </a:r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等</a:t>
            </a:r>
            <a:r>
              <a:rPr lang="en-US" altLang="zh-TW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..</a:t>
            </a:r>
            <a:endParaRPr lang="zh-TW" altLang="en-US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沒有證據顯示服用維他命與礦物質能夠增加運動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營養素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缺乏的狀況卻會影響運動員的健康與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437112"/>
            <a:ext cx="571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491" y="1071482"/>
            <a:ext cx="4248477" cy="3312368"/>
          </a:xfrm>
        </p:spPr>
        <p:txBody>
          <a:bodyPr/>
          <a:lstStyle/>
          <a:p>
            <a:r>
              <a:rPr lang="zh-TW" altLang="en-US" dirty="0" smtClean="0"/>
              <a:t>維生素與礦物質補充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飲食不正常而無法攝取足量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的營養素者，建議額外補充維生素或礦物質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補充劑量以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不超過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％的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DRIs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為原則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52736"/>
            <a:ext cx="4804669" cy="52753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00600" y="5982253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</a:t>
            </a:r>
            <a:r>
              <a:rPr lang="zh-TW" altLang="en-US" dirty="0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政府衛生局食品藥物管理科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9958" y="5443225"/>
            <a:ext cx="3831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DRIs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營養素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攝取量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(Dietary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Reference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Intakes)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9" y="970312"/>
            <a:ext cx="8306137" cy="4896544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 noGrp="1"/>
          </p:cNvSpPr>
          <p:nvPr>
            <p:ph idx="1"/>
          </p:nvPr>
        </p:nvSpPr>
        <p:spPr>
          <a:xfrm>
            <a:off x="449709" y="332656"/>
            <a:ext cx="8507284" cy="6480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綜合維他命錠營養標示</a:t>
            </a:r>
          </a:p>
          <a:p>
            <a:endParaRPr lang="zh-TW" altLang="en-US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709" y="5907905"/>
            <a:ext cx="8654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DV%</a:t>
            </a:r>
            <a:r>
              <a:rPr lang="zh-TW" altLang="en-US" sz="2400" dirty="0" smtClean="0">
                <a:solidFill>
                  <a:srgbClr val="4D4D4D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rgbClr val="4D4D4D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%</a:t>
            </a:r>
            <a:r>
              <a:rPr lang="zh-TW" altLang="en-US" sz="2400" dirty="0" smtClean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營養素參考議</a:t>
            </a:r>
            <a:r>
              <a:rPr lang="zh-TW" altLang="en-US" sz="24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攝取量</a:t>
            </a:r>
            <a:r>
              <a:rPr lang="en-US" altLang="zh-TW" sz="24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Dietary Reference Intakes (DRIs)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714"/>
            <a:ext cx="731549" cy="7315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07904" y="2204864"/>
            <a:ext cx="822865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781583" y="2204864"/>
            <a:ext cx="822865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1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3" y="1268760"/>
            <a:ext cx="8507284" cy="648072"/>
          </a:xfrm>
        </p:spPr>
        <p:txBody>
          <a:bodyPr/>
          <a:lstStyle/>
          <a:p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與維持運動表現相關的微量營</a:t>
            </a:r>
            <a:r>
              <a:rPr lang="zh-TW" altLang="en-US" dirty="0">
                <a:latin typeface="Times New Roman"/>
                <a:ea typeface="DFKai-SB"/>
                <a:cs typeface="Times New Roman" pitchFamily="18"/>
                <a:sym typeface="Times New Roman"/>
              </a:rPr>
              <a:t>養</a:t>
            </a:r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素</a:t>
            </a:r>
            <a:endParaRPr lang="zh-TW" altLang="en-US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85430"/>
              </p:ext>
            </p:extLst>
          </p:nvPr>
        </p:nvGraphicFramePr>
        <p:xfrm>
          <a:off x="539552" y="2226568"/>
          <a:ext cx="8496943" cy="3706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5606"/>
                <a:gridCol w="2195871"/>
                <a:gridCol w="4535466"/>
              </a:tblGrid>
              <a:tr h="415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微量營養素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主要功能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相關建議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維生素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參與能量代謝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酒精可能會消耗體內</a:t>
                      </a:r>
                      <a:r>
                        <a:rPr lang="en-US" altLang="zh-TW" sz="2000" baseline="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 B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群</a:t>
                      </a:r>
                      <a:endParaRPr lang="en-US" altLang="zh-TW" sz="20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172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維生素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骨骼健康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建議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熱量攝取低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或是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月經異常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的運動員攝取，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以維持骨骼健康：</a:t>
                      </a:r>
                      <a:endParaRPr lang="en-US" altLang="zh-TW" sz="20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1500 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mg/day 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鈣質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1500-2000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IU/day </a:t>
                      </a:r>
                      <a:r>
                        <a:rPr lang="en-US" altLang="zh-TW" sz="2000" baseline="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Vit.D</a:t>
                      </a:r>
                      <a:endParaRPr lang="en-US" altLang="zh-TW" sz="20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0908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鈣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(Ca)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骨骼健康 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0908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鐵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(Fe)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避免貧血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血紅素、肌紅蛋白的重要原料</a:t>
                      </a:r>
                      <a:endParaRPr lang="en-US" altLang="zh-TW" sz="20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男性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 mg/day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女性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&gt;18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mg/day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3645024"/>
            <a:ext cx="499120" cy="4991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4491118"/>
            <a:ext cx="499120" cy="499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5278324"/>
            <a:ext cx="499120" cy="4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3" y="1268760"/>
            <a:ext cx="8507284" cy="648072"/>
          </a:xfrm>
        </p:spPr>
        <p:txBody>
          <a:bodyPr/>
          <a:lstStyle/>
          <a:p>
            <a:r>
              <a:rPr lang="zh-TW" altLang="en-US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與維持運動表現相關的微量元素</a:t>
            </a:r>
            <a:endParaRPr lang="zh-TW" altLang="en-US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11595"/>
              </p:ext>
            </p:extLst>
          </p:nvPr>
        </p:nvGraphicFramePr>
        <p:xfrm>
          <a:off x="179512" y="1988840"/>
          <a:ext cx="8784975" cy="30052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/>
                <a:gridCol w="2232248"/>
                <a:gridCol w="4752527"/>
              </a:tblGrid>
              <a:tr h="36236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微量營養素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主要功能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相關建議</a:t>
                      </a:r>
                    </a:p>
                  </a:txBody>
                  <a:tcPr/>
                </a:tc>
              </a:tr>
              <a:tr h="6423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維生素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免疫系統健康 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抗氧化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預防上呼吸道感染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0.25~1.0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g/day</a:t>
                      </a:r>
                      <a:r>
                        <a:rPr lang="zh-TW" alt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zh-TW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 C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上呼吸道感染發生機率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121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維生素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免疫系統健康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Vit.D</a:t>
                      </a:r>
                      <a:r>
                        <a:rPr lang="en-US" altLang="zh-TW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缺乏和上呼吸道症狀的發生有相關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鋅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(Zn)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免疫系統健康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縮短上呼吸道感染時程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小時內服用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75mg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鋅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0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1091" y="980728"/>
            <a:ext cx="7877334" cy="3600400"/>
          </a:xfrm>
        </p:spPr>
        <p:txBody>
          <a:bodyPr/>
          <a:lstStyle/>
          <a:p>
            <a:r>
              <a:rPr lang="zh-TW" altLang="en-US" sz="2800" dirty="0" smtClean="0"/>
              <a:t>運動員需要使用的情況</a:t>
            </a:r>
            <a:endParaRPr lang="en-US" altLang="zh-TW" sz="2800" dirty="0" smtClean="0"/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長時間的能量限制、減重或是維持體重的情況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挑食或無法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某些食物也不願意嘗試其他食物的運動員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長時間的旅行，特別是前往食物選擇有限的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緊湊的比賽時間表，打亂原有的飲食模式且食物與能量補給食物選擇有限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457200" y="57806"/>
            <a:ext cx="8229600" cy="850914"/>
          </a:xfrm>
        </p:spPr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149080"/>
            <a:ext cx="1567061" cy="15670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16096"/>
            <a:ext cx="1477310" cy="14773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3" t="48705" r="1"/>
          <a:stretch/>
        </p:blipFill>
        <p:spPr>
          <a:xfrm>
            <a:off x="2987511" y="4158898"/>
            <a:ext cx="1664742" cy="18203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16096"/>
            <a:ext cx="1400045" cy="14000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52120" y="6223561"/>
            <a:ext cx="3440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AIS Sports Supplement </a:t>
            </a:r>
            <a:r>
              <a:rPr lang="en-US" altLang="zh-TW" dirty="0" smtClean="0"/>
              <a:t>Framework    </a:t>
            </a:r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://www.ausport.gov.au/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63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6038</TotalTime>
  <Words>1582</Words>
  <Application>Microsoft Office PowerPoint</Application>
  <PresentationFormat>如螢幕大小 (4:3)</PresentationFormat>
  <Paragraphs>279</Paragraphs>
  <Slides>24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微軟正黑體</vt:lpstr>
      <vt:lpstr>新細明體</vt:lpstr>
      <vt:lpstr>標楷體</vt:lpstr>
      <vt:lpstr>標楷體</vt:lpstr>
      <vt:lpstr>Arial</vt:lpstr>
      <vt:lpstr>Calibri</vt:lpstr>
      <vt:lpstr>Times New Roman</vt:lpstr>
      <vt:lpstr>Wingdings 2</vt:lpstr>
      <vt:lpstr>課程名稱</vt:lpstr>
      <vt:lpstr>3_課程名稱</vt:lpstr>
      <vt:lpstr>運動增補劑</vt:lpstr>
      <vt:lpstr>內容大綱</vt:lpstr>
      <vt:lpstr>營養素 (Nutrients)</vt:lpstr>
      <vt:lpstr>運動增補劑-維生素與礦物質</vt:lpstr>
      <vt:lpstr>運動增補劑-維生素與礦物質</vt:lpstr>
      <vt:lpstr>PowerPoint 簡報</vt:lpstr>
      <vt:lpstr>運動增補劑-維生素與礦物質</vt:lpstr>
      <vt:lpstr>運動增補劑-維生素與礦物質</vt:lpstr>
      <vt:lpstr>運動增補劑-維生素與礦物質</vt:lpstr>
      <vt:lpstr>運動增補劑-其他</vt:lpstr>
      <vt:lpstr>運動增補劑-其他</vt:lpstr>
      <vt:lpstr>運動增補劑-其他</vt:lpstr>
      <vt:lpstr>運動增補劑-其他</vt:lpstr>
      <vt:lpstr>運動增補劑-其他</vt:lpstr>
      <vt:lpstr>運動增補劑-其他</vt:lpstr>
      <vt:lpstr>運動增補劑-其他</vt:lpstr>
      <vt:lpstr>運動增補劑-其他</vt:lpstr>
      <vt:lpstr>運動增補劑-其他</vt:lpstr>
      <vt:lpstr>PowerPoint 簡報</vt:lpstr>
      <vt:lpstr>抗疲勞功效健康食品</vt:lpstr>
      <vt:lpstr>抗疲勞功效健康食品</vt:lpstr>
      <vt:lpstr>抗疲勞功效健康食品</vt:lpstr>
      <vt:lpstr>運動增補劑使用重點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311</cp:revision>
  <dcterms:created xsi:type="dcterms:W3CDTF">2017-11-07T02:54:43Z</dcterms:created>
  <dcterms:modified xsi:type="dcterms:W3CDTF">2018-08-12T15:20:12Z</dcterms:modified>
</cp:coreProperties>
</file>