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0" r:id="rId3"/>
    <p:sldId id="281" r:id="rId4"/>
    <p:sldId id="282" r:id="rId5"/>
    <p:sldId id="289" r:id="rId6"/>
    <p:sldId id="283" r:id="rId7"/>
    <p:sldId id="284" r:id="rId8"/>
    <p:sldId id="285" r:id="rId9"/>
    <p:sldId id="286" r:id="rId10"/>
    <p:sldId id="287" r:id="rId11"/>
    <p:sldId id="288" r:id="rId12"/>
    <p:sldId id="29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79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8" autoAdjust="0"/>
    <p:restoredTop sz="94648"/>
  </p:normalViewPr>
  <p:slideViewPr>
    <p:cSldViewPr snapToGrid="0">
      <p:cViewPr varScale="1">
        <p:scale>
          <a:sx n="81" d="100"/>
          <a:sy n="81" d="100"/>
        </p:scale>
        <p:origin x="16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21B57-E9C1-4898-B467-08E9A6421A21}" type="datetimeFigureOut">
              <a:rPr lang="zh-TW" altLang="en-US" smtClean="0"/>
              <a:t>2018/6/2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36CCA-FDEB-4069-836E-3F0BD38B7F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08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9FD96D-C6D9-40EF-8FE1-14D3AC892444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62862F-5670-4486-888A-53CB5D6865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9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EE9961-6D71-40A2-A964-51BD2FE72388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91889C-91E1-42BC-AD66-0EF89AEFD7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F4BE9B-BDB1-4EDF-A80A-50F868C3718F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15A3A0-E0B6-4474-BB1D-9527034BF3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1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17B70A-755E-4661-A614-480145ACD4AA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851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AED4BD-770D-4A02-8B5B-42F3BD57FE5B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817256-01CD-4AD4-B021-A60EF1D93A5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4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ABCAF7-4CBD-49A0-8673-AA9EF5D1B32D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D6442A-D587-4DF1-ADDF-FC22FBCC07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D006C0-4095-4B20-B047-4CF260BB6334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B5A5CD-5D68-47BA-854A-FAF22F1F4A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36AC24-E39D-4366-B653-6E736CE45EF2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A44C62-693F-4108-A34C-370DBC0A04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1BE2B0-60FC-491F-9F3F-DE56A4195B6F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7F696C-4EAC-48A1-8A2A-862F4D21B0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A91B2B-6D4A-4FDE-8435-BAB6A492D230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14554E-D8BF-4D80-8378-F1EF046A4B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DE08DA-5BE0-4BAF-871B-8C0E808E521E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719DA9-4397-474D-A8D8-509683F78F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C36676-2CA5-4929-BFA4-6C0F0BD0292B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5EF52A-F1F2-4303-9611-475E7E6485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9D78770A-92D2-409B-B2A2-564C322B4747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altLang="en-US" dirty="0" smtClean="0"/>
              <a:t>運動訓練學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 altLang="en-US" dirty="0" smtClean="0"/>
              <a:t>鄭景峰</a:t>
            </a:r>
            <a:endParaRPr lang="en-US" dirty="0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lvl="0" algn="ctr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賽前調整</a:t>
            </a:r>
            <a:r>
              <a:rPr lang="en-US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01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減量訓練的類型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/>
              <a:t>漸進式、非漸進式</a:t>
            </a:r>
            <a:endParaRPr lang="en-US" altLang="zh-TW" sz="2800" dirty="0" smtClean="0"/>
          </a:p>
          <a:p>
            <a:r>
              <a:rPr lang="zh-TW" altLang="en-US" sz="2800" dirty="0" smtClean="0"/>
              <a:t>漸進式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有系統且漸進地減少訓練量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線性式（適合高負荷訓練者）、緩慢指數式、快速指數式（可最大幅度降低訓練量）</a:t>
            </a:r>
            <a:endParaRPr lang="en-US" altLang="zh-TW" sz="2400" dirty="0" smtClean="0"/>
          </a:p>
          <a:p>
            <a:r>
              <a:rPr lang="zh-TW" altLang="en-US" sz="2800" dirty="0" smtClean="0"/>
              <a:t>非漸進式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用標準化的方式減少訓練量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平台式（</a:t>
            </a:r>
            <a:r>
              <a:rPr lang="en-US" altLang="zh-TW" sz="2400" dirty="0" smtClean="0"/>
              <a:t>step taper</a:t>
            </a:r>
            <a:r>
              <a:rPr lang="zh-TW" altLang="en-US" sz="2400" dirty="0" smtClean="0"/>
              <a:t>）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遽然減量的特色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3532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減量訓練的類型</a:t>
            </a:r>
          </a:p>
        </p:txBody>
      </p:sp>
      <p:pic>
        <p:nvPicPr>
          <p:cNvPr id="4" name="Picture 2" descr="D:\工作站\藝軒\jpg\07\圖7.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54" y="1536509"/>
            <a:ext cx="7498092" cy="468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68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減量訓練策略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精確地計畫與追蹤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維持或增加運動強度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大於或等於競賽強度（例如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80~100%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降低訓練量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60~90%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維持訓練頻率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&gt;80%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指數型減量設計（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4~28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天：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爆發型，天；耐力型，週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增加組間或次數間的恢復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確保訓練具比賽或專項特殊性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僅記最佳化心理與技術的層面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如果可能的話，作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個別化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的減量計畫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實施競賽後的評估，以做為未來減量策略的參考依據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302268" y="6005595"/>
            <a:ext cx="6489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algn="ctr"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Gulim" panose="020B0600000101010101" pitchFamily="34" charset="-127"/>
              </a:rPr>
              <a:t>Whyte et al. (2006). </a:t>
            </a:r>
            <a:r>
              <a:rPr lang="en-US" altLang="zh-TW" sz="2000" i="1" dirty="0">
                <a:latin typeface="Times New Roman" panose="02020603050405020304" pitchFamily="18" charset="0"/>
                <a:ea typeface="Gulim" panose="020B0600000101010101" pitchFamily="34" charset="-127"/>
              </a:rPr>
              <a:t>The physiology of training</a:t>
            </a:r>
            <a:r>
              <a:rPr lang="en-US" altLang="zh-TW" sz="2000" dirty="0">
                <a:latin typeface="Times New Roman" panose="02020603050405020304" pitchFamily="18" charset="0"/>
                <a:ea typeface="Gulim" panose="020B0600000101010101" pitchFamily="34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95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減量訓練生理反應：心肺功能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心跳率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休息與非最大運動心跳率</a:t>
            </a:r>
          </a:p>
          <a:p>
            <a:pPr lvl="2"/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不變</a:t>
            </a:r>
          </a:p>
          <a:p>
            <a:pPr lvl="2"/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除非</a:t>
            </a:r>
            <a:r>
              <a:rPr lang="en-US" altLang="zh-TW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overreaching</a:t>
            </a:r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HR</a:t>
            </a:r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會下降 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最大心跳率</a:t>
            </a:r>
          </a:p>
          <a:p>
            <a:pPr lvl="2"/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研究結果不一致</a:t>
            </a:r>
          </a:p>
          <a:p>
            <a:pPr lvl="2"/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基本上會略增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最大攝氧量</a:t>
            </a:r>
          </a:p>
          <a:p>
            <a:pPr lvl="1"/>
            <a:r>
              <a:rPr lang="zh-TW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增加</a:t>
            </a:r>
            <a:r>
              <a:rPr lang="en-US" altLang="zh-TW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2.5~9.1%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129700" y="6124053"/>
            <a:ext cx="586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Mujika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I.,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et al. (2004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). </a:t>
            </a:r>
            <a:r>
              <a:rPr lang="en-US" altLang="zh-TW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Sports </a:t>
            </a:r>
            <a:r>
              <a:rPr lang="en-US" altLang="zh-TW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Medicine, 34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(13), 891-927.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484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413" y="1052513"/>
            <a:ext cx="8712200" cy="4989512"/>
          </a:xfrm>
        </p:spPr>
      </p:pic>
      <p:sp>
        <p:nvSpPr>
          <p:cNvPr id="3" name="文字方塊 2"/>
          <p:cNvSpPr txBox="1"/>
          <p:nvPr/>
        </p:nvSpPr>
        <p:spPr>
          <a:xfrm>
            <a:off x="3129700" y="6124053"/>
            <a:ext cx="586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Mujika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I.,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et al. (2004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). </a:t>
            </a:r>
            <a:r>
              <a:rPr lang="en-US" altLang="zh-TW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Sports </a:t>
            </a:r>
            <a:r>
              <a:rPr lang="en-US" altLang="zh-TW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Medicine, 34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(13), 891-927.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81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減量訓練生理反應：肌力與爆發力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耐力型選手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增加約</a:t>
            </a:r>
            <a:r>
              <a:rPr lang="en-US" altLang="zh-TW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7~22%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阻力訓練者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增加約</a:t>
            </a:r>
            <a:r>
              <a:rPr lang="en-US" altLang="zh-TW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7~9%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可能原因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神經肌肉適應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肌纖維特性的改變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代謝酵素活性的改變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129700" y="6124053"/>
            <a:ext cx="586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Mujika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I.,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et al. (2004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). </a:t>
            </a:r>
            <a:r>
              <a:rPr lang="en-US" altLang="zh-TW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Sports </a:t>
            </a:r>
            <a:r>
              <a:rPr lang="en-US" altLang="zh-TW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Medicine, 34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(13), 891-927.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575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295400"/>
            <a:ext cx="8642350" cy="4797425"/>
          </a:xfrm>
        </p:spPr>
      </p:pic>
      <p:sp>
        <p:nvSpPr>
          <p:cNvPr id="3" name="文字方塊 2"/>
          <p:cNvSpPr txBox="1"/>
          <p:nvPr/>
        </p:nvSpPr>
        <p:spPr>
          <a:xfrm>
            <a:off x="3129700" y="6124053"/>
            <a:ext cx="586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Mujika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I.,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et al. (2004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). </a:t>
            </a:r>
            <a:r>
              <a:rPr lang="en-US" altLang="zh-TW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Sports </a:t>
            </a:r>
            <a:r>
              <a:rPr lang="en-US" altLang="zh-TW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Medicine, 34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(13), 891-927.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190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減量訓練生理反應：乳酸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Overreaching</a:t>
            </a:r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後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最大血乳酸值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增加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甚至有研究發現增加了</a:t>
            </a:r>
            <a:r>
              <a:rPr lang="en-US" altLang="zh-TW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78%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非最大運動時的血乳酸值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降低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129700" y="6124053"/>
            <a:ext cx="586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Mujika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I.,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et al. (2004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). </a:t>
            </a:r>
            <a:r>
              <a:rPr lang="en-US" altLang="zh-TW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Sports </a:t>
            </a:r>
            <a:r>
              <a:rPr lang="en-US" altLang="zh-TW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Medicine, 34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(13), 891-927.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28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289050"/>
            <a:ext cx="8713787" cy="4837113"/>
          </a:xfrm>
        </p:spPr>
      </p:pic>
      <p:sp>
        <p:nvSpPr>
          <p:cNvPr id="3" name="文字方塊 2"/>
          <p:cNvSpPr txBox="1"/>
          <p:nvPr/>
        </p:nvSpPr>
        <p:spPr>
          <a:xfrm>
            <a:off x="3129700" y="6124053"/>
            <a:ext cx="586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Mujika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I.,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et al. (2004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). </a:t>
            </a:r>
            <a:r>
              <a:rPr lang="en-US" altLang="zh-TW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Sports </a:t>
            </a:r>
            <a:r>
              <a:rPr lang="en-US" altLang="zh-TW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Medicine, 34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(13), 891-927.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18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減量訓練生理反應：運動表現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耐力型運動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增加</a:t>
            </a:r>
            <a:r>
              <a:rPr lang="en-US" altLang="zh-TW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1~6%</a:t>
            </a:r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，甚至高達</a:t>
            </a:r>
            <a:r>
              <a:rPr lang="en-US" altLang="zh-TW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22%</a:t>
            </a:r>
          </a:p>
          <a:p>
            <a:endParaRPr lang="en-US" altLang="zh-TW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團隊項目或技術性項目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較少研究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129700" y="6124053"/>
            <a:ext cx="586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Mujika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I.,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et al. (2004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). </a:t>
            </a:r>
            <a:r>
              <a:rPr lang="en-US" altLang="zh-TW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Sports </a:t>
            </a:r>
            <a:r>
              <a:rPr lang="en-US" altLang="zh-TW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Medicine, 34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(13), 891-927.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26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賽前調整</a:t>
            </a:r>
            <a:endParaRPr kumimoji="1"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賽前調整（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peaking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）或減量訓練（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taper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定義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在一段時間內，以漸進且非線性的方式，在例行的訓練中，經由減少訓練負荷，降低運動員生理及心理的壓力，以及達到最佳化的運動表現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目的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適度休息、降低疲勞、提高表現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9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8" name="Picture 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8686800" cy="4822825"/>
          </a:xfrm>
        </p:spPr>
      </p:pic>
      <p:sp>
        <p:nvSpPr>
          <p:cNvPr id="3" name="文字方塊 2"/>
          <p:cNvSpPr txBox="1"/>
          <p:nvPr/>
        </p:nvSpPr>
        <p:spPr>
          <a:xfrm>
            <a:off x="3129700" y="6124053"/>
            <a:ext cx="586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Mujika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I.,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et al. (2004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). </a:t>
            </a:r>
            <a:r>
              <a:rPr lang="en-US" altLang="zh-TW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Sports </a:t>
            </a:r>
            <a:r>
              <a:rPr lang="en-US" altLang="zh-TW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Medicine, 34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(13), 891-927.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6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813" y="1076325"/>
            <a:ext cx="8686800" cy="5049838"/>
          </a:xfrm>
        </p:spPr>
      </p:pic>
      <p:sp>
        <p:nvSpPr>
          <p:cNvPr id="3" name="文字方塊 2"/>
          <p:cNvSpPr txBox="1"/>
          <p:nvPr/>
        </p:nvSpPr>
        <p:spPr>
          <a:xfrm>
            <a:off x="3129700" y="6124053"/>
            <a:ext cx="586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Mujika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I.,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et al. (2004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). </a:t>
            </a:r>
            <a:r>
              <a:rPr lang="en-US" altLang="zh-TW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Sports </a:t>
            </a:r>
            <a:r>
              <a:rPr lang="en-US" altLang="zh-TW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Medicine, 34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(13), 891-927.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47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參考文獻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743959"/>
            <a:ext cx="8229600" cy="4053526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林正常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 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(2011)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運動訓練法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。臺北市：藝軒圖書出版社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Mujika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I., Padilla, S., </a:t>
            </a:r>
            <a:r>
              <a:rPr lang="en-US" altLang="zh-TW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Pyne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D., &amp; </a:t>
            </a:r>
            <a:r>
              <a:rPr lang="en-US" altLang="zh-TW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Busso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T. (2004). Physiological changes associated with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pre-event taper in athletes. </a:t>
            </a:r>
            <a:r>
              <a:rPr lang="en-US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Sports Medicine, 34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(13), 891-927.</a:t>
            </a:r>
          </a:p>
          <a:p>
            <a:pPr lvl="0"/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Sharkey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B. J., &amp; </a:t>
            </a:r>
            <a:r>
              <a:rPr lang="en-US" altLang="zh-TW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Gaskill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S. E. (2006). </a:t>
            </a:r>
            <a:r>
              <a:rPr lang="en-US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 physiology for coaches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Champaign, IL, Human Kinetics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Whyte, G., et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al. (2006). </a:t>
            </a:r>
            <a:r>
              <a:rPr lang="en-US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physiology of training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UK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Churchill Livingstone. </a:t>
            </a:r>
          </a:p>
        </p:txBody>
      </p:sp>
    </p:spTree>
    <p:extLst>
      <p:ext uri="{BB962C8B-B14F-4D97-AF65-F5344CB8AC3E}">
        <p14:creationId xmlns:p14="http://schemas.microsoft.com/office/powerpoint/2010/main" val="24637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減量訓練</a:t>
            </a:r>
            <a:endParaRPr lang="zh-TW" altLang="en-US" dirty="0"/>
          </a:p>
        </p:txBody>
      </p:sp>
      <p:pic>
        <p:nvPicPr>
          <p:cNvPr id="4" name="Picture 7" descr="D:\工作站\藝軒\jpg\07\圖7.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01" y="1265677"/>
            <a:ext cx="7173798" cy="509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73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減量訓練的前提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37268"/>
          </a:xfrm>
        </p:spPr>
        <p:txBody>
          <a:bodyPr/>
          <a:lstStyle/>
          <a:p>
            <a:r>
              <a:rPr lang="zh-TW" altLang="en-US" sz="2800" dirty="0" smtClean="0"/>
              <a:t>減少疲勞的同時，保持一定的體適能水準</a:t>
            </a:r>
            <a:endParaRPr lang="en-US" altLang="zh-TW" sz="2800" dirty="0" smtClean="0"/>
          </a:p>
          <a:p>
            <a:r>
              <a:rPr lang="zh-TW" altLang="en-US" sz="2800" dirty="0" smtClean="0"/>
              <a:t>減量訓練的時間太長，造成</a:t>
            </a:r>
            <a:r>
              <a:rPr lang="zh-TW" altLang="en-US" sz="2800" dirty="0" smtClean="0">
                <a:solidFill>
                  <a:srgbClr val="FF0000"/>
                </a:solidFill>
              </a:rPr>
              <a:t>停止訓練</a:t>
            </a:r>
            <a:r>
              <a:rPr lang="zh-TW" altLang="en-US" sz="2800" dirty="0" smtClean="0"/>
              <a:t>問題</a:t>
            </a:r>
            <a:endParaRPr lang="zh-TW" altLang="en-US" sz="2800" dirty="0"/>
          </a:p>
        </p:txBody>
      </p:sp>
      <p:pic>
        <p:nvPicPr>
          <p:cNvPr id="4" name="Picture 3" descr="D:\工作站\藝軒\jpg\07\圖7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21" y="2686640"/>
            <a:ext cx="5242088" cy="366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04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減量訓練的前提</a:t>
            </a:r>
          </a:p>
        </p:txBody>
      </p:sp>
      <p:pic>
        <p:nvPicPr>
          <p:cNvPr id="4" name="Picture 6" descr="2010-10-15 18-29-20_0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0008" y="1417640"/>
            <a:ext cx="6026011" cy="50227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3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減量訓練的前提</a:t>
            </a:r>
          </a:p>
        </p:txBody>
      </p:sp>
      <p:pic>
        <p:nvPicPr>
          <p:cNvPr id="4" name="Picture 2" descr="D:\工作站\藝軒\jpg\07\圖7.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8" y="1658508"/>
            <a:ext cx="7802863" cy="458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93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減量訓練的影響因素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4708519"/>
          </a:xfrm>
        </p:spPr>
        <p:txBody>
          <a:bodyPr/>
          <a:lstStyle/>
          <a:p>
            <a:r>
              <a:rPr lang="zh-TW" altLang="en-US" sz="2800" dirty="0" smtClean="0"/>
              <a:t>訓練量、訓練強度、訓練頻率、持續時間長度</a:t>
            </a:r>
            <a:endParaRPr lang="en-US" altLang="zh-TW" sz="2800" dirty="0"/>
          </a:p>
          <a:p>
            <a:r>
              <a:rPr lang="zh-TW" altLang="en-US" sz="2800" dirty="0" smtClean="0"/>
              <a:t>訓練強度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維持生理適應的重要因素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降低訓練量及訓練頻率，維持或些微提升訓練強度</a:t>
            </a:r>
            <a:endParaRPr lang="en-US" altLang="zh-TW" sz="2400" dirty="0" smtClean="0"/>
          </a:p>
          <a:p>
            <a:r>
              <a:rPr lang="zh-TW" altLang="en-US" sz="2800" dirty="0" smtClean="0"/>
              <a:t>訓練量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減少訓練量比降低頻率來得好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減少</a:t>
            </a:r>
            <a:r>
              <a:rPr lang="en-US" altLang="zh-TW" sz="2400" dirty="0" smtClean="0"/>
              <a:t>50-90%</a:t>
            </a:r>
            <a:r>
              <a:rPr lang="zh-TW" altLang="en-US" sz="2400" dirty="0" smtClean="0"/>
              <a:t>：游泳、跑步、自行車、鐵人</a:t>
            </a:r>
            <a:r>
              <a:rPr lang="zh-TW" altLang="en-US" sz="2400" dirty="0" smtClean="0"/>
              <a:t>三項、</a:t>
            </a:r>
            <a:r>
              <a:rPr lang="zh-TW" altLang="en-US" sz="2400" dirty="0" smtClean="0"/>
              <a:t>肌力訓練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減少</a:t>
            </a:r>
            <a:r>
              <a:rPr lang="en-US" altLang="zh-TW" sz="2400" dirty="0" smtClean="0"/>
              <a:t>50-70%</a:t>
            </a:r>
            <a:r>
              <a:rPr lang="zh-TW" altLang="en-US" sz="2400" dirty="0" smtClean="0"/>
              <a:t>：訓練良好的耐力性運動員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減少</a:t>
            </a:r>
            <a:r>
              <a:rPr lang="en-US" altLang="zh-TW" sz="2400" dirty="0" smtClean="0"/>
              <a:t>75%</a:t>
            </a:r>
            <a:r>
              <a:rPr lang="zh-TW" altLang="en-US" sz="2400" dirty="0" smtClean="0"/>
              <a:t>，比減少</a:t>
            </a:r>
            <a:r>
              <a:rPr lang="en-US" altLang="zh-TW" sz="2400" dirty="0" smtClean="0"/>
              <a:t>50%</a:t>
            </a:r>
            <a:r>
              <a:rPr lang="zh-TW" altLang="en-US" sz="2400" dirty="0" smtClean="0"/>
              <a:t>，效果來得好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9156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減量訓練的影響因素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/>
              <a:t>訓練頻率</a:t>
            </a:r>
            <a:endParaRPr lang="en-US" altLang="zh-TW" sz="2800" dirty="0"/>
          </a:p>
          <a:p>
            <a:pPr lvl="1"/>
            <a:r>
              <a:rPr lang="en-US" altLang="zh-TW" sz="2400" dirty="0" smtClean="0"/>
              <a:t>2-4</a:t>
            </a:r>
            <a:r>
              <a:rPr lang="zh-TW" altLang="en-US" sz="2400" dirty="0" smtClean="0"/>
              <a:t>週降低訓練頻率，有助於團隊項目表現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耐力型跑者，高頻率比中頻率來得好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不過，近期研究認為訓練有素的運動員，訓練頻率應在</a:t>
            </a:r>
            <a:r>
              <a:rPr lang="en-US" altLang="zh-TW" sz="2400" dirty="0" smtClean="0"/>
              <a:t>80%</a:t>
            </a:r>
            <a:r>
              <a:rPr lang="zh-TW" altLang="en-US" sz="2400" dirty="0" smtClean="0"/>
              <a:t>以上</a:t>
            </a:r>
            <a:endParaRPr lang="en-US" altLang="zh-TW" sz="2400" dirty="0" smtClean="0"/>
          </a:p>
          <a:p>
            <a:r>
              <a:rPr lang="zh-TW" altLang="en-US" sz="2800" dirty="0" smtClean="0"/>
              <a:t>持續時間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最複雜的因子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有學者認為</a:t>
            </a:r>
            <a:r>
              <a:rPr lang="en-US" altLang="zh-TW" sz="2400" dirty="0" smtClean="0"/>
              <a:t>1-4</a:t>
            </a:r>
            <a:r>
              <a:rPr lang="zh-TW" altLang="en-US" sz="2400" dirty="0" smtClean="0"/>
              <a:t>週，但有學者認為</a:t>
            </a:r>
            <a:r>
              <a:rPr lang="en-US" altLang="zh-TW" sz="2400" dirty="0" smtClean="0"/>
              <a:t>8-14</a:t>
            </a:r>
            <a:r>
              <a:rPr lang="zh-TW" altLang="en-US" sz="2400" dirty="0" smtClean="0"/>
              <a:t>天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具高度個別差異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906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913138"/>
          </a:xfrm>
        </p:spPr>
        <p:txBody>
          <a:bodyPr/>
          <a:lstStyle/>
          <a:p>
            <a:r>
              <a:rPr lang="zh-TW" altLang="en-US" dirty="0"/>
              <a:t>減量</a:t>
            </a:r>
            <a:r>
              <a:rPr lang="zh-TW" altLang="en-US" dirty="0" smtClean="0"/>
              <a:t>訓練策略的建議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12363"/>
            <a:ext cx="8403996" cy="5429839"/>
          </a:xfrm>
        </p:spPr>
        <p:txBody>
          <a:bodyPr/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善用減量訓練來降低疲勞，維持水準，提升整體表現含提高運動員成績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制訂大約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1-4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週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的個人減量訓練策略，將可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維持運動員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8-14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的最高表現水準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維持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中度至高度的訓練強度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，可避免減量訓練時期出現停止訓練的反效果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減少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41-61%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的訓練量。如果訓練時間長的話，則要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降低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60-90%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的訓練量。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維持減量訓練前的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訓練頻率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80%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以上</a:t>
            </a:r>
            <a:endParaRPr lang="en-US" altLang="zh-TW" sz="28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漸進式、非線性式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的減量訓練模式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運動表現應可提升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3%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左右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2554</TotalTime>
  <Words>972</Words>
  <Application>Microsoft Office PowerPoint</Application>
  <PresentationFormat>如螢幕大小 (4:3)</PresentationFormat>
  <Paragraphs>110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9" baseType="lpstr">
      <vt:lpstr>Gulim</vt:lpstr>
      <vt:lpstr>新細明體</vt:lpstr>
      <vt:lpstr>標楷體</vt:lpstr>
      <vt:lpstr>Arial</vt:lpstr>
      <vt:lpstr>Calibri</vt:lpstr>
      <vt:lpstr>Times New Roman</vt:lpstr>
      <vt:lpstr>課程名稱</vt:lpstr>
      <vt:lpstr>運動訓練學</vt:lpstr>
      <vt:lpstr>賽前調整</vt:lpstr>
      <vt:lpstr>減量訓練</vt:lpstr>
      <vt:lpstr>減量訓練的前提</vt:lpstr>
      <vt:lpstr>減量訓練的前提</vt:lpstr>
      <vt:lpstr>減量訓練的前提</vt:lpstr>
      <vt:lpstr>減量訓練的影響因素</vt:lpstr>
      <vt:lpstr>減量訓練的影響因素</vt:lpstr>
      <vt:lpstr>減量訓練策略的建議</vt:lpstr>
      <vt:lpstr>減量訓練的類型</vt:lpstr>
      <vt:lpstr>減量訓練的類型</vt:lpstr>
      <vt:lpstr>減量訓練策略</vt:lpstr>
      <vt:lpstr>減量訓練生理反應：心肺功能</vt:lpstr>
      <vt:lpstr>PowerPoint 簡報</vt:lpstr>
      <vt:lpstr>減量訓練生理反應：肌力與爆發力</vt:lpstr>
      <vt:lpstr>PowerPoint 簡報</vt:lpstr>
      <vt:lpstr>減量訓練生理反應：乳酸</vt:lpstr>
      <vt:lpstr>PowerPoint 簡報</vt:lpstr>
      <vt:lpstr>減量訓練生理反應：運動表現</vt:lpstr>
      <vt:lpstr>PowerPoint 簡報</vt:lpstr>
      <vt:lpstr>PowerPoint 簡報</vt:lpstr>
      <vt:lpstr>參考文獻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Andes</cp:lastModifiedBy>
  <cp:revision>177</cp:revision>
  <dcterms:created xsi:type="dcterms:W3CDTF">2017-11-07T02:54:43Z</dcterms:created>
  <dcterms:modified xsi:type="dcterms:W3CDTF">2018-06-02T07:48:34Z</dcterms:modified>
</cp:coreProperties>
</file>