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80" r:id="rId3"/>
    <p:sldId id="281" r:id="rId4"/>
    <p:sldId id="282" r:id="rId5"/>
    <p:sldId id="289" r:id="rId6"/>
    <p:sldId id="283" r:id="rId7"/>
    <p:sldId id="284" r:id="rId8"/>
    <p:sldId id="285" r:id="rId9"/>
    <p:sldId id="286" r:id="rId10"/>
    <p:sldId id="287" r:id="rId11"/>
    <p:sldId id="288" r:id="rId12"/>
    <p:sldId id="299" r:id="rId13"/>
    <p:sldId id="290" r:id="rId14"/>
    <p:sldId id="291" r:id="rId15"/>
    <p:sldId id="292" r:id="rId16"/>
    <p:sldId id="293" r:id="rId17"/>
    <p:sldId id="294" r:id="rId18"/>
    <p:sldId id="295" r:id="rId19"/>
    <p:sldId id="296" r:id="rId20"/>
    <p:sldId id="297" r:id="rId21"/>
    <p:sldId id="298" r:id="rId22"/>
    <p:sldId id="279" r:id="rId2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88" autoAdjust="0"/>
    <p:restoredTop sz="94648"/>
  </p:normalViewPr>
  <p:slideViewPr>
    <p:cSldViewPr snapToGrid="0">
      <p:cViewPr varScale="1">
        <p:scale>
          <a:sx n="81" d="100"/>
          <a:sy n="81" d="100"/>
        </p:scale>
        <p:origin x="163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721B57-E9C1-4898-B467-08E9A6421A21}" type="datetimeFigureOut">
              <a:rPr lang="zh-TW" altLang="en-US" smtClean="0"/>
              <a:t>2018/6/2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236CCA-FDEB-4069-836E-3F0BD38B7F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9087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C9FD96D-C6D9-40EF-8FE1-14D3AC892444}" type="datetime1">
              <a:rPr lang="en-US"/>
              <a:pPr lvl="0"/>
              <a:t>6/2/2018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B62862F-5670-4486-888A-53CB5D6865F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198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EE9961-6D71-40A2-A964-51BD2FE72388}" type="datetime1">
              <a:rPr lang="en-US"/>
              <a:pPr lvl="0"/>
              <a:t>6/2/2018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991889C-91E1-42BC-AD66-0EF89AEFD7A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37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3F4BE9B-BDB1-4EDF-A80A-50F868C3718F}" type="datetime1">
              <a:rPr lang="en-US"/>
              <a:pPr lvl="0"/>
              <a:t>6/2/2018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B15A3A0-E0B6-4474-BB1D-9527034BF3E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512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117B70A-755E-4661-A614-480145ACD4AA}" type="slidenum">
              <a:rPr lang="en-US" altLang="zh-TW"/>
              <a:pPr/>
              <a:t>‹#›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78511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5AED4BD-770D-4A02-8B5B-42F3BD57FE5B}" type="datetime1">
              <a:rPr lang="en-US"/>
              <a:pPr lvl="0"/>
              <a:t>6/2/2018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D817256-01CD-4AD4-B021-A60EF1D93A5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045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8ABCAF7-4CBD-49A0-8673-AA9EF5D1B32D}" type="datetime1">
              <a:rPr lang="en-US"/>
              <a:pPr lvl="0"/>
              <a:t>6/2/2018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CD6442A-D587-4DF1-ADDF-FC22FBCC07D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92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BD006C0-4095-4B20-B047-4CF260BB6334}" type="datetime1">
              <a:rPr lang="en-US"/>
              <a:pPr lvl="0"/>
              <a:t>6/2/2018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4B5A5CD-5D68-47BA-854A-FAF22F1F4A6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587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E36AC24-E39D-4366-B653-6E736CE45EF2}" type="datetime1">
              <a:rPr lang="en-US"/>
              <a:pPr lvl="0"/>
              <a:t>6/2/2018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A44C62-693F-4108-A34C-370DBC0A044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75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1BE2B0-60FC-491F-9F3F-DE56A4195B6F}" type="datetime1">
              <a:rPr lang="en-US"/>
              <a:pPr lvl="0"/>
              <a:t>6/2/2018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D7F696C-4EAC-48A1-8A2A-862F4D21B01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32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A91B2B-6D4A-4FDE-8435-BAB6A492D230}" type="datetime1">
              <a:rPr lang="en-US"/>
              <a:pPr lvl="0"/>
              <a:t>6/2/2018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614554E-D8BF-4D80-8378-F1EF046A4B9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922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DE08DA-5BE0-4BAF-871B-8C0E808E521E}" type="datetime1">
              <a:rPr lang="en-US"/>
              <a:pPr lvl="0"/>
              <a:t>6/2/2018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2719DA9-4397-474D-A8D8-509683F78FE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161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C36676-2CA5-4929-BFA4-6C0F0BD0292B}" type="datetime1">
              <a:rPr lang="en-US"/>
              <a:pPr lvl="0"/>
              <a:t>6/2/2018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5EF52A-F1F2-4303-9611-475E7E64851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925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9D78770A-92D2-409B-B2A2-564C322B4747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 altLang="en-US" dirty="0" smtClean="0"/>
              <a:t>運動訓練學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 altLang="en-US" dirty="0" smtClean="0"/>
              <a:t>鄭景峰</a:t>
            </a:r>
            <a:endParaRPr lang="en-US" dirty="0"/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lvl="0" algn="ctr">
              <a:spcBef>
                <a:spcPts val="8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3200" b="0" i="0" u="none" strike="noStrike" kern="1200" cap="none" spc="0" baseline="0" dirty="0" smtClean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賽前調整</a:t>
            </a:r>
            <a:r>
              <a:rPr lang="en-US" sz="3200" b="0" i="0" u="none" strike="noStrike" kern="1200" cap="none" spc="0" baseline="0" dirty="0" smtClean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01</a:t>
            </a:r>
            <a:endParaRPr lang="en-US" sz="3200" b="0" i="0" u="none" strike="noStrike" kern="1200" cap="none" spc="0" baseline="0" dirty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減量訓練的類型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800" dirty="0" smtClean="0"/>
              <a:t>漸進式、非漸進式</a:t>
            </a:r>
            <a:endParaRPr lang="en-US" altLang="zh-TW" sz="2800" dirty="0" smtClean="0"/>
          </a:p>
          <a:p>
            <a:r>
              <a:rPr lang="zh-TW" altLang="en-US" sz="2800" dirty="0" smtClean="0"/>
              <a:t>漸進式</a:t>
            </a:r>
            <a:endParaRPr lang="en-US" altLang="zh-TW" sz="2800" dirty="0" smtClean="0"/>
          </a:p>
          <a:p>
            <a:pPr lvl="1"/>
            <a:r>
              <a:rPr lang="zh-TW" altLang="en-US" sz="2400" dirty="0" smtClean="0"/>
              <a:t>有系統且漸進地減少訓練量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線性式（適合高負荷訓練者）、緩慢指數式、快速指數式（可最大幅度降低訓練量）</a:t>
            </a:r>
            <a:endParaRPr lang="en-US" altLang="zh-TW" sz="2400" dirty="0" smtClean="0"/>
          </a:p>
          <a:p>
            <a:r>
              <a:rPr lang="zh-TW" altLang="en-US" sz="2800" dirty="0" smtClean="0"/>
              <a:t>非漸進式</a:t>
            </a:r>
            <a:endParaRPr lang="en-US" altLang="zh-TW" sz="2800" dirty="0" smtClean="0"/>
          </a:p>
          <a:p>
            <a:pPr lvl="1"/>
            <a:r>
              <a:rPr lang="zh-TW" altLang="en-US" sz="2400" dirty="0" smtClean="0"/>
              <a:t>用標準化的方式減少訓練量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平台式（</a:t>
            </a:r>
            <a:r>
              <a:rPr lang="en-US" altLang="zh-TW" sz="2400" dirty="0" smtClean="0"/>
              <a:t>step taper</a:t>
            </a:r>
            <a:r>
              <a:rPr lang="zh-TW" altLang="en-US" sz="2400" dirty="0" smtClean="0"/>
              <a:t>）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遽然減量的特色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635320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減量訓練的類型</a:t>
            </a:r>
          </a:p>
        </p:txBody>
      </p:sp>
      <p:pic>
        <p:nvPicPr>
          <p:cNvPr id="4" name="Picture 2" descr="D:\工作站\藝軒\jpg\07\圖7.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654" y="1536509"/>
            <a:ext cx="7498092" cy="4685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068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減量訓練策略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精確地計畫與追蹤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zh-TW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維持或增加運動強度</a:t>
            </a: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大於或等於競賽強度（例如</a:t>
            </a:r>
            <a:r>
              <a:rPr lang="en-US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80~100%</a:t>
            </a: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）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zh-TW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降低訓練量</a:t>
            </a:r>
            <a:r>
              <a:rPr lang="en-US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60~90%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維持訓練頻率</a:t>
            </a:r>
            <a:r>
              <a:rPr lang="en-US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&gt;80%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指數型減量設計（</a:t>
            </a:r>
            <a:r>
              <a:rPr lang="en-US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4~28</a:t>
            </a: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天：</a:t>
            </a:r>
            <a:r>
              <a:rPr lang="zh-TW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爆發型，天；耐力型，週</a:t>
            </a: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）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增加組間或次數間的恢復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確保訓練具比賽或專項特殊性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僅記最佳化心理與技術的層面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如果可能的話，作</a:t>
            </a:r>
            <a:r>
              <a:rPr lang="zh-TW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個別化</a:t>
            </a: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的減量計畫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實施競賽後的評估，以做為未來減量策略的參考依據</a:t>
            </a:r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2302268" y="6005595"/>
            <a:ext cx="64897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9pPr>
          </a:lstStyle>
          <a:p>
            <a:pPr algn="ctr" eaLnBrk="1" latin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2000" dirty="0">
                <a:latin typeface="Times New Roman" panose="02020603050405020304" pitchFamily="18" charset="0"/>
                <a:ea typeface="Gulim" panose="020B0600000101010101" pitchFamily="34" charset="-127"/>
              </a:rPr>
              <a:t>Whyte et al. (2006). </a:t>
            </a:r>
            <a:r>
              <a:rPr lang="en-US" altLang="zh-TW" sz="2000" i="1" dirty="0">
                <a:latin typeface="Times New Roman" panose="02020603050405020304" pitchFamily="18" charset="0"/>
                <a:ea typeface="Gulim" panose="020B0600000101010101" pitchFamily="34" charset="-127"/>
              </a:rPr>
              <a:t>The physiology of training</a:t>
            </a:r>
            <a:r>
              <a:rPr lang="en-US" altLang="zh-TW" sz="2000" dirty="0">
                <a:latin typeface="Times New Roman" panose="02020603050405020304" pitchFamily="18" charset="0"/>
                <a:ea typeface="Gulim" panose="020B0600000101010101" pitchFamily="34" charset="-127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2953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減量訓練生理反應：心肺功能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心跳率</a:t>
            </a: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休息與非最大運動心跳率</a:t>
            </a:r>
          </a:p>
          <a:p>
            <a:pPr lvl="2"/>
            <a:r>
              <a:rPr lang="zh-TW" altLang="en-US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不變</a:t>
            </a:r>
          </a:p>
          <a:p>
            <a:pPr lvl="2"/>
            <a:r>
              <a:rPr lang="zh-TW" altLang="en-US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除非</a:t>
            </a:r>
            <a:r>
              <a:rPr lang="en-US" altLang="zh-TW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overreaching</a:t>
            </a:r>
            <a:r>
              <a:rPr lang="zh-TW" altLang="en-US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，</a:t>
            </a:r>
            <a:r>
              <a:rPr lang="en-US" altLang="zh-TW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HR</a:t>
            </a:r>
            <a:r>
              <a:rPr lang="zh-TW" altLang="en-US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會下降 </a:t>
            </a: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最大心跳率</a:t>
            </a:r>
          </a:p>
          <a:p>
            <a:pPr lvl="2"/>
            <a:r>
              <a:rPr lang="zh-TW" altLang="en-US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研究結果不一致</a:t>
            </a:r>
          </a:p>
          <a:p>
            <a:pPr lvl="2"/>
            <a:r>
              <a:rPr lang="zh-TW" altLang="en-US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基本上會略增</a:t>
            </a:r>
          </a:p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最大攝氧量</a:t>
            </a:r>
          </a:p>
          <a:p>
            <a:pPr lvl="1"/>
            <a:r>
              <a:rPr lang="zh-TW" altLang="en-US" sz="24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增加</a:t>
            </a:r>
            <a:r>
              <a:rPr lang="en-US" altLang="zh-TW" sz="24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2.5~9.1%</a:t>
            </a:r>
          </a:p>
        </p:txBody>
      </p:sp>
      <p:sp>
        <p:nvSpPr>
          <p:cNvPr id="2" name="文字方塊 1"/>
          <p:cNvSpPr txBox="1"/>
          <p:nvPr/>
        </p:nvSpPr>
        <p:spPr>
          <a:xfrm>
            <a:off x="3129700" y="6124053"/>
            <a:ext cx="5863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err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Mujika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I.,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et al. (2004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). </a:t>
            </a:r>
            <a:r>
              <a:rPr lang="en-US" altLang="zh-TW" i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Sports </a:t>
            </a:r>
            <a:r>
              <a:rPr lang="en-US" altLang="zh-TW" i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Medicine, 34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(13), 891-927.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84844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2" name="Picture 4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2413" y="1052513"/>
            <a:ext cx="8712200" cy="4989512"/>
          </a:xfrm>
        </p:spPr>
      </p:pic>
      <p:sp>
        <p:nvSpPr>
          <p:cNvPr id="3" name="文字方塊 2"/>
          <p:cNvSpPr txBox="1"/>
          <p:nvPr/>
        </p:nvSpPr>
        <p:spPr>
          <a:xfrm>
            <a:off x="3129700" y="6124053"/>
            <a:ext cx="5863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err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Mujika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I.,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et al. (2004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). </a:t>
            </a:r>
            <a:r>
              <a:rPr lang="en-US" altLang="zh-TW" i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Sports </a:t>
            </a:r>
            <a:r>
              <a:rPr lang="en-US" altLang="zh-TW" i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Medicine, 34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(13), 891-927.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68111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減量訓練生理反應：肌力與爆發力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耐力型選手</a:t>
            </a: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增加約</a:t>
            </a:r>
            <a:r>
              <a:rPr lang="en-US" altLang="zh-TW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7~22%</a:t>
            </a: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阻力訓練者</a:t>
            </a: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增加約</a:t>
            </a:r>
            <a:r>
              <a:rPr lang="en-US" altLang="zh-TW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7~9%</a:t>
            </a: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可能原因</a:t>
            </a: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神經肌肉適應</a:t>
            </a: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肌纖維特性的改變</a:t>
            </a: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代謝酵素活性的改變</a:t>
            </a:r>
          </a:p>
        </p:txBody>
      </p:sp>
      <p:sp>
        <p:nvSpPr>
          <p:cNvPr id="4" name="文字方塊 3"/>
          <p:cNvSpPr txBox="1"/>
          <p:nvPr/>
        </p:nvSpPr>
        <p:spPr>
          <a:xfrm>
            <a:off x="3129700" y="6124053"/>
            <a:ext cx="5863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err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Mujika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I.,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et al. (2004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). </a:t>
            </a:r>
            <a:r>
              <a:rPr lang="en-US" altLang="zh-TW" i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Sports </a:t>
            </a:r>
            <a:r>
              <a:rPr lang="en-US" altLang="zh-TW" i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Medicine, 34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(13), 891-927.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2575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40" name="Picture 4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1295400"/>
            <a:ext cx="8642350" cy="4797425"/>
          </a:xfrm>
        </p:spPr>
      </p:pic>
      <p:sp>
        <p:nvSpPr>
          <p:cNvPr id="3" name="文字方塊 2"/>
          <p:cNvSpPr txBox="1"/>
          <p:nvPr/>
        </p:nvSpPr>
        <p:spPr>
          <a:xfrm>
            <a:off x="3129700" y="6124053"/>
            <a:ext cx="5863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err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Mujika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I.,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et al. (2004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). </a:t>
            </a:r>
            <a:r>
              <a:rPr lang="en-US" altLang="zh-TW" i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Sports </a:t>
            </a:r>
            <a:r>
              <a:rPr lang="en-US" altLang="zh-TW" i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Medicine, 34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(13), 891-927.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81909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減量訓練生理反應：乳酸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Overreaching</a:t>
            </a:r>
            <a:r>
              <a:rPr lang="zh-TW" altLang="en-US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後</a:t>
            </a:r>
          </a:p>
          <a:p>
            <a:r>
              <a:rPr lang="zh-TW" altLang="en-US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最大血乳酸值</a:t>
            </a: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增加</a:t>
            </a: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甚至有研究發現增加了</a:t>
            </a:r>
            <a:r>
              <a:rPr lang="en-US" altLang="zh-TW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78%</a:t>
            </a:r>
          </a:p>
          <a:p>
            <a:r>
              <a:rPr lang="zh-TW" altLang="en-US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非最大運動時的血乳酸值</a:t>
            </a: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降低</a:t>
            </a:r>
          </a:p>
        </p:txBody>
      </p:sp>
      <p:sp>
        <p:nvSpPr>
          <p:cNvPr id="4" name="文字方塊 3"/>
          <p:cNvSpPr txBox="1"/>
          <p:nvPr/>
        </p:nvSpPr>
        <p:spPr>
          <a:xfrm>
            <a:off x="3129700" y="6124053"/>
            <a:ext cx="5863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err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Mujika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I.,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et al. (2004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). </a:t>
            </a:r>
            <a:r>
              <a:rPr lang="en-US" altLang="zh-TW" i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Sports </a:t>
            </a:r>
            <a:r>
              <a:rPr lang="en-US" altLang="zh-TW" i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Medicine, 34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(13), 891-927.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92804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4" name="Picture 4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1289050"/>
            <a:ext cx="8713787" cy="4837113"/>
          </a:xfrm>
        </p:spPr>
      </p:pic>
      <p:sp>
        <p:nvSpPr>
          <p:cNvPr id="3" name="文字方塊 2"/>
          <p:cNvSpPr txBox="1"/>
          <p:nvPr/>
        </p:nvSpPr>
        <p:spPr>
          <a:xfrm>
            <a:off x="3129700" y="6124053"/>
            <a:ext cx="5863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err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Mujika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I.,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et al. (2004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). </a:t>
            </a:r>
            <a:r>
              <a:rPr lang="en-US" altLang="zh-TW" i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Sports </a:t>
            </a:r>
            <a:r>
              <a:rPr lang="en-US" altLang="zh-TW" i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Medicine, 34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(13), 891-927.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21896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減量訓練生理反應：運動表現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耐力型運動</a:t>
            </a: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增加</a:t>
            </a:r>
            <a:r>
              <a:rPr lang="en-US" altLang="zh-TW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1~6%</a:t>
            </a:r>
            <a:r>
              <a:rPr lang="zh-TW" altLang="en-US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，甚至高達</a:t>
            </a:r>
            <a:r>
              <a:rPr lang="en-US" altLang="zh-TW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22%</a:t>
            </a:r>
          </a:p>
          <a:p>
            <a:endParaRPr lang="en-US" altLang="zh-TW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r>
              <a:rPr lang="zh-TW" altLang="en-US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團隊項目或技術性項目</a:t>
            </a: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較少研究</a:t>
            </a:r>
          </a:p>
        </p:txBody>
      </p:sp>
      <p:sp>
        <p:nvSpPr>
          <p:cNvPr id="4" name="文字方塊 3"/>
          <p:cNvSpPr txBox="1"/>
          <p:nvPr/>
        </p:nvSpPr>
        <p:spPr>
          <a:xfrm>
            <a:off x="3129700" y="6124053"/>
            <a:ext cx="5863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err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Mujika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I.,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et al. (2004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). </a:t>
            </a:r>
            <a:r>
              <a:rPr lang="en-US" altLang="zh-TW" i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Sports </a:t>
            </a:r>
            <a:r>
              <a:rPr lang="en-US" altLang="zh-TW" i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Medicine, 34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(13), 891-927.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6269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/>
              <a:t>賽前調整</a:t>
            </a:r>
            <a:endParaRPr kumimoji="1"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賽前調整（</a:t>
            </a: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peaking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）或減量訓練（</a:t>
            </a: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taper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lang="en-US" altLang="zh-TW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定義</a:t>
            </a:r>
            <a:endParaRPr lang="en-US" altLang="zh-TW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在一段時間內，以漸進且非線性的方式，在例行的訓練中，經由減少訓練負荷，降低運動員生理及心理的壓力，以及達到最佳化的運動表現</a:t>
            </a:r>
            <a:endParaRPr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目的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適度休息、降低疲勞、提高表現</a:t>
            </a:r>
            <a:endParaRPr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8192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8" name="Picture 6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1125538"/>
            <a:ext cx="8686800" cy="4822825"/>
          </a:xfrm>
        </p:spPr>
      </p:pic>
      <p:sp>
        <p:nvSpPr>
          <p:cNvPr id="3" name="文字方塊 2"/>
          <p:cNvSpPr txBox="1"/>
          <p:nvPr/>
        </p:nvSpPr>
        <p:spPr>
          <a:xfrm>
            <a:off x="3129700" y="6124053"/>
            <a:ext cx="5863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err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Mujika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I.,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et al. (2004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). </a:t>
            </a:r>
            <a:r>
              <a:rPr lang="en-US" altLang="zh-TW" i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Sports </a:t>
            </a:r>
            <a:r>
              <a:rPr lang="en-US" altLang="zh-TW" i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Medicine, 34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(13), 891-927.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2601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8" name="Picture 4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7813" y="1076325"/>
            <a:ext cx="8686800" cy="5049838"/>
          </a:xfrm>
        </p:spPr>
      </p:pic>
      <p:sp>
        <p:nvSpPr>
          <p:cNvPr id="3" name="文字方塊 2"/>
          <p:cNvSpPr txBox="1"/>
          <p:nvPr/>
        </p:nvSpPr>
        <p:spPr>
          <a:xfrm>
            <a:off x="3129700" y="6124053"/>
            <a:ext cx="5863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err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Mujika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I.,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et al. (2004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). </a:t>
            </a:r>
            <a:r>
              <a:rPr lang="en-US" altLang="zh-TW" i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Sports </a:t>
            </a:r>
            <a:r>
              <a:rPr lang="en-US" altLang="zh-TW" i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Medicine, 34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(13), 891-927.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4474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參考文獻</a:t>
            </a:r>
          </a:p>
        </p:txBody>
      </p:sp>
      <p:sp>
        <p:nvSpPr>
          <p:cNvPr id="18435" name="內容版面配置區 2"/>
          <p:cNvSpPr>
            <a:spLocks noGrp="1"/>
          </p:cNvSpPr>
          <p:nvPr>
            <p:ph idx="1"/>
          </p:nvPr>
        </p:nvSpPr>
        <p:spPr>
          <a:xfrm>
            <a:off x="457200" y="1743959"/>
            <a:ext cx="8229600" cy="4053526"/>
          </a:xfrm>
        </p:spPr>
        <p:txBody>
          <a:bodyPr/>
          <a:lstStyle/>
          <a:p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林正常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等 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(2011)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r>
              <a:rPr lang="zh-TW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運動訓練法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。臺北市：藝軒圖書出版社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Mujika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I., Padilla, S., </a:t>
            </a:r>
            <a:r>
              <a:rPr lang="en-US" altLang="zh-TW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Pyne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D., &amp; </a:t>
            </a:r>
            <a:r>
              <a:rPr lang="en-US" altLang="zh-TW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Busso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T. (2004). Physiological changes associated with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the pre-event taper in athletes. </a:t>
            </a:r>
            <a:r>
              <a:rPr lang="en-US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Sports Medicine, 34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(13), 891-927.</a:t>
            </a:r>
          </a:p>
          <a:p>
            <a:pPr lvl="0"/>
            <a:r>
              <a:rPr lang="en-US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Sharkey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B. J., &amp; </a:t>
            </a:r>
            <a:r>
              <a:rPr lang="en-US" altLang="zh-TW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Gaskill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S. E. (2006). </a:t>
            </a:r>
            <a:r>
              <a:rPr lang="en-US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Sport physiology for coaches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. Champaign, IL, Human Kinetics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en-US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Whyte, G., et 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al. (2006). </a:t>
            </a:r>
            <a:r>
              <a:rPr lang="en-US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The physiology of training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. 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UK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Churchill Livingstone. </a:t>
            </a:r>
          </a:p>
        </p:txBody>
      </p:sp>
    </p:spTree>
    <p:extLst>
      <p:ext uri="{BB962C8B-B14F-4D97-AF65-F5344CB8AC3E}">
        <p14:creationId xmlns:p14="http://schemas.microsoft.com/office/powerpoint/2010/main" val="246378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減量訓練</a:t>
            </a:r>
            <a:endParaRPr lang="zh-TW" altLang="en-US" dirty="0"/>
          </a:p>
        </p:txBody>
      </p:sp>
      <p:pic>
        <p:nvPicPr>
          <p:cNvPr id="4" name="Picture 7" descr="D:\工作站\藝軒\jpg\07\圖7.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101" y="1265677"/>
            <a:ext cx="7173798" cy="5097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1731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減量訓練的前提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237268"/>
          </a:xfrm>
        </p:spPr>
        <p:txBody>
          <a:bodyPr/>
          <a:lstStyle/>
          <a:p>
            <a:r>
              <a:rPr lang="zh-TW" altLang="en-US" sz="2800" dirty="0" smtClean="0"/>
              <a:t>減少疲勞的同時，保持一定的體適能水準</a:t>
            </a:r>
            <a:endParaRPr lang="en-US" altLang="zh-TW" sz="2800" dirty="0" smtClean="0"/>
          </a:p>
          <a:p>
            <a:r>
              <a:rPr lang="zh-TW" altLang="en-US" sz="2800" dirty="0" smtClean="0"/>
              <a:t>減量訓練的時間太長，造成</a:t>
            </a:r>
            <a:r>
              <a:rPr lang="zh-TW" altLang="en-US" sz="2800" dirty="0" smtClean="0">
                <a:solidFill>
                  <a:srgbClr val="FF0000"/>
                </a:solidFill>
              </a:rPr>
              <a:t>停止訓練</a:t>
            </a:r>
            <a:r>
              <a:rPr lang="zh-TW" altLang="en-US" sz="2800" dirty="0" smtClean="0"/>
              <a:t>問題</a:t>
            </a:r>
            <a:endParaRPr lang="zh-TW" altLang="en-US" sz="2800" dirty="0"/>
          </a:p>
        </p:txBody>
      </p:sp>
      <p:pic>
        <p:nvPicPr>
          <p:cNvPr id="4" name="Picture 3" descr="D:\工作站\藝軒\jpg\07\圖7.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721" y="2686640"/>
            <a:ext cx="5242088" cy="3664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0044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減量訓練的前提</a:t>
            </a:r>
          </a:p>
        </p:txBody>
      </p:sp>
      <p:pic>
        <p:nvPicPr>
          <p:cNvPr id="4" name="Picture 6" descr="2010-10-15 18-29-20_000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80008" y="1417640"/>
            <a:ext cx="6026011" cy="502275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933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減量訓練的前提</a:t>
            </a:r>
          </a:p>
        </p:txBody>
      </p:sp>
      <p:pic>
        <p:nvPicPr>
          <p:cNvPr id="4" name="Picture 2" descr="D:\工作站\藝軒\jpg\07\圖7.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8" y="1658508"/>
            <a:ext cx="7802863" cy="4582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0936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減量訓練的影響因素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17640"/>
            <a:ext cx="8229600" cy="4708519"/>
          </a:xfrm>
        </p:spPr>
        <p:txBody>
          <a:bodyPr/>
          <a:lstStyle/>
          <a:p>
            <a:r>
              <a:rPr lang="zh-TW" altLang="en-US" sz="2800" dirty="0" smtClean="0"/>
              <a:t>訓練量、訓練強度、訓練頻率、持續時間長度</a:t>
            </a:r>
            <a:endParaRPr lang="en-US" altLang="zh-TW" sz="2800" dirty="0"/>
          </a:p>
          <a:p>
            <a:r>
              <a:rPr lang="zh-TW" altLang="en-US" sz="2800" dirty="0" smtClean="0"/>
              <a:t>訓練強度</a:t>
            </a:r>
            <a:endParaRPr lang="en-US" altLang="zh-TW" sz="2800" dirty="0" smtClean="0"/>
          </a:p>
          <a:p>
            <a:pPr lvl="1"/>
            <a:r>
              <a:rPr lang="zh-TW" altLang="en-US" sz="2400" dirty="0" smtClean="0"/>
              <a:t>維持生理適應的重要因素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降低訓練量及訓練頻率，維持或些微提升訓練強度</a:t>
            </a:r>
            <a:endParaRPr lang="en-US" altLang="zh-TW" sz="2400" dirty="0" smtClean="0"/>
          </a:p>
          <a:p>
            <a:r>
              <a:rPr lang="zh-TW" altLang="en-US" sz="2800" dirty="0" smtClean="0"/>
              <a:t>訓練量</a:t>
            </a:r>
            <a:endParaRPr lang="en-US" altLang="zh-TW" sz="2800" dirty="0" smtClean="0"/>
          </a:p>
          <a:p>
            <a:pPr lvl="1"/>
            <a:r>
              <a:rPr lang="zh-TW" altLang="en-US" sz="2400" dirty="0" smtClean="0"/>
              <a:t>減少訓練量比降低頻率來得好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減少</a:t>
            </a:r>
            <a:r>
              <a:rPr lang="en-US" altLang="zh-TW" sz="2400" dirty="0" smtClean="0"/>
              <a:t>50-90%</a:t>
            </a:r>
            <a:r>
              <a:rPr lang="zh-TW" altLang="en-US" sz="2400" dirty="0" smtClean="0"/>
              <a:t>：游泳、跑步、自行車、鐵人</a:t>
            </a:r>
            <a:r>
              <a:rPr lang="zh-TW" altLang="en-US" sz="2400" dirty="0" smtClean="0"/>
              <a:t>三項、</a:t>
            </a:r>
            <a:r>
              <a:rPr lang="zh-TW" altLang="en-US" sz="2400" dirty="0" smtClean="0"/>
              <a:t>肌力訓練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減少</a:t>
            </a:r>
            <a:r>
              <a:rPr lang="en-US" altLang="zh-TW" sz="2400" dirty="0" smtClean="0"/>
              <a:t>50-70%</a:t>
            </a:r>
            <a:r>
              <a:rPr lang="zh-TW" altLang="en-US" sz="2400" dirty="0" smtClean="0"/>
              <a:t>：訓練良好的耐力性運動員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減少</a:t>
            </a:r>
            <a:r>
              <a:rPr lang="en-US" altLang="zh-TW" sz="2400" dirty="0" smtClean="0"/>
              <a:t>75%</a:t>
            </a:r>
            <a:r>
              <a:rPr lang="zh-TW" altLang="en-US" sz="2400" dirty="0" smtClean="0"/>
              <a:t>，比減少</a:t>
            </a:r>
            <a:r>
              <a:rPr lang="en-US" altLang="zh-TW" sz="2400" dirty="0" smtClean="0"/>
              <a:t>50%</a:t>
            </a:r>
            <a:r>
              <a:rPr lang="zh-TW" altLang="en-US" sz="2400" dirty="0" smtClean="0"/>
              <a:t>，效果來得好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891567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減量訓練的影響因素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800" dirty="0" smtClean="0"/>
              <a:t>訓練頻率</a:t>
            </a:r>
            <a:endParaRPr lang="en-US" altLang="zh-TW" sz="2800" dirty="0"/>
          </a:p>
          <a:p>
            <a:pPr lvl="1"/>
            <a:r>
              <a:rPr lang="en-US" altLang="zh-TW" sz="2400" dirty="0" smtClean="0"/>
              <a:t>2-4</a:t>
            </a:r>
            <a:r>
              <a:rPr lang="zh-TW" altLang="en-US" sz="2400" dirty="0" smtClean="0"/>
              <a:t>週降低訓練頻率，有助於團隊項目表現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耐力型跑者，高頻率比中頻率來得好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不過，近期研究認為訓練有素的運動員，訓練頻率應在</a:t>
            </a:r>
            <a:r>
              <a:rPr lang="en-US" altLang="zh-TW" sz="2400" dirty="0" smtClean="0"/>
              <a:t>80%</a:t>
            </a:r>
            <a:r>
              <a:rPr lang="zh-TW" altLang="en-US" sz="2400" dirty="0" smtClean="0"/>
              <a:t>以上</a:t>
            </a:r>
            <a:endParaRPr lang="en-US" altLang="zh-TW" sz="2400" dirty="0" smtClean="0"/>
          </a:p>
          <a:p>
            <a:r>
              <a:rPr lang="zh-TW" altLang="en-US" sz="2800" dirty="0" smtClean="0"/>
              <a:t>持續時間</a:t>
            </a:r>
            <a:endParaRPr lang="en-US" altLang="zh-TW" sz="2800" dirty="0" smtClean="0"/>
          </a:p>
          <a:p>
            <a:pPr lvl="1"/>
            <a:r>
              <a:rPr lang="zh-TW" altLang="en-US" sz="2400" dirty="0" smtClean="0"/>
              <a:t>最複雜的因子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有學者認為</a:t>
            </a:r>
            <a:r>
              <a:rPr lang="en-US" altLang="zh-TW" sz="2400" dirty="0" smtClean="0"/>
              <a:t>1-4</a:t>
            </a:r>
            <a:r>
              <a:rPr lang="zh-TW" altLang="en-US" sz="2400" dirty="0" smtClean="0"/>
              <a:t>週，但有學者認為</a:t>
            </a:r>
            <a:r>
              <a:rPr lang="en-US" altLang="zh-TW" sz="2400" dirty="0" smtClean="0"/>
              <a:t>8-14</a:t>
            </a:r>
            <a:r>
              <a:rPr lang="zh-TW" altLang="en-US" sz="2400" dirty="0" smtClean="0"/>
              <a:t>天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具高度個別差異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390618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913138"/>
          </a:xfrm>
        </p:spPr>
        <p:txBody>
          <a:bodyPr/>
          <a:lstStyle/>
          <a:p>
            <a:r>
              <a:rPr lang="zh-TW" altLang="en-US" dirty="0"/>
              <a:t>減量</a:t>
            </a:r>
            <a:r>
              <a:rPr lang="zh-TW" altLang="en-US" dirty="0" smtClean="0"/>
              <a:t>訓練策略的建議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112363"/>
            <a:ext cx="8403996" cy="5429839"/>
          </a:xfrm>
        </p:spPr>
        <p:txBody>
          <a:bodyPr/>
          <a:lstStyle/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善用減量訓練來降低疲勞，維持水準，提升整體表現含提高運動員成績</a:t>
            </a:r>
            <a:endParaRPr lang="en-US" altLang="zh-TW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制訂大約</a:t>
            </a:r>
            <a:r>
              <a:rPr lang="en-US" altLang="zh-TW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1-4</a:t>
            </a:r>
            <a:r>
              <a:rPr lang="zh-TW" alt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週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的個人減量訓練策略，將可</a:t>
            </a:r>
            <a:r>
              <a:rPr lang="zh-TW" alt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維持運動員</a:t>
            </a:r>
            <a:r>
              <a:rPr lang="en-US" altLang="zh-TW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8-14</a:t>
            </a:r>
            <a:r>
              <a:rPr lang="zh-TW" alt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天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的最高表現水準</a:t>
            </a:r>
            <a:endParaRPr lang="en-US" altLang="zh-TW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維持</a:t>
            </a:r>
            <a:r>
              <a:rPr lang="zh-TW" alt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中度至高度的訓練強度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，可避免減量訓練時期出現停止訓練的反效果</a:t>
            </a:r>
            <a:endParaRPr lang="en-US" altLang="zh-TW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減少</a:t>
            </a:r>
            <a:r>
              <a:rPr lang="en-US" altLang="zh-TW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41-61%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的訓練量。如果訓練時間長的話，則要</a:t>
            </a:r>
            <a:r>
              <a:rPr lang="zh-TW" alt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降低</a:t>
            </a:r>
            <a:r>
              <a:rPr lang="en-US" altLang="zh-TW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60-90%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的訓練量。</a:t>
            </a:r>
            <a:endParaRPr lang="en-US" altLang="zh-TW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維持減量訓練前的</a:t>
            </a:r>
            <a:r>
              <a:rPr lang="zh-TW" alt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訓練頻率</a:t>
            </a:r>
            <a:r>
              <a:rPr lang="en-US" altLang="zh-TW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80%</a:t>
            </a:r>
            <a:r>
              <a:rPr lang="zh-TW" alt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以上</a:t>
            </a:r>
            <a:endParaRPr lang="en-US" altLang="zh-TW" sz="280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使用</a:t>
            </a:r>
            <a:r>
              <a:rPr lang="zh-TW" alt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漸進式、非線性式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的減量訓練模式</a:t>
            </a:r>
            <a:endParaRPr lang="en-US" altLang="zh-TW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運動表現應可提升</a:t>
            </a:r>
            <a:r>
              <a:rPr lang="en-US" altLang="zh-TW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3%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左右</a:t>
            </a:r>
            <a:endParaRPr lang="zh-TW" altLang="en-US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5075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2554</TotalTime>
  <Words>972</Words>
  <Application>Microsoft Office PowerPoint</Application>
  <PresentationFormat>如螢幕大小 (4:3)</PresentationFormat>
  <Paragraphs>110</Paragraphs>
  <Slides>22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29" baseType="lpstr">
      <vt:lpstr>Gulim</vt:lpstr>
      <vt:lpstr>新細明體</vt:lpstr>
      <vt:lpstr>標楷體</vt:lpstr>
      <vt:lpstr>Arial</vt:lpstr>
      <vt:lpstr>Calibri</vt:lpstr>
      <vt:lpstr>Times New Roman</vt:lpstr>
      <vt:lpstr>課程名稱</vt:lpstr>
      <vt:lpstr>運動訓練學</vt:lpstr>
      <vt:lpstr>賽前調整</vt:lpstr>
      <vt:lpstr>減量訓練</vt:lpstr>
      <vt:lpstr>減量訓練的前提</vt:lpstr>
      <vt:lpstr>減量訓練的前提</vt:lpstr>
      <vt:lpstr>減量訓練的前提</vt:lpstr>
      <vt:lpstr>減量訓練的影響因素</vt:lpstr>
      <vt:lpstr>減量訓練的影響因素</vt:lpstr>
      <vt:lpstr>減量訓練策略的建議</vt:lpstr>
      <vt:lpstr>減量訓練的類型</vt:lpstr>
      <vt:lpstr>減量訓練的類型</vt:lpstr>
      <vt:lpstr>減量訓練策略</vt:lpstr>
      <vt:lpstr>減量訓練生理反應：心肺功能</vt:lpstr>
      <vt:lpstr>PowerPoint 簡報</vt:lpstr>
      <vt:lpstr>減量訓練生理反應：肌力與爆發力</vt:lpstr>
      <vt:lpstr>PowerPoint 簡報</vt:lpstr>
      <vt:lpstr>減量訓練生理反應：乳酸</vt:lpstr>
      <vt:lpstr>PowerPoint 簡報</vt:lpstr>
      <vt:lpstr>減量訓練生理反應：運動表現</vt:lpstr>
      <vt:lpstr>PowerPoint 簡報</vt:lpstr>
      <vt:lpstr>PowerPoint 簡報</vt:lpstr>
      <vt:lpstr>參考文獻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Andes</cp:lastModifiedBy>
  <cp:revision>177</cp:revision>
  <dcterms:created xsi:type="dcterms:W3CDTF">2017-11-07T02:54:43Z</dcterms:created>
  <dcterms:modified xsi:type="dcterms:W3CDTF">2018-06-02T07:48:34Z</dcterms:modified>
</cp:coreProperties>
</file>