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89" r:id="rId3"/>
    <p:sldId id="390" r:id="rId4"/>
    <p:sldId id="391" r:id="rId5"/>
    <p:sldId id="287" r:id="rId6"/>
    <p:sldId id="280" r:id="rId7"/>
    <p:sldId id="392" r:id="rId8"/>
    <p:sldId id="393" r:id="rId9"/>
    <p:sldId id="394" r:id="rId10"/>
    <p:sldId id="395" r:id="rId11"/>
    <p:sldId id="396" r:id="rId12"/>
    <p:sldId id="397" r:id="rId13"/>
    <p:sldId id="398" r:id="rId14"/>
    <p:sldId id="399" r:id="rId15"/>
    <p:sldId id="400" r:id="rId16"/>
    <p:sldId id="402" r:id="rId17"/>
    <p:sldId id="403" r:id="rId18"/>
    <p:sldId id="401" r:id="rId19"/>
    <p:sldId id="404" r:id="rId20"/>
    <p:sldId id="405" r:id="rId21"/>
    <p:sldId id="406" r:id="rId22"/>
    <p:sldId id="407" r:id="rId23"/>
    <p:sldId id="410" r:id="rId24"/>
    <p:sldId id="409" r:id="rId25"/>
    <p:sldId id="297" r:id="rId26"/>
    <p:sldId id="298" r:id="rId27"/>
    <p:sldId id="299" r:id="rId28"/>
    <p:sldId id="301" r:id="rId29"/>
    <p:sldId id="302" r:id="rId30"/>
    <p:sldId id="411" r:id="rId31"/>
    <p:sldId id="412" r:id="rId32"/>
    <p:sldId id="388" r:id="rId33"/>
    <p:sldId id="413" r:id="rId3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46" autoAdjust="0"/>
    <p:restoredTop sz="94660"/>
  </p:normalViewPr>
  <p:slideViewPr>
    <p:cSldViewPr snapToGrid="0" showGuides="1">
      <p:cViewPr varScale="1">
        <p:scale>
          <a:sx n="62" d="100"/>
          <a:sy n="62" d="100"/>
        </p:scale>
        <p:origin x="414" y="66"/>
      </p:cViewPr>
      <p:guideLst>
        <p:guide orient="horz" pos="2160"/>
        <p:guide pos="2880"/>
      </p:guideLst>
    </p:cSldViewPr>
  </p:slideViewPr>
  <p:notesTextViewPr>
    <p:cViewPr>
      <p:scale>
        <a:sx n="3" d="2"/>
        <a:sy n="3" d="2"/>
      </p:scale>
      <p:origin x="0" y="0"/>
    </p:cViewPr>
  </p:notesTextViewPr>
  <p:sorterViewPr>
    <p:cViewPr>
      <p:scale>
        <a:sx n="100" d="100"/>
        <a:sy n="100" d="100"/>
      </p:scale>
      <p:origin x="0" y="-1982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Calibri"/>
              <a:ea typeface="新細明體" pitchFamily="18"/>
            </a:endParaRPr>
          </a:p>
        </p:txBody>
      </p:sp>
      <p:sp>
        <p:nvSpPr>
          <p:cNvPr id="3" name="日期版面配置區 2"/>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04D3905-6EC2-4F2C-8B31-85290AFC3C3F}" type="datetime1">
              <a:rPr lang="en-US" sz="1200" b="0" i="0" u="none" strike="noStrike" kern="1200" cap="none" spc="0" baseline="0">
                <a:solidFill>
                  <a:srgbClr val="000000"/>
                </a:solidFill>
                <a:uFillTx/>
                <a:latin typeface="Calibri"/>
                <a:ea typeface="新細明體" pitchFamily="18"/>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6/16/2018</a:t>
            </a:fld>
            <a:endParaRPr lang="en-US" sz="1200" b="0" i="0" u="none" strike="noStrike" kern="1200" cap="none" spc="0" baseline="0">
              <a:solidFill>
                <a:srgbClr val="000000"/>
              </a:solidFill>
              <a:uFillTx/>
              <a:latin typeface="Calibri"/>
              <a:ea typeface="新細明體" pitchFamily="18"/>
            </a:endParaRPr>
          </a:p>
        </p:txBody>
      </p:sp>
      <p:sp>
        <p:nvSpPr>
          <p:cNvPr id="4" name="頁尾版面配置區 3"/>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Calibri"/>
              <a:ea typeface="新細明體" pitchFamily="18"/>
            </a:endParaRPr>
          </a:p>
        </p:txBody>
      </p:sp>
      <p:sp>
        <p:nvSpPr>
          <p:cNvPr id="5" name="投影片編號版面配置區 4"/>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C55FCD4-4334-4541-8EE2-8435904F3BE0}" type="slidenum">
              <a:t>‹#›</a:t>
            </a:fld>
            <a:endParaRPr lang="en-US" sz="1200" b="0" i="0" u="none" strike="noStrike" kern="1200" cap="none" spc="0" baseline="0">
              <a:solidFill>
                <a:srgbClr val="000000"/>
              </a:solidFill>
              <a:uFillTx/>
              <a:latin typeface="Calibri"/>
              <a:ea typeface="新細明體" pitchFamily="18"/>
            </a:endParaRPr>
          </a:p>
        </p:txBody>
      </p:sp>
    </p:spTree>
    <p:extLst>
      <p:ext uri="{BB962C8B-B14F-4D97-AF65-F5344CB8AC3E}">
        <p14:creationId xmlns:p14="http://schemas.microsoft.com/office/powerpoint/2010/main" val="644524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619C7534-62AA-4D3E-AA13-047699054620}" type="datetime1">
              <a:rPr lang="en-US"/>
              <a:pPr lvl="0"/>
              <a:t>6/16/2018</a:t>
            </a:fld>
            <a:endParaRPr lang="en-US"/>
          </a:p>
        </p:txBody>
      </p:sp>
      <p:sp>
        <p:nvSpPr>
          <p:cNvPr id="4" name="投影片圖像版面配置區 3"/>
          <p:cNvSpPr>
            <a:spLocks noGrp="1" noRot="1" noChangeAspect="1"/>
          </p:cNvSpPr>
          <p:nvPr>
            <p:ph type="sldImg" idx="2"/>
          </p:nvPr>
        </p:nvSpPr>
        <p:spPr>
          <a:xfrm>
            <a:off x="1371600" y="1143000"/>
            <a:ext cx="4114800" cy="3086099"/>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A07F8741-A0F7-4A55-8782-282D519782B2}" type="slidenum">
              <a:t>‹#›</a:t>
            </a:fld>
            <a:endParaRPr lang="en-US"/>
          </a:p>
        </p:txBody>
      </p:sp>
    </p:spTree>
    <p:extLst>
      <p:ext uri="{BB962C8B-B14F-4D97-AF65-F5344CB8AC3E}">
        <p14:creationId xmlns:p14="http://schemas.microsoft.com/office/powerpoint/2010/main" val="146153591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4ADD063-7A5A-4E18-940D-7CA06B82C2F0}" type="slidenum">
              <a:t>27</a:t>
            </a:fld>
            <a:endParaRPr lang="en-US" sz="1200" b="0" i="0" u="none" strike="noStrike" kern="1200" cap="none" spc="0" baseline="0">
              <a:solidFill>
                <a:srgbClr val="000000"/>
              </a:solidFill>
              <a:uFillTx/>
              <a:latin typeface="Times New Roman" pitchFamily="18"/>
              <a:ea typeface="新細明體"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5D021A6-7153-40A5-9528-7A06E8E6A3A0}" type="slidenum">
              <a:t>28</a:t>
            </a:fld>
            <a:endParaRPr lang="en-US" sz="1200" b="0" i="0" u="none" strike="noStrike" kern="1200" cap="none" spc="0" baseline="0">
              <a:solidFill>
                <a:srgbClr val="000000"/>
              </a:solidFill>
              <a:uFillTx/>
              <a:latin typeface="Times New Roman" pitchFamily="18"/>
              <a:ea typeface="新細明體" pitchFamily="1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9B81E8C-7C72-4EF5-9014-EACD32B56A63}" type="slidenum">
              <a:t>29</a:t>
            </a:fld>
            <a:endParaRPr lang="en-US" sz="1200" b="0" i="0" u="none" strike="noStrike" kern="1200" cap="none" spc="0" baseline="0">
              <a:solidFill>
                <a:srgbClr val="000000"/>
              </a:solidFill>
              <a:uFillTx/>
              <a:latin typeface="Times New Roman" pitchFamily="18"/>
              <a:ea typeface="新細明體"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8F271ADC-9F5B-4739-BC62-189BE491D779}"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2FDB4B9-F672-4BDF-8C22-BFF56B6C1CE0}" type="slidenum">
              <a:t>‹#›</a:t>
            </a:fld>
            <a:endParaRPr lang="en-US"/>
          </a:p>
        </p:txBody>
      </p:sp>
    </p:spTree>
    <p:extLst>
      <p:ext uri="{BB962C8B-B14F-4D97-AF65-F5344CB8AC3E}">
        <p14:creationId xmlns:p14="http://schemas.microsoft.com/office/powerpoint/2010/main" val="1786036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4CE35359-F1AC-4604-BBC6-771153449D28}"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30A48E2D-61D4-4D36-891E-CD1A89CBE947}" type="slidenum">
              <a:t>‹#›</a:t>
            </a:fld>
            <a:endParaRPr lang="en-US"/>
          </a:p>
        </p:txBody>
      </p:sp>
    </p:spTree>
    <p:extLst>
      <p:ext uri="{BB962C8B-B14F-4D97-AF65-F5344CB8AC3E}">
        <p14:creationId xmlns:p14="http://schemas.microsoft.com/office/powerpoint/2010/main" val="3340005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2E46210E-0CCB-40A6-8148-F6F664A4A1E2}"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D64800A-0697-4F9F-89E3-7E4AEF6549C8}" type="slidenum">
              <a:t>‹#›</a:t>
            </a:fld>
            <a:endParaRPr lang="en-US"/>
          </a:p>
        </p:txBody>
      </p:sp>
    </p:spTree>
    <p:extLst>
      <p:ext uri="{BB962C8B-B14F-4D97-AF65-F5344CB8AC3E}">
        <p14:creationId xmlns:p14="http://schemas.microsoft.com/office/powerpoint/2010/main" val="3516887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 1 column">
    <p:spTree>
      <p:nvGrpSpPr>
        <p:cNvPr id="1" name=""/>
        <p:cNvGrpSpPr/>
        <p:nvPr/>
      </p:nvGrpSpPr>
      <p:grpSpPr>
        <a:xfrm>
          <a:off x="0" y="0"/>
          <a:ext cx="0" cy="0"/>
          <a:chOff x="0" y="0"/>
          <a:chExt cx="0" cy="0"/>
        </a:xfrm>
      </p:grpSpPr>
      <p:sp>
        <p:nvSpPr>
          <p:cNvPr id="2" name="Shape 289"/>
          <p:cNvSpPr txBox="1">
            <a:spLocks noGrp="1"/>
          </p:cNvSpPr>
          <p:nvPr>
            <p:ph type="title"/>
          </p:nvPr>
        </p:nvSpPr>
        <p:spPr>
          <a:xfrm>
            <a:off x="747924" y="300032"/>
            <a:ext cx="6140397" cy="1143201"/>
          </a:xfrm>
        </p:spPr>
        <p:txBody>
          <a:bodyPr lIns="91421" tIns="91421" rIns="91421" bIns="91421" anchor="b"/>
          <a:lstStyle>
            <a:lvl1pPr>
              <a:defRPr>
                <a:latin typeface="微軟正黑體" pitchFamily="34"/>
                <a:ea typeface="微軟正黑體" pitchFamily="34"/>
              </a:defRPr>
            </a:lvl1pPr>
          </a:lstStyle>
          <a:p>
            <a:pPr lvl="0"/>
            <a:endParaRPr lang="zh-TW"/>
          </a:p>
        </p:txBody>
      </p:sp>
      <p:sp>
        <p:nvSpPr>
          <p:cNvPr id="3" name="Shape 290"/>
          <p:cNvSpPr txBox="1">
            <a:spLocks noGrp="1"/>
          </p:cNvSpPr>
          <p:nvPr>
            <p:ph type="body" idx="1"/>
          </p:nvPr>
        </p:nvSpPr>
        <p:spPr>
          <a:xfrm>
            <a:off x="747924" y="1737113"/>
            <a:ext cx="6140397" cy="4814398"/>
          </a:xfrm>
        </p:spPr>
        <p:txBody>
          <a:bodyPr lIns="91421" tIns="91421" rIns="91421" bIns="91421"/>
          <a:lstStyle>
            <a:lvl1pPr>
              <a:spcBef>
                <a:spcPts val="0"/>
              </a:spcBef>
              <a:defRPr sz="2500">
                <a:latin typeface="微軟正黑體" pitchFamily="34"/>
                <a:ea typeface="微軟正黑體" pitchFamily="34"/>
              </a:defRPr>
            </a:lvl1pPr>
          </a:lstStyle>
          <a:p>
            <a:pPr lvl="0"/>
            <a:endParaRPr lang="zh-TW"/>
          </a:p>
        </p:txBody>
      </p:sp>
    </p:spTree>
    <p:extLst>
      <p:ext uri="{BB962C8B-B14F-4D97-AF65-F5344CB8AC3E}">
        <p14:creationId xmlns:p14="http://schemas.microsoft.com/office/powerpoint/2010/main" val="3803988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3366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atin typeface="Times New Roman" pitchFamily="18"/>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atin typeface="Times New Roman" pitchFamily="18"/>
              </a:defRPr>
            </a:lvl1pPr>
            <a:lvl2pPr>
              <a:defRPr>
                <a:latin typeface="Times New Roman" pitchFamily="18"/>
                <a:ea typeface="標楷體" pitchFamily="65"/>
              </a:defRPr>
            </a:lvl2pPr>
            <a:lvl3pPr>
              <a:defRPr>
                <a:latin typeface="Times New Roman" pitchFamily="18"/>
                <a:ea typeface="標楷體" pitchFamily="65"/>
              </a:defRPr>
            </a:lvl3pPr>
            <a:lvl4pPr>
              <a:defRPr>
                <a:latin typeface="Times New Roman" pitchFamily="18"/>
                <a:ea typeface="標楷體" pitchFamily="65"/>
              </a:defRPr>
            </a:lvl4pPr>
            <a:lvl5pPr>
              <a:defRPr>
                <a:latin typeface="Times New Roman" pitchFamily="18"/>
                <a:ea typeface="標楷體" pitchFamily="65"/>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22765404-B8D9-45E0-8C13-A096B9B7701E}"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0C307B5-2341-42DA-9872-01F125D9FF36}" type="slidenum">
              <a:t>‹#›</a:t>
            </a:fld>
            <a:endParaRPr lang="en-US"/>
          </a:p>
        </p:txBody>
      </p:sp>
    </p:spTree>
    <p:extLst>
      <p:ext uri="{BB962C8B-B14F-4D97-AF65-F5344CB8AC3E}">
        <p14:creationId xmlns:p14="http://schemas.microsoft.com/office/powerpoint/2010/main" val="3919385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C89E99E4-B5CF-43C2-A89A-7EE020A99F58}"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6817106-AEA1-4B54-AE15-21FE835C2550}" type="slidenum">
              <a:t>‹#›</a:t>
            </a:fld>
            <a:endParaRPr lang="en-US"/>
          </a:p>
        </p:txBody>
      </p:sp>
    </p:spTree>
    <p:extLst>
      <p:ext uri="{BB962C8B-B14F-4D97-AF65-F5344CB8AC3E}">
        <p14:creationId xmlns:p14="http://schemas.microsoft.com/office/powerpoint/2010/main" val="2351417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17DC5CB0-92FF-4E5A-A39B-117D796B602A}"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81DFB1FA-90E1-4FCD-A8A7-15740BADF3E5}" type="slidenum">
              <a:t>‹#›</a:t>
            </a:fld>
            <a:endParaRPr lang="en-US"/>
          </a:p>
        </p:txBody>
      </p:sp>
    </p:spTree>
    <p:extLst>
      <p:ext uri="{BB962C8B-B14F-4D97-AF65-F5344CB8AC3E}">
        <p14:creationId xmlns:p14="http://schemas.microsoft.com/office/powerpoint/2010/main" val="351693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7B51B0FA-3BB0-4D6A-B03C-6C90BF16C114}" type="datetime1">
              <a:rPr lang="en-US"/>
              <a:pPr lvl="0"/>
              <a:t>6/16/2018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AC3D102E-13D8-461D-9BF4-79DEBB69F220}" type="slidenum">
              <a:t>‹#›</a:t>
            </a:fld>
            <a:endParaRPr lang="en-US"/>
          </a:p>
        </p:txBody>
      </p:sp>
    </p:spTree>
    <p:extLst>
      <p:ext uri="{BB962C8B-B14F-4D97-AF65-F5344CB8AC3E}">
        <p14:creationId xmlns:p14="http://schemas.microsoft.com/office/powerpoint/2010/main" val="3312528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94377B78-B523-4E18-A5B1-C73FC15C1FEC}" type="datetime1">
              <a:rPr lang="en-US"/>
              <a:pPr lvl="0"/>
              <a:t>6/16/2018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94C94575-452B-413C-A416-484B55CF1861}" type="slidenum">
              <a:t>‹#›</a:t>
            </a:fld>
            <a:endParaRPr lang="en-US"/>
          </a:p>
        </p:txBody>
      </p:sp>
    </p:spTree>
    <p:extLst>
      <p:ext uri="{BB962C8B-B14F-4D97-AF65-F5344CB8AC3E}">
        <p14:creationId xmlns:p14="http://schemas.microsoft.com/office/powerpoint/2010/main" val="169144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69777C05-9477-4A72-AD62-D2975624EAD6}" type="datetime1">
              <a:rPr lang="en-US"/>
              <a:pPr lvl="0"/>
              <a:t>6/16/2018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E0075483-0713-4C2E-B965-07F1CBE5A3C5}" type="slidenum">
              <a:t>‹#›</a:t>
            </a:fld>
            <a:endParaRPr lang="en-US"/>
          </a:p>
        </p:txBody>
      </p:sp>
    </p:spTree>
    <p:extLst>
      <p:ext uri="{BB962C8B-B14F-4D97-AF65-F5344CB8AC3E}">
        <p14:creationId xmlns:p14="http://schemas.microsoft.com/office/powerpoint/2010/main" val="357400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5F2438CE-271A-47E5-A044-379EEC521DEF}"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8EE19C3-379E-449D-93EA-3EA7B2997806}" type="slidenum">
              <a:t>‹#›</a:t>
            </a:fld>
            <a:endParaRPr lang="en-US"/>
          </a:p>
        </p:txBody>
      </p:sp>
    </p:spTree>
    <p:extLst>
      <p:ext uri="{BB962C8B-B14F-4D97-AF65-F5344CB8AC3E}">
        <p14:creationId xmlns:p14="http://schemas.microsoft.com/office/powerpoint/2010/main" val="807281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BEEE4731-D8BE-4ACA-ABA8-69ACE48FC72A}"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8521921E-50D3-43BF-8B43-848A804EE6D5}" type="slidenum">
              <a:t>‹#›</a:t>
            </a:fld>
            <a:endParaRPr lang="en-US"/>
          </a:p>
        </p:txBody>
      </p:sp>
    </p:spTree>
    <p:extLst>
      <p:ext uri="{BB962C8B-B14F-4D97-AF65-F5344CB8AC3E}">
        <p14:creationId xmlns:p14="http://schemas.microsoft.com/office/powerpoint/2010/main" val="3064672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7E018C6-D5DB-4DEB-83AC-023075443F36}" type="slidenum">
              <a:t>‹#›</a:t>
            </a:fld>
            <a:endParaRPr lang="en-US"/>
          </a:p>
        </p:txBody>
      </p:sp>
      <p:pic>
        <p:nvPicPr>
          <p:cNvPr id="7"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15"/>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16"/>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wada-ama.org/sites/default/files/prohibited_list_2018_e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543007"/>
            <a:ext cx="7772400" cy="1470026"/>
          </a:xfrm>
        </p:spPr>
        <p:txBody>
          <a:bodyPr/>
          <a:lstStyle/>
          <a:p>
            <a:pPr lvl="0"/>
            <a:r>
              <a:rPr lang="zh-TW" sz="7200"/>
              <a:t>運動與禁藥</a:t>
            </a:r>
          </a:p>
        </p:txBody>
      </p:sp>
      <p:sp>
        <p:nvSpPr>
          <p:cNvPr id="3" name="副標題 2"/>
          <p:cNvSpPr txBox="1">
            <a:spLocks noGrp="1"/>
          </p:cNvSpPr>
          <p:nvPr>
            <p:ph type="subTitle" idx="1"/>
          </p:nvPr>
        </p:nvSpPr>
        <p:spPr>
          <a:xfrm>
            <a:off x="1371600" y="4479846"/>
            <a:ext cx="6400800" cy="648071"/>
          </a:xfrm>
        </p:spPr>
        <p:txBody>
          <a:bodyPr/>
          <a:lstStyle/>
          <a:p>
            <a:pPr lvl="0"/>
            <a:r>
              <a:rPr lang="zh-TW">
                <a:solidFill>
                  <a:srgbClr val="0000FF"/>
                </a:solidFill>
              </a:rPr>
              <a:t>講者：吳育澤</a:t>
            </a:r>
            <a:endParaRPr lang="en-US">
              <a:solidFill>
                <a:srgbClr val="0000FF"/>
              </a:solidFill>
            </a:endParaRPr>
          </a:p>
          <a:p>
            <a:pPr lvl="0"/>
            <a:r>
              <a:rPr lang="zh-TW">
                <a:solidFill>
                  <a:srgbClr val="0000FF"/>
                </a:solidFill>
              </a:rPr>
              <a:t>高雄醫學大學 藥學系 副教授</a:t>
            </a:r>
            <a:endParaRPr lang="en-US">
              <a:solidFill>
                <a:srgbClr val="0000FF"/>
              </a:solidFill>
            </a:endParaRPr>
          </a:p>
        </p:txBody>
      </p:sp>
      <p:pic>
        <p:nvPicPr>
          <p:cNvPr id="4"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371600" y="5494099"/>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898989"/>
                </a:solidFill>
                <a:uFillTx/>
                <a:latin typeface="Calibri"/>
                <a:ea typeface="新細明體"/>
                <a:cs typeface=""/>
              </a:rPr>
              <a:t>01</a:t>
            </a:r>
          </a:p>
        </p:txBody>
      </p:sp>
      <p:sp>
        <p:nvSpPr>
          <p:cNvPr id="7" name="文字方塊 6"/>
          <p:cNvSpPr txBox="1"/>
          <p:nvPr/>
        </p:nvSpPr>
        <p:spPr>
          <a:xfrm>
            <a:off x="1907950" y="2784064"/>
            <a:ext cx="5328099"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000000"/>
                </a:solidFill>
                <a:uFillTx/>
                <a:latin typeface="Times New Roman" pitchFamily="18"/>
                <a:ea typeface="標楷體" pitchFamily="65"/>
              </a:rPr>
              <a:t>6. </a:t>
            </a:r>
            <a:r>
              <a:rPr lang="zh-TW" sz="3600" b="0" i="0" u="none" strike="noStrike" kern="1200" cap="none" spc="0" baseline="0">
                <a:solidFill>
                  <a:srgbClr val="000000"/>
                </a:solidFill>
                <a:uFillTx/>
                <a:latin typeface="Times New Roman" pitchFamily="18"/>
                <a:ea typeface="標楷體" pitchFamily="65"/>
              </a:rPr>
              <a:t>運動藥物的使用與濫用</a:t>
            </a:r>
            <a:endParaRPr lang="en-US" sz="3600" b="0" i="0" u="none" strike="noStrike" kern="1200" cap="none" spc="0" baseline="0">
              <a:solidFill>
                <a:srgbClr val="000000"/>
              </a:solidFill>
              <a:uFillTx/>
              <a:latin typeface="Times New Roman" pitchFamily="18"/>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14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-(4)</a:t>
            </a:r>
            <a:endParaRPr lang="en-US"/>
          </a:p>
        </p:txBody>
      </p:sp>
      <p:sp>
        <p:nvSpPr>
          <p:cNvPr id="3" name="內容版面配置區 2"/>
          <p:cNvSpPr txBox="1">
            <a:spLocks noGrp="1"/>
          </p:cNvSpPr>
          <p:nvPr>
            <p:ph idx="1"/>
          </p:nvPr>
        </p:nvSpPr>
        <p:spPr>
          <a:xfrm>
            <a:off x="247976" y="1417640"/>
            <a:ext cx="8741042" cy="4708519"/>
          </a:xfrm>
        </p:spPr>
        <p:txBody>
          <a:bodyPr/>
          <a:lstStyle/>
          <a:p>
            <a:pPr lvl="0"/>
            <a:r>
              <a:rPr lang="en-US" sz="2800"/>
              <a:t>S2.</a:t>
            </a:r>
            <a:r>
              <a:rPr lang="zh-TW" sz="2800"/>
              <a:t>胜肽類荷爾蒙、生長因子及相關物質</a:t>
            </a:r>
            <a:r>
              <a:rPr lang="en-US" sz="2800"/>
              <a:t>(peptide hormones, growth factors and related substances)</a:t>
            </a:r>
          </a:p>
          <a:p>
            <a:pPr lvl="1"/>
            <a:r>
              <a:rPr lang="en-US" sz="2400"/>
              <a:t>1.</a:t>
            </a:r>
            <a:r>
              <a:rPr lang="zh-TW" sz="2400"/>
              <a:t>紅血球生成素刺激劑</a:t>
            </a:r>
            <a:r>
              <a:rPr lang="en-US" sz="2400"/>
              <a:t>[erythropoiesis-stimulating agents, </a:t>
            </a:r>
            <a:r>
              <a:rPr lang="zh-TW" sz="2400"/>
              <a:t>例如：</a:t>
            </a:r>
            <a:r>
              <a:rPr lang="en-US" sz="2400"/>
              <a:t>erythropoietin (EPO)</a:t>
            </a:r>
          </a:p>
          <a:p>
            <a:pPr lvl="1"/>
            <a:r>
              <a:rPr lang="en-US" sz="2400"/>
              <a:t>2.</a:t>
            </a:r>
            <a:r>
              <a:rPr lang="zh-TW" sz="2400"/>
              <a:t>絨毛膜性腺激素</a:t>
            </a:r>
            <a:r>
              <a:rPr lang="en-US" sz="2400"/>
              <a:t>(chorionic gonadotrophin, CG) </a:t>
            </a:r>
            <a:r>
              <a:rPr lang="zh-TW" sz="2400"/>
              <a:t>及黃體刺激素</a:t>
            </a:r>
            <a:r>
              <a:rPr lang="en-US" sz="2400"/>
              <a:t>(luteinizing hormone; LH)</a:t>
            </a:r>
            <a:r>
              <a:rPr lang="zh-TW" sz="2400"/>
              <a:t>，僅男性禁用</a:t>
            </a:r>
            <a:endParaRPr lang="en-US" sz="2400"/>
          </a:p>
          <a:p>
            <a:pPr lvl="1"/>
            <a:r>
              <a:rPr lang="en-US" sz="2400"/>
              <a:t>3. </a:t>
            </a:r>
            <a:r>
              <a:rPr lang="zh-TW" sz="2400"/>
              <a:t>胰島素</a:t>
            </a:r>
            <a:r>
              <a:rPr lang="en-US" sz="2400"/>
              <a:t>(insulins)</a:t>
            </a:r>
            <a:endParaRPr lang="zh-TW" sz="2400"/>
          </a:p>
          <a:p>
            <a:pPr lvl="1"/>
            <a:r>
              <a:rPr lang="en-US" sz="2400"/>
              <a:t>4. </a:t>
            </a:r>
            <a:r>
              <a:rPr lang="zh-TW" sz="2400"/>
              <a:t>促腎上腺皮質激素</a:t>
            </a:r>
            <a:r>
              <a:rPr lang="en-US" sz="2400"/>
              <a:t>(corticotrophins, adrenocorticotropic hormone)</a:t>
            </a:r>
            <a:endParaRPr lang="zh-TW" sz="2400"/>
          </a:p>
          <a:p>
            <a:pPr lvl="1"/>
            <a:r>
              <a:rPr lang="en-US" sz="2400"/>
              <a:t>5.</a:t>
            </a:r>
            <a:r>
              <a:rPr lang="zh-TW" sz="2400"/>
              <a:t>生長激素</a:t>
            </a:r>
            <a:r>
              <a:rPr lang="en-US" sz="2400"/>
              <a:t>(growth hormone; GH), </a:t>
            </a:r>
            <a:r>
              <a:rPr lang="zh-TW" sz="2400"/>
              <a:t>類胰島素生長因子</a:t>
            </a:r>
            <a:endParaRPr lang="en-US" sz="2400"/>
          </a:p>
          <a:p>
            <a:pPr lvl="0"/>
            <a:endParaRPr lang="zh-TW" sz="2800"/>
          </a:p>
          <a:p>
            <a:pPr lvl="0"/>
            <a:endParaRPr lang="en-US" sz="280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10</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14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-(5)</a:t>
            </a:r>
            <a:endParaRPr lang="en-US"/>
          </a:p>
        </p:txBody>
      </p:sp>
      <p:sp>
        <p:nvSpPr>
          <p:cNvPr id="3" name="內容版面配置區 2"/>
          <p:cNvSpPr txBox="1">
            <a:spLocks noGrp="1"/>
          </p:cNvSpPr>
          <p:nvPr>
            <p:ph idx="1"/>
          </p:nvPr>
        </p:nvSpPr>
        <p:spPr>
          <a:xfrm>
            <a:off x="232477" y="1417640"/>
            <a:ext cx="8663555" cy="4708519"/>
          </a:xfrm>
        </p:spPr>
        <p:txBody>
          <a:bodyPr/>
          <a:lstStyle/>
          <a:p>
            <a:pPr lvl="0"/>
            <a:r>
              <a:rPr lang="en-US">
                <a:cs typeface="Times New Roman" pitchFamily="18"/>
              </a:rPr>
              <a:t>S3. </a:t>
            </a:r>
            <a:r>
              <a:rPr lang="zh-TW">
                <a:cs typeface="Times New Roman" pitchFamily="18"/>
              </a:rPr>
              <a:t>β</a:t>
            </a:r>
            <a:r>
              <a:rPr lang="en-US" baseline="-25000">
                <a:cs typeface="Times New Roman" pitchFamily="18"/>
              </a:rPr>
              <a:t>2</a:t>
            </a:r>
            <a:r>
              <a:rPr lang="zh-TW">
                <a:cs typeface="Times New Roman" pitchFamily="18"/>
              </a:rPr>
              <a:t>致效劑</a:t>
            </a:r>
            <a:r>
              <a:rPr lang="en-US">
                <a:cs typeface="Times New Roman" pitchFamily="18"/>
              </a:rPr>
              <a:t>(</a:t>
            </a:r>
            <a:r>
              <a:rPr lang="zh-TW">
                <a:cs typeface="Times New Roman" pitchFamily="18"/>
              </a:rPr>
              <a:t>β</a:t>
            </a:r>
            <a:r>
              <a:rPr lang="en-US" baseline="-25000">
                <a:cs typeface="Times New Roman" pitchFamily="18"/>
              </a:rPr>
              <a:t>2</a:t>
            </a:r>
            <a:r>
              <a:rPr lang="en-US">
                <a:cs typeface="Times New Roman" pitchFamily="18"/>
              </a:rPr>
              <a:t> agonist)</a:t>
            </a:r>
            <a:endParaRPr lang="zh-TW">
              <a:cs typeface="Times New Roman" pitchFamily="18"/>
            </a:endParaRPr>
          </a:p>
          <a:p>
            <a:pPr lvl="1"/>
            <a:r>
              <a:rPr lang="zh-TW">
                <a:cs typeface="Times New Roman" pitchFamily="18"/>
              </a:rPr>
              <a:t>所有的β</a:t>
            </a:r>
            <a:r>
              <a:rPr lang="en-US" baseline="-25000">
                <a:cs typeface="Times New Roman" pitchFamily="18"/>
              </a:rPr>
              <a:t>2</a:t>
            </a:r>
            <a:r>
              <a:rPr lang="zh-TW">
                <a:cs typeface="Times New Roman" pitchFamily="18"/>
              </a:rPr>
              <a:t>致效劑</a:t>
            </a:r>
            <a:r>
              <a:rPr lang="en-US">
                <a:cs typeface="Times New Roman" pitchFamily="18"/>
              </a:rPr>
              <a:t> (</a:t>
            </a:r>
            <a:r>
              <a:rPr lang="zh-TW">
                <a:cs typeface="Times New Roman" pitchFamily="18"/>
              </a:rPr>
              <a:t>包含左旋及右旋光學異構物</a:t>
            </a:r>
            <a:r>
              <a:rPr lang="en-US">
                <a:cs typeface="Times New Roman" pitchFamily="18"/>
              </a:rPr>
              <a:t>)</a:t>
            </a:r>
            <a:r>
              <a:rPr lang="zh-TW">
                <a:cs typeface="Times New Roman" pitchFamily="18"/>
              </a:rPr>
              <a:t>均禁止使用。但依藥廠建議之治療劑量範圍吸入性使用</a:t>
            </a:r>
            <a:r>
              <a:rPr lang="en-US">
                <a:cs typeface="Times New Roman" pitchFamily="18"/>
              </a:rPr>
              <a:t>salbutamol (24</a:t>
            </a:r>
            <a:r>
              <a:rPr lang="zh-TW">
                <a:cs typeface="Times New Roman" pitchFamily="18"/>
              </a:rPr>
              <a:t>小時最高用量為</a:t>
            </a:r>
            <a:r>
              <a:rPr lang="en-US">
                <a:cs typeface="Times New Roman" pitchFamily="18"/>
              </a:rPr>
              <a:t>1600 </a:t>
            </a:r>
            <a:r>
              <a:rPr lang="zh-TW">
                <a:cs typeface="Times New Roman" pitchFamily="18"/>
              </a:rPr>
              <a:t>μ</a:t>
            </a:r>
            <a:r>
              <a:rPr lang="en-US">
                <a:cs typeface="Times New Roman" pitchFamily="18"/>
              </a:rPr>
              <a:t>g)</a:t>
            </a:r>
            <a:r>
              <a:rPr lang="zh-TW">
                <a:cs typeface="Times New Roman" pitchFamily="18"/>
              </a:rPr>
              <a:t>、</a:t>
            </a:r>
            <a:r>
              <a:rPr lang="en-US">
                <a:cs typeface="Times New Roman" pitchFamily="18"/>
              </a:rPr>
              <a:t>formoterol (24</a:t>
            </a:r>
            <a:r>
              <a:rPr lang="zh-TW">
                <a:cs typeface="Times New Roman" pitchFamily="18"/>
              </a:rPr>
              <a:t>小時最高用量為</a:t>
            </a:r>
            <a:r>
              <a:rPr lang="en-US">
                <a:cs typeface="Times New Roman" pitchFamily="18"/>
              </a:rPr>
              <a:t>36 </a:t>
            </a:r>
            <a:r>
              <a:rPr lang="zh-TW">
                <a:cs typeface="Times New Roman" pitchFamily="18"/>
              </a:rPr>
              <a:t>μ</a:t>
            </a:r>
            <a:r>
              <a:rPr lang="en-US">
                <a:cs typeface="Times New Roman" pitchFamily="18"/>
              </a:rPr>
              <a:t>g)</a:t>
            </a:r>
            <a:r>
              <a:rPr lang="zh-TW">
                <a:cs typeface="Times New Roman" pitchFamily="18"/>
              </a:rPr>
              <a:t>及</a:t>
            </a:r>
            <a:r>
              <a:rPr lang="en-US">
                <a:cs typeface="Times New Roman" pitchFamily="18"/>
              </a:rPr>
              <a:t>salmeterol</a:t>
            </a:r>
            <a:r>
              <a:rPr lang="zh-TW">
                <a:cs typeface="Times New Roman" pitchFamily="18"/>
              </a:rPr>
              <a:t>則不在此限。</a:t>
            </a:r>
          </a:p>
          <a:p>
            <a:pPr marL="457200" lvl="1" indent="0">
              <a:buNone/>
            </a:pPr>
            <a:r>
              <a:rPr lang="en-US">
                <a:cs typeface="Times New Roman" pitchFamily="18"/>
              </a:rPr>
              <a:t>* </a:t>
            </a:r>
            <a:r>
              <a:rPr lang="zh-TW">
                <a:cs typeface="Times New Roman" pitchFamily="18"/>
              </a:rPr>
              <a:t>若尿液中的</a:t>
            </a:r>
            <a:r>
              <a:rPr lang="en-US">
                <a:cs typeface="Times New Roman" pitchFamily="18"/>
              </a:rPr>
              <a:t>salbutamol</a:t>
            </a:r>
            <a:r>
              <a:rPr lang="zh-TW">
                <a:cs typeface="Times New Roman" pitchFamily="18"/>
              </a:rPr>
              <a:t>濃度超過</a:t>
            </a:r>
            <a:r>
              <a:rPr lang="en-US">
                <a:cs typeface="Times New Roman" pitchFamily="18"/>
              </a:rPr>
              <a:t>1000 ng/mL</a:t>
            </a:r>
            <a:r>
              <a:rPr lang="zh-TW">
                <a:cs typeface="Times New Roman" pitchFamily="18"/>
              </a:rPr>
              <a:t>或</a:t>
            </a:r>
            <a:r>
              <a:rPr lang="en-US">
                <a:cs typeface="Times New Roman" pitchFamily="18"/>
              </a:rPr>
              <a:t>formoterol</a:t>
            </a:r>
            <a:r>
              <a:rPr lang="zh-TW">
                <a:cs typeface="Times New Roman" pitchFamily="18"/>
              </a:rPr>
              <a:t>濃度超過</a:t>
            </a:r>
            <a:r>
              <a:rPr lang="en-US">
                <a:cs typeface="Times New Roman" pitchFamily="18"/>
              </a:rPr>
              <a:t>30 ng/mL</a:t>
            </a:r>
            <a:r>
              <a:rPr lang="zh-TW">
                <a:cs typeface="Times New Roman" pitchFamily="18"/>
              </a:rPr>
              <a:t>將被視為非治療性使用該藥品，除非運動員能經由藥品動力學研究證明此異常狀態為吸入性使用治療劑量之結果</a:t>
            </a:r>
          </a:p>
          <a:p>
            <a:pPr lvl="0"/>
            <a:endParaRPr lang="en-US">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11</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142">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104159"/>
            <a:ext cx="8229600" cy="1143000"/>
          </a:xfrm>
        </p:spPr>
        <p:txBody>
          <a:bodyPr/>
          <a:lstStyle/>
          <a:p>
            <a:pPr lvl="0"/>
            <a:r>
              <a:rPr lang="en-US" b="1"/>
              <a:t>WADA</a:t>
            </a:r>
            <a:r>
              <a:rPr lang="zh-TW" b="1"/>
              <a:t>公告之運動禁藥清單</a:t>
            </a:r>
            <a:r>
              <a:rPr lang="en-US" b="1"/>
              <a:t>-(6)</a:t>
            </a:r>
            <a:endParaRPr lang="en-US"/>
          </a:p>
        </p:txBody>
      </p:sp>
      <p:sp>
        <p:nvSpPr>
          <p:cNvPr id="3" name="內容版面配置區 2"/>
          <p:cNvSpPr txBox="1">
            <a:spLocks noGrp="1"/>
          </p:cNvSpPr>
          <p:nvPr>
            <p:ph idx="1"/>
          </p:nvPr>
        </p:nvSpPr>
        <p:spPr>
          <a:xfrm>
            <a:off x="0" y="1084889"/>
            <a:ext cx="9144000" cy="4870798"/>
          </a:xfrm>
        </p:spPr>
        <p:txBody>
          <a:bodyPr/>
          <a:lstStyle/>
          <a:p>
            <a:pPr lvl="0"/>
            <a:r>
              <a:rPr lang="en-US" sz="2800">
                <a:cs typeface="Times New Roman" pitchFamily="18"/>
              </a:rPr>
              <a:t>S4 . </a:t>
            </a:r>
            <a:r>
              <a:rPr lang="zh-TW" sz="2800">
                <a:cs typeface="Times New Roman" pitchFamily="18"/>
              </a:rPr>
              <a:t>荷爾蒙及代謝調節劑</a:t>
            </a:r>
            <a:r>
              <a:rPr lang="en-US" sz="2800">
                <a:cs typeface="Times New Roman" pitchFamily="18"/>
              </a:rPr>
              <a:t>(hormone and metabolic modulators)</a:t>
            </a:r>
            <a:endParaRPr lang="zh-TW" sz="2800">
              <a:cs typeface="Times New Roman" pitchFamily="18"/>
            </a:endParaRPr>
          </a:p>
          <a:p>
            <a:pPr lvl="1"/>
            <a:r>
              <a:rPr lang="en-US" sz="2200">
                <a:cs typeface="Times New Roman" pitchFamily="18"/>
              </a:rPr>
              <a:t>1.</a:t>
            </a:r>
            <a:r>
              <a:rPr lang="zh-TW" sz="2200">
                <a:cs typeface="Times New Roman" pitchFamily="18"/>
              </a:rPr>
              <a:t>芳香族酶抑制劑</a:t>
            </a:r>
            <a:r>
              <a:rPr lang="en-US" sz="2200">
                <a:cs typeface="Times New Roman" pitchFamily="18"/>
              </a:rPr>
              <a:t>(aromatase inhibitors) :</a:t>
            </a:r>
            <a:r>
              <a:rPr lang="zh-TW" sz="2200">
                <a:cs typeface="Times New Roman" pitchFamily="18"/>
              </a:rPr>
              <a:t>包括</a:t>
            </a:r>
            <a:r>
              <a:rPr lang="en-US" sz="2200">
                <a:cs typeface="Times New Roman" pitchFamily="18"/>
              </a:rPr>
              <a:t>(</a:t>
            </a:r>
            <a:r>
              <a:rPr lang="zh-TW" sz="2200">
                <a:cs typeface="Times New Roman" pitchFamily="18"/>
              </a:rPr>
              <a:t>但不僅限於</a:t>
            </a:r>
            <a:r>
              <a:rPr lang="en-US" sz="2200">
                <a:cs typeface="Times New Roman" pitchFamily="18"/>
              </a:rPr>
              <a:t>)</a:t>
            </a:r>
            <a:r>
              <a:rPr lang="zh-TW" sz="2200">
                <a:cs typeface="Times New Roman" pitchFamily="18"/>
              </a:rPr>
              <a:t>，如</a:t>
            </a:r>
            <a:r>
              <a:rPr lang="en-US" sz="2200">
                <a:cs typeface="Times New Roman" pitchFamily="18"/>
              </a:rPr>
              <a:t>aminoglutethimide</a:t>
            </a:r>
            <a:r>
              <a:rPr lang="zh-TW" sz="2200">
                <a:cs typeface="Times New Roman" pitchFamily="18"/>
              </a:rPr>
              <a:t>、</a:t>
            </a:r>
            <a:r>
              <a:rPr lang="en-US" sz="2200">
                <a:cs typeface="Times New Roman" pitchFamily="18"/>
              </a:rPr>
              <a:t>anastrozole…</a:t>
            </a:r>
            <a:r>
              <a:rPr lang="zh-TW" sz="2200">
                <a:cs typeface="Times New Roman" pitchFamily="18"/>
              </a:rPr>
              <a:t>等</a:t>
            </a:r>
          </a:p>
          <a:p>
            <a:pPr lvl="1"/>
            <a:r>
              <a:rPr lang="en-US" sz="2200">
                <a:cs typeface="Times New Roman" pitchFamily="18"/>
              </a:rPr>
              <a:t>2. </a:t>
            </a:r>
            <a:r>
              <a:rPr lang="zh-TW" sz="2200">
                <a:cs typeface="Times New Roman" pitchFamily="18"/>
              </a:rPr>
              <a:t>選擇性雌激素接受體調節劑</a:t>
            </a:r>
            <a:r>
              <a:rPr lang="en-US" sz="2200">
                <a:cs typeface="Times New Roman" pitchFamily="18"/>
              </a:rPr>
              <a:t>(selective estrogen receptor modulators; SERMs) :</a:t>
            </a:r>
            <a:r>
              <a:rPr lang="zh-TW" sz="2200">
                <a:cs typeface="Times New Roman" pitchFamily="18"/>
              </a:rPr>
              <a:t>包括</a:t>
            </a:r>
            <a:r>
              <a:rPr lang="en-US" sz="2200">
                <a:cs typeface="Times New Roman" pitchFamily="18"/>
              </a:rPr>
              <a:t>(</a:t>
            </a:r>
            <a:r>
              <a:rPr lang="zh-TW" sz="2200">
                <a:cs typeface="Times New Roman" pitchFamily="18"/>
              </a:rPr>
              <a:t>但不僅限於</a:t>
            </a:r>
            <a:r>
              <a:rPr lang="en-US" sz="2200">
                <a:cs typeface="Times New Roman" pitchFamily="18"/>
              </a:rPr>
              <a:t>) raloxifene</a:t>
            </a:r>
            <a:r>
              <a:rPr lang="zh-TW" sz="2200">
                <a:cs typeface="Times New Roman" pitchFamily="18"/>
              </a:rPr>
              <a:t>、</a:t>
            </a:r>
            <a:r>
              <a:rPr lang="en-US" sz="2200">
                <a:cs typeface="Times New Roman" pitchFamily="18"/>
              </a:rPr>
              <a:t>tamoxifen</a:t>
            </a:r>
            <a:r>
              <a:rPr lang="zh-TW" sz="2200">
                <a:cs typeface="Times New Roman" pitchFamily="18"/>
              </a:rPr>
              <a:t>、</a:t>
            </a:r>
            <a:r>
              <a:rPr lang="en-US" sz="2200">
                <a:cs typeface="Times New Roman" pitchFamily="18"/>
              </a:rPr>
              <a:t>toremifene </a:t>
            </a:r>
            <a:endParaRPr lang="zh-TW" sz="2200">
              <a:cs typeface="Times New Roman" pitchFamily="18"/>
            </a:endParaRPr>
          </a:p>
          <a:p>
            <a:pPr lvl="1"/>
            <a:r>
              <a:rPr lang="en-US" sz="2200">
                <a:cs typeface="Times New Roman" pitchFamily="18"/>
              </a:rPr>
              <a:t>3. </a:t>
            </a:r>
            <a:r>
              <a:rPr lang="zh-TW" sz="2200">
                <a:cs typeface="Times New Roman" pitchFamily="18"/>
              </a:rPr>
              <a:t>其他抗雌激素物質</a:t>
            </a:r>
            <a:r>
              <a:rPr lang="en-US" sz="2200">
                <a:cs typeface="Times New Roman" pitchFamily="18"/>
              </a:rPr>
              <a:t>:</a:t>
            </a:r>
            <a:r>
              <a:rPr lang="zh-TW" sz="2200">
                <a:cs typeface="Times New Roman" pitchFamily="18"/>
              </a:rPr>
              <a:t>包括</a:t>
            </a:r>
            <a:r>
              <a:rPr lang="en-US" sz="2200">
                <a:cs typeface="Times New Roman" pitchFamily="18"/>
              </a:rPr>
              <a:t>(</a:t>
            </a:r>
            <a:r>
              <a:rPr lang="zh-TW" sz="2200">
                <a:cs typeface="Times New Roman" pitchFamily="18"/>
              </a:rPr>
              <a:t>但不僅限於</a:t>
            </a:r>
            <a:r>
              <a:rPr lang="en-US" sz="2200">
                <a:cs typeface="Times New Roman" pitchFamily="18"/>
              </a:rPr>
              <a:t>) clomiphene, cyclofenil, fulvestrant </a:t>
            </a:r>
            <a:endParaRPr lang="zh-TW" sz="2200">
              <a:cs typeface="Times New Roman" pitchFamily="18"/>
            </a:endParaRPr>
          </a:p>
          <a:p>
            <a:pPr lvl="1"/>
            <a:r>
              <a:rPr lang="en-US" sz="2200">
                <a:cs typeface="Times New Roman" pitchFamily="18"/>
              </a:rPr>
              <a:t>4. </a:t>
            </a:r>
            <a:r>
              <a:rPr lang="zh-TW" sz="2200">
                <a:cs typeface="Times New Roman" pitchFamily="18"/>
              </a:rPr>
              <a:t>修飾肌肉生長抑制素功能製劑</a:t>
            </a:r>
            <a:r>
              <a:rPr lang="en-US" sz="2200">
                <a:cs typeface="Times New Roman" pitchFamily="18"/>
              </a:rPr>
              <a:t>(agents modifying myostatin functions) :</a:t>
            </a:r>
            <a:r>
              <a:rPr lang="zh-TW" sz="2200">
                <a:cs typeface="Times New Roman" pitchFamily="18"/>
              </a:rPr>
              <a:t>包括</a:t>
            </a:r>
            <a:r>
              <a:rPr lang="en-US" sz="2200">
                <a:cs typeface="Times New Roman" pitchFamily="18"/>
              </a:rPr>
              <a:t>(</a:t>
            </a:r>
            <a:r>
              <a:rPr lang="zh-TW" sz="2200">
                <a:cs typeface="Times New Roman" pitchFamily="18"/>
              </a:rPr>
              <a:t>但不僅限於</a:t>
            </a:r>
            <a:r>
              <a:rPr lang="en-US" sz="2200">
                <a:cs typeface="Times New Roman" pitchFamily="18"/>
              </a:rPr>
              <a:t>)</a:t>
            </a:r>
            <a:r>
              <a:rPr lang="zh-TW" sz="2200">
                <a:cs typeface="Times New Roman" pitchFamily="18"/>
              </a:rPr>
              <a:t>肌肉生長抑制素抑制劑</a:t>
            </a:r>
            <a:r>
              <a:rPr lang="en-US" sz="2200">
                <a:cs typeface="Times New Roman" pitchFamily="18"/>
              </a:rPr>
              <a:t>(myostatin inhibitors) </a:t>
            </a:r>
          </a:p>
          <a:p>
            <a:pPr lvl="1"/>
            <a:r>
              <a:rPr lang="en-US" sz="2200">
                <a:cs typeface="Times New Roman" pitchFamily="18"/>
              </a:rPr>
              <a:t>5. </a:t>
            </a:r>
            <a:r>
              <a:rPr lang="zh-TW" sz="2200">
                <a:cs typeface="Times New Roman" pitchFamily="18"/>
              </a:rPr>
              <a:t>代謝調節劑</a:t>
            </a:r>
            <a:r>
              <a:rPr lang="en-US" sz="2200">
                <a:cs typeface="Times New Roman" pitchFamily="18"/>
              </a:rPr>
              <a:t>(metabolic modulators) : peroxisome proliferator activated receptor </a:t>
            </a:r>
            <a:r>
              <a:rPr lang="zh-TW" sz="2200">
                <a:cs typeface="Times New Roman" pitchFamily="18"/>
              </a:rPr>
              <a:t>δ</a:t>
            </a:r>
            <a:r>
              <a:rPr lang="en-US" sz="2200">
                <a:cs typeface="Times New Roman" pitchFamily="18"/>
              </a:rPr>
              <a:t> (PPAR</a:t>
            </a:r>
            <a:r>
              <a:rPr lang="zh-TW" sz="2200">
                <a:cs typeface="Times New Roman" pitchFamily="18"/>
              </a:rPr>
              <a:t>δ</a:t>
            </a:r>
            <a:r>
              <a:rPr lang="en-US" sz="2200">
                <a:cs typeface="Times New Roman" pitchFamily="18"/>
              </a:rPr>
              <a:t>) agonists (</a:t>
            </a:r>
            <a:r>
              <a:rPr lang="zh-TW" sz="2200">
                <a:cs typeface="Times New Roman" pitchFamily="18"/>
              </a:rPr>
              <a:t>如</a:t>
            </a:r>
            <a:r>
              <a:rPr lang="en-US" sz="2200">
                <a:cs typeface="Times New Roman" pitchFamily="18"/>
              </a:rPr>
              <a:t>: GW 1516) </a:t>
            </a:r>
            <a:r>
              <a:rPr lang="zh-TW" sz="2200">
                <a:cs typeface="Times New Roman" pitchFamily="18"/>
              </a:rPr>
              <a:t>、</a:t>
            </a:r>
            <a:r>
              <a:rPr lang="en-US" sz="2200">
                <a:cs typeface="Times New Roman" pitchFamily="18"/>
              </a:rPr>
              <a:t>PPAR</a:t>
            </a:r>
            <a:r>
              <a:rPr lang="zh-TW" sz="2200">
                <a:cs typeface="Times New Roman" pitchFamily="18"/>
              </a:rPr>
              <a:t>δ </a:t>
            </a:r>
            <a:r>
              <a:rPr lang="en-US" sz="2200">
                <a:cs typeface="Times New Roman" pitchFamily="18"/>
              </a:rPr>
              <a:t>–AMP-activatedprotein kinase (AMPK) axis agonists (</a:t>
            </a:r>
            <a:r>
              <a:rPr lang="zh-TW" sz="2200">
                <a:cs typeface="Times New Roman" pitchFamily="18"/>
              </a:rPr>
              <a:t>如</a:t>
            </a:r>
            <a:r>
              <a:rPr lang="en-US" sz="2200">
                <a:cs typeface="Times New Roman" pitchFamily="18"/>
              </a:rPr>
              <a:t>: AICAR) </a:t>
            </a: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12</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4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-(7)</a:t>
            </a:r>
            <a:endParaRPr lang="en-US"/>
          </a:p>
        </p:txBody>
      </p:sp>
      <p:sp>
        <p:nvSpPr>
          <p:cNvPr id="3" name="內容版面配置區 2"/>
          <p:cNvSpPr txBox="1">
            <a:spLocks noGrp="1"/>
          </p:cNvSpPr>
          <p:nvPr>
            <p:ph idx="1"/>
          </p:nvPr>
        </p:nvSpPr>
        <p:spPr>
          <a:xfrm>
            <a:off x="0" y="1417640"/>
            <a:ext cx="9144000" cy="4708519"/>
          </a:xfrm>
        </p:spPr>
        <p:txBody>
          <a:bodyPr/>
          <a:lstStyle/>
          <a:p>
            <a:pPr lvl="0"/>
            <a:r>
              <a:rPr lang="en-US" sz="2400"/>
              <a:t>S5. </a:t>
            </a:r>
            <a:r>
              <a:rPr lang="zh-TW" sz="2400"/>
              <a:t>利尿劑及其他遮蔽劑</a:t>
            </a:r>
            <a:r>
              <a:rPr lang="en-US" sz="2400"/>
              <a:t>(diuretics and other masking agents)</a:t>
            </a:r>
            <a:endParaRPr lang="zh-TW" sz="2400"/>
          </a:p>
          <a:p>
            <a:pPr lvl="1"/>
            <a:r>
              <a:rPr lang="zh-TW" sz="2000"/>
              <a:t>遮蔽劑包括</a:t>
            </a:r>
            <a:r>
              <a:rPr lang="en-US" sz="2000"/>
              <a:t>(</a:t>
            </a:r>
            <a:r>
              <a:rPr lang="zh-TW" sz="2000"/>
              <a:t>但不僅限於</a:t>
            </a:r>
            <a:r>
              <a:rPr lang="en-US" sz="2000"/>
              <a:t>) </a:t>
            </a:r>
            <a:r>
              <a:rPr lang="zh-TW" sz="2000"/>
              <a:t>下列</a:t>
            </a:r>
            <a:endParaRPr lang="en-US" sz="2000"/>
          </a:p>
          <a:p>
            <a:pPr marL="914400" lvl="1" indent="-457200">
              <a:buFont typeface="Calibri Light"/>
              <a:buAutoNum type="arabicPeriod"/>
            </a:pPr>
            <a:r>
              <a:rPr lang="zh-TW" sz="2000"/>
              <a:t>利尿劑</a:t>
            </a:r>
          </a:p>
          <a:p>
            <a:pPr marL="914400" lvl="1" indent="-457200">
              <a:buFont typeface="Calibri Light"/>
              <a:buAutoNum type="arabicPeriod"/>
            </a:pPr>
            <a:r>
              <a:rPr lang="zh-TW" sz="2000"/>
              <a:t>血漿膨脹劑</a:t>
            </a:r>
            <a:r>
              <a:rPr lang="en-US" sz="2000"/>
              <a:t>(</a:t>
            </a:r>
            <a:r>
              <a:rPr lang="zh-TW" sz="2000"/>
              <a:t>如</a:t>
            </a:r>
            <a:r>
              <a:rPr lang="en-US" sz="2000"/>
              <a:t>: glycerol, </a:t>
            </a:r>
            <a:r>
              <a:rPr lang="zh-TW" sz="2000"/>
              <a:t>經靜脈注射使用</a:t>
            </a:r>
            <a:r>
              <a:rPr lang="en-US" sz="2000"/>
              <a:t>albumin, dextran, hydroxyethyl starch, mannitol)</a:t>
            </a:r>
            <a:endParaRPr lang="zh-TW" sz="2000"/>
          </a:p>
          <a:p>
            <a:pPr marL="914400" lvl="1" indent="-457200">
              <a:buFont typeface="Calibri Light"/>
              <a:buAutoNum type="arabicPeriod"/>
            </a:pPr>
            <a:r>
              <a:rPr lang="en-US" sz="2000"/>
              <a:t>Desmopressin,  probenecid </a:t>
            </a:r>
            <a:r>
              <a:rPr lang="zh-TW" sz="2000"/>
              <a:t>及其他具有類似化學結構或相似生物作用的藥品</a:t>
            </a:r>
            <a:r>
              <a:rPr lang="en-US" sz="2000"/>
              <a:t> (</a:t>
            </a:r>
            <a:r>
              <a:rPr lang="zh-TW" sz="2000"/>
              <a:t>牙醫麻醉局部使用</a:t>
            </a:r>
            <a:r>
              <a:rPr lang="en-US" sz="2000"/>
              <a:t>felypressin</a:t>
            </a:r>
            <a:r>
              <a:rPr lang="zh-TW" sz="2000"/>
              <a:t>不在此限</a:t>
            </a:r>
            <a:r>
              <a:rPr lang="en-US" sz="2000"/>
              <a:t>)</a:t>
            </a:r>
            <a:endParaRPr lang="zh-TW" sz="2000"/>
          </a:p>
          <a:p>
            <a:pPr lvl="1"/>
            <a:r>
              <a:rPr lang="zh-TW" sz="2000"/>
              <a:t>利尿劑包括</a:t>
            </a:r>
            <a:r>
              <a:rPr lang="en-US" sz="2000"/>
              <a:t>: </a:t>
            </a:r>
            <a:r>
              <a:rPr lang="en-US" sz="2000">
                <a:solidFill>
                  <a:srgbClr val="7030A0"/>
                </a:solidFill>
              </a:rPr>
              <a:t>acetazolamide</a:t>
            </a:r>
            <a:r>
              <a:rPr lang="en-US" sz="2000"/>
              <a:t>, amiloride, bumetauide, ethacrynic acid, </a:t>
            </a:r>
            <a:r>
              <a:rPr lang="en-US" sz="2000">
                <a:solidFill>
                  <a:srgbClr val="7030A0"/>
                </a:solidFill>
              </a:rPr>
              <a:t>furosemide, indapamide</a:t>
            </a:r>
            <a:r>
              <a:rPr lang="en-US" sz="2000"/>
              <a:t>,  Metolazone, canrenone, chlortalidone </a:t>
            </a:r>
            <a:r>
              <a:rPr lang="en-US" sz="2000">
                <a:solidFill>
                  <a:srgbClr val="7030A0"/>
                </a:solidFill>
              </a:rPr>
              <a:t>spironolactone,</a:t>
            </a:r>
            <a:r>
              <a:rPr lang="en-US" sz="2000"/>
              <a:t> </a:t>
            </a:r>
            <a:r>
              <a:rPr lang="en-US" sz="2000">
                <a:solidFill>
                  <a:srgbClr val="7030A0"/>
                </a:solidFill>
              </a:rPr>
              <a:t>thiazide</a:t>
            </a:r>
            <a:r>
              <a:rPr lang="en-US" sz="2000"/>
              <a:t>(</a:t>
            </a:r>
            <a:r>
              <a:rPr lang="zh-TW" sz="2000"/>
              <a:t>如</a:t>
            </a:r>
            <a:r>
              <a:rPr lang="en-US" sz="2000"/>
              <a:t>bendroflumethiazide</a:t>
            </a:r>
            <a:r>
              <a:rPr lang="zh-TW" sz="2000"/>
              <a:t>、</a:t>
            </a:r>
            <a:r>
              <a:rPr lang="en-US" sz="2000"/>
              <a:t>chlorothiazide</a:t>
            </a:r>
            <a:r>
              <a:rPr lang="zh-TW" sz="2000"/>
              <a:t>、</a:t>
            </a:r>
            <a:r>
              <a:rPr lang="en-US" sz="2000"/>
              <a:t>hydrochlorothiazide), triamterene</a:t>
            </a:r>
            <a:r>
              <a:rPr lang="zh-TW" sz="2000"/>
              <a:t>及其他具有相似化學結構或生物作用的藥品</a:t>
            </a:r>
            <a:r>
              <a:rPr lang="en-US" sz="2000"/>
              <a:t>; (drospirenone </a:t>
            </a:r>
            <a:r>
              <a:rPr lang="zh-TW" sz="2000"/>
              <a:t>、</a:t>
            </a:r>
            <a:r>
              <a:rPr lang="en-US" sz="2000"/>
              <a:t>pamabrom </a:t>
            </a:r>
            <a:r>
              <a:rPr lang="zh-TW" sz="2000"/>
              <a:t>、局部</a:t>
            </a:r>
            <a:r>
              <a:rPr lang="en-US" sz="2000"/>
              <a:t>dorzolamide</a:t>
            </a:r>
            <a:r>
              <a:rPr lang="zh-TW" sz="2000"/>
              <a:t>與</a:t>
            </a:r>
            <a:r>
              <a:rPr lang="en-US" sz="2000"/>
              <a:t>brinzolamide</a:t>
            </a:r>
            <a:r>
              <a:rPr lang="zh-TW" sz="2000"/>
              <a:t>不禁用</a:t>
            </a:r>
          </a:p>
          <a:p>
            <a:pPr lvl="0"/>
            <a:endParaRPr lang="en-US" sz="240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13</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4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-(8)</a:t>
            </a:r>
            <a:endParaRPr lang="en-US"/>
          </a:p>
        </p:txBody>
      </p:sp>
      <p:sp>
        <p:nvSpPr>
          <p:cNvPr id="3" name="內容版面配置區 2"/>
          <p:cNvSpPr txBox="1">
            <a:spLocks noGrp="1"/>
          </p:cNvSpPr>
          <p:nvPr>
            <p:ph idx="1"/>
          </p:nvPr>
        </p:nvSpPr>
        <p:spPr/>
        <p:txBody>
          <a:bodyPr/>
          <a:lstStyle/>
          <a:p>
            <a:pPr lvl="0"/>
            <a:r>
              <a:rPr lang="zh-TW">
                <a:cs typeface="Times New Roman" pitchFamily="18"/>
              </a:rPr>
              <a:t>若賽內與賽外同時使用任何有</a:t>
            </a:r>
            <a:r>
              <a:rPr lang="en-US">
                <a:cs typeface="Times New Roman" pitchFamily="18"/>
              </a:rPr>
              <a:t>”</a:t>
            </a:r>
            <a:r>
              <a:rPr lang="zh-TW">
                <a:cs typeface="Times New Roman" pitchFamily="18"/>
              </a:rPr>
              <a:t>閾值限制</a:t>
            </a:r>
            <a:r>
              <a:rPr lang="en-US">
                <a:cs typeface="Times New Roman" pitchFamily="18"/>
              </a:rPr>
              <a:t>”</a:t>
            </a:r>
            <a:r>
              <a:rPr lang="zh-TW">
                <a:cs typeface="Times New Roman" pitchFamily="18"/>
              </a:rPr>
              <a:t>的藥品</a:t>
            </a:r>
            <a:r>
              <a:rPr lang="en-US">
                <a:cs typeface="Times New Roman" pitchFamily="18"/>
              </a:rPr>
              <a:t> (</a:t>
            </a:r>
            <a:r>
              <a:rPr lang="zh-TW">
                <a:cs typeface="Times New Roman" pitchFamily="18"/>
              </a:rPr>
              <a:t>如</a:t>
            </a:r>
            <a:r>
              <a:rPr lang="en-US">
                <a:cs typeface="Times New Roman" pitchFamily="18"/>
              </a:rPr>
              <a:t>: formoterol </a:t>
            </a:r>
            <a:r>
              <a:rPr lang="zh-TW">
                <a:cs typeface="Times New Roman" pitchFamily="18"/>
              </a:rPr>
              <a:t>、</a:t>
            </a:r>
            <a:r>
              <a:rPr lang="en-US">
                <a:cs typeface="Times New Roman" pitchFamily="18"/>
              </a:rPr>
              <a:t>salbutamol </a:t>
            </a:r>
            <a:r>
              <a:rPr lang="zh-TW">
                <a:cs typeface="Times New Roman" pitchFamily="18"/>
              </a:rPr>
              <a:t>、</a:t>
            </a:r>
            <a:r>
              <a:rPr lang="en-US">
                <a:cs typeface="Times New Roman" pitchFamily="18"/>
              </a:rPr>
              <a:t>morphine </a:t>
            </a:r>
            <a:r>
              <a:rPr lang="zh-TW">
                <a:cs typeface="Times New Roman" pitchFamily="18"/>
              </a:rPr>
              <a:t>、</a:t>
            </a:r>
            <a:r>
              <a:rPr lang="en-US">
                <a:cs typeface="Times New Roman" pitchFamily="18"/>
              </a:rPr>
              <a:t>cathine </a:t>
            </a:r>
            <a:r>
              <a:rPr lang="zh-TW">
                <a:cs typeface="Times New Roman" pitchFamily="18"/>
              </a:rPr>
              <a:t>、</a:t>
            </a:r>
            <a:r>
              <a:rPr lang="en-US">
                <a:cs typeface="Times New Roman" pitchFamily="18"/>
              </a:rPr>
              <a:t>ephedrine </a:t>
            </a:r>
            <a:r>
              <a:rPr lang="zh-TW">
                <a:cs typeface="Times New Roman" pitchFamily="18"/>
              </a:rPr>
              <a:t>、</a:t>
            </a:r>
            <a:r>
              <a:rPr lang="en-US">
                <a:cs typeface="Times New Roman" pitchFamily="18"/>
              </a:rPr>
              <a:t>methy lephedrine </a:t>
            </a:r>
            <a:r>
              <a:rPr lang="zh-TW">
                <a:cs typeface="Times New Roman" pitchFamily="18"/>
              </a:rPr>
              <a:t>、</a:t>
            </a:r>
            <a:r>
              <a:rPr lang="en-US">
                <a:cs typeface="Times New Roman" pitchFamily="18"/>
              </a:rPr>
              <a:t>pseudoephedrine) </a:t>
            </a:r>
            <a:r>
              <a:rPr lang="zh-TW">
                <a:cs typeface="Times New Roman" pitchFamily="18"/>
              </a:rPr>
              <a:t>與利尿劑或遮蔽劑需提出特定之治療用途豁免證明書</a:t>
            </a:r>
          </a:p>
          <a:p>
            <a:pPr lvl="0"/>
            <a:endParaRPr lang="en-US">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14</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14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-(9)</a:t>
            </a:r>
            <a:endParaRPr lang="en-US"/>
          </a:p>
        </p:txBody>
      </p:sp>
      <p:sp>
        <p:nvSpPr>
          <p:cNvPr id="3" name="內容版面配置區 2"/>
          <p:cNvSpPr txBox="1">
            <a:spLocks noGrp="1"/>
          </p:cNvSpPr>
          <p:nvPr>
            <p:ph idx="1"/>
          </p:nvPr>
        </p:nvSpPr>
        <p:spPr>
          <a:xfrm>
            <a:off x="108484" y="1600200"/>
            <a:ext cx="8927022" cy="4525959"/>
          </a:xfrm>
        </p:spPr>
        <p:txBody>
          <a:bodyPr/>
          <a:lstStyle/>
          <a:p>
            <a:pPr lvl="0"/>
            <a:r>
              <a:rPr lang="en-US" sz="2800">
                <a:cs typeface="Times New Roman" pitchFamily="18"/>
              </a:rPr>
              <a:t>(</a:t>
            </a:r>
            <a:r>
              <a:rPr lang="zh-TW" sz="2800">
                <a:cs typeface="Times New Roman" pitchFamily="18"/>
              </a:rPr>
              <a:t>三</a:t>
            </a:r>
            <a:r>
              <a:rPr lang="en-US" sz="2800">
                <a:cs typeface="Times New Roman" pitchFamily="18"/>
              </a:rPr>
              <a:t>)</a:t>
            </a:r>
            <a:r>
              <a:rPr lang="zh-TW" sz="2800">
                <a:cs typeface="Times New Roman" pitchFamily="18"/>
              </a:rPr>
              <a:t>禁用方法</a:t>
            </a:r>
          </a:p>
          <a:p>
            <a:pPr lvl="0"/>
            <a:r>
              <a:rPr lang="en-US" sz="2800" b="1">
                <a:cs typeface="Times New Roman" pitchFamily="18"/>
              </a:rPr>
              <a:t>M1. </a:t>
            </a:r>
            <a:r>
              <a:rPr lang="zh-TW" sz="2800">
                <a:cs typeface="Times New Roman" pitchFamily="18"/>
              </a:rPr>
              <a:t>促進氧氣的運送</a:t>
            </a:r>
            <a:r>
              <a:rPr lang="en-US" sz="2800">
                <a:cs typeface="Times New Roman" pitchFamily="18"/>
              </a:rPr>
              <a:t>(enhancement of oxygen transfer)</a:t>
            </a:r>
            <a:endParaRPr lang="zh-TW" sz="2800">
              <a:cs typeface="Times New Roman" pitchFamily="18"/>
            </a:endParaRPr>
          </a:p>
          <a:p>
            <a:pPr lvl="1"/>
            <a:r>
              <a:rPr lang="en-US" sz="2400">
                <a:cs typeface="Times New Roman" pitchFamily="18"/>
              </a:rPr>
              <a:t>1. </a:t>
            </a:r>
            <a:r>
              <a:rPr lang="zh-TW" sz="2400">
                <a:cs typeface="Times New Roman" pitchFamily="18"/>
              </a:rPr>
              <a:t>違規輸血</a:t>
            </a:r>
            <a:r>
              <a:rPr lang="en-US" sz="2400">
                <a:cs typeface="Times New Roman" pitchFamily="18"/>
              </a:rPr>
              <a:t>(blood doping) </a:t>
            </a:r>
            <a:r>
              <a:rPr lang="zh-TW" sz="2400">
                <a:cs typeface="Times New Roman" pitchFamily="18"/>
              </a:rPr>
              <a:t>，包括</a:t>
            </a:r>
            <a:r>
              <a:rPr lang="en-US" sz="2400">
                <a:cs typeface="Times New Roman" pitchFamily="18"/>
              </a:rPr>
              <a:t>:</a:t>
            </a:r>
            <a:r>
              <a:rPr lang="zh-TW" sz="2400">
                <a:cs typeface="Times New Roman" pitchFamily="18"/>
              </a:rPr>
              <a:t>使用自體移植、同源或異源的血液或任何來源之紅血球細胞製劑。</a:t>
            </a:r>
          </a:p>
          <a:p>
            <a:pPr lvl="1"/>
            <a:r>
              <a:rPr lang="en-US" sz="2400">
                <a:cs typeface="Times New Roman" pitchFamily="18"/>
              </a:rPr>
              <a:t>2. </a:t>
            </a:r>
            <a:r>
              <a:rPr lang="zh-TW" sz="2400">
                <a:cs typeface="Times New Roman" pitchFamily="18"/>
              </a:rPr>
              <a:t>人為的促進氧氣攝取、運送或傳遞，包括</a:t>
            </a:r>
            <a:r>
              <a:rPr lang="en-US" sz="2400">
                <a:cs typeface="Times New Roman" pitchFamily="18"/>
              </a:rPr>
              <a:t>(</a:t>
            </a:r>
            <a:r>
              <a:rPr lang="zh-TW" sz="2400">
                <a:cs typeface="Times New Roman" pitchFamily="18"/>
              </a:rPr>
              <a:t>但不限於</a:t>
            </a:r>
            <a:r>
              <a:rPr lang="en-US" sz="2400">
                <a:cs typeface="Times New Roman" pitchFamily="18"/>
              </a:rPr>
              <a:t>)perfluorochemicals, efaproxiral (RSR13)</a:t>
            </a:r>
            <a:r>
              <a:rPr lang="zh-TW" sz="2400">
                <a:cs typeface="Times New Roman" pitchFamily="18"/>
              </a:rPr>
              <a:t>與</a:t>
            </a:r>
            <a:r>
              <a:rPr lang="en-US" sz="2400">
                <a:cs typeface="Times New Roman" pitchFamily="18"/>
              </a:rPr>
              <a:t>modified haemoglobin</a:t>
            </a:r>
            <a:r>
              <a:rPr lang="zh-TW" sz="2400">
                <a:cs typeface="Times New Roman" pitchFamily="18"/>
              </a:rPr>
              <a:t>產品，例如血紅素為主之血液替代製劑、微膠囊之血紅素產品。不包含補充氧氣</a:t>
            </a:r>
          </a:p>
          <a:p>
            <a:pPr lvl="0"/>
            <a:endParaRPr lang="en-US" sz="2800">
              <a:cs typeface="Times New Roman" pitchFamily="18"/>
            </a:endParaRPr>
          </a:p>
        </p:txBody>
      </p:sp>
      <p:sp>
        <p:nvSpPr>
          <p:cNvPr id="4" name="投影片編號版面配置區 5"/>
          <p:cNvSpPr txBox="1"/>
          <p:nvPr/>
        </p:nvSpPr>
        <p:spPr>
          <a:xfrm>
            <a:off x="6553203" y="6384926"/>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15</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14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-(10)</a:t>
            </a:r>
            <a:endParaRPr lang="en-US"/>
          </a:p>
        </p:txBody>
      </p:sp>
      <p:sp>
        <p:nvSpPr>
          <p:cNvPr id="3" name="內容版面配置區 2"/>
          <p:cNvSpPr txBox="1">
            <a:spLocks noGrp="1"/>
          </p:cNvSpPr>
          <p:nvPr>
            <p:ph idx="1"/>
          </p:nvPr>
        </p:nvSpPr>
        <p:spPr/>
        <p:txBody>
          <a:bodyPr/>
          <a:lstStyle/>
          <a:p>
            <a:pPr lvl="0"/>
            <a:r>
              <a:rPr lang="en-US" b="1">
                <a:cs typeface="Times New Roman" pitchFamily="18"/>
              </a:rPr>
              <a:t>M2. </a:t>
            </a:r>
            <a:r>
              <a:rPr lang="zh-TW">
                <a:cs typeface="Times New Roman" pitchFamily="18"/>
              </a:rPr>
              <a:t>化學和物理性的操縱</a:t>
            </a:r>
            <a:r>
              <a:rPr lang="en-US">
                <a:cs typeface="Times New Roman" pitchFamily="18"/>
              </a:rPr>
              <a:t>(chemical and physical manipulation)</a:t>
            </a:r>
            <a:endParaRPr lang="zh-TW">
              <a:cs typeface="Times New Roman" pitchFamily="18"/>
            </a:endParaRPr>
          </a:p>
          <a:p>
            <a:pPr marL="971550" lvl="1" indent="-514350">
              <a:buFont typeface="Calibri Light"/>
              <a:buAutoNum type="arabicPeriod"/>
            </a:pPr>
            <a:r>
              <a:rPr lang="zh-TW">
                <a:cs typeface="Times New Roman" pitchFamily="18"/>
              </a:rPr>
              <a:t>竄改或企圖竄改來改變運動禁藥管制作業中採樣檢體之完整性與有效性</a:t>
            </a:r>
            <a:r>
              <a:rPr lang="en-US">
                <a:cs typeface="Times New Roman" pitchFamily="18"/>
              </a:rPr>
              <a:t>: </a:t>
            </a:r>
            <a:r>
              <a:rPr lang="zh-TW">
                <a:cs typeface="Times New Roman" pitchFamily="18"/>
              </a:rPr>
              <a:t>包括</a:t>
            </a:r>
            <a:r>
              <a:rPr lang="en-US">
                <a:cs typeface="Times New Roman" pitchFamily="18"/>
              </a:rPr>
              <a:t>(</a:t>
            </a:r>
            <a:r>
              <a:rPr lang="zh-TW">
                <a:cs typeface="Times New Roman" pitchFamily="18"/>
              </a:rPr>
              <a:t>但不僅限於</a:t>
            </a:r>
            <a:r>
              <a:rPr lang="en-US">
                <a:cs typeface="Times New Roman" pitchFamily="18"/>
              </a:rPr>
              <a:t>)</a:t>
            </a:r>
            <a:r>
              <a:rPr lang="zh-TW">
                <a:cs typeface="Times New Roman" pitchFamily="18"/>
              </a:rPr>
              <a:t>代用或變更</a:t>
            </a:r>
            <a:r>
              <a:rPr lang="en-US">
                <a:cs typeface="Times New Roman" pitchFamily="18"/>
              </a:rPr>
              <a:t>(</a:t>
            </a:r>
            <a:r>
              <a:rPr lang="zh-TW">
                <a:cs typeface="Times New Roman" pitchFamily="18"/>
              </a:rPr>
              <a:t>如</a:t>
            </a:r>
            <a:r>
              <a:rPr lang="en-US">
                <a:cs typeface="Times New Roman" pitchFamily="18"/>
              </a:rPr>
              <a:t>: </a:t>
            </a:r>
            <a:r>
              <a:rPr lang="zh-TW">
                <a:cs typeface="Times New Roman" pitchFamily="18"/>
              </a:rPr>
              <a:t>使用</a:t>
            </a:r>
            <a:r>
              <a:rPr lang="en-US">
                <a:cs typeface="Times New Roman" pitchFamily="18"/>
              </a:rPr>
              <a:t>proteases)</a:t>
            </a:r>
            <a:r>
              <a:rPr lang="zh-TW">
                <a:cs typeface="Times New Roman" pitchFamily="18"/>
              </a:rPr>
              <a:t>尿液。</a:t>
            </a:r>
          </a:p>
          <a:p>
            <a:pPr marL="971550" lvl="1" indent="-514350">
              <a:buFont typeface="Calibri Light"/>
              <a:buAutoNum type="arabicPeriod"/>
            </a:pPr>
            <a:r>
              <a:rPr lang="zh-TW">
                <a:cs typeface="Times New Roman" pitchFamily="18"/>
              </a:rPr>
              <a:t>禁止每六小時靜脈注射超過</a:t>
            </a:r>
            <a:r>
              <a:rPr lang="en-US">
                <a:cs typeface="Times New Roman" pitchFamily="18"/>
              </a:rPr>
              <a:t>50 mL, </a:t>
            </a:r>
            <a:r>
              <a:rPr lang="zh-TW">
                <a:cs typeface="Times New Roman" pitchFamily="18"/>
              </a:rPr>
              <a:t>除非為醫療上之合理療程</a:t>
            </a:r>
          </a:p>
          <a:p>
            <a:pPr marL="971550" lvl="1" indent="-514350">
              <a:buFont typeface="Calibri Light"/>
              <a:buAutoNum type="arabicPeriod"/>
            </a:pPr>
            <a:r>
              <a:rPr lang="zh-TW">
                <a:cs typeface="Times New Roman" pitchFamily="18"/>
              </a:rPr>
              <a:t>連續性的回輸、操控和再導入任何數量的全血進入循環系統中。</a:t>
            </a:r>
          </a:p>
          <a:p>
            <a:pPr lvl="0"/>
            <a:endParaRPr lang="en-US">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16</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14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-(11)</a:t>
            </a:r>
            <a:endParaRPr lang="en-US"/>
          </a:p>
        </p:txBody>
      </p:sp>
      <p:sp>
        <p:nvSpPr>
          <p:cNvPr id="3" name="內容版面配置區 2"/>
          <p:cNvSpPr txBox="1">
            <a:spLocks noGrp="1"/>
          </p:cNvSpPr>
          <p:nvPr>
            <p:ph idx="1"/>
          </p:nvPr>
        </p:nvSpPr>
        <p:spPr/>
        <p:txBody>
          <a:bodyPr/>
          <a:lstStyle/>
          <a:p>
            <a:pPr lvl="0"/>
            <a:r>
              <a:rPr lang="en-US" b="1"/>
              <a:t>M3.</a:t>
            </a:r>
            <a:r>
              <a:rPr lang="en-US"/>
              <a:t> </a:t>
            </a:r>
            <a:r>
              <a:rPr lang="zh-TW"/>
              <a:t>違規使用基因製劑</a:t>
            </a:r>
            <a:r>
              <a:rPr lang="en-US"/>
              <a:t>(gene doping)</a:t>
            </a:r>
            <a:endParaRPr lang="zh-TW"/>
          </a:p>
          <a:p>
            <a:pPr lvl="1"/>
            <a:r>
              <a:rPr lang="en-US"/>
              <a:t>1. </a:t>
            </a:r>
            <a:r>
              <a:rPr lang="zh-TW"/>
              <a:t>核酸或核酸序列轉移</a:t>
            </a:r>
          </a:p>
          <a:p>
            <a:pPr lvl="1"/>
            <a:r>
              <a:rPr lang="en-US"/>
              <a:t>2. </a:t>
            </a:r>
            <a:r>
              <a:rPr lang="zh-TW"/>
              <a:t>使用一般或基因改造細胞</a:t>
            </a:r>
          </a:p>
          <a:p>
            <a:pPr lvl="0"/>
            <a:endParaRPr lang="en-US"/>
          </a:p>
        </p:txBody>
      </p:sp>
      <p:sp>
        <p:nvSpPr>
          <p:cNvPr id="4" name="投影片編號版面配置區 5"/>
          <p:cNvSpPr txBox="1"/>
          <p:nvPr/>
        </p:nvSpPr>
        <p:spPr>
          <a:xfrm>
            <a:off x="6724653" y="6308719"/>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17</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14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-(12)</a:t>
            </a:r>
            <a:endParaRPr lang="en-US"/>
          </a:p>
        </p:txBody>
      </p:sp>
      <p:sp>
        <p:nvSpPr>
          <p:cNvPr id="3" name="內容版面配置區 2"/>
          <p:cNvSpPr txBox="1">
            <a:spLocks noGrp="1"/>
          </p:cNvSpPr>
          <p:nvPr>
            <p:ph idx="1"/>
          </p:nvPr>
        </p:nvSpPr>
        <p:spPr>
          <a:xfrm>
            <a:off x="216968" y="1417640"/>
            <a:ext cx="8686800" cy="4708519"/>
          </a:xfrm>
        </p:spPr>
        <p:txBody>
          <a:bodyPr/>
          <a:lstStyle/>
          <a:p>
            <a:pPr lvl="0"/>
            <a:r>
              <a:rPr lang="zh-TW"/>
              <a:t>二、僅於賽內禁用之藥品</a:t>
            </a:r>
          </a:p>
          <a:p>
            <a:pPr lvl="1"/>
            <a:r>
              <a:rPr lang="zh-TW"/>
              <a:t>除了</a:t>
            </a:r>
            <a:r>
              <a:rPr lang="en-US"/>
              <a:t>S0-S 5</a:t>
            </a:r>
            <a:r>
              <a:rPr lang="zh-TW"/>
              <a:t>及</a:t>
            </a:r>
            <a:r>
              <a:rPr lang="en-US"/>
              <a:t>M1 -M3</a:t>
            </a:r>
            <a:r>
              <a:rPr lang="zh-TW"/>
              <a:t>外，下列在賽內亦禁用</a:t>
            </a:r>
            <a:endParaRPr lang="zh-TW" sz="2400"/>
          </a:p>
          <a:p>
            <a:pPr lvl="1"/>
            <a:r>
              <a:rPr lang="en-US"/>
              <a:t>S6. </a:t>
            </a:r>
            <a:r>
              <a:rPr lang="zh-TW"/>
              <a:t>興奮劑</a:t>
            </a:r>
            <a:r>
              <a:rPr lang="en-US"/>
              <a:t>(stimulants)</a:t>
            </a:r>
            <a:endParaRPr lang="zh-TW" sz="2400"/>
          </a:p>
          <a:p>
            <a:pPr lvl="1"/>
            <a:r>
              <a:rPr lang="zh-TW"/>
              <a:t>下列藥品</a:t>
            </a:r>
            <a:r>
              <a:rPr lang="en-US"/>
              <a:t>(</a:t>
            </a:r>
            <a:r>
              <a:rPr lang="zh-TW"/>
              <a:t>包含左旋及右旋光學異構物</a:t>
            </a:r>
            <a:r>
              <a:rPr lang="en-US"/>
              <a:t>) </a:t>
            </a:r>
            <a:r>
              <a:rPr lang="zh-TW"/>
              <a:t>皆禁用， 但供局部使用</a:t>
            </a:r>
            <a:r>
              <a:rPr lang="en-US"/>
              <a:t>imidazole</a:t>
            </a:r>
            <a:r>
              <a:rPr lang="zh-TW"/>
              <a:t>衍生物及在年監控計畫中之藥品不在此限</a:t>
            </a:r>
            <a:endParaRPr lang="en-US"/>
          </a:p>
          <a:p>
            <a:pPr lvl="1"/>
            <a:r>
              <a:rPr lang="en-US"/>
              <a:t>a</a:t>
            </a:r>
            <a:r>
              <a:rPr lang="zh-TW"/>
              <a:t>非特定興奮劑</a:t>
            </a:r>
            <a:r>
              <a:rPr lang="en-US"/>
              <a:t>(non-specified stimulants)</a:t>
            </a:r>
            <a:endParaRPr lang="zh-TW"/>
          </a:p>
          <a:p>
            <a:pPr lvl="1"/>
            <a:r>
              <a:rPr lang="en-US"/>
              <a:t>b</a:t>
            </a:r>
            <a:r>
              <a:rPr lang="zh-TW"/>
              <a:t>特定興奮劑</a:t>
            </a:r>
            <a:r>
              <a:rPr lang="en-US"/>
              <a:t>(specified stimulants)</a:t>
            </a:r>
          </a:p>
          <a:p>
            <a:pPr lvl="2"/>
            <a:endParaRPr lang="zh-TW"/>
          </a:p>
          <a:p>
            <a:pPr lvl="1"/>
            <a:endParaRPr lang="en-US"/>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18</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14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-(13)</a:t>
            </a:r>
            <a:endParaRPr lang="en-US"/>
          </a:p>
        </p:txBody>
      </p:sp>
      <p:sp>
        <p:nvSpPr>
          <p:cNvPr id="3" name="內容版面配置區 2"/>
          <p:cNvSpPr txBox="1">
            <a:spLocks noGrp="1"/>
          </p:cNvSpPr>
          <p:nvPr>
            <p:ph idx="1"/>
          </p:nvPr>
        </p:nvSpPr>
        <p:spPr>
          <a:xfrm>
            <a:off x="139482" y="1600200"/>
            <a:ext cx="8849526" cy="4525959"/>
          </a:xfrm>
        </p:spPr>
        <p:txBody>
          <a:bodyPr/>
          <a:lstStyle/>
          <a:p>
            <a:pPr marL="0" lvl="0" indent="0">
              <a:buNone/>
            </a:pPr>
            <a:r>
              <a:rPr lang="zh-TW" sz="2800" dirty="0">
                <a:cs typeface="Times New Roman" pitchFamily="18"/>
              </a:rPr>
              <a:t>此類</a:t>
            </a:r>
            <a:r>
              <a:rPr lang="en-US" sz="2800" dirty="0">
                <a:cs typeface="Times New Roman" pitchFamily="18"/>
              </a:rPr>
              <a:t>S6</a:t>
            </a:r>
            <a:r>
              <a:rPr lang="zh-TW" sz="2800" dirty="0">
                <a:cs typeface="Times New Roman" pitchFamily="18"/>
              </a:rPr>
              <a:t>物質注意事項</a:t>
            </a:r>
            <a:endParaRPr lang="en-US" sz="2800" dirty="0">
              <a:cs typeface="Times New Roman" pitchFamily="18"/>
            </a:endParaRPr>
          </a:p>
          <a:p>
            <a:pPr marL="514350" lvl="0" indent="-514350">
              <a:buFont typeface="Calibri Light"/>
              <a:buAutoNum type="arabicPeriod"/>
            </a:pPr>
            <a:r>
              <a:rPr lang="zh-TW" sz="2800" dirty="0">
                <a:cs typeface="Times New Roman" pitchFamily="18"/>
              </a:rPr>
              <a:t>此處舉例：列入</a:t>
            </a:r>
            <a:r>
              <a:rPr lang="en-US" sz="2800" dirty="0">
                <a:cs typeface="Times New Roman" pitchFamily="18"/>
              </a:rPr>
              <a:t>2012</a:t>
            </a:r>
            <a:r>
              <a:rPr lang="zh-TW" sz="2800" dirty="0">
                <a:cs typeface="Times New Roman" pitchFamily="18"/>
              </a:rPr>
              <a:t>年監控計畫中的藥品</a:t>
            </a:r>
            <a:r>
              <a:rPr lang="en-US" sz="2800" dirty="0">
                <a:cs typeface="Times New Roman" pitchFamily="18"/>
              </a:rPr>
              <a:t>(bupropion, caffeine, nicotine, phenylephrine, phenylpropanolamine, </a:t>
            </a:r>
            <a:r>
              <a:rPr lang="en-US" sz="2800" dirty="0" err="1">
                <a:cs typeface="Times New Roman" pitchFamily="18"/>
              </a:rPr>
              <a:t>pipradol</a:t>
            </a:r>
            <a:r>
              <a:rPr lang="en-US" sz="2800" dirty="0">
                <a:cs typeface="Times New Roman" pitchFamily="18"/>
              </a:rPr>
              <a:t>, </a:t>
            </a:r>
            <a:r>
              <a:rPr lang="en-US" sz="2800" dirty="0" err="1">
                <a:cs typeface="Times New Roman" pitchFamily="18"/>
              </a:rPr>
              <a:t>synephrine</a:t>
            </a:r>
            <a:r>
              <a:rPr lang="en-US" sz="2800" dirty="0">
                <a:cs typeface="Times New Roman" pitchFamily="18"/>
              </a:rPr>
              <a:t>)</a:t>
            </a:r>
            <a:r>
              <a:rPr lang="zh-TW" sz="2800" dirty="0">
                <a:cs typeface="Times New Roman" pitchFamily="18"/>
              </a:rPr>
              <a:t>不視為禁用物質</a:t>
            </a:r>
          </a:p>
          <a:p>
            <a:pPr marL="514350" lvl="0" indent="-514350">
              <a:buFont typeface="Calibri Light"/>
              <a:buAutoNum type="arabicPeriod"/>
            </a:pPr>
            <a:r>
              <a:rPr lang="zh-TW" sz="2800" dirty="0">
                <a:cs typeface="Times New Roman" pitchFamily="18"/>
              </a:rPr>
              <a:t>局部</a:t>
            </a:r>
            <a:r>
              <a:rPr lang="en-US" sz="2800" dirty="0">
                <a:cs typeface="Times New Roman" pitchFamily="18"/>
              </a:rPr>
              <a:t>(</a:t>
            </a:r>
            <a:r>
              <a:rPr lang="zh-TW" sz="2800" dirty="0">
                <a:cs typeface="Times New Roman" pitchFamily="18"/>
              </a:rPr>
              <a:t>鼻與眼</a:t>
            </a:r>
            <a:r>
              <a:rPr lang="en-US" sz="2800" dirty="0">
                <a:cs typeface="Times New Roman" pitchFamily="18"/>
              </a:rPr>
              <a:t>)</a:t>
            </a:r>
            <a:r>
              <a:rPr lang="zh-TW" sz="2800" dirty="0">
                <a:cs typeface="Times New Roman" pitchFamily="18"/>
              </a:rPr>
              <a:t>使用</a:t>
            </a:r>
            <a:r>
              <a:rPr lang="en-US" sz="2800" dirty="0">
                <a:cs typeface="Times New Roman" pitchFamily="18"/>
              </a:rPr>
              <a:t>adrenaline</a:t>
            </a:r>
            <a:r>
              <a:rPr lang="zh-TW" sz="2800" dirty="0">
                <a:cs typeface="Times New Roman" pitchFamily="18"/>
              </a:rPr>
              <a:t>或與局部麻醉劑併用不在此限。</a:t>
            </a:r>
          </a:p>
          <a:p>
            <a:pPr marL="514350" lvl="0" indent="-514350">
              <a:buFont typeface="Calibri Light"/>
              <a:buAutoNum type="arabicPeriod"/>
            </a:pPr>
            <a:r>
              <a:rPr lang="zh-TW" sz="2800" dirty="0">
                <a:cs typeface="Times New Roman" pitchFamily="18"/>
              </a:rPr>
              <a:t>尿中</a:t>
            </a:r>
            <a:r>
              <a:rPr lang="en-US" sz="2800" dirty="0" err="1">
                <a:cs typeface="Times New Roman" pitchFamily="18"/>
              </a:rPr>
              <a:t>cathine</a:t>
            </a:r>
            <a:r>
              <a:rPr lang="zh-TW" sz="2800" dirty="0">
                <a:cs typeface="Times New Roman" pitchFamily="18"/>
              </a:rPr>
              <a:t>濃度不得大於</a:t>
            </a:r>
            <a:r>
              <a:rPr lang="en-US" sz="2800" dirty="0">
                <a:cs typeface="Times New Roman" pitchFamily="18"/>
              </a:rPr>
              <a:t>5 </a:t>
            </a:r>
            <a:r>
              <a:rPr lang="en-US" sz="2800" dirty="0" smtClean="0">
                <a:cs typeface="Times New Roman" pitchFamily="18"/>
              </a:rPr>
              <a:t> </a:t>
            </a:r>
            <a:r>
              <a:rPr lang="en-US" sz="2800" dirty="0" err="1" smtClean="0">
                <a:cs typeface="Times New Roman" pitchFamily="18"/>
              </a:rPr>
              <a:t>ug</a:t>
            </a:r>
            <a:r>
              <a:rPr lang="en-US" sz="2800" dirty="0" smtClean="0">
                <a:cs typeface="Times New Roman" pitchFamily="18"/>
              </a:rPr>
              <a:t>/mL</a:t>
            </a:r>
            <a:r>
              <a:rPr lang="zh-TW" sz="2800" dirty="0">
                <a:cs typeface="Times New Roman" pitchFamily="18"/>
              </a:rPr>
              <a:t>尿中</a:t>
            </a:r>
            <a:r>
              <a:rPr lang="en-US" sz="2800" dirty="0">
                <a:cs typeface="Times New Roman" pitchFamily="18"/>
              </a:rPr>
              <a:t>ephedrine, </a:t>
            </a:r>
            <a:r>
              <a:rPr lang="en-US" sz="2800" dirty="0" err="1">
                <a:cs typeface="Times New Roman" pitchFamily="18"/>
              </a:rPr>
              <a:t>methylephedrine</a:t>
            </a:r>
            <a:r>
              <a:rPr lang="zh-TW" sz="2800" dirty="0">
                <a:cs typeface="Times New Roman" pitchFamily="18"/>
              </a:rPr>
              <a:t>濃度分別不得大於</a:t>
            </a:r>
            <a:r>
              <a:rPr lang="en-US" sz="2800" dirty="0">
                <a:cs typeface="Times New Roman" pitchFamily="18"/>
              </a:rPr>
              <a:t>10 </a:t>
            </a:r>
            <a:r>
              <a:rPr lang="en-US" sz="2800" dirty="0" err="1" smtClean="0">
                <a:cs typeface="Times New Roman" pitchFamily="18"/>
              </a:rPr>
              <a:t>ug</a:t>
            </a:r>
            <a:r>
              <a:rPr lang="en-US" sz="2800" dirty="0" smtClean="0">
                <a:cs typeface="Times New Roman" pitchFamily="18"/>
              </a:rPr>
              <a:t>/mL </a:t>
            </a:r>
            <a:endParaRPr lang="zh-TW" sz="2800" dirty="0">
              <a:cs typeface="Times New Roman" pitchFamily="18"/>
            </a:endParaRPr>
          </a:p>
          <a:p>
            <a:pPr marL="514350" lvl="0" indent="-514350">
              <a:buFont typeface="Calibri Light"/>
              <a:buAutoNum type="arabicPeriod"/>
            </a:pPr>
            <a:r>
              <a:rPr lang="zh-TW" sz="2800" dirty="0">
                <a:cs typeface="Times New Roman" pitchFamily="18"/>
              </a:rPr>
              <a:t>尿中</a:t>
            </a:r>
            <a:r>
              <a:rPr lang="en-US" sz="2800" dirty="0">
                <a:cs typeface="Times New Roman" pitchFamily="18"/>
              </a:rPr>
              <a:t>pseudoephedrine</a:t>
            </a:r>
            <a:r>
              <a:rPr lang="zh-TW" sz="2800" dirty="0">
                <a:cs typeface="Times New Roman" pitchFamily="18"/>
              </a:rPr>
              <a:t>濃度不得大於</a:t>
            </a:r>
            <a:r>
              <a:rPr lang="en-US" sz="2800" dirty="0">
                <a:cs typeface="Times New Roman" pitchFamily="18"/>
              </a:rPr>
              <a:t>150 </a:t>
            </a:r>
            <a:r>
              <a:rPr lang="en-US" sz="2800" dirty="0" err="1" smtClean="0">
                <a:cs typeface="Times New Roman" pitchFamily="18"/>
              </a:rPr>
              <a:t>ug</a:t>
            </a:r>
            <a:r>
              <a:rPr lang="en-US" sz="2800" dirty="0" smtClean="0">
                <a:cs typeface="Times New Roman" pitchFamily="18"/>
              </a:rPr>
              <a:t>/mL </a:t>
            </a:r>
            <a:endParaRPr lang="zh-TW" sz="2800" dirty="0">
              <a:cs typeface="Times New Roman" pitchFamily="18"/>
            </a:endParaRPr>
          </a:p>
          <a:p>
            <a:pPr marL="514350" lvl="0" indent="-514350">
              <a:buFont typeface="Calibri Light"/>
              <a:buAutoNum type="arabicPeriod"/>
            </a:pPr>
            <a:endParaRPr lang="en-US" sz="2800" dirty="0">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19</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3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課程大綱</a:t>
            </a:r>
            <a:endParaRPr lang="en-US"/>
          </a:p>
        </p:txBody>
      </p:sp>
      <p:sp>
        <p:nvSpPr>
          <p:cNvPr id="3" name="內容版面配置區 2"/>
          <p:cNvSpPr txBox="1">
            <a:spLocks noGrp="1"/>
          </p:cNvSpPr>
          <p:nvPr>
            <p:ph idx="1"/>
          </p:nvPr>
        </p:nvSpPr>
        <p:spPr/>
        <p:txBody>
          <a:bodyPr/>
          <a:lstStyle/>
          <a:p>
            <a:pPr lvl="0"/>
            <a:r>
              <a:rPr lang="zh-TW" dirty="0">
                <a:latin typeface="Times New Roman" panose="02020603050405020304" pitchFamily="18" charset="0"/>
                <a:cs typeface="Times New Roman" panose="02020603050405020304" pitchFamily="18" charset="0"/>
              </a:rPr>
              <a:t>運動禁藥的種類</a:t>
            </a:r>
            <a:endParaRPr lang="en-US" dirty="0">
              <a:latin typeface="Times New Roman" panose="02020603050405020304" pitchFamily="18" charset="0"/>
              <a:cs typeface="Times New Roman" panose="02020603050405020304" pitchFamily="18" charset="0"/>
            </a:endParaRPr>
          </a:p>
          <a:p>
            <a:pPr lvl="0"/>
            <a:r>
              <a:rPr lang="zh-TW" dirty="0">
                <a:latin typeface="Times New Roman" panose="02020603050405020304" pitchFamily="18" charset="0"/>
                <a:cs typeface="Times New Roman" panose="02020603050405020304" pitchFamily="18" charset="0"/>
              </a:rPr>
              <a:t>運動禁藥的管制及教育</a:t>
            </a:r>
            <a:endParaRPr lang="en-US" dirty="0">
              <a:latin typeface="Times New Roman" panose="02020603050405020304" pitchFamily="18" charset="0"/>
              <a:cs typeface="Times New Roman" panose="02020603050405020304" pitchFamily="18" charset="0"/>
            </a:endParaRPr>
          </a:p>
          <a:p>
            <a:pPr lvl="0"/>
            <a:endParaRPr lang="en-US" dirty="0">
              <a:latin typeface="Times New Roman" panose="02020603050405020304" pitchFamily="18" charset="0"/>
              <a:cs typeface="Times New Roman" panose="02020603050405020304" pitchFamily="18" charset="0"/>
            </a:endParaRPr>
          </a:p>
          <a:p>
            <a:pPr lvl="0"/>
            <a:r>
              <a:rPr lang="zh-TW" dirty="0">
                <a:latin typeface="Times New Roman" panose="02020603050405020304" pitchFamily="18" charset="0"/>
                <a:cs typeface="Times New Roman" panose="02020603050405020304" pitchFamily="18" charset="0"/>
              </a:rPr>
              <a:t>參考資料</a:t>
            </a:r>
            <a:endParaRPr lang="en-US" dirty="0">
              <a:latin typeface="Times New Roman" panose="02020603050405020304" pitchFamily="18" charset="0"/>
              <a:cs typeface="Times New Roman" panose="02020603050405020304" pitchFamily="18" charset="0"/>
            </a:endParaRPr>
          </a:p>
          <a:p>
            <a:pPr lvl="1"/>
            <a:r>
              <a:rPr lang="zh-TW" dirty="0">
                <a:latin typeface="Times New Roman" panose="02020603050405020304" pitchFamily="18" charset="0"/>
                <a:cs typeface="Times New Roman" panose="02020603050405020304" pitchFamily="18" charset="0"/>
              </a:rPr>
              <a:t>運動藥物學 第二版 由許美智教授、詹貴惠教授編著 春橋田股份有限公司印行</a:t>
            </a:r>
            <a:r>
              <a:rPr lang="en-US" dirty="0">
                <a:latin typeface="Times New Roman" panose="02020603050405020304" pitchFamily="18" charset="0"/>
                <a:cs typeface="Times New Roman" panose="02020603050405020304" pitchFamily="18" charset="0"/>
              </a:rPr>
              <a:t> (ISBN 986-81680-0-7)</a:t>
            </a:r>
          </a:p>
          <a:p>
            <a:pPr lvl="1"/>
            <a:r>
              <a:rPr lang="en-US" dirty="0">
                <a:latin typeface="Times New Roman" panose="02020603050405020304" pitchFamily="18" charset="0"/>
                <a:cs typeface="Times New Roman" panose="02020603050405020304" pitchFamily="18" charset="0"/>
              </a:rPr>
              <a:t>WADA</a:t>
            </a:r>
            <a:r>
              <a:rPr lang="zh-TW" dirty="0">
                <a:latin typeface="Times New Roman" panose="02020603050405020304" pitchFamily="18" charset="0"/>
                <a:cs typeface="Times New Roman" panose="02020603050405020304" pitchFamily="18" charset="0"/>
              </a:rPr>
              <a:t>網頁、學術期刊論文</a:t>
            </a: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Slide15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-(14)</a:t>
            </a:r>
            <a:endParaRPr lang="en-US"/>
          </a:p>
        </p:txBody>
      </p:sp>
      <p:sp>
        <p:nvSpPr>
          <p:cNvPr id="3" name="內容版面配置區 2"/>
          <p:cNvSpPr txBox="1">
            <a:spLocks noGrp="1"/>
          </p:cNvSpPr>
          <p:nvPr>
            <p:ph idx="1"/>
          </p:nvPr>
        </p:nvSpPr>
        <p:spPr/>
        <p:txBody>
          <a:bodyPr/>
          <a:lstStyle/>
          <a:p>
            <a:pPr lvl="0"/>
            <a:r>
              <a:rPr lang="en-US">
                <a:cs typeface="Times New Roman" pitchFamily="18"/>
              </a:rPr>
              <a:t>S7. </a:t>
            </a:r>
            <a:r>
              <a:rPr lang="zh-TW">
                <a:cs typeface="Times New Roman" pitchFamily="18"/>
              </a:rPr>
              <a:t>麻醉藥品</a:t>
            </a:r>
            <a:r>
              <a:rPr lang="en-US">
                <a:cs typeface="Times New Roman" pitchFamily="18"/>
              </a:rPr>
              <a:t>(narcotics)</a:t>
            </a:r>
            <a:endParaRPr lang="zh-TW">
              <a:cs typeface="Times New Roman" pitchFamily="18"/>
            </a:endParaRPr>
          </a:p>
          <a:p>
            <a:pPr lvl="1"/>
            <a:r>
              <a:rPr lang="en-US">
                <a:solidFill>
                  <a:srgbClr val="7030A0"/>
                </a:solidFill>
                <a:cs typeface="Times New Roman" pitchFamily="18"/>
              </a:rPr>
              <a:t>Buprenorphine</a:t>
            </a:r>
            <a:r>
              <a:rPr lang="en-US">
                <a:cs typeface="Times New Roman" pitchFamily="18"/>
              </a:rPr>
              <a:t>,   dextromoramide,     cliamorphine (heroin),   </a:t>
            </a:r>
            <a:r>
              <a:rPr lang="en-US">
                <a:solidFill>
                  <a:srgbClr val="7030A0"/>
                </a:solidFill>
                <a:cs typeface="Times New Roman" pitchFamily="18"/>
              </a:rPr>
              <a:t>fentanyl</a:t>
            </a:r>
            <a:r>
              <a:rPr lang="zh-TW">
                <a:solidFill>
                  <a:srgbClr val="7030A0"/>
                </a:solidFill>
                <a:cs typeface="Times New Roman" pitchFamily="18"/>
              </a:rPr>
              <a:t>及其衍生物</a:t>
            </a:r>
            <a:r>
              <a:rPr lang="en-US">
                <a:cs typeface="Times New Roman" pitchFamily="18"/>
              </a:rPr>
              <a:t>, hydromorphone,   </a:t>
            </a:r>
            <a:r>
              <a:rPr lang="en-US">
                <a:solidFill>
                  <a:srgbClr val="7030A0"/>
                </a:solidFill>
                <a:cs typeface="Times New Roman" pitchFamily="18"/>
              </a:rPr>
              <a:t>methadone,   morphine,   oxycodone</a:t>
            </a:r>
            <a:r>
              <a:rPr lang="en-US">
                <a:cs typeface="Times New Roman" pitchFamily="18"/>
              </a:rPr>
              <a:t>,   oxymorphone, Pentazocme,   </a:t>
            </a:r>
            <a:r>
              <a:rPr lang="en-US">
                <a:solidFill>
                  <a:srgbClr val="7030A0"/>
                </a:solidFill>
                <a:cs typeface="Times New Roman" pitchFamily="18"/>
              </a:rPr>
              <a:t>pethidine</a:t>
            </a:r>
          </a:p>
          <a:p>
            <a:pPr lvl="0"/>
            <a:r>
              <a:rPr lang="en-US">
                <a:cs typeface="Times New Roman" pitchFamily="18"/>
              </a:rPr>
              <a:t>S8 </a:t>
            </a:r>
            <a:r>
              <a:rPr lang="zh-TW">
                <a:cs typeface="Times New Roman" pitchFamily="18"/>
              </a:rPr>
              <a:t>大麻類</a:t>
            </a:r>
            <a:r>
              <a:rPr lang="en-US">
                <a:cs typeface="Times New Roman" pitchFamily="18"/>
              </a:rPr>
              <a:t>(cannabinoids)</a:t>
            </a:r>
            <a:endParaRPr lang="zh-TW">
              <a:cs typeface="Times New Roman" pitchFamily="18"/>
            </a:endParaRPr>
          </a:p>
          <a:p>
            <a:pPr lvl="1"/>
            <a:r>
              <a:rPr lang="en-US">
                <a:solidFill>
                  <a:srgbClr val="7030A0"/>
                </a:solidFill>
              </a:rPr>
              <a:t>Cannabis</a:t>
            </a:r>
            <a:r>
              <a:rPr lang="en-US"/>
              <a:t>, hashish, marijuana, </a:t>
            </a:r>
            <a:r>
              <a:rPr lang="en-US">
                <a:solidFill>
                  <a:srgbClr val="7030A0"/>
                </a:solidFill>
              </a:rPr>
              <a:t>delta 9-tetrahydrocannabinol (THC)</a:t>
            </a:r>
            <a:r>
              <a:rPr lang="en-US"/>
              <a:t>, cannabimimetics</a:t>
            </a:r>
            <a:endParaRPr lang="zh-TW"/>
          </a:p>
          <a:p>
            <a:pPr lvl="0"/>
            <a:endParaRPr lang="zh-TW">
              <a:cs typeface="Times New Roman" pitchFamily="18"/>
            </a:endParaRPr>
          </a:p>
          <a:p>
            <a:pPr lvl="0"/>
            <a:endParaRPr lang="en-US">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20</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Slide15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-(15)</a:t>
            </a:r>
            <a:endParaRPr lang="en-US"/>
          </a:p>
        </p:txBody>
      </p:sp>
      <p:sp>
        <p:nvSpPr>
          <p:cNvPr id="3" name="內容版面配置區 2"/>
          <p:cNvSpPr txBox="1">
            <a:spLocks noGrp="1"/>
          </p:cNvSpPr>
          <p:nvPr>
            <p:ph idx="1"/>
          </p:nvPr>
        </p:nvSpPr>
        <p:spPr/>
        <p:txBody>
          <a:bodyPr/>
          <a:lstStyle/>
          <a:p>
            <a:pPr lvl="0"/>
            <a:r>
              <a:rPr lang="en-US" b="1">
                <a:cs typeface="Times New Roman" pitchFamily="18"/>
              </a:rPr>
              <a:t>S9. </a:t>
            </a:r>
            <a:r>
              <a:rPr lang="zh-TW">
                <a:cs typeface="Times New Roman" pitchFamily="18"/>
              </a:rPr>
              <a:t>腎上腺糖皮質類固醇</a:t>
            </a:r>
            <a:r>
              <a:rPr lang="en-US">
                <a:cs typeface="Times New Roman" pitchFamily="18"/>
              </a:rPr>
              <a:t>(glucocorticosteroids)</a:t>
            </a:r>
            <a:endParaRPr lang="zh-TW">
              <a:cs typeface="Times New Roman" pitchFamily="18"/>
            </a:endParaRPr>
          </a:p>
          <a:p>
            <a:pPr lvl="1"/>
            <a:r>
              <a:rPr lang="zh-TW">
                <a:cs typeface="Times New Roman" pitchFamily="18"/>
              </a:rPr>
              <a:t>禁止以口服、靜脈注射、肌肉注射或經直腸方式使用腎上腺糖皮質類固醇</a:t>
            </a:r>
          </a:p>
          <a:p>
            <a:pPr lvl="0"/>
            <a:endParaRPr lang="en-US">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21</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Slide15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-(16)</a:t>
            </a:r>
            <a:endParaRPr lang="en-US"/>
          </a:p>
        </p:txBody>
      </p:sp>
      <p:sp>
        <p:nvSpPr>
          <p:cNvPr id="3" name="內容版面配置區 2"/>
          <p:cNvSpPr txBox="1">
            <a:spLocks noGrp="1"/>
          </p:cNvSpPr>
          <p:nvPr>
            <p:ph idx="1"/>
          </p:nvPr>
        </p:nvSpPr>
        <p:spPr/>
        <p:txBody>
          <a:bodyPr/>
          <a:lstStyle/>
          <a:p>
            <a:pPr lvl="0"/>
            <a:r>
              <a:rPr lang="zh-TW"/>
              <a:t>三、</a:t>
            </a:r>
            <a:r>
              <a:rPr lang="zh-TW" b="1"/>
              <a:t>特定運動項目禁用藥品</a:t>
            </a:r>
            <a:r>
              <a:rPr lang="en-US" b="1"/>
              <a:t>/</a:t>
            </a:r>
            <a:r>
              <a:rPr lang="zh-TW" b="1"/>
              <a:t>物質</a:t>
            </a:r>
            <a:endParaRPr lang="zh-TW"/>
          </a:p>
          <a:p>
            <a:pPr lvl="1"/>
            <a:r>
              <a:rPr lang="en-US"/>
              <a:t>P1.</a:t>
            </a:r>
            <a:r>
              <a:rPr lang="zh-TW"/>
              <a:t>酒精</a:t>
            </a:r>
            <a:r>
              <a:rPr lang="en-US"/>
              <a:t>(alcohol)</a:t>
            </a:r>
          </a:p>
          <a:p>
            <a:pPr lvl="1"/>
            <a:r>
              <a:rPr lang="zh-TW"/>
              <a:t>酒精</a:t>
            </a:r>
            <a:r>
              <a:rPr lang="en-US"/>
              <a:t>(</a:t>
            </a:r>
            <a:r>
              <a:rPr lang="zh-TW"/>
              <a:t>乙醇</a:t>
            </a:r>
            <a:r>
              <a:rPr lang="en-US"/>
              <a:t>)</a:t>
            </a:r>
            <a:r>
              <a:rPr lang="zh-TW"/>
              <a:t>僅在下列運動項目之賽內禁用</a:t>
            </a:r>
            <a:endParaRPr lang="en-US"/>
          </a:p>
          <a:p>
            <a:pPr lvl="1"/>
            <a:r>
              <a:rPr lang="zh-TW"/>
              <a:t>飛行運動</a:t>
            </a:r>
            <a:r>
              <a:rPr lang="en-US"/>
              <a:t>(FAI)</a:t>
            </a:r>
            <a:r>
              <a:rPr lang="zh-TW"/>
              <a:t>、射箭</a:t>
            </a:r>
            <a:r>
              <a:rPr lang="en-US"/>
              <a:t>(FITA</a:t>
            </a:r>
            <a:r>
              <a:rPr lang="zh-TW"/>
              <a:t>，</a:t>
            </a:r>
            <a:r>
              <a:rPr lang="en-US"/>
              <a:t>IPC)</a:t>
            </a:r>
            <a:r>
              <a:rPr lang="zh-TW"/>
              <a:t>、汽車賽車</a:t>
            </a:r>
            <a:r>
              <a:rPr lang="en-US"/>
              <a:t>(FIA)   </a:t>
            </a:r>
            <a:r>
              <a:rPr lang="zh-TW"/>
              <a:t>空手道</a:t>
            </a:r>
            <a:r>
              <a:rPr lang="en-US"/>
              <a:t>(WKF) </a:t>
            </a:r>
            <a:r>
              <a:rPr lang="zh-TW"/>
              <a:t>、機車賽車</a:t>
            </a:r>
            <a:r>
              <a:rPr lang="en-US"/>
              <a:t>(FIM) </a:t>
            </a:r>
            <a:r>
              <a:rPr lang="zh-TW"/>
              <a:t>、賽艇</a:t>
            </a:r>
            <a:r>
              <a:rPr lang="en-US"/>
              <a:t>(UIF)</a:t>
            </a:r>
          </a:p>
          <a:p>
            <a:pPr lvl="1"/>
            <a:r>
              <a:rPr lang="zh-TW"/>
              <a:t>檢驗方式為呼吸及</a:t>
            </a:r>
            <a:r>
              <a:rPr lang="en-US"/>
              <a:t>/</a:t>
            </a:r>
            <a:r>
              <a:rPr lang="zh-TW"/>
              <a:t>或血液，違規閾值為血液</a:t>
            </a:r>
            <a:r>
              <a:rPr lang="en-US"/>
              <a:t>0.10 g/L </a:t>
            </a:r>
          </a:p>
          <a:p>
            <a:pPr lvl="1"/>
            <a:endParaRPr lang="en-US"/>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22</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Slide15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-(17)</a:t>
            </a:r>
            <a:endParaRPr lang="en-US"/>
          </a:p>
        </p:txBody>
      </p:sp>
      <p:sp>
        <p:nvSpPr>
          <p:cNvPr id="3" name="內容版面配置區 2"/>
          <p:cNvSpPr txBox="1">
            <a:spLocks noGrp="1"/>
          </p:cNvSpPr>
          <p:nvPr>
            <p:ph idx="1"/>
          </p:nvPr>
        </p:nvSpPr>
        <p:spPr>
          <a:xfrm>
            <a:off x="114300" y="1417640"/>
            <a:ext cx="8901117" cy="4708519"/>
          </a:xfrm>
        </p:spPr>
        <p:txBody>
          <a:bodyPr/>
          <a:lstStyle/>
          <a:p>
            <a:pPr lvl="0"/>
            <a:r>
              <a:rPr lang="en-US" b="1"/>
              <a:t>P2.</a:t>
            </a:r>
            <a:r>
              <a:rPr lang="zh-TW"/>
              <a:t>β阻斷劑</a:t>
            </a:r>
            <a:r>
              <a:rPr lang="en-US"/>
              <a:t>(</a:t>
            </a:r>
            <a:r>
              <a:rPr lang="zh-TW"/>
              <a:t>β</a:t>
            </a:r>
            <a:r>
              <a:rPr lang="en-US"/>
              <a:t>-blockers) / </a:t>
            </a:r>
            <a:r>
              <a:rPr lang="zh-TW"/>
              <a:t>乙型阻斷劑</a:t>
            </a:r>
          </a:p>
          <a:p>
            <a:pPr lvl="1"/>
            <a:r>
              <a:rPr lang="zh-TW"/>
              <a:t>除另有規定外，僅在下列運動之賽內禁用</a:t>
            </a:r>
            <a:r>
              <a:rPr lang="en-US"/>
              <a:t>:</a:t>
            </a:r>
          </a:p>
          <a:p>
            <a:pPr lvl="1"/>
            <a:r>
              <a:rPr lang="zh-TW"/>
              <a:t>飛行運動</a:t>
            </a:r>
            <a:r>
              <a:rPr lang="en-US"/>
              <a:t>(FAI)</a:t>
            </a:r>
            <a:r>
              <a:rPr lang="zh-TW"/>
              <a:t>、</a:t>
            </a:r>
            <a:r>
              <a:rPr lang="en-US"/>
              <a:t>9</a:t>
            </a:r>
            <a:r>
              <a:rPr lang="zh-TW"/>
              <a:t>瓶與</a:t>
            </a:r>
            <a:r>
              <a:rPr lang="en-US"/>
              <a:t>10</a:t>
            </a:r>
            <a:r>
              <a:rPr lang="zh-TW"/>
              <a:t>瓶保齡球</a:t>
            </a:r>
            <a:r>
              <a:rPr lang="en-US"/>
              <a:t>FIQ) </a:t>
            </a:r>
            <a:r>
              <a:rPr lang="zh-TW"/>
              <a:t>、汽車賽車</a:t>
            </a:r>
            <a:r>
              <a:rPr lang="en-US"/>
              <a:t>(FIA) </a:t>
            </a:r>
            <a:r>
              <a:rPr lang="zh-TW"/>
              <a:t>、撞球</a:t>
            </a:r>
            <a:r>
              <a:rPr lang="en-US"/>
              <a:t>(WCBS) </a:t>
            </a:r>
            <a:r>
              <a:rPr lang="zh-TW"/>
              <a:t>、滾球</a:t>
            </a:r>
            <a:r>
              <a:rPr lang="en-US"/>
              <a:t>(CMSB, IPC bowls) </a:t>
            </a:r>
            <a:r>
              <a:rPr lang="zh-TW"/>
              <a:t>、橋牌</a:t>
            </a:r>
            <a:r>
              <a:rPr lang="en-US"/>
              <a:t>(FMB) </a:t>
            </a:r>
            <a:r>
              <a:rPr lang="zh-TW"/>
              <a:t>、賽艇</a:t>
            </a:r>
            <a:r>
              <a:rPr lang="en-US"/>
              <a:t>(UIF)</a:t>
            </a:r>
            <a:r>
              <a:rPr lang="zh-TW"/>
              <a:t>、射擊</a:t>
            </a:r>
            <a:r>
              <a:rPr lang="en-US"/>
              <a:t>(ISSF, IPC) (</a:t>
            </a:r>
            <a:r>
              <a:rPr lang="zh-TW"/>
              <a:t>賽外亦禁用</a:t>
            </a:r>
            <a:r>
              <a:rPr lang="en-US"/>
              <a:t>) </a:t>
            </a:r>
            <a:r>
              <a:rPr lang="zh-TW"/>
              <a:t>、射箭</a:t>
            </a:r>
            <a:r>
              <a:rPr lang="en-US"/>
              <a:t>(FITA, IPC) (</a:t>
            </a:r>
            <a:r>
              <a:rPr lang="zh-TW"/>
              <a:t>賽外亦禁用</a:t>
            </a:r>
            <a:r>
              <a:rPr lang="en-US"/>
              <a:t>)</a:t>
            </a:r>
            <a:r>
              <a:rPr lang="zh-TW"/>
              <a:t>、滑雪</a:t>
            </a:r>
            <a:r>
              <a:rPr lang="en-US"/>
              <a:t>/</a:t>
            </a:r>
            <a:r>
              <a:rPr lang="zh-TW"/>
              <a:t>滑板</a:t>
            </a:r>
            <a:r>
              <a:rPr lang="en-US"/>
              <a:t>(FIS) (</a:t>
            </a:r>
            <a:r>
              <a:rPr lang="zh-TW"/>
              <a:t>飛躍滑雪、自由式空中</a:t>
            </a:r>
            <a:r>
              <a:rPr lang="en-US"/>
              <a:t>/U</a:t>
            </a:r>
            <a:r>
              <a:rPr lang="zh-TW"/>
              <a:t>型槽滑雪及</a:t>
            </a:r>
            <a:r>
              <a:rPr lang="en-US"/>
              <a:t>U</a:t>
            </a:r>
            <a:r>
              <a:rPr lang="zh-TW"/>
              <a:t>形槽空中雪板</a:t>
            </a:r>
            <a:r>
              <a:rPr lang="en-US"/>
              <a:t>)</a:t>
            </a:r>
            <a:r>
              <a:rPr lang="zh-TW"/>
              <a:t>、飛鏢</a:t>
            </a:r>
            <a:r>
              <a:rPr lang="en-US"/>
              <a:t>(WDF)</a:t>
            </a:r>
            <a:r>
              <a:rPr lang="zh-TW"/>
              <a:t>、高爾夫</a:t>
            </a:r>
            <a:r>
              <a:rPr lang="en-US"/>
              <a:t>(IGF)</a:t>
            </a:r>
          </a:p>
          <a:p>
            <a:pPr lvl="1"/>
            <a:r>
              <a:rPr lang="en-US"/>
              <a:t> β</a:t>
            </a:r>
            <a:r>
              <a:rPr lang="zh-TW"/>
              <a:t>阻斷劑包括</a:t>
            </a:r>
            <a:r>
              <a:rPr lang="en-US"/>
              <a:t>(</a:t>
            </a:r>
            <a:r>
              <a:rPr lang="zh-TW"/>
              <a:t>但不僅限於</a:t>
            </a:r>
            <a:r>
              <a:rPr lang="en-US"/>
              <a:t>)</a:t>
            </a:r>
            <a:r>
              <a:rPr lang="zh-TW"/>
              <a:t>下列物質</a:t>
            </a:r>
            <a:r>
              <a:rPr lang="en-US"/>
              <a:t>: acebutolol, labetalol, propanolol……</a:t>
            </a: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23</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Slide154">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174622"/>
            <a:ext cx="8229600" cy="1143000"/>
          </a:xfrm>
        </p:spPr>
        <p:txBody>
          <a:bodyPr/>
          <a:lstStyle/>
          <a:p>
            <a:pPr lvl="0"/>
            <a:r>
              <a:rPr lang="en-US" b="1"/>
              <a:t>WADA</a:t>
            </a:r>
            <a:r>
              <a:rPr lang="zh-TW" b="1"/>
              <a:t>公告之運動禁藥清單</a:t>
            </a:r>
            <a:r>
              <a:rPr lang="en-US" b="1"/>
              <a:t>-(18)</a:t>
            </a:r>
            <a:endParaRPr lang="en-US"/>
          </a:p>
        </p:txBody>
      </p:sp>
      <p:sp>
        <p:nvSpPr>
          <p:cNvPr id="3" name="內容版面配置區 2"/>
          <p:cNvSpPr txBox="1">
            <a:spLocks noGrp="1"/>
          </p:cNvSpPr>
          <p:nvPr>
            <p:ph idx="1"/>
          </p:nvPr>
        </p:nvSpPr>
        <p:spPr>
          <a:xfrm>
            <a:off x="0" y="1285875"/>
            <a:ext cx="9144000" cy="4840284"/>
          </a:xfrm>
        </p:spPr>
        <p:txBody>
          <a:bodyPr/>
          <a:lstStyle/>
          <a:p>
            <a:pPr lvl="0"/>
            <a:r>
              <a:rPr lang="zh-TW" sz="2800" dirty="0">
                <a:cs typeface="Times New Roman" pitchFamily="18"/>
              </a:rPr>
              <a:t>四、監控計畫藥品</a:t>
            </a:r>
            <a:r>
              <a:rPr lang="en-US" sz="2800" dirty="0">
                <a:cs typeface="Times New Roman" pitchFamily="18"/>
              </a:rPr>
              <a:t>/</a:t>
            </a:r>
            <a:r>
              <a:rPr lang="zh-TW" sz="2800" dirty="0">
                <a:cs typeface="Times New Roman" pitchFamily="18"/>
              </a:rPr>
              <a:t>物質</a:t>
            </a:r>
            <a:r>
              <a:rPr lang="en-US" sz="2800" dirty="0">
                <a:cs typeface="Times New Roman" pitchFamily="18"/>
              </a:rPr>
              <a:t> (WADA 2018)</a:t>
            </a:r>
          </a:p>
          <a:p>
            <a:pPr marL="0" lvl="0" indent="0">
              <a:buNone/>
            </a:pPr>
            <a:r>
              <a:rPr lang="en-US" sz="2800" b="1" dirty="0">
                <a:cs typeface="Times New Roman" pitchFamily="18"/>
              </a:rPr>
              <a:t>1. </a:t>
            </a:r>
            <a:r>
              <a:rPr lang="zh-TW" sz="2800" dirty="0">
                <a:cs typeface="Times New Roman" pitchFamily="18"/>
              </a:rPr>
              <a:t>興奮劑：僅在賽內，</a:t>
            </a:r>
            <a:r>
              <a:rPr lang="en-US" sz="2400" dirty="0">
                <a:cs typeface="Times New Roman" pitchFamily="18"/>
              </a:rPr>
              <a:t>bupropion, caffeine, nicotine, phenylephrine, phenylpropanolamine, </a:t>
            </a:r>
            <a:r>
              <a:rPr lang="en-US" sz="2400" dirty="0" err="1">
                <a:cs typeface="Times New Roman" pitchFamily="18"/>
              </a:rPr>
              <a:t>pipradrol</a:t>
            </a:r>
            <a:r>
              <a:rPr lang="en-US" sz="2400" dirty="0">
                <a:cs typeface="Times New Roman" pitchFamily="18"/>
              </a:rPr>
              <a:t> </a:t>
            </a:r>
            <a:r>
              <a:rPr lang="zh-TW" sz="2400" dirty="0">
                <a:cs typeface="Times New Roman" pitchFamily="18"/>
              </a:rPr>
              <a:t>和</a:t>
            </a:r>
            <a:r>
              <a:rPr lang="en-US" sz="2400" dirty="0">
                <a:cs typeface="Times New Roman" pitchFamily="18"/>
              </a:rPr>
              <a:t> </a:t>
            </a:r>
            <a:r>
              <a:rPr lang="en-US" sz="2400" dirty="0" err="1">
                <a:cs typeface="Times New Roman" pitchFamily="18"/>
              </a:rPr>
              <a:t>synephrine</a:t>
            </a:r>
            <a:r>
              <a:rPr lang="en-US" sz="2400" dirty="0">
                <a:cs typeface="Times New Roman" pitchFamily="18"/>
              </a:rPr>
              <a:t>.</a:t>
            </a:r>
          </a:p>
          <a:p>
            <a:pPr marL="0" lvl="0" indent="0">
              <a:buNone/>
            </a:pPr>
            <a:r>
              <a:rPr lang="en-US" sz="2800" b="1" dirty="0">
                <a:cs typeface="Times New Roman" pitchFamily="18"/>
              </a:rPr>
              <a:t>2. </a:t>
            </a:r>
            <a:r>
              <a:rPr lang="zh-TW" sz="2800" dirty="0">
                <a:cs typeface="Times New Roman" pitchFamily="18"/>
              </a:rPr>
              <a:t>麻醉劑：僅在賽內，</a:t>
            </a:r>
            <a:r>
              <a:rPr lang="en-US" sz="2400" dirty="0">
                <a:cs typeface="Times New Roman" pitchFamily="18"/>
              </a:rPr>
              <a:t>codeine, hydrocodone </a:t>
            </a:r>
            <a:r>
              <a:rPr lang="zh-TW" sz="2400" dirty="0">
                <a:cs typeface="Times New Roman" pitchFamily="18"/>
              </a:rPr>
              <a:t>和</a:t>
            </a:r>
            <a:r>
              <a:rPr lang="en-US" sz="2400" dirty="0">
                <a:cs typeface="Times New Roman" pitchFamily="18"/>
              </a:rPr>
              <a:t> tramadol.</a:t>
            </a:r>
            <a:endParaRPr lang="en-US" sz="2800" dirty="0">
              <a:cs typeface="Times New Roman" pitchFamily="18"/>
            </a:endParaRPr>
          </a:p>
          <a:p>
            <a:pPr marL="0" lvl="0" indent="0">
              <a:buNone/>
            </a:pPr>
            <a:r>
              <a:rPr lang="en-US" sz="2800" b="1" dirty="0">
                <a:cs typeface="Times New Roman" pitchFamily="18"/>
              </a:rPr>
              <a:t>3. </a:t>
            </a:r>
            <a:r>
              <a:rPr lang="zh-TW" sz="2800" dirty="0">
                <a:cs typeface="Times New Roman" pitchFamily="18"/>
              </a:rPr>
              <a:t>糖皮質激素：賽內（通過口服，靜脈內，肌內或直腸以外的給藥途徑）和賽外（所有給藥途徑）</a:t>
            </a:r>
            <a:endParaRPr lang="en-US" sz="2800" dirty="0">
              <a:cs typeface="Times New Roman" pitchFamily="18"/>
            </a:endParaRPr>
          </a:p>
          <a:p>
            <a:pPr marL="0" lvl="0" indent="0">
              <a:buNone/>
            </a:pPr>
            <a:r>
              <a:rPr lang="en-US" sz="2800" b="1" dirty="0">
                <a:cs typeface="Times New Roman" pitchFamily="18"/>
              </a:rPr>
              <a:t>4. </a:t>
            </a:r>
            <a:r>
              <a:rPr lang="en-US" sz="2800" dirty="0">
                <a:cs typeface="Times New Roman" pitchFamily="18"/>
              </a:rPr>
              <a:t>2-Ethylsulfanyl-1H-benzimidazole </a:t>
            </a:r>
            <a:r>
              <a:rPr lang="en-US" sz="2800" dirty="0" smtClean="0">
                <a:cs typeface="Times New Roman" pitchFamily="18"/>
              </a:rPr>
              <a:t>(</a:t>
            </a:r>
            <a:r>
              <a:rPr lang="en-US" sz="2800" dirty="0" err="1" smtClean="0">
                <a:cs typeface="Times New Roman" pitchFamily="18"/>
              </a:rPr>
              <a:t>Bemitil</a:t>
            </a:r>
            <a:r>
              <a:rPr lang="en-US" sz="2800" dirty="0">
                <a:cs typeface="Times New Roman" pitchFamily="18"/>
              </a:rPr>
              <a:t>):</a:t>
            </a:r>
            <a:r>
              <a:rPr lang="zh-TW" sz="2800" dirty="0">
                <a:cs typeface="Times New Roman" pitchFamily="18"/>
              </a:rPr>
              <a:t>賽內和賽外</a:t>
            </a:r>
            <a:endParaRPr lang="en-US" sz="2800" dirty="0">
              <a:cs typeface="Times New Roman" pitchFamily="18"/>
            </a:endParaRPr>
          </a:p>
          <a:p>
            <a:pPr marL="0" lvl="0" indent="0">
              <a:buNone/>
            </a:pPr>
            <a:r>
              <a:rPr lang="en-US" sz="2800" b="1" dirty="0">
                <a:cs typeface="Times New Roman" pitchFamily="18"/>
              </a:rPr>
              <a:t>5. </a:t>
            </a:r>
            <a:r>
              <a:rPr lang="zh-TW" sz="2800" dirty="0"/>
              <a:t>β</a:t>
            </a:r>
            <a:r>
              <a:rPr lang="en-US" sz="2800" dirty="0">
                <a:cs typeface="Times New Roman" pitchFamily="18"/>
              </a:rPr>
              <a:t>2-</a:t>
            </a:r>
            <a:r>
              <a:rPr lang="zh-TW" sz="2800" dirty="0">
                <a:cs typeface="Times New Roman" pitchFamily="18"/>
              </a:rPr>
              <a:t>致效劑</a:t>
            </a:r>
            <a:r>
              <a:rPr lang="en-US" sz="2800" dirty="0">
                <a:cs typeface="Times New Roman" pitchFamily="18"/>
              </a:rPr>
              <a:t>: </a:t>
            </a:r>
            <a:r>
              <a:rPr lang="zh-TW" sz="2800" dirty="0">
                <a:cs typeface="Times New Roman" pitchFamily="18"/>
              </a:rPr>
              <a:t>賽內和賽外，此類藥品的任何組合</a:t>
            </a:r>
            <a:endParaRPr lang="en-US" sz="2800" dirty="0">
              <a:cs typeface="Times New Roman" pitchFamily="18"/>
            </a:endParaRPr>
          </a:p>
        </p:txBody>
      </p:sp>
      <p:sp>
        <p:nvSpPr>
          <p:cNvPr id="4" name="矩形 3"/>
          <p:cNvSpPr/>
          <p:nvPr/>
        </p:nvSpPr>
        <p:spPr>
          <a:xfrm>
            <a:off x="457200" y="5479825"/>
            <a:ext cx="6886575" cy="707882"/>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a:solidFill>
                  <a:srgbClr val="000000"/>
                </a:solidFill>
                <a:uFillTx/>
                <a:latin typeface="Calibri"/>
                <a:ea typeface="新細明體" pitchFamily="18"/>
              </a:rPr>
              <a:t>https://www.wada-ama.org/sites/default/files/monitoring_program_2018_en.pdf</a:t>
            </a:r>
          </a:p>
        </p:txBody>
      </p:sp>
      <p:sp>
        <p:nvSpPr>
          <p:cNvPr id="5"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24</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頁尾版面配置區 4"/>
          <p:cNvSpPr txBox="1"/>
          <p:nvPr/>
        </p:nvSpPr>
        <p:spPr>
          <a:xfrm>
            <a:off x="3124203" y="6356351"/>
            <a:ext cx="2895603" cy="365129"/>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400" b="0" i="0" u="none" strike="noStrike" kern="1200" cap="none" spc="0" baseline="0">
                <a:solidFill>
                  <a:srgbClr val="000000"/>
                </a:solidFill>
                <a:uFillTx/>
                <a:latin typeface="Verdana" pitchFamily="34"/>
                <a:ea typeface="新細明體"/>
                <a:cs typeface=""/>
              </a:rPr>
              <a:t>第二章 運動禁藥的使用與濫用</a:t>
            </a:r>
            <a:endParaRPr lang="en-US" sz="1400" b="0" i="0" u="none" strike="noStrike" kern="1200" cap="none" spc="0" baseline="0">
              <a:solidFill>
                <a:srgbClr val="000000"/>
              </a:solidFill>
              <a:uFillTx/>
              <a:latin typeface="Verdana" pitchFamily="34"/>
              <a:ea typeface="新細明體"/>
              <a:cs typeface=""/>
            </a:endParaRPr>
          </a:p>
        </p:txBody>
      </p:sp>
      <p:sp>
        <p:nvSpPr>
          <p:cNvPr id="3"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5691695-C0F4-488E-8B5B-B9FA2EA5485E}" type="slidenum">
              <a:t>25</a:t>
            </a:fld>
            <a:endParaRPr lang="en-US" sz="1400" b="0" i="0" u="none" strike="noStrike" kern="1200" cap="none" spc="0" baseline="0">
              <a:solidFill>
                <a:srgbClr val="000000"/>
              </a:solidFill>
              <a:uFillTx/>
              <a:latin typeface="Verdana" pitchFamily="34"/>
              <a:ea typeface="新細明體"/>
              <a:cs typeface=""/>
            </a:endParaRPr>
          </a:p>
        </p:txBody>
      </p:sp>
      <p:sp>
        <p:nvSpPr>
          <p:cNvPr id="4" name="Rectangle 2"/>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標楷體" pitchFamily="65"/>
                <a:ea typeface="標楷體" pitchFamily="65"/>
              </a:rPr>
              <a:t>運動禁藥的管制及教育</a:t>
            </a:r>
            <a:r>
              <a:rPr lang="en-US" sz="4400" b="1" i="1" u="none" strike="noStrike" kern="1200" cap="none" spc="0" baseline="0">
                <a:solidFill>
                  <a:srgbClr val="663300"/>
                </a:solidFill>
                <a:uFillTx/>
                <a:latin typeface="標楷體" pitchFamily="65"/>
                <a:ea typeface="標楷體" pitchFamily="65"/>
              </a:rPr>
              <a:t>–(1)</a:t>
            </a:r>
            <a:endParaRPr lang="en-US" sz="4400" b="0" i="0" u="none" strike="noStrike" kern="1200" cap="none" spc="0" baseline="0">
              <a:solidFill>
                <a:srgbClr val="663300"/>
              </a:solidFill>
              <a:uFillTx/>
              <a:latin typeface="標楷體" pitchFamily="65"/>
              <a:ea typeface="標楷體" pitchFamily="65"/>
            </a:endParaRPr>
          </a:p>
        </p:txBody>
      </p:sp>
      <p:sp>
        <p:nvSpPr>
          <p:cNvPr id="5" name="Rectangle 3"/>
          <p:cNvSpPr/>
          <p:nvPr/>
        </p:nvSpPr>
        <p:spPr>
          <a:xfrm>
            <a:off x="684208" y="1700217"/>
            <a:ext cx="8135938" cy="4321170"/>
          </a:xfrm>
          <a:prstGeom prst="rect">
            <a:avLst/>
          </a:prstGeom>
          <a:noFill/>
          <a:ln cap="flat">
            <a:noFill/>
            <a:prstDash val="solid"/>
          </a:ln>
        </p:spPr>
        <p:txBody>
          <a:bodyPr vert="horz" wrap="square" lIns="91440" tIns="45720" rIns="91440" bIns="45720" anchor="t" anchorCtr="0" compatLnSpc="1">
            <a:noAutofit/>
          </a:bodyPr>
          <a:lstStyle/>
          <a:p>
            <a:pPr marL="342900" marR="0" lvl="0" indent="-342900" algn="l" defTabSz="914400" rtl="0" fontAlgn="auto" hangingPunct="1">
              <a:lnSpc>
                <a:spcPct val="80000"/>
              </a:lnSpc>
              <a:spcBef>
                <a:spcPts val="800"/>
              </a:spcBef>
              <a:spcAft>
                <a:spcPts val="0"/>
              </a:spcAft>
              <a:buSzPts val="3198"/>
              <a:buBlip>
                <a:blip r:embed="rId2"/>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為預防運動時藥物濫用及制裁那些藥物濫用者，</a:t>
            </a:r>
            <a:r>
              <a:rPr lang="en-US" sz="3200" b="0" i="0" u="none" strike="noStrike" kern="1200" cap="none" spc="0" baseline="0">
                <a:solidFill>
                  <a:srgbClr val="000000"/>
                </a:solidFill>
                <a:uFillTx/>
                <a:latin typeface="Times New Roman" pitchFamily="18"/>
                <a:ea typeface="標楷體" pitchFamily="65"/>
              </a:rPr>
              <a:t>IOC</a:t>
            </a:r>
            <a:r>
              <a:rPr lang="zh-TW" sz="3200" b="0" i="0" u="none" strike="noStrike" kern="1200" cap="none" spc="0" baseline="0">
                <a:solidFill>
                  <a:srgbClr val="000000"/>
                </a:solidFill>
                <a:uFillTx/>
                <a:latin typeface="Times New Roman" pitchFamily="18"/>
                <a:ea typeface="標楷體" pitchFamily="65"/>
              </a:rPr>
              <a:t>和國際的運動聯盟要求選手必須經由檢測來得知是否有濫用藥物。</a:t>
            </a:r>
          </a:p>
          <a:p>
            <a:pPr marL="342900" marR="0" lvl="0" indent="-342900" algn="l" defTabSz="914400" rtl="0" fontAlgn="auto" hangingPunct="1">
              <a:lnSpc>
                <a:spcPct val="80000"/>
              </a:lnSpc>
              <a:spcBef>
                <a:spcPts val="300"/>
              </a:spcBef>
              <a:spcAft>
                <a:spcPts val="0"/>
              </a:spcAft>
              <a:buSzPts val="1200"/>
              <a:buBlip>
                <a:blip r:embed="rId2"/>
              </a:buBlip>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2"/>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檢測通常是在比賽中進行，但仍然有選手在訓練時使用藥物，當接近比賽時才停止服用，以避免被檢查出。因此持續長時間的抽檢是避免藥物濫用的有效途徑。</a:t>
            </a:r>
            <a:r>
              <a:rPr lang="en-US" sz="3200" b="0" i="0" u="none" strike="noStrike" kern="1200" cap="none" spc="0" baseline="0">
                <a:solidFill>
                  <a:srgbClr val="000000"/>
                </a:solidFill>
                <a:uFillTx/>
                <a:latin typeface="Times New Roman" pitchFamily="18"/>
                <a:ea typeface="標楷體" pitchFamily="65"/>
              </a:rPr>
              <a:t> </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Slide43">
    <p:spTree>
      <p:nvGrpSpPr>
        <p:cNvPr id="1" name=""/>
        <p:cNvGrpSpPr/>
        <p:nvPr/>
      </p:nvGrpSpPr>
      <p:grpSpPr>
        <a:xfrm>
          <a:off x="0" y="0"/>
          <a:ext cx="0" cy="0"/>
          <a:chOff x="0" y="0"/>
          <a:chExt cx="0" cy="0"/>
        </a:xfrm>
      </p:grpSpPr>
      <p:sp>
        <p:nvSpPr>
          <p:cNvPr id="2" name="頁尾版面配置區 4"/>
          <p:cNvSpPr txBox="1"/>
          <p:nvPr/>
        </p:nvSpPr>
        <p:spPr>
          <a:xfrm>
            <a:off x="3124203" y="6356351"/>
            <a:ext cx="2895603" cy="365129"/>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400" b="0" i="0" u="none" strike="noStrike" kern="1200" cap="none" spc="0" baseline="0">
                <a:solidFill>
                  <a:srgbClr val="000000"/>
                </a:solidFill>
                <a:uFillTx/>
                <a:latin typeface="Verdana" pitchFamily="34"/>
                <a:ea typeface="新細明體"/>
                <a:cs typeface=""/>
              </a:rPr>
              <a:t>第二章 運動禁藥的使用與濫用</a:t>
            </a:r>
            <a:endParaRPr lang="en-US" sz="1400" b="0" i="0" u="none" strike="noStrike" kern="1200" cap="none" spc="0" baseline="0">
              <a:solidFill>
                <a:srgbClr val="000000"/>
              </a:solidFill>
              <a:uFillTx/>
              <a:latin typeface="Verdana" pitchFamily="34"/>
              <a:ea typeface="新細明體"/>
              <a:cs typeface=""/>
            </a:endParaRPr>
          </a:p>
        </p:txBody>
      </p:sp>
      <p:sp>
        <p:nvSpPr>
          <p:cNvPr id="3"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3B85E57-537D-4BF1-BA50-ACB6E39DD100}" type="slidenum">
              <a:t>26</a:t>
            </a:fld>
            <a:endParaRPr lang="en-US" sz="1400" b="0" i="0" u="none" strike="noStrike" kern="1200" cap="none" spc="0" baseline="0">
              <a:solidFill>
                <a:srgbClr val="000000"/>
              </a:solidFill>
              <a:uFillTx/>
              <a:latin typeface="Verdana" pitchFamily="34"/>
              <a:ea typeface="新細明體"/>
              <a:cs typeface=""/>
            </a:endParaRPr>
          </a:p>
        </p:txBody>
      </p:sp>
      <p:sp>
        <p:nvSpPr>
          <p:cNvPr id="4" name="Rectangle 2"/>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標楷體" pitchFamily="65"/>
                <a:ea typeface="標楷體" pitchFamily="65"/>
              </a:rPr>
              <a:t>運動禁藥的管制及教育</a:t>
            </a:r>
            <a:r>
              <a:rPr lang="en-US" sz="4400" b="1" i="1" u="none" strike="noStrike" kern="0" cap="none" spc="0" baseline="0">
                <a:solidFill>
                  <a:srgbClr val="663300"/>
                </a:solidFill>
                <a:uFillTx/>
                <a:latin typeface="標楷體" pitchFamily="65"/>
                <a:ea typeface="標楷體" pitchFamily="65"/>
              </a:rPr>
              <a:t>–(2)</a:t>
            </a:r>
            <a:endParaRPr lang="en-US" sz="4400" b="0" i="0" u="none" strike="noStrike" kern="0" cap="none" spc="0" baseline="0">
              <a:solidFill>
                <a:srgbClr val="663300"/>
              </a:solidFill>
              <a:uFillTx/>
              <a:latin typeface="標楷體" pitchFamily="65"/>
              <a:ea typeface="標楷體" pitchFamily="65"/>
            </a:endParaRPr>
          </a:p>
        </p:txBody>
      </p:sp>
      <p:sp>
        <p:nvSpPr>
          <p:cNvPr id="5" name="Rectangle 3"/>
          <p:cNvSpPr/>
          <p:nvPr/>
        </p:nvSpPr>
        <p:spPr>
          <a:xfrm>
            <a:off x="684208" y="1700217"/>
            <a:ext cx="8135938" cy="4321170"/>
          </a:xfrm>
          <a:prstGeom prst="rect">
            <a:avLst/>
          </a:prstGeom>
          <a:noFill/>
          <a:ln cap="flat">
            <a:noFill/>
            <a:prstDash val="solid"/>
          </a:ln>
        </p:spPr>
        <p:txBody>
          <a:bodyPr vert="horz" wrap="square" lIns="91440" tIns="45720" rIns="91440" bIns="45720" anchor="t" anchorCtr="0" compatLnSpc="1">
            <a:noAutofit/>
          </a:bodyPr>
          <a:lstStyle/>
          <a:p>
            <a:pPr marL="342900" marR="0" lvl="0" indent="-342900" algn="l" defTabSz="914400" rtl="0" fontAlgn="auto" hangingPunct="1">
              <a:lnSpc>
                <a:spcPct val="80000"/>
              </a:lnSpc>
              <a:spcBef>
                <a:spcPts val="800"/>
              </a:spcBef>
              <a:spcAft>
                <a:spcPts val="0"/>
              </a:spcAft>
              <a:buSzPts val="3198"/>
              <a:buBlip>
                <a:blip r:embed="rId2"/>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在比賽中，選手都是抽檢的，另外國際規定破紀錄選手一定要接受檢查。</a:t>
            </a:r>
          </a:p>
          <a:p>
            <a:pPr marL="342900" marR="0" lvl="0" indent="-342900" algn="l" defTabSz="914400" rtl="0" fontAlgn="auto" hangingPunct="1">
              <a:lnSpc>
                <a:spcPct val="80000"/>
              </a:lnSpc>
              <a:spcBef>
                <a:spcPts val="300"/>
              </a:spcBef>
              <a:spcAft>
                <a:spcPts val="0"/>
              </a:spcAft>
              <a:buSzPts val="1200"/>
              <a:buBlip>
                <a:blip r:embed="rId2"/>
              </a:buBlip>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2"/>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比賽時檢驗的範圍包含所有物質，相反地，非比賽時檢驗焦點集中在</a:t>
            </a:r>
            <a:r>
              <a:rPr lang="zh-TW" sz="3200" b="1" i="0" u="none" strike="noStrike" kern="1200" cap="none" spc="0" baseline="0">
                <a:solidFill>
                  <a:srgbClr val="FF0000"/>
                </a:solidFill>
                <a:uFillTx/>
                <a:latin typeface="Times New Roman" pitchFamily="18"/>
                <a:ea typeface="標楷體" pitchFamily="65"/>
              </a:rPr>
              <a:t>同化性類固醇、胜肽類荷爾蒙和遮蔽性物質</a:t>
            </a:r>
            <a:r>
              <a:rPr lang="zh-TW" sz="3200" b="0" i="0" u="none" strike="noStrike" kern="1200" cap="none" spc="0" baseline="0">
                <a:solidFill>
                  <a:srgbClr val="000000"/>
                </a:solidFill>
                <a:uFillTx/>
                <a:latin typeface="Times New Roman" pitchFamily="18"/>
                <a:ea typeface="標楷體" pitchFamily="65"/>
              </a:rPr>
              <a:t>。</a:t>
            </a:r>
          </a:p>
          <a:p>
            <a:pPr marL="342900" marR="0" lvl="0" indent="-342900" algn="l" defTabSz="914400" rtl="0" fontAlgn="auto" hangingPunct="1">
              <a:lnSpc>
                <a:spcPct val="80000"/>
              </a:lnSpc>
              <a:spcBef>
                <a:spcPts val="300"/>
              </a:spcBef>
              <a:spcAft>
                <a:spcPts val="0"/>
              </a:spcAft>
              <a:buSzPts val="1200"/>
              <a:buBlip>
                <a:blip r:embed="rId2"/>
              </a:buBlip>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2"/>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非比賽時的抽檢集中在有代表性的團體和頂尖的選手。在團體項目可能有系統性抽檢一群人，而個人項目就可以在練習場或選手家中或任何時間抽檢。</a:t>
            </a:r>
            <a:r>
              <a:rPr lang="en-US" sz="3200" b="0" i="0" u="none" strike="noStrike" kern="1200" cap="none" spc="0" baseline="0">
                <a:solidFill>
                  <a:srgbClr val="000000"/>
                </a:solidFill>
                <a:uFillTx/>
                <a:latin typeface="Verdana" pitchFamily="34"/>
                <a:ea typeface="新細明體" pitchFamily="18"/>
              </a:rPr>
              <a:t> </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頁尾版面配置區 4"/>
          <p:cNvSpPr txBox="1"/>
          <p:nvPr/>
        </p:nvSpPr>
        <p:spPr>
          <a:xfrm>
            <a:off x="3124203" y="6356351"/>
            <a:ext cx="2895603" cy="365129"/>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400" b="0" i="0" u="none" strike="noStrike" kern="1200" cap="none" spc="0" baseline="0">
                <a:solidFill>
                  <a:srgbClr val="000000"/>
                </a:solidFill>
                <a:uFillTx/>
                <a:latin typeface="Verdana" pitchFamily="34"/>
                <a:ea typeface="新細明體"/>
                <a:cs typeface=""/>
              </a:rPr>
              <a:t>第二章 運動禁藥的使用與濫用</a:t>
            </a:r>
            <a:endParaRPr lang="en-US" sz="1400" b="0" i="0" u="none" strike="noStrike" kern="1200" cap="none" spc="0" baseline="0">
              <a:solidFill>
                <a:srgbClr val="000000"/>
              </a:solidFill>
              <a:uFillTx/>
              <a:latin typeface="Verdana" pitchFamily="34"/>
              <a:ea typeface="新細明體"/>
              <a:cs typeface=""/>
            </a:endParaRPr>
          </a:p>
        </p:txBody>
      </p:sp>
      <p:sp>
        <p:nvSpPr>
          <p:cNvPr id="3"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1F6B8CB-E73D-4E37-B9F1-AB99A81CB4DB}" type="slidenum">
              <a:t>27</a:t>
            </a:fld>
            <a:endParaRPr lang="en-US" sz="1400" b="0" i="0" u="none" strike="noStrike" kern="1200" cap="none" spc="0" baseline="0">
              <a:solidFill>
                <a:srgbClr val="000000"/>
              </a:solidFill>
              <a:uFillTx/>
              <a:latin typeface="Verdana" pitchFamily="34"/>
              <a:ea typeface="新細明體"/>
              <a:cs typeface=""/>
            </a:endParaRPr>
          </a:p>
        </p:txBody>
      </p:sp>
      <p:sp>
        <p:nvSpPr>
          <p:cNvPr id="4" name="Rectangle 2"/>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標楷體" pitchFamily="65"/>
                <a:ea typeface="標楷體" pitchFamily="65"/>
              </a:rPr>
              <a:t>運動禁藥的管制及教育</a:t>
            </a:r>
            <a:r>
              <a:rPr lang="en-US" sz="4400" b="1" i="1" u="none" strike="noStrike" kern="0" cap="none" spc="0" baseline="0">
                <a:solidFill>
                  <a:srgbClr val="663300"/>
                </a:solidFill>
                <a:uFillTx/>
                <a:latin typeface="標楷體" pitchFamily="65"/>
                <a:ea typeface="標楷體" pitchFamily="65"/>
              </a:rPr>
              <a:t>–(3)</a:t>
            </a:r>
            <a:endParaRPr lang="en-US" sz="4400" b="0" i="0" u="none" strike="noStrike" kern="0" cap="none" spc="0" baseline="0">
              <a:solidFill>
                <a:srgbClr val="663300"/>
              </a:solidFill>
              <a:uFillTx/>
              <a:latin typeface="標楷體" pitchFamily="65"/>
              <a:ea typeface="標楷體" pitchFamily="65"/>
            </a:endParaRPr>
          </a:p>
        </p:txBody>
      </p:sp>
      <p:sp>
        <p:nvSpPr>
          <p:cNvPr id="5" name="Rectangle 3"/>
          <p:cNvSpPr/>
          <p:nvPr/>
        </p:nvSpPr>
        <p:spPr>
          <a:xfrm>
            <a:off x="684208" y="1700217"/>
            <a:ext cx="8135938" cy="4321170"/>
          </a:xfrm>
          <a:prstGeom prst="rect">
            <a:avLst/>
          </a:prstGeom>
          <a:noFill/>
          <a:ln cap="flat">
            <a:noFill/>
            <a:prstDash val="solid"/>
          </a:ln>
        </p:spPr>
        <p:txBody>
          <a:bodyPr vert="horz" wrap="square" lIns="91440" tIns="45720" rIns="91440" bIns="45720" anchor="t" anchorCtr="0" compatLnSpc="1">
            <a:noAutofit/>
          </a:bodyPr>
          <a:lstStyle/>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禁藥管制工作若只把焦點集中在運動員是否有使用增加運動能力的藥</a:t>
            </a:r>
            <a:r>
              <a:rPr lang="zh-TW" sz="3200" b="0" i="0" u="none" strike="noStrike" kern="0" cap="none" spc="0" baseline="0">
                <a:solidFill>
                  <a:srgbClr val="000000"/>
                </a:solidFill>
                <a:uFillTx/>
                <a:latin typeface="Times New Roman" pitchFamily="18"/>
                <a:ea typeface="標楷體" pitchFamily="65"/>
              </a:rPr>
              <a:t>品</a:t>
            </a:r>
            <a:r>
              <a:rPr lang="zh-TW" sz="3200" b="0" i="0" u="none" strike="noStrike" kern="1200" cap="none" spc="0" baseline="0">
                <a:solidFill>
                  <a:srgbClr val="000000"/>
                </a:solidFill>
                <a:uFillTx/>
                <a:latin typeface="Times New Roman" pitchFamily="18"/>
                <a:ea typeface="標楷體" pitchFamily="65"/>
              </a:rPr>
              <a:t>，而沒有更進一步研究運動員誤用或濫用物質的情況及原因，和是否該有人或團體負擔此責任，也未給予適當的教育，則這種禁藥管制實際上是失敗的</a:t>
            </a:r>
            <a:endParaRPr lang="en-US" sz="3200" b="0" i="0" u="none" strike="noStrike" kern="1200" cap="none" spc="0" baseline="0">
              <a:solidFill>
                <a:srgbClr val="000000"/>
              </a:solidFill>
              <a:uFillTx/>
              <a:latin typeface="Times New Roman" pitchFamily="18"/>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頁尾版面配置區 4"/>
          <p:cNvSpPr txBox="1"/>
          <p:nvPr/>
        </p:nvSpPr>
        <p:spPr>
          <a:xfrm>
            <a:off x="3124203" y="6356351"/>
            <a:ext cx="2895603" cy="365129"/>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400" b="0" i="0" u="none" strike="noStrike" kern="1200" cap="none" spc="0" baseline="0">
                <a:solidFill>
                  <a:srgbClr val="000000"/>
                </a:solidFill>
                <a:uFillTx/>
                <a:latin typeface="Verdana" pitchFamily="34"/>
                <a:ea typeface="新細明體"/>
                <a:cs typeface=""/>
              </a:rPr>
              <a:t>第二章 運動禁藥的使用與濫用</a:t>
            </a:r>
            <a:endParaRPr lang="en-US" sz="1400" b="0" i="0" u="none" strike="noStrike" kern="1200" cap="none" spc="0" baseline="0">
              <a:solidFill>
                <a:srgbClr val="000000"/>
              </a:solidFill>
              <a:uFillTx/>
              <a:latin typeface="Verdana" pitchFamily="34"/>
              <a:ea typeface="新細明體"/>
              <a:cs typeface=""/>
            </a:endParaRPr>
          </a:p>
        </p:txBody>
      </p:sp>
      <p:sp>
        <p:nvSpPr>
          <p:cNvPr id="3"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C497E06-6E5C-4A59-AE4E-900EC5ED4537}" type="slidenum">
              <a:t>28</a:t>
            </a:fld>
            <a:endParaRPr lang="en-US" sz="1400" b="0" i="0" u="none" strike="noStrike" kern="1200" cap="none" spc="0" baseline="0">
              <a:solidFill>
                <a:srgbClr val="000000"/>
              </a:solidFill>
              <a:uFillTx/>
              <a:latin typeface="Verdana" pitchFamily="34"/>
              <a:ea typeface="新細明體"/>
              <a:cs typeface=""/>
            </a:endParaRPr>
          </a:p>
        </p:txBody>
      </p:sp>
      <p:sp>
        <p:nvSpPr>
          <p:cNvPr id="4" name="Rectangle 2"/>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標楷體" pitchFamily="65"/>
                <a:ea typeface="標楷體" pitchFamily="65"/>
              </a:rPr>
              <a:t>運動禁藥的管制及教育</a:t>
            </a:r>
            <a:r>
              <a:rPr lang="en-US" sz="4400" b="1" i="1" u="none" strike="noStrike" kern="0" cap="none" spc="0" baseline="0">
                <a:solidFill>
                  <a:srgbClr val="663300"/>
                </a:solidFill>
                <a:uFillTx/>
                <a:latin typeface="標楷體" pitchFamily="65"/>
                <a:ea typeface="標楷體" pitchFamily="65"/>
              </a:rPr>
              <a:t>–(4)</a:t>
            </a:r>
            <a:endParaRPr lang="en-US" sz="4400" b="0" i="0" u="none" strike="noStrike" kern="0" cap="none" spc="0" baseline="0">
              <a:solidFill>
                <a:srgbClr val="663300"/>
              </a:solidFill>
              <a:uFillTx/>
              <a:latin typeface="標楷體" pitchFamily="65"/>
              <a:ea typeface="標楷體" pitchFamily="65"/>
            </a:endParaRPr>
          </a:p>
        </p:txBody>
      </p:sp>
      <p:sp>
        <p:nvSpPr>
          <p:cNvPr id="5" name="Rectangle 3"/>
          <p:cNvSpPr/>
          <p:nvPr/>
        </p:nvSpPr>
        <p:spPr>
          <a:xfrm>
            <a:off x="684208" y="1700217"/>
            <a:ext cx="8135938" cy="4321170"/>
          </a:xfrm>
          <a:prstGeom prst="rect">
            <a:avLst/>
          </a:prstGeom>
          <a:noFill/>
          <a:ln cap="flat">
            <a:noFill/>
            <a:prstDash val="solid"/>
          </a:ln>
        </p:spPr>
        <p:txBody>
          <a:bodyPr vert="horz" wrap="square" lIns="91440" tIns="45720" rIns="91440" bIns="45720" anchor="t" anchorCtr="0" compatLnSpc="1">
            <a:noAutofit/>
          </a:bodyPr>
          <a:lstStyle/>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一位選手若不小心使用了含有禁藥成份 的感冒藥，雖然藥物對他的運動成績不見得有好處，而且可能他也不是故意的，但是一旦經檢驗出來，仍然無法避免被除名、沒收獎牌或禁賽的處罰。</a:t>
            </a:r>
          </a:p>
          <a:p>
            <a:pPr marL="342900" marR="0" lvl="0" indent="-342900" algn="l" defTabSz="914400" rtl="0" fontAlgn="auto" hangingPunct="1">
              <a:lnSpc>
                <a:spcPct val="80000"/>
              </a:lnSpc>
              <a:spcBef>
                <a:spcPts val="300"/>
              </a:spcBef>
              <a:spcAft>
                <a:spcPts val="0"/>
              </a:spcAft>
              <a:buSzPts val="1200"/>
              <a:buBlip>
                <a:blip r:embed="rId3"/>
              </a:buBlip>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故隊醫的設置、教練及選手藥物使用的教育，實為當務之急。</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Slide47">
    <p:spTree>
      <p:nvGrpSpPr>
        <p:cNvPr id="1" name=""/>
        <p:cNvGrpSpPr/>
        <p:nvPr/>
      </p:nvGrpSpPr>
      <p:grpSpPr>
        <a:xfrm>
          <a:off x="0" y="0"/>
          <a:ext cx="0" cy="0"/>
          <a:chOff x="0" y="0"/>
          <a:chExt cx="0" cy="0"/>
        </a:xfrm>
      </p:grpSpPr>
      <p:sp>
        <p:nvSpPr>
          <p:cNvPr id="2" name="頁尾版面配置區 4"/>
          <p:cNvSpPr txBox="1"/>
          <p:nvPr/>
        </p:nvSpPr>
        <p:spPr>
          <a:xfrm>
            <a:off x="3124203" y="6356351"/>
            <a:ext cx="2895603" cy="365129"/>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400" b="0" i="0" u="none" strike="noStrike" kern="1200" cap="none" spc="0" baseline="0">
                <a:solidFill>
                  <a:srgbClr val="000000"/>
                </a:solidFill>
                <a:uFillTx/>
                <a:latin typeface="Verdana" pitchFamily="34"/>
                <a:ea typeface="新細明體"/>
                <a:cs typeface=""/>
              </a:rPr>
              <a:t>第二章 運動禁藥的使用與濫用</a:t>
            </a:r>
            <a:endParaRPr lang="en-US" sz="1400" b="0" i="0" u="none" strike="noStrike" kern="1200" cap="none" spc="0" baseline="0">
              <a:solidFill>
                <a:srgbClr val="000000"/>
              </a:solidFill>
              <a:uFillTx/>
              <a:latin typeface="Verdana" pitchFamily="34"/>
              <a:ea typeface="新細明體"/>
              <a:cs typeface=""/>
            </a:endParaRPr>
          </a:p>
        </p:txBody>
      </p:sp>
      <p:sp>
        <p:nvSpPr>
          <p:cNvPr id="3"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908B990-569B-47BD-BB40-519448E09B03}" type="slidenum">
              <a:t>29</a:t>
            </a:fld>
            <a:endParaRPr lang="en-US" sz="1400" b="0" i="0" u="none" strike="noStrike" kern="1200" cap="none" spc="0" baseline="0">
              <a:solidFill>
                <a:srgbClr val="000000"/>
              </a:solidFill>
              <a:uFillTx/>
              <a:latin typeface="Verdana" pitchFamily="34"/>
              <a:ea typeface="新細明體"/>
              <a:cs typeface=""/>
            </a:endParaRPr>
          </a:p>
        </p:txBody>
      </p:sp>
      <p:sp>
        <p:nvSpPr>
          <p:cNvPr id="4" name="Rectangle 2"/>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標楷體" pitchFamily="65"/>
                <a:ea typeface="標楷體" pitchFamily="65"/>
              </a:rPr>
              <a:t>運動禁藥的管制及教育</a:t>
            </a:r>
            <a:r>
              <a:rPr lang="en-US" sz="4400" b="1" i="1" u="none" strike="noStrike" kern="0" cap="none" spc="0" baseline="0">
                <a:solidFill>
                  <a:srgbClr val="663300"/>
                </a:solidFill>
                <a:uFillTx/>
                <a:latin typeface="標楷體" pitchFamily="65"/>
                <a:ea typeface="標楷體" pitchFamily="65"/>
              </a:rPr>
              <a:t>–(5)</a:t>
            </a:r>
            <a:endParaRPr lang="en-US" sz="4400" b="0" i="0" u="none" strike="noStrike" kern="0" cap="none" spc="0" baseline="0">
              <a:solidFill>
                <a:srgbClr val="663300"/>
              </a:solidFill>
              <a:uFillTx/>
              <a:latin typeface="標楷體" pitchFamily="65"/>
              <a:ea typeface="標楷體" pitchFamily="65"/>
            </a:endParaRPr>
          </a:p>
        </p:txBody>
      </p:sp>
      <p:sp>
        <p:nvSpPr>
          <p:cNvPr id="5" name="Rectangle 3"/>
          <p:cNvSpPr/>
          <p:nvPr/>
        </p:nvSpPr>
        <p:spPr>
          <a:xfrm>
            <a:off x="684208" y="1700217"/>
            <a:ext cx="8135938" cy="4321170"/>
          </a:xfrm>
          <a:prstGeom prst="rect">
            <a:avLst/>
          </a:prstGeom>
          <a:noFill/>
          <a:ln cap="flat">
            <a:noFill/>
            <a:prstDash val="solid"/>
          </a:ln>
        </p:spPr>
        <p:txBody>
          <a:bodyPr vert="horz" wrap="square" lIns="91440" tIns="45720" rIns="91440" bIns="45720" anchor="t" anchorCtr="0" compatLnSpc="1">
            <a:noAutofit/>
          </a:bodyPr>
          <a:lstStyle/>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r>
              <a:rPr lang="zh-TW" sz="3200" b="0" i="0" u="none" strike="noStrike" kern="1200" cap="none" spc="0" baseline="0">
                <a:solidFill>
                  <a:srgbClr val="000000"/>
                </a:solidFill>
                <a:uFillTx/>
                <a:latin typeface="Times New Roman" pitchFamily="18"/>
                <a:ea typeface="標楷體" pitchFamily="65"/>
              </a:rPr>
              <a:t>國內之禁藥管制工作目前由行政院教育部體育署委託中華奧會執行，中華奧會負責督導尿液取樣工作、提供國際新修訂的禁藥規定，使用藥物所涉及的道德問題、罰則，及如何實施藥物檢查等相關資料給教練、選手及運動相關人士。</a:t>
            </a:r>
            <a:endParaRPr lang="en-US" sz="3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endParaRPr lang="en-US" sz="3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None/>
              <a:tabLst/>
              <a:defRPr sz="1800" b="0" i="0" u="none" strike="noStrike" kern="0" cap="none" spc="0" baseline="0">
                <a:solidFill>
                  <a:srgbClr val="000000"/>
                </a:solidFill>
                <a:uFillTx/>
              </a:defRPr>
            </a:pPr>
            <a:endParaRPr lang="en-US" sz="3200" b="0" i="0" u="none" strike="noStrike" kern="1200" cap="none" spc="0" baseline="0">
              <a:solidFill>
                <a:srgbClr val="000000"/>
              </a:solidFill>
              <a:uFillTx/>
              <a:latin typeface="Times New Roman" pitchFamily="18"/>
              <a:ea typeface="標楷體" pitchFamily="65"/>
            </a:endParaRPr>
          </a:p>
          <a:p>
            <a:pPr marL="342900" marR="0" lvl="0" indent="-342900" algn="l" defTabSz="914400" rtl="0" fontAlgn="auto" hangingPunct="1">
              <a:lnSpc>
                <a:spcPct val="80000"/>
              </a:lnSpc>
              <a:spcBef>
                <a:spcPts val="800"/>
              </a:spcBef>
              <a:spcAft>
                <a:spcPts val="0"/>
              </a:spcAft>
              <a:buSzPts val="3198"/>
              <a:buBlip>
                <a:blip r:embed="rId3"/>
              </a:buBlip>
              <a:tabLst/>
              <a:defRPr sz="1800" b="0" i="0" u="none" strike="noStrike" kern="0" cap="none" spc="0" baseline="0">
                <a:solidFill>
                  <a:srgbClr val="000000"/>
                </a:solidFill>
                <a:uFillTx/>
              </a:defRPr>
            </a:pPr>
            <a:endParaRPr lang="en-US" sz="3200" b="0" i="0" u="none" strike="noStrike" kern="1200" cap="none" spc="0" baseline="0">
              <a:solidFill>
                <a:srgbClr val="000000"/>
              </a:solidFill>
              <a:uFillTx/>
              <a:latin typeface="Times New Roman" pitchFamily="18"/>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13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運動禁藥管制</a:t>
            </a:r>
            <a:endParaRPr lang="en-US"/>
          </a:p>
        </p:txBody>
      </p:sp>
      <p:sp>
        <p:nvSpPr>
          <p:cNvPr id="3" name="內容版面配置區 2"/>
          <p:cNvSpPr txBox="1">
            <a:spLocks noGrp="1"/>
          </p:cNvSpPr>
          <p:nvPr>
            <p:ph idx="1"/>
          </p:nvPr>
        </p:nvSpPr>
        <p:spPr>
          <a:xfrm>
            <a:off x="232477" y="1600200"/>
            <a:ext cx="8454322" cy="4525959"/>
          </a:xfrm>
        </p:spPr>
        <p:txBody>
          <a:bodyPr/>
          <a:lstStyle/>
          <a:p>
            <a:pPr lvl="0"/>
            <a:r>
              <a:rPr lang="zh-TW"/>
              <a:t>國際奧林匹克委員會於</a:t>
            </a:r>
            <a:r>
              <a:rPr lang="en-US"/>
              <a:t>1967 </a:t>
            </a:r>
            <a:r>
              <a:rPr lang="zh-TW"/>
              <a:t>年成立醫藥委員會，負責運動禁藥的管制工作，並自</a:t>
            </a:r>
            <a:r>
              <a:rPr lang="en-US"/>
              <a:t>1968 </a:t>
            </a:r>
            <a:r>
              <a:rPr lang="zh-TW"/>
              <a:t>年墨西哥奧運正式開始禁藥的檢測工作</a:t>
            </a:r>
          </a:p>
          <a:p>
            <a:pPr lvl="0"/>
            <a:endParaRPr lang="en-US"/>
          </a:p>
          <a:p>
            <a:pPr lvl="0"/>
            <a:r>
              <a:rPr lang="en-US"/>
              <a:t>1999 </a:t>
            </a:r>
            <a:r>
              <a:rPr lang="zh-TW"/>
              <a:t>年在國際奧林匹克委員的支持下，正式成立了國際運動禁藥機構</a:t>
            </a:r>
            <a:r>
              <a:rPr lang="en-US"/>
              <a:t>: World-Anti-Doping Agency, WADA </a:t>
            </a: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3</a:t>
            </a:r>
          </a:p>
        </p:txBody>
      </p:sp>
      <p:sp>
        <p:nvSpPr>
          <p:cNvPr id="5" name="矩形 4"/>
          <p:cNvSpPr/>
          <p:nvPr/>
        </p:nvSpPr>
        <p:spPr>
          <a:xfrm>
            <a:off x="232477" y="5782180"/>
            <a:ext cx="8325740" cy="343978"/>
          </a:xfrm>
          <a:prstGeom prst="rect">
            <a:avLst/>
          </a:prstGeom>
          <a:noFill/>
          <a:ln cap="flat">
            <a:noFill/>
            <a:prstDash val="solid"/>
          </a:ln>
        </p:spPr>
        <p:txBody>
          <a:bodyPr vert="horz" wrap="square" lIns="91440" tIns="45720" rIns="91440" bIns="45720" anchor="t" anchorCtr="0" compatLnSpc="1">
            <a:sp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pitchFamily="34"/>
                <a:ea typeface="標楷體" pitchFamily="65"/>
                <a:cs typeface="Times New Roman" pitchFamily="18"/>
              </a:rPr>
              <a:t>[</a:t>
            </a:r>
            <a:r>
              <a:rPr lang="zh-TW" sz="1600" b="0" i="0" u="none" strike="noStrike" kern="1200" cap="none" spc="0" baseline="0">
                <a:solidFill>
                  <a:srgbClr val="000000"/>
                </a:solidFill>
                <a:uFillTx/>
                <a:latin typeface="Calibri" pitchFamily="34"/>
                <a:ea typeface="標楷體" pitchFamily="65"/>
                <a:cs typeface="Times New Roman" pitchFamily="18"/>
              </a:rPr>
              <a:t>資料來源：科學月刊第四十三卷第八期 封面故事 贏得精彩，贏得光彩—運動禁藥管制</a:t>
            </a:r>
            <a:r>
              <a:rPr lang="en-US" sz="1600" b="0" i="0" u="none" strike="noStrike" kern="1200" cap="none" spc="0" baseline="0">
                <a:solidFill>
                  <a:srgbClr val="000000"/>
                </a:solidFill>
                <a:uFillTx/>
                <a:latin typeface="Calibri" pitchFamily="34"/>
                <a:ea typeface="標楷體" pitchFamily="65"/>
                <a:cs typeface="Times New Roman" pitchFamily="18"/>
              </a:rPr>
              <a:t>]</a:t>
            </a:r>
            <a:endParaRPr lang="zh-TW" sz="1400" b="0" i="0" u="none" strike="noStrike" kern="1200" cap="none" spc="0" baseline="0">
              <a:solidFill>
                <a:srgbClr val="000000"/>
              </a:solidFill>
              <a:uFillTx/>
              <a:latin typeface="Calibri" pitchFamily="34"/>
              <a:ea typeface="新細明體" pitchFamily="18"/>
              <a:cs typeface="Times New Roman"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Slide15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案例分析</a:t>
            </a:r>
            <a:endParaRPr lang="en-US"/>
          </a:p>
        </p:txBody>
      </p:sp>
      <p:sp>
        <p:nvSpPr>
          <p:cNvPr id="3" name="內容版面配置區 2"/>
          <p:cNvSpPr txBox="1">
            <a:spLocks noGrp="1"/>
          </p:cNvSpPr>
          <p:nvPr>
            <p:ph idx="1"/>
          </p:nvPr>
        </p:nvSpPr>
        <p:spPr/>
        <p:txBody>
          <a:bodyPr/>
          <a:lstStyle/>
          <a:p>
            <a:pPr lvl="0"/>
            <a:r>
              <a:rPr lang="zh-TW" dirty="0"/>
              <a:t>服用胃藥</a:t>
            </a:r>
            <a:r>
              <a:rPr lang="en-US" dirty="0" err="1"/>
              <a:t>Oxethazaine</a:t>
            </a:r>
            <a:r>
              <a:rPr lang="zh-TW" dirty="0"/>
              <a:t>後尿液中會呈現運動禁藥</a:t>
            </a:r>
            <a:r>
              <a:rPr lang="en-US" dirty="0" err="1"/>
              <a:t>Mephentermine</a:t>
            </a:r>
            <a:r>
              <a:rPr lang="zh-TW" dirty="0"/>
              <a:t>及</a:t>
            </a:r>
            <a:r>
              <a:rPr lang="en-US" dirty="0"/>
              <a:t>Phentermine</a:t>
            </a:r>
            <a:r>
              <a:rPr lang="zh-TW" dirty="0"/>
              <a:t>的陽性反應</a:t>
            </a:r>
            <a:endParaRPr lang="en-US" dirty="0"/>
          </a:p>
          <a:p>
            <a:pPr lvl="1"/>
            <a:r>
              <a:rPr lang="en-US" dirty="0"/>
              <a:t>94 </a:t>
            </a:r>
            <a:r>
              <a:rPr lang="zh-TW" dirty="0"/>
              <a:t>年全國運動會、</a:t>
            </a:r>
            <a:r>
              <a:rPr lang="en-US" dirty="0"/>
              <a:t>95 </a:t>
            </a:r>
            <a:r>
              <a:rPr lang="zh-TW" dirty="0"/>
              <a:t>年第四屆澳門東亞運動會、</a:t>
            </a:r>
            <a:r>
              <a:rPr lang="en-US" dirty="0"/>
              <a:t>95 </a:t>
            </a:r>
            <a:r>
              <a:rPr lang="zh-TW" dirty="0"/>
              <a:t>年全國大專院校運動會以及全國中等學校運動會上，皆發生了數件運動員宣稱服用胃藥</a:t>
            </a:r>
            <a:r>
              <a:rPr lang="en-US" dirty="0" err="1"/>
              <a:t>oxethazaine</a:t>
            </a:r>
            <a:r>
              <a:rPr lang="zh-TW" dirty="0"/>
              <a:t>，而其尿液中檢出</a:t>
            </a:r>
            <a:r>
              <a:rPr lang="en-US" dirty="0" err="1"/>
              <a:t>mephetermine</a:t>
            </a:r>
            <a:r>
              <a:rPr lang="zh-TW" dirty="0"/>
              <a:t>的案例</a:t>
            </a:r>
            <a:endParaRPr lang="en-US" dirty="0"/>
          </a:p>
          <a:p>
            <a:pPr lvl="0"/>
            <a:endParaRPr lang="en-US" dirty="0"/>
          </a:p>
        </p:txBody>
      </p:sp>
      <p:sp>
        <p:nvSpPr>
          <p:cNvPr id="4" name="矩形 3"/>
          <p:cNvSpPr/>
          <p:nvPr/>
        </p:nvSpPr>
        <p:spPr>
          <a:xfrm>
            <a:off x="4194526" y="6126159"/>
            <a:ext cx="4028663" cy="369335"/>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800" b="0" i="0" u="none" strike="noStrike" kern="1200" cap="none" spc="0" baseline="0">
                <a:solidFill>
                  <a:srgbClr val="000000"/>
                </a:solidFill>
                <a:uFillTx/>
                <a:latin typeface="新細明體" pitchFamily="18"/>
                <a:ea typeface="新細明體" pitchFamily="18"/>
              </a:rPr>
              <a:t>大專體育第</a:t>
            </a:r>
            <a:r>
              <a:rPr lang="en-US" sz="1800" b="0" i="0" u="none" strike="noStrike" kern="1200" cap="none" spc="0" baseline="0">
                <a:solidFill>
                  <a:srgbClr val="000000"/>
                </a:solidFill>
                <a:uFillTx/>
                <a:latin typeface="Times New Roman" pitchFamily="18"/>
                <a:ea typeface="新細明體" pitchFamily="18"/>
              </a:rPr>
              <a:t>89 </a:t>
            </a:r>
            <a:r>
              <a:rPr lang="zh-TW" sz="1800" b="0" i="0" u="none" strike="noStrike" kern="1200" cap="none" spc="0" baseline="0">
                <a:solidFill>
                  <a:srgbClr val="000000"/>
                </a:solidFill>
                <a:uFillTx/>
                <a:latin typeface="新細明體" pitchFamily="18"/>
                <a:ea typeface="新細明體" pitchFamily="18"/>
              </a:rPr>
              <a:t>期／</a:t>
            </a:r>
            <a:r>
              <a:rPr lang="en-US" sz="1800" b="0" i="0" u="none" strike="noStrike" kern="1200" cap="none" spc="0" baseline="0">
                <a:solidFill>
                  <a:srgbClr val="000000"/>
                </a:solidFill>
                <a:uFillTx/>
                <a:latin typeface="Times New Roman" pitchFamily="18"/>
                <a:ea typeface="新細明體" pitchFamily="18"/>
              </a:rPr>
              <a:t>96 </a:t>
            </a:r>
            <a:r>
              <a:rPr lang="zh-TW" sz="1800" b="0" i="0" u="none" strike="noStrike" kern="1200" cap="none" spc="0" baseline="0">
                <a:solidFill>
                  <a:srgbClr val="000000"/>
                </a:solidFill>
                <a:uFillTx/>
                <a:latin typeface="新細明體" pitchFamily="18"/>
                <a:ea typeface="新細明體" pitchFamily="18"/>
              </a:rPr>
              <a:t>年</a:t>
            </a:r>
            <a:r>
              <a:rPr lang="en-US" sz="1800" b="0" i="0" u="none" strike="noStrike" kern="1200" cap="none" spc="0" baseline="0">
                <a:solidFill>
                  <a:srgbClr val="000000"/>
                </a:solidFill>
                <a:uFillTx/>
                <a:latin typeface="Times New Roman" pitchFamily="18"/>
                <a:ea typeface="新細明體" pitchFamily="18"/>
              </a:rPr>
              <a:t>4 </a:t>
            </a:r>
            <a:r>
              <a:rPr lang="zh-TW" sz="1800" b="0" i="0" u="none" strike="noStrike" kern="1200" cap="none" spc="0" baseline="0">
                <a:solidFill>
                  <a:srgbClr val="000000"/>
                </a:solidFill>
                <a:uFillTx/>
                <a:latin typeface="新細明體" pitchFamily="18"/>
                <a:ea typeface="新細明體" pitchFamily="18"/>
              </a:rPr>
              <a:t>月</a:t>
            </a:r>
            <a:r>
              <a:rPr lang="en-US" sz="1800" b="0" i="0" u="none" strike="noStrike" kern="1200" cap="none" spc="0" baseline="0">
                <a:solidFill>
                  <a:srgbClr val="000000"/>
                </a:solidFill>
                <a:uFillTx/>
                <a:latin typeface="新細明體" pitchFamily="18"/>
                <a:ea typeface="新細明體" pitchFamily="18"/>
              </a:rPr>
              <a:t> 189-193</a:t>
            </a:r>
            <a:r>
              <a:rPr lang="zh-TW" sz="1800" b="0" i="0" u="none" strike="noStrike" kern="1200" cap="none" spc="0" baseline="0">
                <a:solidFill>
                  <a:srgbClr val="000000"/>
                </a:solidFill>
                <a:uFillTx/>
                <a:latin typeface="新細明體" pitchFamily="18"/>
                <a:ea typeface="新細明體" pitchFamily="18"/>
              </a:rPr>
              <a:t>頁</a:t>
            </a:r>
            <a:endParaRPr lang="en-US" sz="1800" b="0" i="0" u="none" strike="noStrike" kern="1200" cap="none" spc="0" baseline="0">
              <a:solidFill>
                <a:srgbClr val="000000"/>
              </a:solidFill>
              <a:uFillTx/>
              <a:latin typeface="Calibri"/>
              <a:ea typeface="新細明體" pitchFamily="18"/>
            </a:endParaRPr>
          </a:p>
        </p:txBody>
      </p:sp>
      <p:sp>
        <p:nvSpPr>
          <p:cNvPr id="5"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30</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Slide15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　</a:t>
            </a:r>
            <a:r>
              <a:rPr lang="en-US"/>
              <a:t>Oxethazaine</a:t>
            </a:r>
          </a:p>
        </p:txBody>
      </p:sp>
      <p:sp>
        <p:nvSpPr>
          <p:cNvPr id="3" name="內容版面配置區 2"/>
          <p:cNvSpPr txBox="1">
            <a:spLocks noGrp="1"/>
          </p:cNvSpPr>
          <p:nvPr>
            <p:ph idx="1"/>
          </p:nvPr>
        </p:nvSpPr>
        <p:spPr>
          <a:xfrm>
            <a:off x="85725" y="1417640"/>
            <a:ext cx="9058275" cy="4822024"/>
          </a:xfrm>
        </p:spPr>
        <p:txBody>
          <a:bodyPr/>
          <a:lstStyle/>
          <a:p>
            <a:pPr lvl="0"/>
            <a:r>
              <a:rPr lang="zh-TW"/>
              <a:t>是一種局部胃粘膜麻醉劑</a:t>
            </a:r>
            <a:endParaRPr lang="en-US"/>
          </a:p>
          <a:p>
            <a:pPr lvl="1"/>
            <a:r>
              <a:rPr lang="zh-TW"/>
              <a:t>添加於鋁鎂制酸劑中，用以消除胃酸過多及因之引起的胃痛及胃灼熱</a:t>
            </a:r>
            <a:endParaRPr lang="en-US"/>
          </a:p>
          <a:p>
            <a:pPr lvl="0"/>
            <a:r>
              <a:rPr lang="en-US"/>
              <a:t>Oxethazaine </a:t>
            </a:r>
            <a:r>
              <a:rPr lang="zh-TW"/>
              <a:t>在肝臟經轉化過程</a:t>
            </a:r>
            <a:endParaRPr lang="en-US"/>
          </a:p>
          <a:p>
            <a:pPr lvl="1"/>
            <a:r>
              <a:rPr lang="zh-TW"/>
              <a:t>超過</a:t>
            </a:r>
            <a:r>
              <a:rPr lang="en-US"/>
              <a:t>99%</a:t>
            </a:r>
            <a:r>
              <a:rPr lang="zh-TW"/>
              <a:t>的</a:t>
            </a:r>
            <a:r>
              <a:rPr lang="en-US"/>
              <a:t>oxethazaine </a:t>
            </a:r>
            <a:r>
              <a:rPr lang="zh-TW"/>
              <a:t>會在</a:t>
            </a:r>
            <a:r>
              <a:rPr lang="en-US"/>
              <a:t>24 </a:t>
            </a:r>
            <a:r>
              <a:rPr lang="zh-TW"/>
              <a:t>小時內代謝成</a:t>
            </a:r>
            <a:r>
              <a:rPr lang="el-GR"/>
              <a:t>β-</a:t>
            </a:r>
            <a:r>
              <a:rPr lang="en-US"/>
              <a:t>hydroxymephentermine</a:t>
            </a:r>
            <a:r>
              <a:rPr lang="zh-TW"/>
              <a:t>、</a:t>
            </a:r>
            <a:r>
              <a:rPr lang="el-GR"/>
              <a:t>β-</a:t>
            </a:r>
            <a:r>
              <a:rPr lang="en-US"/>
              <a:t>hydroxyphentermine</a:t>
            </a:r>
            <a:r>
              <a:rPr lang="zh-TW"/>
              <a:t>、</a:t>
            </a:r>
            <a:r>
              <a:rPr lang="en-US"/>
              <a:t>mephentermine </a:t>
            </a:r>
            <a:r>
              <a:rPr lang="zh-TW"/>
              <a:t>及</a:t>
            </a:r>
            <a:r>
              <a:rPr lang="en-US"/>
              <a:t>phentermine </a:t>
            </a:r>
            <a:r>
              <a:rPr lang="zh-TW"/>
              <a:t>等成份</a:t>
            </a:r>
            <a:endParaRPr lang="en-US"/>
          </a:p>
          <a:p>
            <a:pPr lvl="1"/>
            <a:r>
              <a:rPr lang="zh-TW"/>
              <a:t>其中</a:t>
            </a:r>
            <a:r>
              <a:rPr lang="el-GR"/>
              <a:t>β-</a:t>
            </a:r>
            <a:r>
              <a:rPr lang="en-US"/>
              <a:t>hydroxymephentermine</a:t>
            </a:r>
            <a:r>
              <a:rPr lang="zh-TW"/>
              <a:t>及</a:t>
            </a:r>
            <a:r>
              <a:rPr lang="el-GR"/>
              <a:t>β-</a:t>
            </a:r>
            <a:r>
              <a:rPr lang="en-US"/>
              <a:t>hydroxyphentermine </a:t>
            </a:r>
            <a:r>
              <a:rPr lang="zh-TW"/>
              <a:t>為主要代謝物</a:t>
            </a:r>
            <a:r>
              <a:rPr lang="en-US"/>
              <a:t>mephentermine </a:t>
            </a:r>
            <a:r>
              <a:rPr lang="zh-TW"/>
              <a:t>及</a:t>
            </a:r>
            <a:r>
              <a:rPr lang="en-US"/>
              <a:t>phentermine </a:t>
            </a:r>
            <a:r>
              <a:rPr lang="zh-TW"/>
              <a:t>為次要代謝物</a:t>
            </a:r>
            <a:endParaRPr lang="en-US"/>
          </a:p>
        </p:txBody>
      </p:sp>
      <p:sp>
        <p:nvSpPr>
          <p:cNvPr id="4" name="矩形 3"/>
          <p:cNvSpPr/>
          <p:nvPr/>
        </p:nvSpPr>
        <p:spPr>
          <a:xfrm>
            <a:off x="3843744" y="6354759"/>
            <a:ext cx="4028663" cy="369335"/>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1800" b="0" i="0" u="none" strike="noStrike" kern="1200" cap="none" spc="0" baseline="0">
                <a:solidFill>
                  <a:srgbClr val="000000"/>
                </a:solidFill>
                <a:uFillTx/>
                <a:latin typeface="新細明體" pitchFamily="18"/>
                <a:ea typeface="新細明體" pitchFamily="18"/>
              </a:rPr>
              <a:t>大專體育第</a:t>
            </a:r>
            <a:r>
              <a:rPr lang="en-US" sz="1800" b="0" i="0" u="none" strike="noStrike" kern="1200" cap="none" spc="0" baseline="0">
                <a:solidFill>
                  <a:srgbClr val="000000"/>
                </a:solidFill>
                <a:uFillTx/>
                <a:latin typeface="Times New Roman" pitchFamily="18"/>
                <a:ea typeface="新細明體" pitchFamily="18"/>
              </a:rPr>
              <a:t>89 </a:t>
            </a:r>
            <a:r>
              <a:rPr lang="zh-TW" sz="1800" b="0" i="0" u="none" strike="noStrike" kern="1200" cap="none" spc="0" baseline="0">
                <a:solidFill>
                  <a:srgbClr val="000000"/>
                </a:solidFill>
                <a:uFillTx/>
                <a:latin typeface="新細明體" pitchFamily="18"/>
                <a:ea typeface="新細明體" pitchFamily="18"/>
              </a:rPr>
              <a:t>期／</a:t>
            </a:r>
            <a:r>
              <a:rPr lang="en-US" sz="1800" b="0" i="0" u="none" strike="noStrike" kern="1200" cap="none" spc="0" baseline="0">
                <a:solidFill>
                  <a:srgbClr val="000000"/>
                </a:solidFill>
                <a:uFillTx/>
                <a:latin typeface="Times New Roman" pitchFamily="18"/>
                <a:ea typeface="新細明體" pitchFamily="18"/>
              </a:rPr>
              <a:t>96 </a:t>
            </a:r>
            <a:r>
              <a:rPr lang="zh-TW" sz="1800" b="0" i="0" u="none" strike="noStrike" kern="1200" cap="none" spc="0" baseline="0">
                <a:solidFill>
                  <a:srgbClr val="000000"/>
                </a:solidFill>
                <a:uFillTx/>
                <a:latin typeface="新細明體" pitchFamily="18"/>
                <a:ea typeface="新細明體" pitchFamily="18"/>
              </a:rPr>
              <a:t>年</a:t>
            </a:r>
            <a:r>
              <a:rPr lang="en-US" sz="1800" b="0" i="0" u="none" strike="noStrike" kern="1200" cap="none" spc="0" baseline="0">
                <a:solidFill>
                  <a:srgbClr val="000000"/>
                </a:solidFill>
                <a:uFillTx/>
                <a:latin typeface="Times New Roman" pitchFamily="18"/>
                <a:ea typeface="新細明體" pitchFamily="18"/>
              </a:rPr>
              <a:t>4 </a:t>
            </a:r>
            <a:r>
              <a:rPr lang="zh-TW" sz="1800" b="0" i="0" u="none" strike="noStrike" kern="1200" cap="none" spc="0" baseline="0">
                <a:solidFill>
                  <a:srgbClr val="000000"/>
                </a:solidFill>
                <a:uFillTx/>
                <a:latin typeface="新細明體" pitchFamily="18"/>
                <a:ea typeface="新細明體" pitchFamily="18"/>
              </a:rPr>
              <a:t>月</a:t>
            </a:r>
            <a:r>
              <a:rPr lang="en-US" sz="1800" b="0" i="0" u="none" strike="noStrike" kern="1200" cap="none" spc="0" baseline="0">
                <a:solidFill>
                  <a:srgbClr val="000000"/>
                </a:solidFill>
                <a:uFillTx/>
                <a:latin typeface="新細明體" pitchFamily="18"/>
                <a:ea typeface="新細明體" pitchFamily="18"/>
              </a:rPr>
              <a:t> 189-193</a:t>
            </a:r>
            <a:r>
              <a:rPr lang="zh-TW" sz="1800" b="0" i="0" u="none" strike="noStrike" kern="1200" cap="none" spc="0" baseline="0">
                <a:solidFill>
                  <a:srgbClr val="000000"/>
                </a:solidFill>
                <a:uFillTx/>
                <a:latin typeface="新細明體" pitchFamily="18"/>
                <a:ea typeface="新細明體" pitchFamily="18"/>
              </a:rPr>
              <a:t>頁</a:t>
            </a:r>
            <a:endParaRPr lang="en-US" sz="1800" b="0" i="0" u="none" strike="noStrike" kern="1200" cap="none" spc="0" baseline="0">
              <a:solidFill>
                <a:srgbClr val="000000"/>
              </a:solidFill>
              <a:uFillTx/>
              <a:latin typeface="Calibri"/>
              <a:ea typeface="新細明體" pitchFamily="18"/>
            </a:endParaRPr>
          </a:p>
        </p:txBody>
      </p:sp>
      <p:sp>
        <p:nvSpPr>
          <p:cNvPr id="5"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a:solidFill>
                  <a:srgbClr val="000000"/>
                </a:solidFill>
                <a:uFillTx/>
                <a:latin typeface="Verdana" pitchFamily="34"/>
                <a:ea typeface="新細明體"/>
                <a:cs typeface=""/>
              </a:rPr>
              <a:t>31</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name="Slide133">
    <p:spTree>
      <p:nvGrpSpPr>
        <p:cNvPr id="1" name=""/>
        <p:cNvGrpSpPr/>
        <p:nvPr/>
      </p:nvGrpSpPr>
      <p:grpSpPr>
        <a:xfrm>
          <a:off x="0" y="0"/>
          <a:ext cx="0" cy="0"/>
          <a:chOff x="0" y="0"/>
          <a:chExt cx="0" cy="0"/>
        </a:xfrm>
      </p:grpSpPr>
      <p:sp>
        <p:nvSpPr>
          <p:cNvPr id="2" name="標題 3"/>
          <p:cNvSpPr txBox="1">
            <a:spLocks noGrp="1"/>
          </p:cNvSpPr>
          <p:nvPr>
            <p:ph type="title"/>
          </p:nvPr>
        </p:nvSpPr>
        <p:spPr/>
        <p:txBody>
          <a:bodyPr/>
          <a:lstStyle/>
          <a:p>
            <a:pPr lvl="0"/>
            <a:r>
              <a:rPr lang="zh-TW"/>
              <a:t>運動禁藥查詢系統</a:t>
            </a:r>
          </a:p>
        </p:txBody>
      </p:sp>
      <p:pic>
        <p:nvPicPr>
          <p:cNvPr id="3" name="Picture 4" descr="Android">
            <a:extLst>
              <a:ext uri="{FF2B5EF4-FFF2-40B4-BE49-F238E27FC236}">
                <a16:creationId xmlns:a16="http://schemas.microsoft.com/office/drawing/2014/main" id="{00000000-0000-0000-0000-000000000000}"/>
              </a:ext>
            </a:extLst>
          </p:cNvPr>
          <p:cNvPicPr>
            <a:picLocks noChangeAspect="1"/>
          </p:cNvPicPr>
          <p:nvPr/>
        </p:nvPicPr>
        <p:blipFill>
          <a:blip r:embed="rId2"/>
          <a:srcRect/>
          <a:stretch>
            <a:fillRect/>
          </a:stretch>
        </p:blipFill>
        <p:spPr>
          <a:xfrm>
            <a:off x="6298204" y="2277550"/>
            <a:ext cx="2159995" cy="2159995"/>
          </a:xfrm>
          <a:prstGeom prst="rect">
            <a:avLst/>
          </a:prstGeom>
          <a:noFill/>
          <a:ln cap="flat">
            <a:noFill/>
          </a:ln>
        </p:spPr>
      </p:pic>
      <p:pic>
        <p:nvPicPr>
          <p:cNvPr id="4" name="Picture 5" descr="iOS">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885687" y="2292967"/>
            <a:ext cx="2159995" cy="2159995"/>
          </a:xfrm>
          <a:prstGeom prst="rect">
            <a:avLst/>
          </a:prstGeom>
          <a:noFill/>
          <a:ln cap="flat">
            <a:noFill/>
          </a:ln>
        </p:spPr>
      </p:pic>
      <p:sp>
        <p:nvSpPr>
          <p:cNvPr id="5" name="矩形 11"/>
          <p:cNvSpPr/>
          <p:nvPr/>
        </p:nvSpPr>
        <p:spPr>
          <a:xfrm>
            <a:off x="1427753" y="1652467"/>
            <a:ext cx="3566425" cy="584777"/>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66A2D8"/>
                </a:solidFill>
                <a:uFillTx/>
                <a:latin typeface="Century Gothic" pitchFamily="34"/>
                <a:ea typeface="微軟正黑體" pitchFamily="34"/>
              </a:rPr>
              <a:t>iOS    </a:t>
            </a:r>
          </a:p>
        </p:txBody>
      </p:sp>
      <p:sp>
        <p:nvSpPr>
          <p:cNvPr id="6" name="矩形 14"/>
          <p:cNvSpPr/>
          <p:nvPr/>
        </p:nvSpPr>
        <p:spPr>
          <a:xfrm>
            <a:off x="6555516" y="1652457"/>
            <a:ext cx="3566425" cy="584777"/>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66A2D8"/>
                </a:solidFill>
                <a:uFillTx/>
                <a:latin typeface="Century Gothic" pitchFamily="34"/>
                <a:ea typeface="微軟正黑體" pitchFamily="34"/>
              </a:rPr>
              <a:t>Android</a:t>
            </a:r>
          </a:p>
        </p:txBody>
      </p:sp>
      <p:grpSp>
        <p:nvGrpSpPr>
          <p:cNvPr id="7" name="群組 4"/>
          <p:cNvGrpSpPr/>
          <p:nvPr/>
        </p:nvGrpSpPr>
        <p:grpSpPr>
          <a:xfrm>
            <a:off x="3559631" y="1332280"/>
            <a:ext cx="2307771" cy="4856533"/>
            <a:chOff x="3559631" y="1332280"/>
            <a:chExt cx="2307771" cy="4856533"/>
          </a:xfrm>
        </p:grpSpPr>
        <p:sp>
          <p:nvSpPr>
            <p:cNvPr id="8" name="Shape 679"/>
            <p:cNvSpPr/>
            <p:nvPr/>
          </p:nvSpPr>
          <p:spPr>
            <a:xfrm>
              <a:off x="3559631" y="1332280"/>
              <a:ext cx="2307771" cy="4856533"/>
            </a:xfrm>
            <a:custGeom>
              <a:avLst/>
              <a:gdLst>
                <a:gd name="f0" fmla="val w"/>
                <a:gd name="f1" fmla="val h"/>
                <a:gd name="f2" fmla="val 0"/>
                <a:gd name="f3" fmla="val 25999"/>
                <a:gd name="f4" fmla="val 54713"/>
                <a:gd name="f5" fmla="val 12966"/>
                <a:gd name="f6" fmla="val 2173"/>
                <a:gd name="f7" fmla="val 13169"/>
                <a:gd name="f8" fmla="val 2240"/>
                <a:gd name="f9" fmla="val 13373"/>
                <a:gd name="f10" fmla="val 2308"/>
                <a:gd name="f11" fmla="val 13441"/>
                <a:gd name="f12" fmla="val 2512"/>
                <a:gd name="f13" fmla="val 13509"/>
                <a:gd name="f14" fmla="val 2716"/>
                <a:gd name="f15" fmla="val 2919"/>
                <a:gd name="f16" fmla="val 3123"/>
                <a:gd name="f17" fmla="val 3191"/>
                <a:gd name="f18" fmla="val 3259"/>
                <a:gd name="f19" fmla="val 12762"/>
                <a:gd name="f20" fmla="val 12626"/>
                <a:gd name="f21" fmla="val 12491"/>
                <a:gd name="f22" fmla="val 12423"/>
                <a:gd name="f23" fmla="val 14934"/>
                <a:gd name="f24" fmla="val 4480"/>
                <a:gd name="f25" fmla="val 15002"/>
                <a:gd name="f26" fmla="val 4548"/>
                <a:gd name="f27" fmla="val 15070"/>
                <a:gd name="f28" fmla="val 4684"/>
                <a:gd name="f29" fmla="val 15138"/>
                <a:gd name="f30" fmla="val 4752"/>
                <a:gd name="f31" fmla="val 4888"/>
                <a:gd name="f32" fmla="val 5024"/>
                <a:gd name="f33" fmla="val 14799"/>
                <a:gd name="f34" fmla="val 5091"/>
                <a:gd name="f35" fmla="val 11065"/>
                <a:gd name="f36" fmla="val 10929"/>
                <a:gd name="f37" fmla="val 10861"/>
                <a:gd name="f38" fmla="val 10794"/>
                <a:gd name="f39" fmla="val 10726"/>
                <a:gd name="f40" fmla="val 23963"/>
                <a:gd name="f41" fmla="val 7807"/>
                <a:gd name="f42" fmla="val 7875"/>
                <a:gd name="f43" fmla="val 46771"/>
                <a:gd name="f44" fmla="val 46838"/>
                <a:gd name="f45" fmla="val 1969"/>
                <a:gd name="f46" fmla="val 12558"/>
                <a:gd name="f47" fmla="val 48536"/>
                <a:gd name="f48" fmla="val 12151"/>
                <a:gd name="f49" fmla="val 48671"/>
                <a:gd name="f50" fmla="val 11812"/>
                <a:gd name="f51" fmla="val 48875"/>
                <a:gd name="f52" fmla="val 11472"/>
                <a:gd name="f53" fmla="val 49146"/>
                <a:gd name="f54" fmla="val 11269"/>
                <a:gd name="f55" fmla="val 49418"/>
                <a:gd name="f56" fmla="val 49825"/>
                <a:gd name="f57" fmla="val 50165"/>
                <a:gd name="f58" fmla="val 50640"/>
                <a:gd name="f59" fmla="val 51047"/>
                <a:gd name="f60" fmla="val 51454"/>
                <a:gd name="f61" fmla="val 51794"/>
                <a:gd name="f62" fmla="val 52065"/>
                <a:gd name="f63" fmla="val 52337"/>
                <a:gd name="f64" fmla="val 52541"/>
                <a:gd name="f65" fmla="val 52676"/>
                <a:gd name="f66" fmla="val 52744"/>
                <a:gd name="f67" fmla="val 13780"/>
                <a:gd name="f68" fmla="val 14120"/>
                <a:gd name="f69" fmla="val 14459"/>
                <a:gd name="f70" fmla="val 14731"/>
                <a:gd name="f71" fmla="val 48332"/>
                <a:gd name="f72" fmla="val 48400"/>
                <a:gd name="f73" fmla="val 13848"/>
                <a:gd name="f74" fmla="val 14256"/>
                <a:gd name="f75" fmla="val 48739"/>
                <a:gd name="f76" fmla="val 14595"/>
                <a:gd name="f77" fmla="val 49011"/>
                <a:gd name="f78" fmla="val 14866"/>
                <a:gd name="f79" fmla="val 49350"/>
                <a:gd name="f80" fmla="val 49757"/>
                <a:gd name="f81" fmla="val 15206"/>
                <a:gd name="f82" fmla="val 15274"/>
                <a:gd name="f83" fmla="val 51522"/>
                <a:gd name="f84" fmla="val 51862"/>
                <a:gd name="f85" fmla="val 52201"/>
                <a:gd name="f86" fmla="val 52473"/>
                <a:gd name="f87" fmla="val 52812"/>
                <a:gd name="f88" fmla="val 52880"/>
                <a:gd name="f89" fmla="val 12083"/>
                <a:gd name="f90" fmla="val 11744"/>
                <a:gd name="f91" fmla="val 11404"/>
                <a:gd name="f92" fmla="val 11133"/>
                <a:gd name="f93" fmla="val 3938"/>
                <a:gd name="f94" fmla="val 679"/>
                <a:gd name="f95" fmla="val 747"/>
                <a:gd name="f96" fmla="val 2648"/>
                <a:gd name="f97" fmla="val 951"/>
                <a:gd name="f98" fmla="val 2105"/>
                <a:gd name="f99" fmla="val 1222"/>
                <a:gd name="f100" fmla="val 1630"/>
                <a:gd name="f101" fmla="val 1629"/>
                <a:gd name="f102" fmla="val 1290"/>
                <a:gd name="f103" fmla="val 3870"/>
                <a:gd name="f104" fmla="val 50776"/>
                <a:gd name="f105" fmla="val 51387"/>
                <a:gd name="f106" fmla="val 51997"/>
                <a:gd name="f107" fmla="val 53016"/>
                <a:gd name="f108" fmla="val 53423"/>
                <a:gd name="f109" fmla="val 53695"/>
                <a:gd name="f110" fmla="val 53898"/>
                <a:gd name="f111" fmla="val 53966"/>
                <a:gd name="f112" fmla="val 22062"/>
                <a:gd name="f113" fmla="val 22741"/>
                <a:gd name="f114" fmla="val 23352"/>
                <a:gd name="f115" fmla="val 23895"/>
                <a:gd name="f116" fmla="val 24370"/>
                <a:gd name="f117" fmla="val 24709"/>
                <a:gd name="f118" fmla="val 25049"/>
                <a:gd name="f119" fmla="val 25252"/>
                <a:gd name="f120" fmla="val 25320"/>
                <a:gd name="f121" fmla="val 543"/>
                <a:gd name="f122" fmla="val 611"/>
                <a:gd name="f123" fmla="val 23419"/>
                <a:gd name="f124" fmla="val 815"/>
                <a:gd name="f125" fmla="val 1086"/>
                <a:gd name="f126" fmla="val 24438"/>
                <a:gd name="f127" fmla="val 1494"/>
                <a:gd name="f128" fmla="val 24845"/>
                <a:gd name="f129" fmla="val 2037"/>
                <a:gd name="f130" fmla="val 25184"/>
                <a:gd name="f131" fmla="val 2580"/>
                <a:gd name="f132" fmla="val 25388"/>
                <a:gd name="f133" fmla="val 25456"/>
                <a:gd name="f134" fmla="val 53151"/>
                <a:gd name="f135" fmla="val 53559"/>
                <a:gd name="f136" fmla="val 54102"/>
                <a:gd name="f137" fmla="val 54170"/>
                <a:gd name="f138" fmla="val 1562"/>
                <a:gd name="f139" fmla="val 1154"/>
                <a:gd name="f140" fmla="val 68"/>
                <a:gd name="f141" fmla="val 2444"/>
                <a:gd name="f142" fmla="val 272"/>
                <a:gd name="f143" fmla="val 1765"/>
                <a:gd name="f144" fmla="val 1697"/>
                <a:gd name="f145" fmla="val 2376"/>
                <a:gd name="f146" fmla="val 52269"/>
                <a:gd name="f147" fmla="val 52948"/>
                <a:gd name="f148" fmla="val 54034"/>
                <a:gd name="f149" fmla="val 54373"/>
                <a:gd name="f150" fmla="val 54645"/>
                <a:gd name="f151" fmla="val 22876"/>
                <a:gd name="f152" fmla="val 23555"/>
                <a:gd name="f153" fmla="val 24234"/>
                <a:gd name="f154" fmla="val 25727"/>
                <a:gd name="f155" fmla="val 25931"/>
                <a:gd name="f156" fmla="*/ f0 1 25999"/>
                <a:gd name="f157" fmla="*/ f1 1 54713"/>
                <a:gd name="f158" fmla="+- f4 0 f2"/>
                <a:gd name="f159" fmla="+- f3 0 f2"/>
                <a:gd name="f160" fmla="*/ f159 1 25999"/>
                <a:gd name="f161" fmla="*/ f158 1 54713"/>
                <a:gd name="f162" fmla="*/ 0 1 f160"/>
                <a:gd name="f163" fmla="*/ 25999 1 f160"/>
                <a:gd name="f164" fmla="*/ 0 1 f161"/>
                <a:gd name="f165" fmla="*/ 54713 1 f161"/>
                <a:gd name="f166" fmla="*/ f162 f156 1"/>
                <a:gd name="f167" fmla="*/ f163 f156 1"/>
                <a:gd name="f168" fmla="*/ f165 f157 1"/>
                <a:gd name="f169" fmla="*/ f164 f157 1"/>
              </a:gdLst>
              <a:ahLst/>
              <a:cxnLst>
                <a:cxn ang="3cd4">
                  <a:pos x="hc" y="t"/>
                </a:cxn>
                <a:cxn ang="0">
                  <a:pos x="r" y="vc"/>
                </a:cxn>
                <a:cxn ang="cd4">
                  <a:pos x="hc" y="b"/>
                </a:cxn>
                <a:cxn ang="cd2">
                  <a:pos x="l" y="vc"/>
                </a:cxn>
              </a:cxnLst>
              <a:rect l="f166" t="f169" r="f167" b="f168"/>
              <a:pathLst>
                <a:path w="25999" h="54713">
                  <a:moveTo>
                    <a:pt x="f5" y="f6"/>
                  </a:moveTo>
                  <a:lnTo>
                    <a:pt x="f7" y="f8"/>
                  </a:lnTo>
                  <a:lnTo>
                    <a:pt x="f9" y="f10"/>
                  </a:lnTo>
                  <a:lnTo>
                    <a:pt x="f11" y="f12"/>
                  </a:lnTo>
                  <a:lnTo>
                    <a:pt x="f13" y="f14"/>
                  </a:lnTo>
                  <a:lnTo>
                    <a:pt x="f11" y="f15"/>
                  </a:lnTo>
                  <a:lnTo>
                    <a:pt x="f9" y="f16"/>
                  </a:lnTo>
                  <a:lnTo>
                    <a:pt x="f7" y="f17"/>
                  </a:lnTo>
                  <a:lnTo>
                    <a:pt x="f5" y="f18"/>
                  </a:lnTo>
                  <a:lnTo>
                    <a:pt x="f19" y="f17"/>
                  </a:lnTo>
                  <a:lnTo>
                    <a:pt x="f20" y="f16"/>
                  </a:lnTo>
                  <a:lnTo>
                    <a:pt x="f21" y="f15"/>
                  </a:lnTo>
                  <a:lnTo>
                    <a:pt x="f22" y="f14"/>
                  </a:lnTo>
                  <a:lnTo>
                    <a:pt x="f21" y="f12"/>
                  </a:lnTo>
                  <a:lnTo>
                    <a:pt x="f20" y="f10"/>
                  </a:lnTo>
                  <a:lnTo>
                    <a:pt x="f19" y="f8"/>
                  </a:lnTo>
                  <a:lnTo>
                    <a:pt x="f5" y="f6"/>
                  </a:lnTo>
                  <a:close/>
                  <a:moveTo>
                    <a:pt x="f23" y="f24"/>
                  </a:moveTo>
                  <a:lnTo>
                    <a:pt x="f25" y="f26"/>
                  </a:lnTo>
                  <a:lnTo>
                    <a:pt x="f27" y="f28"/>
                  </a:lnTo>
                  <a:lnTo>
                    <a:pt x="f29" y="f30"/>
                  </a:lnTo>
                  <a:lnTo>
                    <a:pt x="f27" y="f31"/>
                  </a:lnTo>
                  <a:lnTo>
                    <a:pt x="f25" y="f32"/>
                  </a:lnTo>
                  <a:lnTo>
                    <a:pt x="f23" y="f32"/>
                  </a:lnTo>
                  <a:lnTo>
                    <a:pt x="f33" y="f34"/>
                  </a:lnTo>
                  <a:lnTo>
                    <a:pt x="f35" y="f34"/>
                  </a:lnTo>
                  <a:lnTo>
                    <a:pt x="f36" y="f32"/>
                  </a:lnTo>
                  <a:lnTo>
                    <a:pt x="f37" y="f32"/>
                  </a:lnTo>
                  <a:lnTo>
                    <a:pt x="f38" y="f31"/>
                  </a:lnTo>
                  <a:lnTo>
                    <a:pt x="f39" y="f30"/>
                  </a:lnTo>
                  <a:lnTo>
                    <a:pt x="f38" y="f28"/>
                  </a:lnTo>
                  <a:lnTo>
                    <a:pt x="f37" y="f26"/>
                  </a:lnTo>
                  <a:lnTo>
                    <a:pt x="f36" y="f24"/>
                  </a:lnTo>
                  <a:close/>
                  <a:moveTo>
                    <a:pt x="f40" y="f41"/>
                  </a:moveTo>
                  <a:lnTo>
                    <a:pt x="f40" y="f42"/>
                  </a:lnTo>
                  <a:lnTo>
                    <a:pt x="f40" y="f43"/>
                  </a:lnTo>
                  <a:lnTo>
                    <a:pt x="f40" y="f44"/>
                  </a:lnTo>
                  <a:lnTo>
                    <a:pt x="f45" y="f44"/>
                  </a:lnTo>
                  <a:lnTo>
                    <a:pt x="f45" y="f43"/>
                  </a:lnTo>
                  <a:lnTo>
                    <a:pt x="f45" y="f42"/>
                  </a:lnTo>
                  <a:lnTo>
                    <a:pt x="f45" y="f41"/>
                  </a:lnTo>
                  <a:close/>
                  <a:moveTo>
                    <a:pt x="f46" y="f47"/>
                  </a:moveTo>
                  <a:lnTo>
                    <a:pt x="f48" y="f49"/>
                  </a:lnTo>
                  <a:lnTo>
                    <a:pt x="f50" y="f51"/>
                  </a:lnTo>
                  <a:lnTo>
                    <a:pt x="f52" y="f53"/>
                  </a:lnTo>
                  <a:lnTo>
                    <a:pt x="f54" y="f55"/>
                  </a:lnTo>
                  <a:lnTo>
                    <a:pt x="f35" y="f56"/>
                  </a:lnTo>
                  <a:lnTo>
                    <a:pt x="f36" y="f57"/>
                  </a:lnTo>
                  <a:lnTo>
                    <a:pt x="f37" y="f58"/>
                  </a:lnTo>
                  <a:lnTo>
                    <a:pt x="f36" y="f59"/>
                  </a:lnTo>
                  <a:lnTo>
                    <a:pt x="f35" y="f60"/>
                  </a:lnTo>
                  <a:lnTo>
                    <a:pt x="f54" y="f61"/>
                  </a:lnTo>
                  <a:lnTo>
                    <a:pt x="f52" y="f62"/>
                  </a:lnTo>
                  <a:lnTo>
                    <a:pt x="f50" y="f63"/>
                  </a:lnTo>
                  <a:lnTo>
                    <a:pt x="f48" y="f64"/>
                  </a:lnTo>
                  <a:lnTo>
                    <a:pt x="f46" y="f65"/>
                  </a:lnTo>
                  <a:lnTo>
                    <a:pt x="f5" y="f66"/>
                  </a:lnTo>
                  <a:lnTo>
                    <a:pt x="f9" y="f65"/>
                  </a:lnTo>
                  <a:lnTo>
                    <a:pt x="f67" y="f64"/>
                  </a:lnTo>
                  <a:lnTo>
                    <a:pt x="f68" y="f63"/>
                  </a:lnTo>
                  <a:lnTo>
                    <a:pt x="f69" y="f62"/>
                  </a:lnTo>
                  <a:lnTo>
                    <a:pt x="f70" y="f61"/>
                  </a:lnTo>
                  <a:lnTo>
                    <a:pt x="f23" y="f60"/>
                  </a:lnTo>
                  <a:lnTo>
                    <a:pt x="f25" y="f59"/>
                  </a:lnTo>
                  <a:lnTo>
                    <a:pt x="f27" y="f58"/>
                  </a:lnTo>
                  <a:lnTo>
                    <a:pt x="f25" y="f57"/>
                  </a:lnTo>
                  <a:lnTo>
                    <a:pt x="f23" y="f56"/>
                  </a:lnTo>
                  <a:lnTo>
                    <a:pt x="f70" y="f55"/>
                  </a:lnTo>
                  <a:lnTo>
                    <a:pt x="f69" y="f53"/>
                  </a:lnTo>
                  <a:lnTo>
                    <a:pt x="f68" y="f51"/>
                  </a:lnTo>
                  <a:lnTo>
                    <a:pt x="f67" y="f49"/>
                  </a:lnTo>
                  <a:lnTo>
                    <a:pt x="f9" y="f47"/>
                  </a:lnTo>
                  <a:close/>
                  <a:moveTo>
                    <a:pt x="f5" y="f71"/>
                  </a:moveTo>
                  <a:lnTo>
                    <a:pt x="f11" y="f72"/>
                  </a:lnTo>
                  <a:lnTo>
                    <a:pt x="f73" y="f47"/>
                  </a:lnTo>
                  <a:lnTo>
                    <a:pt x="f74" y="f75"/>
                  </a:lnTo>
                  <a:lnTo>
                    <a:pt x="f76" y="f77"/>
                  </a:lnTo>
                  <a:lnTo>
                    <a:pt x="f78" y="f79"/>
                  </a:lnTo>
                  <a:lnTo>
                    <a:pt x="f27" y="f80"/>
                  </a:lnTo>
                  <a:lnTo>
                    <a:pt x="f81" y="f57"/>
                  </a:lnTo>
                  <a:lnTo>
                    <a:pt x="f82" y="f58"/>
                  </a:lnTo>
                  <a:lnTo>
                    <a:pt x="f81" y="f59"/>
                  </a:lnTo>
                  <a:lnTo>
                    <a:pt x="f27" y="f83"/>
                  </a:lnTo>
                  <a:lnTo>
                    <a:pt x="f78" y="f84"/>
                  </a:lnTo>
                  <a:lnTo>
                    <a:pt x="f76" y="f85"/>
                  </a:lnTo>
                  <a:lnTo>
                    <a:pt x="f74" y="f86"/>
                  </a:lnTo>
                  <a:lnTo>
                    <a:pt x="f73" y="f65"/>
                  </a:lnTo>
                  <a:lnTo>
                    <a:pt x="f11" y="f87"/>
                  </a:lnTo>
                  <a:lnTo>
                    <a:pt x="f5" y="f88"/>
                  </a:lnTo>
                  <a:lnTo>
                    <a:pt x="f46" y="f87"/>
                  </a:lnTo>
                  <a:lnTo>
                    <a:pt x="f89" y="f65"/>
                  </a:lnTo>
                  <a:lnTo>
                    <a:pt x="f90" y="f86"/>
                  </a:lnTo>
                  <a:lnTo>
                    <a:pt x="f91" y="f85"/>
                  </a:lnTo>
                  <a:lnTo>
                    <a:pt x="f92" y="f84"/>
                  </a:lnTo>
                  <a:lnTo>
                    <a:pt x="f36" y="f83"/>
                  </a:lnTo>
                  <a:lnTo>
                    <a:pt x="f38" y="f59"/>
                  </a:lnTo>
                  <a:lnTo>
                    <a:pt x="f39" y="f58"/>
                  </a:lnTo>
                  <a:lnTo>
                    <a:pt x="f38" y="f57"/>
                  </a:lnTo>
                  <a:lnTo>
                    <a:pt x="f36" y="f80"/>
                  </a:lnTo>
                  <a:lnTo>
                    <a:pt x="f92" y="f79"/>
                  </a:lnTo>
                  <a:lnTo>
                    <a:pt x="f91" y="f77"/>
                  </a:lnTo>
                  <a:lnTo>
                    <a:pt x="f90" y="f75"/>
                  </a:lnTo>
                  <a:lnTo>
                    <a:pt x="f89" y="f47"/>
                  </a:lnTo>
                  <a:lnTo>
                    <a:pt x="f46" y="f72"/>
                  </a:lnTo>
                  <a:lnTo>
                    <a:pt x="f5" y="f71"/>
                  </a:lnTo>
                  <a:close/>
                  <a:moveTo>
                    <a:pt x="f93" y="f94"/>
                  </a:moveTo>
                  <a:lnTo>
                    <a:pt x="f18" y="f95"/>
                  </a:lnTo>
                  <a:lnTo>
                    <a:pt x="f96" y="f97"/>
                  </a:lnTo>
                  <a:lnTo>
                    <a:pt x="f98" y="f99"/>
                  </a:lnTo>
                  <a:lnTo>
                    <a:pt x="f100" y="f101"/>
                  </a:lnTo>
                  <a:lnTo>
                    <a:pt x="f102" y="f98"/>
                  </a:lnTo>
                  <a:lnTo>
                    <a:pt x="f97" y="f96"/>
                  </a:lnTo>
                  <a:lnTo>
                    <a:pt x="f95" y="f18"/>
                  </a:lnTo>
                  <a:lnTo>
                    <a:pt x="f95" y="f103"/>
                  </a:lnTo>
                  <a:lnTo>
                    <a:pt x="f95" y="f104"/>
                  </a:lnTo>
                  <a:lnTo>
                    <a:pt x="f95" y="f105"/>
                  </a:lnTo>
                  <a:lnTo>
                    <a:pt x="f97" y="f106"/>
                  </a:lnTo>
                  <a:lnTo>
                    <a:pt x="f102" y="f64"/>
                  </a:lnTo>
                  <a:lnTo>
                    <a:pt x="f100" y="f107"/>
                  </a:lnTo>
                  <a:lnTo>
                    <a:pt x="f98" y="f108"/>
                  </a:lnTo>
                  <a:lnTo>
                    <a:pt x="f96" y="f109"/>
                  </a:lnTo>
                  <a:lnTo>
                    <a:pt x="f18" y="f110"/>
                  </a:lnTo>
                  <a:lnTo>
                    <a:pt x="f93" y="f111"/>
                  </a:lnTo>
                  <a:lnTo>
                    <a:pt x="f112" y="f111"/>
                  </a:lnTo>
                  <a:lnTo>
                    <a:pt x="f113" y="f110"/>
                  </a:lnTo>
                  <a:lnTo>
                    <a:pt x="f114" y="f109"/>
                  </a:lnTo>
                  <a:lnTo>
                    <a:pt x="f115" y="f108"/>
                  </a:lnTo>
                  <a:lnTo>
                    <a:pt x="f116" y="f107"/>
                  </a:lnTo>
                  <a:lnTo>
                    <a:pt x="f117" y="f64"/>
                  </a:lnTo>
                  <a:lnTo>
                    <a:pt x="f118" y="f106"/>
                  </a:lnTo>
                  <a:lnTo>
                    <a:pt x="f119" y="f105"/>
                  </a:lnTo>
                  <a:lnTo>
                    <a:pt x="f120" y="f104"/>
                  </a:lnTo>
                  <a:lnTo>
                    <a:pt x="f120" y="f103"/>
                  </a:lnTo>
                  <a:lnTo>
                    <a:pt x="f119" y="f18"/>
                  </a:lnTo>
                  <a:lnTo>
                    <a:pt x="f118" y="f96"/>
                  </a:lnTo>
                  <a:lnTo>
                    <a:pt x="f117" y="f98"/>
                  </a:lnTo>
                  <a:lnTo>
                    <a:pt x="f116" y="f101"/>
                  </a:lnTo>
                  <a:lnTo>
                    <a:pt x="f115" y="f99"/>
                  </a:lnTo>
                  <a:lnTo>
                    <a:pt x="f114" y="f97"/>
                  </a:lnTo>
                  <a:lnTo>
                    <a:pt x="f113" y="f95"/>
                  </a:lnTo>
                  <a:lnTo>
                    <a:pt x="f112" y="f94"/>
                  </a:lnTo>
                  <a:close/>
                  <a:moveTo>
                    <a:pt x="f112" y="f121"/>
                  </a:moveTo>
                  <a:lnTo>
                    <a:pt x="f113" y="f122"/>
                  </a:lnTo>
                  <a:lnTo>
                    <a:pt x="f123" y="f124"/>
                  </a:lnTo>
                  <a:lnTo>
                    <a:pt x="f40" y="f125"/>
                  </a:lnTo>
                  <a:lnTo>
                    <a:pt x="f126" y="f127"/>
                  </a:lnTo>
                  <a:lnTo>
                    <a:pt x="f128" y="f129"/>
                  </a:lnTo>
                  <a:lnTo>
                    <a:pt x="f130" y="f131"/>
                  </a:lnTo>
                  <a:lnTo>
                    <a:pt x="f132" y="f17"/>
                  </a:lnTo>
                  <a:lnTo>
                    <a:pt x="f133" y="f103"/>
                  </a:lnTo>
                  <a:lnTo>
                    <a:pt x="f133" y="f104"/>
                  </a:lnTo>
                  <a:lnTo>
                    <a:pt x="f132" y="f60"/>
                  </a:lnTo>
                  <a:lnTo>
                    <a:pt x="f130" y="f62"/>
                  </a:lnTo>
                  <a:lnTo>
                    <a:pt x="f128" y="f65"/>
                  </a:lnTo>
                  <a:lnTo>
                    <a:pt x="f126" y="f134"/>
                  </a:lnTo>
                  <a:lnTo>
                    <a:pt x="f40" y="f135"/>
                  </a:lnTo>
                  <a:lnTo>
                    <a:pt x="f123" y="f110"/>
                  </a:lnTo>
                  <a:lnTo>
                    <a:pt x="f113" y="f136"/>
                  </a:lnTo>
                  <a:lnTo>
                    <a:pt x="f112" y="f137"/>
                  </a:lnTo>
                  <a:lnTo>
                    <a:pt x="f93" y="f137"/>
                  </a:lnTo>
                  <a:lnTo>
                    <a:pt x="f18" y="f136"/>
                  </a:lnTo>
                  <a:lnTo>
                    <a:pt x="f131" y="f110"/>
                  </a:lnTo>
                  <a:lnTo>
                    <a:pt x="f129" y="f135"/>
                  </a:lnTo>
                  <a:lnTo>
                    <a:pt x="f138" y="f134"/>
                  </a:lnTo>
                  <a:lnTo>
                    <a:pt x="f139" y="f65"/>
                  </a:lnTo>
                  <a:lnTo>
                    <a:pt x="f124" y="f62"/>
                  </a:lnTo>
                  <a:lnTo>
                    <a:pt x="f122" y="f60"/>
                  </a:lnTo>
                  <a:lnTo>
                    <a:pt x="f121" y="f104"/>
                  </a:lnTo>
                  <a:lnTo>
                    <a:pt x="f121" y="f103"/>
                  </a:lnTo>
                  <a:lnTo>
                    <a:pt x="f122" y="f17"/>
                  </a:lnTo>
                  <a:lnTo>
                    <a:pt x="f124" y="f131"/>
                  </a:lnTo>
                  <a:lnTo>
                    <a:pt x="f139" y="f129"/>
                  </a:lnTo>
                  <a:lnTo>
                    <a:pt x="f138" y="f127"/>
                  </a:lnTo>
                  <a:lnTo>
                    <a:pt x="f129" y="f125"/>
                  </a:lnTo>
                  <a:lnTo>
                    <a:pt x="f131" y="f124"/>
                  </a:lnTo>
                  <a:lnTo>
                    <a:pt x="f18" y="f122"/>
                  </a:lnTo>
                  <a:lnTo>
                    <a:pt x="f93" y="f121"/>
                  </a:lnTo>
                  <a:close/>
                  <a:moveTo>
                    <a:pt x="f93" y="f2"/>
                  </a:moveTo>
                  <a:lnTo>
                    <a:pt x="f16" y="f140"/>
                  </a:lnTo>
                  <a:lnTo>
                    <a:pt x="f141" y="f142"/>
                  </a:lnTo>
                  <a:lnTo>
                    <a:pt x="f143" y="f122"/>
                  </a:lnTo>
                  <a:lnTo>
                    <a:pt x="f139" y="f139"/>
                  </a:lnTo>
                  <a:lnTo>
                    <a:pt x="f94" y="f144"/>
                  </a:lnTo>
                  <a:lnTo>
                    <a:pt x="f142" y="f145"/>
                  </a:lnTo>
                  <a:lnTo>
                    <a:pt x="f140" y="f16"/>
                  </a:lnTo>
                  <a:lnTo>
                    <a:pt x="f2" y="f103"/>
                  </a:lnTo>
                  <a:lnTo>
                    <a:pt x="f2" y="f104"/>
                  </a:lnTo>
                  <a:lnTo>
                    <a:pt x="f140" y="f83"/>
                  </a:lnTo>
                  <a:lnTo>
                    <a:pt x="f142" y="f146"/>
                  </a:lnTo>
                  <a:lnTo>
                    <a:pt x="f94" y="f147"/>
                  </a:lnTo>
                  <a:lnTo>
                    <a:pt x="f139" y="f135"/>
                  </a:lnTo>
                  <a:lnTo>
                    <a:pt x="f143" y="f148"/>
                  </a:lnTo>
                  <a:lnTo>
                    <a:pt x="f141" y="f149"/>
                  </a:lnTo>
                  <a:lnTo>
                    <a:pt x="f16" y="f150"/>
                  </a:lnTo>
                  <a:lnTo>
                    <a:pt x="f93" y="f4"/>
                  </a:lnTo>
                  <a:lnTo>
                    <a:pt x="f112" y="f4"/>
                  </a:lnTo>
                  <a:lnTo>
                    <a:pt x="f151" y="f150"/>
                  </a:lnTo>
                  <a:lnTo>
                    <a:pt x="f152" y="f149"/>
                  </a:lnTo>
                  <a:lnTo>
                    <a:pt x="f153" y="f148"/>
                  </a:lnTo>
                  <a:lnTo>
                    <a:pt x="f128" y="f135"/>
                  </a:lnTo>
                  <a:lnTo>
                    <a:pt x="f120" y="f147"/>
                  </a:lnTo>
                  <a:lnTo>
                    <a:pt x="f154" y="f146"/>
                  </a:lnTo>
                  <a:lnTo>
                    <a:pt x="f155" y="f83"/>
                  </a:lnTo>
                  <a:lnTo>
                    <a:pt x="f3" y="f104"/>
                  </a:lnTo>
                  <a:lnTo>
                    <a:pt x="f3" y="f103"/>
                  </a:lnTo>
                  <a:lnTo>
                    <a:pt x="f155" y="f16"/>
                  </a:lnTo>
                  <a:lnTo>
                    <a:pt x="f154" y="f145"/>
                  </a:lnTo>
                  <a:lnTo>
                    <a:pt x="f120" y="f144"/>
                  </a:lnTo>
                  <a:lnTo>
                    <a:pt x="f128" y="f139"/>
                  </a:lnTo>
                  <a:lnTo>
                    <a:pt x="f153" y="f122"/>
                  </a:lnTo>
                  <a:lnTo>
                    <a:pt x="f152" y="f142"/>
                  </a:lnTo>
                  <a:lnTo>
                    <a:pt x="f151" y="f140"/>
                  </a:lnTo>
                  <a:lnTo>
                    <a:pt x="f112" y="f2"/>
                  </a:lnTo>
                  <a:close/>
                </a:path>
              </a:pathLst>
            </a:custGeom>
            <a:solidFill>
              <a:srgbClr val="FFFFFF"/>
            </a:solidFill>
            <a:ln w="19046" cap="flat">
              <a:solidFill>
                <a:srgbClr val="1C4587"/>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Dosis"/>
                <a:ea typeface="Dosis"/>
                <a:cs typeface="Dosis"/>
              </a:endParaRPr>
            </a:p>
          </p:txBody>
        </p:sp>
        <p:sp>
          <p:nvSpPr>
            <p:cNvPr id="9" name="Shape 680"/>
            <p:cNvSpPr/>
            <p:nvPr/>
          </p:nvSpPr>
          <p:spPr>
            <a:xfrm>
              <a:off x="3722751" y="2032948"/>
              <a:ext cx="1968584" cy="3482071"/>
            </a:xfrm>
            <a:prstGeom prst="rect">
              <a:avLst/>
            </a:prstGeom>
            <a:solidFill>
              <a:srgbClr val="F3F3F3"/>
            </a:solidFill>
            <a:ln w="19046" cap="flat">
              <a:solidFill>
                <a:srgbClr val="1C4587"/>
              </a:solidFill>
              <a:prstDash val="solid"/>
              <a:round/>
            </a:ln>
          </p:spPr>
          <p:txBody>
            <a:bodyPr vert="horz" wrap="square" lIns="91421" tIns="91421" rIns="91421" bIns="91421"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000" b="0" i="0" u="none" strike="noStrike" kern="1200" cap="none" spc="0" baseline="0">
                  <a:solidFill>
                    <a:srgbClr val="999999"/>
                  </a:solidFill>
                  <a:uFillTx/>
                  <a:latin typeface="Dosis"/>
                  <a:ea typeface="Dosis"/>
                  <a:cs typeface="Dosis"/>
                </a:rPr>
                <a:t>Place your screenshot here</a:t>
              </a:r>
            </a:p>
          </p:txBody>
        </p:sp>
      </p:grpSp>
      <p:pic>
        <p:nvPicPr>
          <p:cNvPr id="10" name="圖片 7" descr="18519043_1490273537713238_1447002524_o.jpg">
            <a:extLst>
              <a:ext uri="{FF2B5EF4-FFF2-40B4-BE49-F238E27FC236}">
                <a16:creationId xmlns:a16="http://schemas.microsoft.com/office/drawing/2014/main" id="{00000000-0000-0000-0000-000000000000}"/>
              </a:ext>
            </a:extLst>
          </p:cNvPr>
          <p:cNvPicPr>
            <a:picLocks noChangeAspect="1"/>
          </p:cNvPicPr>
          <p:nvPr/>
        </p:nvPicPr>
        <p:blipFill>
          <a:blip r:embed="rId4"/>
          <a:stretch>
            <a:fillRect/>
          </a:stretch>
        </p:blipFill>
        <p:spPr>
          <a:xfrm>
            <a:off x="3739429" y="2050139"/>
            <a:ext cx="1943026" cy="3456002"/>
          </a:xfrm>
          <a:prstGeom prst="rect">
            <a:avLst/>
          </a:prstGeom>
          <a:noFill/>
          <a:ln cap="flat">
            <a:noFill/>
          </a:ln>
        </p:spPr>
      </p:pic>
      <p:cxnSp>
        <p:nvCxnSpPr>
          <p:cNvPr id="11" name="直線單箭頭接點 8"/>
          <p:cNvCxnSpPr/>
          <p:nvPr/>
        </p:nvCxnSpPr>
        <p:spPr>
          <a:xfrm>
            <a:off x="3330921" y="2271561"/>
            <a:ext cx="467999" cy="0"/>
          </a:xfrm>
          <a:prstGeom prst="straightConnector1">
            <a:avLst/>
          </a:prstGeom>
          <a:noFill/>
          <a:ln w="28575" cap="flat">
            <a:solidFill>
              <a:srgbClr val="FF0000"/>
            </a:solidFill>
            <a:custDash>
              <a:ds d="100000" sp="100000"/>
            </a:custDash>
            <a:miter/>
            <a:tailEnd type="arrow"/>
          </a:ln>
          <a:effectLst>
            <a:outerShdw dist="38096" dir="2700000" algn="tl">
              <a:srgbClr val="000000">
                <a:alpha val="40000"/>
              </a:srgbClr>
            </a:outerShdw>
          </a:effectLst>
        </p:spPr>
      </p:cxnSp>
      <p:pic>
        <p:nvPicPr>
          <p:cNvPr id="12" name="圖片 2">
            <a:extLst>
              <a:ext uri="{FF2B5EF4-FFF2-40B4-BE49-F238E27FC236}">
                <a16:creationId xmlns:a16="http://schemas.microsoft.com/office/drawing/2014/main" id="{00000000-0000-0000-0000-000000000000}"/>
              </a:ext>
            </a:extLst>
          </p:cNvPr>
          <p:cNvPicPr>
            <a:picLocks noChangeAspect="1"/>
          </p:cNvPicPr>
          <p:nvPr/>
        </p:nvPicPr>
        <p:blipFill>
          <a:blip r:embed="rId5"/>
          <a:srcRect l="16699" t="8710" r="14001" b="6989"/>
          <a:stretch>
            <a:fillRect/>
          </a:stretch>
        </p:blipFill>
        <p:spPr>
          <a:xfrm>
            <a:off x="6555233" y="4564428"/>
            <a:ext cx="1703088" cy="1605604"/>
          </a:xfrm>
          <a:prstGeom prst="rect">
            <a:avLst/>
          </a:prstGeom>
          <a:noFill/>
          <a:ln cap="flat">
            <a:noFill/>
          </a:ln>
        </p:spPr>
      </p:pic>
      <p:pic>
        <p:nvPicPr>
          <p:cNvPr id="13" name="圖片 15">
            <a:extLst>
              <a:ext uri="{FF2B5EF4-FFF2-40B4-BE49-F238E27FC236}">
                <a16:creationId xmlns:a16="http://schemas.microsoft.com/office/drawing/2014/main" id="{00000000-0000-0000-0000-000000000000}"/>
              </a:ext>
            </a:extLst>
          </p:cNvPr>
          <p:cNvPicPr>
            <a:picLocks noChangeAspect="1"/>
          </p:cNvPicPr>
          <p:nvPr/>
        </p:nvPicPr>
        <p:blipFill>
          <a:blip r:embed="rId6"/>
          <a:srcRect l="25622" t="12298" r="23261"/>
          <a:stretch>
            <a:fillRect/>
          </a:stretch>
        </p:blipFill>
        <p:spPr>
          <a:xfrm>
            <a:off x="1260582" y="4564428"/>
            <a:ext cx="1478319" cy="1605604"/>
          </a:xfrm>
          <a:prstGeom prst="rect">
            <a:avLst/>
          </a:prstGeom>
          <a:noFill/>
          <a:ln cap="flat">
            <a:noFill/>
          </a:ln>
        </p:spPr>
      </p:pic>
      <p:sp>
        <p:nvSpPr>
          <p:cNvPr id="1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3</a:t>
            </a:r>
            <a:r>
              <a:rPr lang="en-US" altLang="zh-TW" sz="1400" b="0" i="0" u="none" strike="noStrike" kern="1200" cap="none" spc="0" baseline="0" dirty="0" smtClean="0">
                <a:solidFill>
                  <a:srgbClr val="000000"/>
                </a:solidFill>
                <a:uFillTx/>
                <a:latin typeface="Verdana" pitchFamily="34"/>
                <a:ea typeface="新細明體"/>
                <a:cs typeface=""/>
              </a:rPr>
              <a:t>2</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name="Slide15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運動禁藥濫用對身體的危害</a:t>
            </a:r>
            <a:endParaRPr lang="en-US"/>
          </a:p>
        </p:txBody>
      </p:sp>
      <p:sp>
        <p:nvSpPr>
          <p:cNvPr id="3" name="內容版面配置區 2"/>
          <p:cNvSpPr txBox="1">
            <a:spLocks noGrp="1"/>
          </p:cNvSpPr>
          <p:nvPr>
            <p:ph idx="1"/>
          </p:nvPr>
        </p:nvSpPr>
        <p:spPr/>
        <p:txBody>
          <a:bodyPr/>
          <a:lstStyle/>
          <a:p>
            <a:pPr lvl="0"/>
            <a:r>
              <a:rPr lang="zh-TW" dirty="0"/>
              <a:t>前中國舉重冠軍</a:t>
            </a:r>
            <a:endParaRPr lang="en-US" dirty="0"/>
          </a:p>
          <a:p>
            <a:pPr lvl="1"/>
            <a:r>
              <a:rPr lang="zh-TW" altLang="en-US" dirty="0" smtClean="0"/>
              <a:t>資料來源</a:t>
            </a:r>
            <a:r>
              <a:rPr lang="en-US" altLang="zh-TW" dirty="0" smtClean="0"/>
              <a:t>:</a:t>
            </a:r>
          </a:p>
          <a:p>
            <a:pPr marL="457200" lvl="1" indent="0">
              <a:buNone/>
            </a:pPr>
            <a:r>
              <a:rPr lang="en-US" altLang="zh-TW" sz="2400" dirty="0"/>
              <a:t>[http://www.epochtimes.com/b5/6/5/12/n1316174.htm</a:t>
            </a:r>
            <a:r>
              <a:rPr lang="en-US" altLang="zh-TW" sz="2400" dirty="0" smtClean="0"/>
              <a:t>]</a:t>
            </a:r>
          </a:p>
          <a:p>
            <a:pPr marL="457200" lvl="1" indent="0">
              <a:buNone/>
            </a:pPr>
            <a:r>
              <a:rPr lang="en-US" altLang="zh-TW" sz="2400" dirty="0"/>
              <a:t>[https://tw.appledaily.com/new/realtime/20160810/925719</a:t>
            </a:r>
            <a:r>
              <a:rPr lang="en-US" altLang="zh-TW" sz="2400" dirty="0" smtClean="0"/>
              <a:t>/]</a:t>
            </a:r>
            <a:endParaRPr lang="en-US" sz="2400" dirty="0"/>
          </a:p>
          <a:p>
            <a:pPr lvl="0"/>
            <a:r>
              <a:rPr lang="zh-TW" dirty="0"/>
              <a:t>前東德女子鉛球</a:t>
            </a:r>
            <a:r>
              <a:rPr lang="zh-TW" dirty="0" smtClean="0"/>
              <a:t>運動員</a:t>
            </a:r>
            <a:endParaRPr lang="en-US" altLang="zh-TW" dirty="0" smtClean="0"/>
          </a:p>
          <a:p>
            <a:pPr lvl="1"/>
            <a:r>
              <a:rPr lang="zh-TW" altLang="en-US" dirty="0" smtClean="0"/>
              <a:t>資料來源</a:t>
            </a:r>
            <a:r>
              <a:rPr lang="en-US" altLang="zh-TW" dirty="0" smtClean="0"/>
              <a:t>:</a:t>
            </a:r>
          </a:p>
          <a:p>
            <a:pPr marL="457200" lvl="1" indent="0">
              <a:buNone/>
            </a:pPr>
            <a:r>
              <a:rPr lang="en-US" altLang="zh-TW" sz="2400" dirty="0" smtClean="0"/>
              <a:t>[</a:t>
            </a:r>
            <a:r>
              <a:rPr lang="en-US" altLang="zh-TW" sz="2400" dirty="0"/>
              <a:t>http://www.storm.mg/lifestyle/356308]</a:t>
            </a:r>
            <a:endParaRPr lang="zh-TW" altLang="zh-TW" sz="2400" dirty="0"/>
          </a:p>
          <a:p>
            <a:pPr marL="457200" lvl="1" indent="0">
              <a:buNone/>
            </a:pPr>
            <a:r>
              <a:rPr lang="en-US" altLang="zh-TW" sz="2400" dirty="0"/>
              <a:t>[http://www.peoplenews.tw/news/bb546440-0e7e-4f4b-ab8f-c91802d906f8]</a:t>
            </a:r>
            <a:endParaRPr lang="zh-TW" altLang="zh-TW" sz="2400" dirty="0"/>
          </a:p>
          <a:p>
            <a:pPr lvl="0"/>
            <a:endParaRPr lang="en-US" dirty="0"/>
          </a:p>
          <a:p>
            <a:pPr lvl="0"/>
            <a:endParaRPr lang="en-US" dirty="0"/>
          </a:p>
          <a:p>
            <a:pPr lvl="0"/>
            <a:endParaRPr lang="en-US" dirty="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3</a:t>
            </a:r>
            <a:r>
              <a:rPr lang="en-US" altLang="zh-TW" sz="1400" b="0" i="0" u="none" strike="noStrike" kern="1200" cap="none" spc="0" baseline="0" dirty="0" smtClean="0">
                <a:solidFill>
                  <a:srgbClr val="000000"/>
                </a:solidFill>
                <a:uFillTx/>
                <a:latin typeface="Verdana" pitchFamily="34"/>
                <a:ea typeface="新細明體"/>
                <a:cs typeface=""/>
              </a:rPr>
              <a:t>3</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13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規範的演進</a:t>
            </a:r>
            <a:endParaRPr lang="en-US"/>
          </a:p>
        </p:txBody>
      </p:sp>
      <p:sp>
        <p:nvSpPr>
          <p:cNvPr id="3" name="內容版面配置區 2"/>
          <p:cNvSpPr txBox="1">
            <a:spLocks noGrp="1"/>
          </p:cNvSpPr>
          <p:nvPr>
            <p:ph idx="1"/>
          </p:nvPr>
        </p:nvSpPr>
        <p:spPr>
          <a:xfrm>
            <a:off x="170480" y="1782302"/>
            <a:ext cx="8834036" cy="4343857"/>
          </a:xfrm>
        </p:spPr>
        <p:txBody>
          <a:bodyPr/>
          <a:lstStyle/>
          <a:p>
            <a:pPr lvl="0"/>
            <a:r>
              <a:rPr lang="en-US" dirty="0"/>
              <a:t>2005</a:t>
            </a:r>
            <a:r>
              <a:rPr lang="zh-TW" dirty="0"/>
              <a:t>年</a:t>
            </a:r>
            <a:r>
              <a:rPr lang="en-US" dirty="0"/>
              <a:t>WADA</a:t>
            </a:r>
            <a:r>
              <a:rPr lang="zh-TW" dirty="0"/>
              <a:t>公告之禁用藥品</a:t>
            </a:r>
            <a:r>
              <a:rPr lang="en-US" dirty="0"/>
              <a:t>/</a:t>
            </a:r>
            <a:r>
              <a:rPr lang="zh-TW" dirty="0"/>
              <a:t>物質共有九大類</a:t>
            </a:r>
            <a:endParaRPr lang="en-US" dirty="0"/>
          </a:p>
          <a:p>
            <a:pPr lvl="1"/>
            <a:r>
              <a:rPr lang="en-US" sz="2400" dirty="0"/>
              <a:t>(S1) </a:t>
            </a:r>
            <a:r>
              <a:rPr lang="zh-TW" sz="2400" dirty="0"/>
              <a:t>同化性物質、</a:t>
            </a:r>
            <a:r>
              <a:rPr lang="en-US" sz="2400" dirty="0"/>
              <a:t>(S2) </a:t>
            </a:r>
            <a:r>
              <a:rPr lang="zh-TW" sz="2400" dirty="0"/>
              <a:t>荷爾蒙及相關物質、</a:t>
            </a:r>
            <a:r>
              <a:rPr lang="en-US" sz="2400" dirty="0"/>
              <a:t>(S3)</a:t>
            </a:r>
            <a:r>
              <a:rPr lang="el-GR" sz="2400" dirty="0"/>
              <a:t>β2</a:t>
            </a:r>
            <a:r>
              <a:rPr lang="zh-TW" sz="2400" dirty="0"/>
              <a:t>致效劑、</a:t>
            </a:r>
            <a:r>
              <a:rPr lang="en-US" sz="2400" dirty="0"/>
              <a:t>(S4) </a:t>
            </a:r>
            <a:r>
              <a:rPr lang="zh-TW" sz="2400" dirty="0"/>
              <a:t>抗雌激素活性製劑、</a:t>
            </a:r>
            <a:r>
              <a:rPr lang="en-US" sz="2400" dirty="0"/>
              <a:t>(S5) </a:t>
            </a:r>
            <a:r>
              <a:rPr lang="zh-TW" sz="2400" dirty="0"/>
              <a:t>利尿劑及其他遮蔽劑、</a:t>
            </a:r>
            <a:r>
              <a:rPr lang="en-US" sz="2400" dirty="0"/>
              <a:t>(S6) </a:t>
            </a:r>
            <a:r>
              <a:rPr lang="zh-TW" sz="2400" dirty="0"/>
              <a:t>興奮劑、</a:t>
            </a:r>
            <a:r>
              <a:rPr lang="en-US" sz="2400" dirty="0"/>
              <a:t>(S7) </a:t>
            </a:r>
            <a:r>
              <a:rPr lang="zh-TW" sz="2400" dirty="0"/>
              <a:t>麻醉藥品、</a:t>
            </a:r>
            <a:r>
              <a:rPr lang="en-US" sz="2400" dirty="0"/>
              <a:t>(S8) </a:t>
            </a:r>
            <a:r>
              <a:rPr lang="zh-TW" sz="2400" dirty="0"/>
              <a:t>大麻類及</a:t>
            </a:r>
            <a:r>
              <a:rPr lang="en-US" sz="2400" dirty="0"/>
              <a:t>(S9) </a:t>
            </a:r>
            <a:r>
              <a:rPr lang="zh-TW" sz="2400" dirty="0"/>
              <a:t>腎上腺糖皮質類固醇，</a:t>
            </a:r>
          </a:p>
          <a:p>
            <a:pPr lvl="1"/>
            <a:r>
              <a:rPr lang="en-US" sz="2400" dirty="0"/>
              <a:t>S1~S5</a:t>
            </a:r>
            <a:r>
              <a:rPr lang="zh-TW" sz="2400" dirty="0"/>
              <a:t>不論賽內或賽外都</a:t>
            </a:r>
            <a:r>
              <a:rPr lang="zh-TW" sz="2400" dirty="0" smtClean="0"/>
              <a:t>不可用</a:t>
            </a:r>
            <a:r>
              <a:rPr lang="zh-TW" sz="2400" dirty="0"/>
              <a:t>，</a:t>
            </a:r>
            <a:r>
              <a:rPr lang="en-US" sz="2400" dirty="0"/>
              <a:t>S6-S9</a:t>
            </a:r>
            <a:r>
              <a:rPr lang="zh-TW" sz="2400" dirty="0"/>
              <a:t>屬於賽內禁用</a:t>
            </a:r>
          </a:p>
          <a:p>
            <a:pPr lvl="0"/>
            <a:r>
              <a:rPr lang="en-US" dirty="0"/>
              <a:t>2012</a:t>
            </a:r>
            <a:r>
              <a:rPr lang="zh-TW" dirty="0"/>
              <a:t>年</a:t>
            </a:r>
            <a:r>
              <a:rPr lang="en-US" dirty="0"/>
              <a:t>WADA</a:t>
            </a:r>
            <a:r>
              <a:rPr lang="zh-TW" dirty="0"/>
              <a:t>公告之禁用藥品</a:t>
            </a:r>
            <a:r>
              <a:rPr lang="en-US" dirty="0"/>
              <a:t>/</a:t>
            </a:r>
            <a:r>
              <a:rPr lang="zh-TW" dirty="0"/>
              <a:t>物質共有十大類</a:t>
            </a:r>
            <a:endParaRPr lang="en-US" dirty="0"/>
          </a:p>
          <a:p>
            <a:pPr lvl="1"/>
            <a:r>
              <a:rPr lang="en-US" dirty="0"/>
              <a:t>S0 </a:t>
            </a:r>
            <a:r>
              <a:rPr lang="zh-TW" dirty="0"/>
              <a:t>未經核可物質</a:t>
            </a:r>
            <a:r>
              <a:rPr lang="en-US" dirty="0"/>
              <a:t>(</a:t>
            </a:r>
            <a:r>
              <a:rPr lang="en-US" dirty="0" err="1"/>
              <a:t>nonapproved</a:t>
            </a:r>
            <a:r>
              <a:rPr lang="en-US" dirty="0"/>
              <a:t> substances)  </a:t>
            </a:r>
          </a:p>
          <a:p>
            <a:pPr marL="0" lvl="0" indent="0">
              <a:buNone/>
            </a:pPr>
            <a:endParaRPr lang="en-US" dirty="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4</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9E2D24B-6D38-4957-9737-DC3C678EAFAD}" type="slidenum">
              <a:t>5</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3"/>
          <p:cNvSpPr txBox="1">
            <a:spLocks noGrp="1"/>
          </p:cNvSpPr>
          <p:nvPr>
            <p:ph idx="1"/>
          </p:nvPr>
        </p:nvSpPr>
        <p:spPr>
          <a:xfrm>
            <a:off x="170480" y="1456840"/>
            <a:ext cx="8803038" cy="4100992"/>
          </a:xfrm>
        </p:spPr>
        <p:txBody>
          <a:bodyPr/>
          <a:lstStyle/>
          <a:p>
            <a:pPr lvl="0"/>
            <a:r>
              <a:rPr lang="zh-TW" sz="2800" dirty="0">
                <a:cs typeface="Times New Roman" pitchFamily="18"/>
              </a:rPr>
              <a:t>運動禁藥可分為禁用之物質</a:t>
            </a:r>
            <a:r>
              <a:rPr lang="en-US" sz="2800" dirty="0">
                <a:cs typeface="Times New Roman" pitchFamily="18"/>
              </a:rPr>
              <a:t>( prohibited substances)</a:t>
            </a:r>
            <a:r>
              <a:rPr lang="zh-TW" sz="2800" dirty="0">
                <a:cs typeface="Times New Roman" pitchFamily="18"/>
              </a:rPr>
              <a:t>、禁用之方法</a:t>
            </a:r>
            <a:r>
              <a:rPr lang="en-US" sz="2800" dirty="0">
                <a:cs typeface="Times New Roman" pitchFamily="18"/>
              </a:rPr>
              <a:t>(prohibited method s) </a:t>
            </a:r>
            <a:r>
              <a:rPr lang="zh-TW" sz="2800" dirty="0">
                <a:cs typeface="Times New Roman" pitchFamily="18"/>
              </a:rPr>
              <a:t>、特定運動項目禁用物質</a:t>
            </a:r>
            <a:r>
              <a:rPr lang="en-US" sz="2800" dirty="0">
                <a:cs typeface="Times New Roman" pitchFamily="18"/>
              </a:rPr>
              <a:t>(substances prohibited in particular sports) </a:t>
            </a:r>
            <a:r>
              <a:rPr lang="zh-TW" sz="2800" dirty="0">
                <a:cs typeface="Times New Roman" pitchFamily="18"/>
              </a:rPr>
              <a:t>及監控計畫</a:t>
            </a:r>
            <a:r>
              <a:rPr lang="en-US" sz="2800" dirty="0">
                <a:cs typeface="Times New Roman" pitchFamily="18"/>
              </a:rPr>
              <a:t>(monitoring program) </a:t>
            </a:r>
            <a:r>
              <a:rPr lang="zh-TW" sz="2800" dirty="0">
                <a:cs typeface="Times New Roman" pitchFamily="18"/>
              </a:rPr>
              <a:t>藥品</a:t>
            </a:r>
            <a:r>
              <a:rPr lang="en-US" sz="2800" dirty="0">
                <a:cs typeface="Times New Roman" pitchFamily="18"/>
              </a:rPr>
              <a:t>/</a:t>
            </a:r>
            <a:r>
              <a:rPr lang="zh-TW" sz="2800" dirty="0">
                <a:cs typeface="Times New Roman" pitchFamily="18"/>
              </a:rPr>
              <a:t>物質</a:t>
            </a:r>
            <a:endParaRPr lang="en-US" sz="2800" dirty="0">
              <a:cs typeface="Times New Roman" pitchFamily="18"/>
            </a:endParaRPr>
          </a:p>
          <a:p>
            <a:pPr lvl="0"/>
            <a:endParaRPr lang="en-US" sz="1400" dirty="0">
              <a:cs typeface="Times New Roman" pitchFamily="18"/>
            </a:endParaRPr>
          </a:p>
          <a:p>
            <a:pPr lvl="0"/>
            <a:r>
              <a:rPr lang="en-US" sz="2800" dirty="0">
                <a:cs typeface="Times New Roman" pitchFamily="18"/>
              </a:rPr>
              <a:t>similar chemical structure or similar biological effect(s)</a:t>
            </a:r>
          </a:p>
          <a:p>
            <a:pPr lvl="0"/>
            <a:endParaRPr lang="en-US" sz="1200" dirty="0">
              <a:cs typeface="Times New Roman" pitchFamily="18"/>
            </a:endParaRPr>
          </a:p>
          <a:p>
            <a:pPr lvl="0"/>
            <a:r>
              <a:rPr lang="en-US" sz="2800" dirty="0">
                <a:cs typeface="Times New Roman" pitchFamily="18"/>
              </a:rPr>
              <a:t>include but not limited </a:t>
            </a:r>
            <a:r>
              <a:rPr lang="en-US" sz="2800" dirty="0" smtClean="0">
                <a:cs typeface="Times New Roman" pitchFamily="18"/>
              </a:rPr>
              <a:t>to</a:t>
            </a:r>
          </a:p>
          <a:p>
            <a:pPr lvl="0"/>
            <a:r>
              <a:rPr lang="zh-TW" altLang="zh-TW" sz="2800" dirty="0"/>
              <a:t>禁藥清單中所列的名稱為其一般名</a:t>
            </a:r>
            <a:r>
              <a:rPr lang="en-US" altLang="zh-TW" sz="2800" dirty="0"/>
              <a:t>(generic name) </a:t>
            </a:r>
            <a:endParaRPr lang="zh-TW" sz="2800" dirty="0">
              <a:cs typeface="Times New Roman" pitchFamily="18"/>
            </a:endParaRPr>
          </a:p>
        </p:txBody>
      </p:sp>
      <p:sp>
        <p:nvSpPr>
          <p:cNvPr id="4" name="Rectangle 5"/>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1" u="none" strike="noStrike" kern="1200" cap="none" spc="0" baseline="0">
                <a:solidFill>
                  <a:srgbClr val="663300"/>
                </a:solidFill>
                <a:uFillTx/>
                <a:latin typeface="Times New Roman" pitchFamily="18"/>
                <a:ea typeface="標楷體" pitchFamily="65"/>
              </a:rPr>
              <a:t>WADA </a:t>
            </a:r>
            <a:r>
              <a:rPr lang="zh-TW" sz="4400" b="1" i="1" u="none" strike="noStrike" kern="1200" cap="none" spc="0" baseline="0">
                <a:solidFill>
                  <a:srgbClr val="663300"/>
                </a:solidFill>
                <a:uFillTx/>
                <a:latin typeface="Verdana" pitchFamily="34"/>
                <a:ea typeface="標楷體" pitchFamily="65"/>
              </a:rPr>
              <a:t>運動禁藥清單</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B3F7A5F-14F6-4A3C-8BF2-D6CBFE3215D4}" type="slidenum">
              <a:t>6</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a:t>運動禁藥的分類</a:t>
            </a:r>
            <a:endParaRPr lang="zh-TW" b="1" i="1">
              <a:solidFill>
                <a:srgbClr val="663300"/>
              </a:solidFill>
            </a:endParaRPr>
          </a:p>
        </p:txBody>
      </p:sp>
      <p:sp>
        <p:nvSpPr>
          <p:cNvPr id="4" name="Rectangle 3"/>
          <p:cNvSpPr txBox="1">
            <a:spLocks noGrp="1"/>
          </p:cNvSpPr>
          <p:nvPr>
            <p:ph idx="1"/>
          </p:nvPr>
        </p:nvSpPr>
        <p:spPr>
          <a:xfrm>
            <a:off x="340961" y="1628775"/>
            <a:ext cx="8334719" cy="4467228"/>
          </a:xfrm>
        </p:spPr>
        <p:txBody>
          <a:bodyPr/>
          <a:lstStyle/>
          <a:p>
            <a:pPr lvl="0"/>
            <a:r>
              <a:rPr lang="zh-TW"/>
              <a:t>禁用之藥品</a:t>
            </a:r>
            <a:r>
              <a:rPr lang="en-US"/>
              <a:t>/</a:t>
            </a:r>
            <a:r>
              <a:rPr lang="zh-TW"/>
              <a:t>物質</a:t>
            </a:r>
            <a:r>
              <a:rPr lang="en-US"/>
              <a:t> (prohibited substances)--S</a:t>
            </a:r>
          </a:p>
          <a:p>
            <a:pPr lvl="0"/>
            <a:r>
              <a:rPr lang="zh-TW"/>
              <a:t>禁用之方法</a:t>
            </a:r>
            <a:r>
              <a:rPr lang="en-US"/>
              <a:t> (prohibited methods)--M</a:t>
            </a:r>
          </a:p>
          <a:p>
            <a:pPr lvl="0"/>
            <a:r>
              <a:rPr lang="zh-TW"/>
              <a:t>特定運動項目禁用物質</a:t>
            </a:r>
            <a:r>
              <a:rPr lang="en-US"/>
              <a:t> (substances prohibited in particular sports)--P</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13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-(1)</a:t>
            </a:r>
            <a:endParaRPr lang="en-US"/>
          </a:p>
        </p:txBody>
      </p:sp>
      <p:sp>
        <p:nvSpPr>
          <p:cNvPr id="3" name="內容版面配置區 2"/>
          <p:cNvSpPr txBox="1">
            <a:spLocks noGrp="1"/>
          </p:cNvSpPr>
          <p:nvPr>
            <p:ph idx="1"/>
          </p:nvPr>
        </p:nvSpPr>
        <p:spPr/>
        <p:txBody>
          <a:bodyPr/>
          <a:lstStyle/>
          <a:p>
            <a:pPr lvl="0"/>
            <a:r>
              <a:rPr lang="zh-TW" dirty="0">
                <a:cs typeface="Times New Roman" pitchFamily="18"/>
              </a:rPr>
              <a:t>一、賽內及賽外禁用藥品</a:t>
            </a:r>
            <a:r>
              <a:rPr lang="en-US" dirty="0">
                <a:cs typeface="Times New Roman" pitchFamily="18"/>
              </a:rPr>
              <a:t>/</a:t>
            </a:r>
            <a:r>
              <a:rPr lang="zh-TW" dirty="0">
                <a:cs typeface="Times New Roman" pitchFamily="18"/>
              </a:rPr>
              <a:t>物質及方法</a:t>
            </a:r>
          </a:p>
          <a:p>
            <a:pPr lvl="0"/>
            <a:r>
              <a:rPr lang="en-US" dirty="0">
                <a:cs typeface="Times New Roman" pitchFamily="18"/>
              </a:rPr>
              <a:t>(</a:t>
            </a:r>
            <a:r>
              <a:rPr lang="zh-TW" dirty="0">
                <a:cs typeface="Times New Roman" pitchFamily="18"/>
              </a:rPr>
              <a:t>一</a:t>
            </a:r>
            <a:r>
              <a:rPr lang="en-US" dirty="0">
                <a:cs typeface="Times New Roman" pitchFamily="18"/>
              </a:rPr>
              <a:t>) </a:t>
            </a:r>
            <a:r>
              <a:rPr lang="zh-TW" dirty="0">
                <a:cs typeface="Times New Roman" pitchFamily="18"/>
              </a:rPr>
              <a:t>禁用藥品</a:t>
            </a:r>
          </a:p>
          <a:p>
            <a:pPr lvl="1"/>
            <a:r>
              <a:rPr lang="en-US" dirty="0">
                <a:cs typeface="Times New Roman" pitchFamily="18"/>
              </a:rPr>
              <a:t>S0. </a:t>
            </a:r>
            <a:r>
              <a:rPr lang="zh-TW" dirty="0">
                <a:cs typeface="Times New Roman" pitchFamily="18"/>
              </a:rPr>
              <a:t>未經核可藥品</a:t>
            </a:r>
            <a:r>
              <a:rPr lang="en-US" dirty="0">
                <a:cs typeface="Times New Roman" pitchFamily="18"/>
              </a:rPr>
              <a:t>/</a:t>
            </a:r>
            <a:r>
              <a:rPr lang="zh-TW" dirty="0">
                <a:cs typeface="Times New Roman" pitchFamily="18"/>
              </a:rPr>
              <a:t>物質</a:t>
            </a:r>
            <a:r>
              <a:rPr lang="en-US" dirty="0">
                <a:cs typeface="Times New Roman" pitchFamily="18"/>
              </a:rPr>
              <a:t>(non -approved substances)</a:t>
            </a:r>
            <a:endParaRPr lang="zh-TW" dirty="0">
              <a:cs typeface="Times New Roman" pitchFamily="18"/>
            </a:endParaRPr>
          </a:p>
          <a:p>
            <a:pPr lvl="1"/>
            <a:r>
              <a:rPr lang="zh-TW" dirty="0">
                <a:cs typeface="Times New Roman" pitchFamily="18"/>
              </a:rPr>
              <a:t>任何未列入禁用</a:t>
            </a:r>
            <a:r>
              <a:rPr lang="zh-TW" dirty="0" smtClean="0">
                <a:cs typeface="Times New Roman" pitchFamily="18"/>
              </a:rPr>
              <a:t>清單</a:t>
            </a:r>
            <a:r>
              <a:rPr lang="zh-TW" altLang="en-US" dirty="0" smtClean="0">
                <a:cs typeface="Times New Roman" pitchFamily="18"/>
              </a:rPr>
              <a:t>、</a:t>
            </a:r>
            <a:r>
              <a:rPr lang="zh-TW" dirty="0" smtClean="0">
                <a:cs typeface="Times New Roman" pitchFamily="18"/>
              </a:rPr>
              <a:t>未經</a:t>
            </a:r>
            <a:r>
              <a:rPr lang="zh-TW" dirty="0">
                <a:cs typeface="Times New Roman" pitchFamily="18"/>
              </a:rPr>
              <a:t>政府衛生主管機關核准使用於人體治療</a:t>
            </a:r>
            <a:r>
              <a:rPr lang="en-US" dirty="0">
                <a:cs typeface="Times New Roman" pitchFamily="18"/>
              </a:rPr>
              <a:t> (</a:t>
            </a:r>
            <a:r>
              <a:rPr lang="zh-TW" dirty="0">
                <a:cs typeface="Times New Roman" pitchFamily="18"/>
              </a:rPr>
              <a:t>如</a:t>
            </a:r>
            <a:r>
              <a:rPr lang="en-US" dirty="0">
                <a:cs typeface="Times New Roman" pitchFamily="18"/>
              </a:rPr>
              <a:t>:</a:t>
            </a:r>
            <a:r>
              <a:rPr lang="zh-TW" dirty="0">
                <a:cs typeface="Times New Roman" pitchFamily="18"/>
              </a:rPr>
              <a:t>藥品仍在臨床前實驗階段或醫療臨床研究階段或取消許可、新興合成藥品、動物用藥</a:t>
            </a:r>
            <a:r>
              <a:rPr lang="en-US" dirty="0">
                <a:cs typeface="Times New Roman" pitchFamily="18"/>
              </a:rPr>
              <a:t>) </a:t>
            </a:r>
            <a:r>
              <a:rPr lang="zh-TW" dirty="0">
                <a:cs typeface="Times New Roman" pitchFamily="18"/>
              </a:rPr>
              <a:t>之藥品</a:t>
            </a:r>
            <a:r>
              <a:rPr lang="en-US" dirty="0">
                <a:cs typeface="Times New Roman" pitchFamily="18"/>
              </a:rPr>
              <a:t>/</a:t>
            </a:r>
            <a:r>
              <a:rPr lang="zh-TW" dirty="0">
                <a:cs typeface="Times New Roman" pitchFamily="18"/>
              </a:rPr>
              <a:t>物質</a:t>
            </a:r>
          </a:p>
          <a:p>
            <a:pPr lvl="0"/>
            <a:endParaRPr lang="en-US" dirty="0">
              <a:cs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7</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138">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119658"/>
            <a:ext cx="8229600" cy="1143000"/>
          </a:xfrm>
        </p:spPr>
        <p:txBody>
          <a:bodyPr/>
          <a:lstStyle/>
          <a:p>
            <a:pPr lvl="0"/>
            <a:r>
              <a:rPr lang="en-US" b="1"/>
              <a:t>WADA</a:t>
            </a:r>
            <a:r>
              <a:rPr lang="zh-TW" b="1"/>
              <a:t>公告之運動禁藥清單</a:t>
            </a:r>
            <a:r>
              <a:rPr lang="en-US" b="1"/>
              <a:t>-(2)</a:t>
            </a:r>
            <a:endParaRPr lang="en-US"/>
          </a:p>
        </p:txBody>
      </p:sp>
      <p:sp>
        <p:nvSpPr>
          <p:cNvPr id="3" name="內容版面配置區 2"/>
          <p:cNvSpPr txBox="1">
            <a:spLocks noGrp="1"/>
          </p:cNvSpPr>
          <p:nvPr>
            <p:ph idx="1"/>
          </p:nvPr>
        </p:nvSpPr>
        <p:spPr>
          <a:xfrm>
            <a:off x="216977" y="1262658"/>
            <a:ext cx="8648056" cy="4863501"/>
          </a:xfrm>
        </p:spPr>
        <p:txBody>
          <a:bodyPr/>
          <a:lstStyle/>
          <a:p>
            <a:pPr lvl="0"/>
            <a:r>
              <a:rPr lang="en-US" sz="2800" dirty="0"/>
              <a:t>S1. </a:t>
            </a:r>
            <a:r>
              <a:rPr lang="zh-TW" sz="2800" dirty="0"/>
              <a:t>同化性物質</a:t>
            </a:r>
            <a:r>
              <a:rPr lang="en-US" sz="2800" dirty="0"/>
              <a:t>(anabolic agents)</a:t>
            </a:r>
            <a:endParaRPr lang="zh-TW" sz="2800" dirty="0"/>
          </a:p>
          <a:p>
            <a:pPr lvl="1"/>
            <a:r>
              <a:rPr lang="zh-TW" sz="2400" dirty="0"/>
              <a:t>同化性物質能夠促進細胞的生長與分化，促進胺基酸與蛋白質的生成，使肌肉增大，甚至提升骨骼強度，刺激紅血球增生等，而最被廣為人知的同化性物質，就是睪固酮</a:t>
            </a:r>
            <a:endParaRPr lang="en-US" sz="2400" dirty="0"/>
          </a:p>
          <a:p>
            <a:pPr lvl="1"/>
            <a:r>
              <a:rPr lang="en-US" sz="2400" dirty="0"/>
              <a:t>1. </a:t>
            </a:r>
            <a:r>
              <a:rPr lang="zh-TW" sz="2400" dirty="0"/>
              <a:t>同化性雄性類固醇</a:t>
            </a:r>
            <a:r>
              <a:rPr lang="en-US" sz="2400" dirty="0"/>
              <a:t>(anabolic androgenic steroids)</a:t>
            </a:r>
            <a:endParaRPr lang="zh-TW" sz="2000" dirty="0"/>
          </a:p>
          <a:p>
            <a:pPr lvl="1"/>
            <a:r>
              <a:rPr lang="en-US" sz="2400" b="1" dirty="0">
                <a:solidFill>
                  <a:srgbClr val="7030A0"/>
                </a:solidFill>
              </a:rPr>
              <a:t>1a. </a:t>
            </a:r>
            <a:r>
              <a:rPr lang="zh-TW" sz="2400" dirty="0"/>
              <a:t>外源性物質</a:t>
            </a:r>
            <a:r>
              <a:rPr lang="en-US" sz="2400" dirty="0"/>
              <a:t>, </a:t>
            </a:r>
            <a:r>
              <a:rPr lang="zh-TW" sz="2400" dirty="0"/>
              <a:t>例如：</a:t>
            </a:r>
            <a:r>
              <a:rPr lang="en-US" sz="2400" dirty="0"/>
              <a:t>methyl-1-testosterone, </a:t>
            </a:r>
            <a:r>
              <a:rPr lang="en-US" sz="2400" dirty="0" err="1"/>
              <a:t>methylnortestosterone</a:t>
            </a:r>
            <a:r>
              <a:rPr lang="en-US" sz="2400" dirty="0"/>
              <a:t>, </a:t>
            </a:r>
            <a:r>
              <a:rPr lang="en-US" sz="2400" dirty="0" err="1"/>
              <a:t>methyltestosterone</a:t>
            </a:r>
            <a:r>
              <a:rPr lang="en-US" sz="2400" dirty="0"/>
              <a:t>…</a:t>
            </a:r>
          </a:p>
          <a:p>
            <a:pPr lvl="1"/>
            <a:r>
              <a:rPr lang="en-US" sz="2400" b="1" dirty="0">
                <a:solidFill>
                  <a:srgbClr val="7030A0"/>
                </a:solidFill>
              </a:rPr>
              <a:t>1b.</a:t>
            </a:r>
            <a:r>
              <a:rPr lang="zh-TW" sz="2400" dirty="0"/>
              <a:t>內生性物質</a:t>
            </a:r>
            <a:r>
              <a:rPr lang="en-US" sz="2400" dirty="0"/>
              <a:t>,</a:t>
            </a:r>
            <a:r>
              <a:rPr lang="zh-TW" sz="2400" dirty="0"/>
              <a:t>例如：</a:t>
            </a:r>
            <a:r>
              <a:rPr lang="en-US" sz="2400" dirty="0"/>
              <a:t> </a:t>
            </a:r>
            <a:r>
              <a:rPr lang="en-US" sz="2400" dirty="0" err="1"/>
              <a:t>androstenediol</a:t>
            </a:r>
            <a:r>
              <a:rPr lang="zh-TW" sz="2400" dirty="0"/>
              <a:t>、</a:t>
            </a:r>
            <a:r>
              <a:rPr lang="en-US" sz="2400" dirty="0" err="1"/>
              <a:t>dihydrotestosterone</a:t>
            </a:r>
            <a:r>
              <a:rPr lang="en-US" sz="2400" dirty="0"/>
              <a:t>…</a:t>
            </a:r>
            <a:r>
              <a:rPr lang="zh-TW" sz="2400" dirty="0"/>
              <a:t>以及上述藥品</a:t>
            </a:r>
            <a:r>
              <a:rPr lang="en-US" sz="2400" dirty="0"/>
              <a:t> (</a:t>
            </a:r>
            <a:r>
              <a:rPr lang="zh-TW" sz="2400" dirty="0"/>
              <a:t>但不僅限於</a:t>
            </a:r>
            <a:r>
              <a:rPr lang="en-US" sz="2400" dirty="0"/>
              <a:t>)</a:t>
            </a:r>
            <a:r>
              <a:rPr lang="zh-TW" sz="2400" dirty="0"/>
              <a:t>之代謝物及異構物</a:t>
            </a:r>
            <a:r>
              <a:rPr lang="en-US" sz="2400" dirty="0"/>
              <a:t>…</a:t>
            </a:r>
          </a:p>
          <a:p>
            <a:pPr lvl="1"/>
            <a:r>
              <a:rPr lang="zh-TW" sz="2000" dirty="0" smtClean="0">
                <a:hlinkClick r:id="rId2"/>
              </a:rPr>
              <a:t>詳細</a:t>
            </a:r>
            <a:r>
              <a:rPr lang="zh-TW" altLang="en-US" sz="2000" dirty="0" smtClean="0">
                <a:hlinkClick r:id="rId2"/>
              </a:rPr>
              <a:t>品</a:t>
            </a:r>
            <a:r>
              <a:rPr lang="zh-TW" altLang="en-US" sz="2000" dirty="0">
                <a:hlinkClick r:id="rId2"/>
              </a:rPr>
              <a:t>項</a:t>
            </a:r>
            <a:r>
              <a:rPr lang="zh-TW" sz="2000" dirty="0" smtClean="0">
                <a:hlinkClick r:id="rId2"/>
              </a:rPr>
              <a:t>內容 </a:t>
            </a:r>
            <a:r>
              <a:rPr lang="zh-TW" sz="2000" dirty="0">
                <a:hlinkClick r:id="rId2"/>
              </a:rPr>
              <a:t>可至</a:t>
            </a:r>
            <a:r>
              <a:rPr lang="en-US" sz="2000" dirty="0">
                <a:hlinkClick r:id="rId2"/>
              </a:rPr>
              <a:t> https://www.wada-ama.org/sites/default/files/prohibited_list_2018_en.pdf</a:t>
            </a:r>
            <a:r>
              <a:rPr lang="en-US" sz="2000" dirty="0"/>
              <a:t> </a:t>
            </a:r>
          </a:p>
          <a:p>
            <a:pPr lvl="1"/>
            <a:endParaRPr lang="zh-TW" sz="2000" dirty="0"/>
          </a:p>
          <a:p>
            <a:pPr lvl="1"/>
            <a:endParaRPr lang="zh-TW" sz="2400" dirty="0"/>
          </a:p>
          <a:p>
            <a:pPr lvl="0"/>
            <a:endParaRPr lang="en-US" sz="2800" dirty="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8</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13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a:t>WADA</a:t>
            </a:r>
            <a:r>
              <a:rPr lang="zh-TW" b="1"/>
              <a:t>公告之運動禁藥清單</a:t>
            </a:r>
            <a:r>
              <a:rPr lang="en-US" b="1"/>
              <a:t>-(3)</a:t>
            </a:r>
            <a:endParaRPr lang="en-US"/>
          </a:p>
        </p:txBody>
      </p:sp>
      <p:sp>
        <p:nvSpPr>
          <p:cNvPr id="3" name="內容版面配置區 2"/>
          <p:cNvSpPr txBox="1">
            <a:spLocks noGrp="1"/>
          </p:cNvSpPr>
          <p:nvPr>
            <p:ph idx="1"/>
          </p:nvPr>
        </p:nvSpPr>
        <p:spPr/>
        <p:txBody>
          <a:bodyPr/>
          <a:lstStyle/>
          <a:p>
            <a:pPr lvl="1"/>
            <a:r>
              <a:rPr lang="en-US" sz="2400" b="1">
                <a:solidFill>
                  <a:srgbClr val="7030A0"/>
                </a:solidFill>
              </a:rPr>
              <a:t>2. </a:t>
            </a:r>
            <a:r>
              <a:rPr lang="zh-TW"/>
              <a:t>其他同化性製劑</a:t>
            </a:r>
            <a:r>
              <a:rPr lang="en-US"/>
              <a:t>(other anabolic agents)</a:t>
            </a:r>
            <a:endParaRPr lang="zh-TW"/>
          </a:p>
          <a:p>
            <a:pPr lvl="1"/>
            <a:r>
              <a:rPr lang="zh-TW"/>
              <a:t>包括</a:t>
            </a:r>
            <a:r>
              <a:rPr lang="en-US"/>
              <a:t>(</a:t>
            </a:r>
            <a:r>
              <a:rPr lang="zh-TW"/>
              <a:t>但不僅限於</a:t>
            </a:r>
            <a:r>
              <a:rPr lang="en-US"/>
              <a:t>)</a:t>
            </a:r>
            <a:r>
              <a:rPr lang="zh-TW"/>
              <a:t>下列藥品</a:t>
            </a:r>
            <a:r>
              <a:rPr lang="en-US"/>
              <a:t>:</a:t>
            </a:r>
            <a:endParaRPr lang="zh-TW"/>
          </a:p>
          <a:p>
            <a:pPr lvl="1"/>
            <a:r>
              <a:rPr lang="en-US"/>
              <a:t>Clenbuterol, zeranol, tibolone, zilpaterol, </a:t>
            </a:r>
            <a:r>
              <a:rPr lang="zh-TW"/>
              <a:t>選擇性雄性素接受體調節劑</a:t>
            </a:r>
            <a:r>
              <a:rPr lang="en-US"/>
              <a:t>(selective androgen receptor modulators, SARMs)</a:t>
            </a:r>
            <a:endParaRPr lang="zh-TW"/>
          </a:p>
          <a:p>
            <a:pPr lvl="0"/>
            <a:endParaRPr lang="en-US"/>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9</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49</TotalTime>
  <Words>2818</Words>
  <Application>Microsoft Office PowerPoint</Application>
  <PresentationFormat>如螢幕大小 (4:3)</PresentationFormat>
  <Paragraphs>216</Paragraphs>
  <Slides>33</Slides>
  <Notes>3</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33</vt:i4>
      </vt:variant>
    </vt:vector>
  </HeadingPairs>
  <TitlesOfParts>
    <vt:vector size="44" baseType="lpstr">
      <vt:lpstr>Dosis</vt:lpstr>
      <vt:lpstr>微軟正黑體</vt:lpstr>
      <vt:lpstr>新細明體</vt:lpstr>
      <vt:lpstr>標楷體</vt:lpstr>
      <vt:lpstr>Arial</vt:lpstr>
      <vt:lpstr>Calibri</vt:lpstr>
      <vt:lpstr>Calibri Light</vt:lpstr>
      <vt:lpstr>Century Gothic</vt:lpstr>
      <vt:lpstr>Times New Roman</vt:lpstr>
      <vt:lpstr>Verdana</vt:lpstr>
      <vt:lpstr>課程名稱</vt:lpstr>
      <vt:lpstr>運動與禁藥</vt:lpstr>
      <vt:lpstr>課程大綱</vt:lpstr>
      <vt:lpstr>運動禁藥管制</vt:lpstr>
      <vt:lpstr>WADA規範的演進</vt:lpstr>
      <vt:lpstr>PowerPoint 簡報</vt:lpstr>
      <vt:lpstr>運動禁藥的分類</vt:lpstr>
      <vt:lpstr>WADA公告之運動禁藥清單-(1)</vt:lpstr>
      <vt:lpstr>WADA公告之運動禁藥清單-(2)</vt:lpstr>
      <vt:lpstr>WADA公告之運動禁藥清單-(3)</vt:lpstr>
      <vt:lpstr>WADA公告之運動禁藥清單-(4)</vt:lpstr>
      <vt:lpstr>WADA公告之運動禁藥清單-(5)</vt:lpstr>
      <vt:lpstr>WADA公告之運動禁藥清單-(6)</vt:lpstr>
      <vt:lpstr>WADA公告之運動禁藥清單-(7)</vt:lpstr>
      <vt:lpstr>WADA公告之運動禁藥清單-(8)</vt:lpstr>
      <vt:lpstr>WADA公告之運動禁藥清單-(9)</vt:lpstr>
      <vt:lpstr>WADA公告之運動禁藥清單-(10)</vt:lpstr>
      <vt:lpstr>WADA公告之運動禁藥清單-(11)</vt:lpstr>
      <vt:lpstr>WADA公告之運動禁藥清單-(12)</vt:lpstr>
      <vt:lpstr>WADA公告之運動禁藥清單-(13)</vt:lpstr>
      <vt:lpstr>WADA公告之運動禁藥清單-(14)</vt:lpstr>
      <vt:lpstr>WADA公告之運動禁藥清單-(15)</vt:lpstr>
      <vt:lpstr>WADA公告之運動禁藥清單-(16)</vt:lpstr>
      <vt:lpstr>WADA公告之運動禁藥清單-(17)</vt:lpstr>
      <vt:lpstr>WADA公告之運動禁藥清單-(18)</vt:lpstr>
      <vt:lpstr>PowerPoint 簡報</vt:lpstr>
      <vt:lpstr>PowerPoint 簡報</vt:lpstr>
      <vt:lpstr>PowerPoint 簡報</vt:lpstr>
      <vt:lpstr>PowerPoint 簡報</vt:lpstr>
      <vt:lpstr>PowerPoint 簡報</vt:lpstr>
      <vt:lpstr>案例分析</vt:lpstr>
      <vt:lpstr>　Oxethazaine</vt:lpstr>
      <vt:lpstr>運動禁藥查詢系統</vt:lpstr>
      <vt:lpstr>運動禁藥濫用對身體的危害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user</cp:lastModifiedBy>
  <cp:revision>68</cp:revision>
  <dcterms:created xsi:type="dcterms:W3CDTF">2017-11-07T02:54:43Z</dcterms:created>
  <dcterms:modified xsi:type="dcterms:W3CDTF">2018-06-16T09:05:46Z</dcterms:modified>
</cp:coreProperties>
</file>