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Lora"/>
      <p:regular r:id="rId26"/>
      <p:bold r:id="rId27"/>
      <p:italic r:id="rId28"/>
      <p:boldItalic r:id="rId29"/>
    </p:embeddedFont>
    <p:embeddedFont>
      <p:font typeface="Quattrocento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D634897-51A2-42DC-BC57-DF2FE7893799}">
  <a:tblStyle styleId="{1D634897-51A2-42DC-BC57-DF2FE7893799}" styleName="Table_0">
    <a:wholeTbl>
      <a:tcTxStyle b="off" i="off">
        <a:font>
          <a:latin typeface="+mn-lt"/>
          <a:ea typeface="+mn-lt"/>
          <a:cs typeface="+mn-l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+mn-lt"/>
          <a:ea typeface="+mn-lt"/>
          <a:cs typeface="+mn-l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+mn-lt"/>
          <a:ea typeface="+mn-lt"/>
          <a:cs typeface="+mn-l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+mn-lt"/>
          <a:ea typeface="+mn-lt"/>
          <a:cs typeface="+mn-l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+mn-lt"/>
          <a:ea typeface="+mn-lt"/>
          <a:cs typeface="+mn-l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ora-regular.fntdata"/><Relationship Id="rId25" Type="http://schemas.openxmlformats.org/officeDocument/2006/relationships/slide" Target="slides/slide19.xml"/><Relationship Id="rId28" Type="http://schemas.openxmlformats.org/officeDocument/2006/relationships/font" Target="fonts/Lora-italic.fntdata"/><Relationship Id="rId27" Type="http://schemas.openxmlformats.org/officeDocument/2006/relationships/font" Target="fonts/Lor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ora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QuattrocentoSans-bold.fntdata"/><Relationship Id="rId30" Type="http://schemas.openxmlformats.org/officeDocument/2006/relationships/font" Target="fonts/QuattrocentoSans-regular.fntdata"/><Relationship Id="rId11" Type="http://schemas.openxmlformats.org/officeDocument/2006/relationships/slide" Target="slides/slide5.xml"/><Relationship Id="rId33" Type="http://schemas.openxmlformats.org/officeDocument/2006/relationships/font" Target="fonts/QuattrocentoSans-boldItalic.fntdata"/><Relationship Id="rId10" Type="http://schemas.openxmlformats.org/officeDocument/2006/relationships/slide" Target="slides/slide4.xml"/><Relationship Id="rId32" Type="http://schemas.openxmlformats.org/officeDocument/2006/relationships/font" Target="fonts/Quattrocento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6" name="Google Shape;37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解構身體組成成分 (脂肪、肌肉、骨質和水分等)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認識多種科研和家居測量方法的原理 (水中量重法、DEXA、Bodpod、BIA生物電阻分析、皮摺法和圍度法等)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比較不同方法的利弊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常見錯誤及提高準確性的方法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數據分析、進度評估及跟進建議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即場肌肉及體脂測量示範 (多款體脂磅、皮摺夾和圍度儀等)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http://www.dreye-health.com/SingularController?service=goCheck&amp;path=bmr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文獻針對運動員提出男性運動員脂肪百分比高於15%， 女性運動員高於25%則屬於過重的狀態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 http://www.topendsports.com/testing/bodycomposition–about.htm）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1.Turocy, P. S., DePalma, B. F., Horswill, C. A., Laquale, K. M., Martin, T. J., Perry, A. C., ... &amp; Utter, A. C. (2011). National athletic trainers' association position statement: safe weight loss and maintenance practices in sport and exercise. Journal of athletic training, 46(3), 322-336.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去脂體重 – ⇧ 對爆發力、肌力、肌耐力有利</a:t>
            </a:r>
            <a:b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但對有氧耐力、跳躍運動有害</a:t>
            </a:r>
            <a:b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體脂肪率 – 較少的脂肪通常=更好的表现</a:t>
            </a:r>
            <a:b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使速度、耐力、平衡、敏捷和跳躍能力更好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 for optimal body size and composition for a given sport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misleading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Elite athletes define optimal performance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do elite athletes define optimal body?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always the case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371600" y="3886200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2309020" y="-251621"/>
            <a:ext cx="452595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 rot="5400000">
            <a:off x="4732335" y="2171704"/>
            <a:ext cx="5851529" cy="2057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541334" y="190506"/>
            <a:ext cx="5851529" cy="6019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5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15"/>
          <p:cNvSpPr/>
          <p:nvPr/>
        </p:nvSpPr>
        <p:spPr>
          <a:xfrm>
            <a:off x="817475" y="1238356"/>
            <a:ext cx="405900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/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cxnSp>
        <p:nvCxnSpPr>
          <p:cNvPr id="105" name="Google Shape;105;p15"/>
          <p:cNvCxnSpPr/>
          <p:nvPr/>
        </p:nvCxnSpPr>
        <p:spPr>
          <a:xfrm>
            <a:off x="5265650" y="1508967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16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16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3" name="Google Shape;113;p17"/>
          <p:cNvSpPr txBox="1"/>
          <p:nvPr>
            <p:ph idx="1" type="subTitle"/>
          </p:nvPr>
        </p:nvSpPr>
        <p:spPr>
          <a:xfrm>
            <a:off x="1371600" y="3886200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722311" y="4406895"/>
            <a:ext cx="7772400" cy="1362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722311" y="2906713"/>
            <a:ext cx="7772400" cy="15001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18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457200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2" type="body"/>
          </p:nvPr>
        </p:nvSpPr>
        <p:spPr>
          <a:xfrm>
            <a:off x="4648196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457200" y="1535113"/>
            <a:ext cx="4040184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2" type="body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0"/>
          <p:cNvSpPr txBox="1"/>
          <p:nvPr>
            <p:ph idx="3" type="body"/>
          </p:nvPr>
        </p:nvSpPr>
        <p:spPr>
          <a:xfrm>
            <a:off x="4645023" y="1535113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0"/>
          <p:cNvSpPr txBox="1"/>
          <p:nvPr>
            <p:ph idx="4" type="body"/>
          </p:nvPr>
        </p:nvSpPr>
        <p:spPr>
          <a:xfrm>
            <a:off x="4645023" y="2174872"/>
            <a:ext cx="4041776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20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20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type="objTx">
  <p:cSld name="OBJECT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457200" y="273048"/>
            <a:ext cx="3008311" cy="1162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3575047" y="273048"/>
            <a:ext cx="5111752" cy="5853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2" type="body"/>
          </p:nvPr>
        </p:nvSpPr>
        <p:spPr>
          <a:xfrm>
            <a:off x="457200" y="1435095"/>
            <a:ext cx="3008311" cy="469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22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22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type="picTx">
  <p:cSld name="PICTURE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1792288" y="4800600"/>
            <a:ext cx="5486400" cy="5667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2" name="Google Shape;152;p23"/>
          <p:cNvSpPr txBox="1"/>
          <p:nvPr>
            <p:ph idx="2" type="pic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23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23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23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 rot="5400000">
            <a:off x="2309020" y="-251621"/>
            <a:ext cx="452595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24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24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24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 rot="5400000">
            <a:off x="4732335" y="2171704"/>
            <a:ext cx="5851529" cy="2057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 rot="5400000">
            <a:off x="541334" y="190506"/>
            <a:ext cx="5851529" cy="6019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25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25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722311" y="4406895"/>
            <a:ext cx="7772400" cy="1362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722311" y="2906713"/>
            <a:ext cx="7772400" cy="15001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457200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8196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57200" y="1535113"/>
            <a:ext cx="4040184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4645023" y="1535113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4645023" y="2174872"/>
            <a:ext cx="4041776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457200" y="273048"/>
            <a:ext cx="3008311" cy="1162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3575047" y="273048"/>
            <a:ext cx="5111752" cy="5853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457200" y="1435095"/>
            <a:ext cx="3008311" cy="469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792288" y="4800600"/>
            <a:ext cx="5486400" cy="5667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0"/>
          <p:cNvSpPr txBox="1"/>
          <p:nvPr>
            <p:ph idx="2" type="pic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BPC\Downloads\教育部logo991006-1.png"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PC\AppData\Local\Temp\Rar$DR60.735\A703(修正型).png" id="16" name="Google Shape;1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BPC\Downloads\教育部logo991006-1.png" id="92" name="Google Shape;92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PC\AppData\Local\Temp\Rar$DR60.735\A703(修正型).png" id="93" name="Google Shape;9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ctrTitle"/>
          </p:nvPr>
        </p:nvSpPr>
        <p:spPr>
          <a:xfrm>
            <a:off x="682745" y="822960"/>
            <a:ext cx="7772400" cy="3018634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運動營養學</a:t>
            </a:r>
            <a:br>
              <a:rPr b="1" i="0" lang="en-US" sz="4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4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15.體型與身體組成</a:t>
            </a:r>
            <a:endParaRPr b="1" i="0" sz="4400" u="none" cap="none" strike="noStrik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6"/>
          <p:cNvSpPr txBox="1"/>
          <p:nvPr>
            <p:ph idx="1" type="subTitle"/>
          </p:nvPr>
        </p:nvSpPr>
        <p:spPr>
          <a:xfrm>
            <a:off x="561703" y="4526901"/>
            <a:ext cx="8294914" cy="171714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國家運動訓練中心</a:t>
            </a:r>
            <a:endParaRPr b="1" i="0" sz="3200" u="none" cap="none" strike="noStrike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9933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曾怡鈞 營養師</a:t>
            </a:r>
            <a:endParaRPr b="1" i="0" sz="3200" u="none" cap="none" strike="noStrike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BPC\Downloads\教育部logo991006-1.png" id="175" name="Google Shape;17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PC\AppData\Local\Temp\Rar$DR60.735\A703(修正型).png" id="176" name="Google Shape;17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/>
          <p:nvPr>
            <p:ph type="title"/>
          </p:nvPr>
        </p:nvSpPr>
        <p:spPr>
          <a:xfrm>
            <a:off x="600658" y="1"/>
            <a:ext cx="7886700" cy="929214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不同項目運動員的體脂肪率(上)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" name="Google Shape;261;p35"/>
          <p:cNvGrpSpPr/>
          <p:nvPr/>
        </p:nvGrpSpPr>
        <p:grpSpPr>
          <a:xfrm>
            <a:off x="411784" y="830826"/>
            <a:ext cx="8391053" cy="5626909"/>
            <a:chOff x="439080" y="1103780"/>
            <a:chExt cx="8391053" cy="5626909"/>
          </a:xfrm>
        </p:grpSpPr>
        <p:grpSp>
          <p:nvGrpSpPr>
            <p:cNvPr id="262" name="Google Shape;262;p35"/>
            <p:cNvGrpSpPr/>
            <p:nvPr/>
          </p:nvGrpSpPr>
          <p:grpSpPr>
            <a:xfrm>
              <a:off x="4726639" y="1103780"/>
              <a:ext cx="4102464" cy="5626909"/>
              <a:chOff x="1193476" y="1156446"/>
              <a:chExt cx="6329363" cy="5821363"/>
            </a:xfrm>
          </p:grpSpPr>
          <p:sp>
            <p:nvSpPr>
              <p:cNvPr id="263" name="Google Shape;263;p35"/>
              <p:cNvSpPr/>
              <p:nvPr/>
            </p:nvSpPr>
            <p:spPr>
              <a:xfrm>
                <a:off x="1193476" y="1156446"/>
                <a:ext cx="2060575" cy="655638"/>
              </a:xfrm>
              <a:prstGeom prst="roundRect">
                <a:avLst>
                  <a:gd fmla="val 12560" name="adj"/>
                </a:avLst>
              </a:prstGeom>
              <a:solidFill>
                <a:srgbClr val="E0AD12"/>
              </a:solidFill>
              <a:ln>
                <a:noFill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64" name="Google Shape;264;p35"/>
              <p:cNvSpPr/>
              <p:nvPr/>
            </p:nvSpPr>
            <p:spPr>
              <a:xfrm>
                <a:off x="3328664" y="1156446"/>
                <a:ext cx="2060575" cy="655638"/>
              </a:xfrm>
              <a:prstGeom prst="roundRect">
                <a:avLst>
                  <a:gd fmla="val 12560" name="adj"/>
                </a:avLst>
              </a:prstGeom>
              <a:solidFill>
                <a:srgbClr val="E0AD12"/>
              </a:solidFill>
              <a:ln>
                <a:noFill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65" name="Google Shape;265;p35"/>
              <p:cNvSpPr/>
              <p:nvPr/>
            </p:nvSpPr>
            <p:spPr>
              <a:xfrm>
                <a:off x="5462264" y="1156446"/>
                <a:ext cx="2060575" cy="655638"/>
              </a:xfrm>
              <a:prstGeom prst="roundRect">
                <a:avLst>
                  <a:gd fmla="val 12560" name="adj"/>
                </a:avLst>
              </a:prstGeom>
              <a:solidFill>
                <a:srgbClr val="E0AD12"/>
              </a:solidFill>
              <a:ln>
                <a:noFill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66" name="Google Shape;266;p35"/>
              <p:cNvSpPr/>
              <p:nvPr/>
            </p:nvSpPr>
            <p:spPr>
              <a:xfrm>
                <a:off x="3328664" y="18819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67" name="Google Shape;267;p35"/>
              <p:cNvSpPr/>
              <p:nvPr/>
            </p:nvSpPr>
            <p:spPr>
              <a:xfrm>
                <a:off x="5462264" y="18819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68" name="Google Shape;268;p35"/>
              <p:cNvSpPr/>
              <p:nvPr/>
            </p:nvSpPr>
            <p:spPr>
              <a:xfrm>
                <a:off x="1193476" y="187399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69" name="Google Shape;269;p35"/>
              <p:cNvSpPr/>
              <p:nvPr/>
            </p:nvSpPr>
            <p:spPr>
              <a:xfrm>
                <a:off x="3328664" y="25296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70" name="Google Shape;270;p35"/>
              <p:cNvSpPr/>
              <p:nvPr/>
            </p:nvSpPr>
            <p:spPr>
              <a:xfrm>
                <a:off x="5462264" y="25296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71" name="Google Shape;271;p35"/>
              <p:cNvSpPr/>
              <p:nvPr/>
            </p:nvSpPr>
            <p:spPr>
              <a:xfrm>
                <a:off x="1193476" y="252169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72" name="Google Shape;272;p35"/>
              <p:cNvSpPr/>
              <p:nvPr/>
            </p:nvSpPr>
            <p:spPr>
              <a:xfrm>
                <a:off x="3328664" y="318844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73" name="Google Shape;273;p35"/>
              <p:cNvSpPr/>
              <p:nvPr/>
            </p:nvSpPr>
            <p:spPr>
              <a:xfrm>
                <a:off x="5462264" y="318844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74" name="Google Shape;274;p35"/>
              <p:cNvSpPr/>
              <p:nvPr/>
            </p:nvSpPr>
            <p:spPr>
              <a:xfrm>
                <a:off x="1193476" y="318050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75" name="Google Shape;275;p35"/>
              <p:cNvSpPr/>
              <p:nvPr/>
            </p:nvSpPr>
            <p:spPr>
              <a:xfrm>
                <a:off x="3328664" y="382344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76" name="Google Shape;276;p35"/>
              <p:cNvSpPr/>
              <p:nvPr/>
            </p:nvSpPr>
            <p:spPr>
              <a:xfrm>
                <a:off x="5462264" y="382344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77" name="Google Shape;277;p35"/>
              <p:cNvSpPr/>
              <p:nvPr/>
            </p:nvSpPr>
            <p:spPr>
              <a:xfrm>
                <a:off x="1193476" y="381550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78" name="Google Shape;278;p35"/>
              <p:cNvSpPr/>
              <p:nvPr/>
            </p:nvSpPr>
            <p:spPr>
              <a:xfrm>
                <a:off x="3328664" y="446320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79" name="Google Shape;279;p35"/>
              <p:cNvSpPr/>
              <p:nvPr/>
            </p:nvSpPr>
            <p:spPr>
              <a:xfrm>
                <a:off x="5462264" y="446320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80" name="Google Shape;280;p35"/>
              <p:cNvSpPr/>
              <p:nvPr/>
            </p:nvSpPr>
            <p:spPr>
              <a:xfrm>
                <a:off x="1193476" y="4455271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81" name="Google Shape;281;p35"/>
              <p:cNvSpPr/>
              <p:nvPr/>
            </p:nvSpPr>
            <p:spPr>
              <a:xfrm>
                <a:off x="3328664" y="5109321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82" name="Google Shape;282;p35"/>
              <p:cNvSpPr/>
              <p:nvPr/>
            </p:nvSpPr>
            <p:spPr>
              <a:xfrm>
                <a:off x="5462264" y="5109321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83" name="Google Shape;283;p35"/>
              <p:cNvSpPr/>
              <p:nvPr/>
            </p:nvSpPr>
            <p:spPr>
              <a:xfrm>
                <a:off x="1193476" y="510138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84" name="Google Shape;284;p35"/>
              <p:cNvSpPr/>
              <p:nvPr/>
            </p:nvSpPr>
            <p:spPr>
              <a:xfrm>
                <a:off x="3328664" y="574749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85" name="Google Shape;285;p35"/>
              <p:cNvSpPr/>
              <p:nvPr/>
            </p:nvSpPr>
            <p:spPr>
              <a:xfrm>
                <a:off x="5462264" y="574749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86" name="Google Shape;286;p35"/>
              <p:cNvSpPr/>
              <p:nvPr/>
            </p:nvSpPr>
            <p:spPr>
              <a:xfrm>
                <a:off x="1193476" y="573955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87" name="Google Shape;287;p35"/>
              <p:cNvSpPr/>
              <p:nvPr/>
            </p:nvSpPr>
            <p:spPr>
              <a:xfrm>
                <a:off x="3328664" y="63777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88" name="Google Shape;288;p35"/>
              <p:cNvSpPr/>
              <p:nvPr/>
            </p:nvSpPr>
            <p:spPr>
              <a:xfrm>
                <a:off x="5462264" y="63777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89" name="Google Shape;289;p35"/>
              <p:cNvSpPr/>
              <p:nvPr/>
            </p:nvSpPr>
            <p:spPr>
              <a:xfrm>
                <a:off x="1193476" y="6369797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</p:grpSp>
        <p:grpSp>
          <p:nvGrpSpPr>
            <p:cNvPr id="290" name="Google Shape;290;p35"/>
            <p:cNvGrpSpPr/>
            <p:nvPr/>
          </p:nvGrpSpPr>
          <p:grpSpPr>
            <a:xfrm>
              <a:off x="440293" y="1103780"/>
              <a:ext cx="4102464" cy="5626909"/>
              <a:chOff x="1193476" y="1156446"/>
              <a:chExt cx="6329363" cy="5821363"/>
            </a:xfrm>
          </p:grpSpPr>
          <p:sp>
            <p:nvSpPr>
              <p:cNvPr id="291" name="Google Shape;291;p35"/>
              <p:cNvSpPr/>
              <p:nvPr/>
            </p:nvSpPr>
            <p:spPr>
              <a:xfrm>
                <a:off x="1193476" y="1156446"/>
                <a:ext cx="2060575" cy="655638"/>
              </a:xfrm>
              <a:prstGeom prst="roundRect">
                <a:avLst>
                  <a:gd fmla="val 12560" name="adj"/>
                </a:avLst>
              </a:prstGeom>
              <a:solidFill>
                <a:srgbClr val="E0AD12"/>
              </a:solidFill>
              <a:ln>
                <a:noFill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92" name="Google Shape;292;p35"/>
              <p:cNvSpPr/>
              <p:nvPr/>
            </p:nvSpPr>
            <p:spPr>
              <a:xfrm>
                <a:off x="3328664" y="1156446"/>
                <a:ext cx="2060575" cy="655638"/>
              </a:xfrm>
              <a:prstGeom prst="roundRect">
                <a:avLst>
                  <a:gd fmla="val 12560" name="adj"/>
                </a:avLst>
              </a:prstGeom>
              <a:solidFill>
                <a:srgbClr val="E0AD12"/>
              </a:solidFill>
              <a:ln>
                <a:noFill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93" name="Google Shape;293;p35"/>
              <p:cNvSpPr/>
              <p:nvPr/>
            </p:nvSpPr>
            <p:spPr>
              <a:xfrm>
                <a:off x="5462264" y="1156446"/>
                <a:ext cx="2060575" cy="655638"/>
              </a:xfrm>
              <a:prstGeom prst="roundRect">
                <a:avLst>
                  <a:gd fmla="val 12560" name="adj"/>
                </a:avLst>
              </a:prstGeom>
              <a:solidFill>
                <a:srgbClr val="E0AD12"/>
              </a:solidFill>
              <a:ln>
                <a:noFill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94" name="Google Shape;294;p35"/>
              <p:cNvSpPr/>
              <p:nvPr/>
            </p:nvSpPr>
            <p:spPr>
              <a:xfrm>
                <a:off x="3328664" y="18819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95" name="Google Shape;295;p35"/>
              <p:cNvSpPr/>
              <p:nvPr/>
            </p:nvSpPr>
            <p:spPr>
              <a:xfrm>
                <a:off x="5462264" y="18819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96" name="Google Shape;296;p35"/>
              <p:cNvSpPr/>
              <p:nvPr/>
            </p:nvSpPr>
            <p:spPr>
              <a:xfrm>
                <a:off x="1193476" y="187399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97" name="Google Shape;297;p35"/>
              <p:cNvSpPr/>
              <p:nvPr/>
            </p:nvSpPr>
            <p:spPr>
              <a:xfrm>
                <a:off x="3328664" y="25296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98" name="Google Shape;298;p35"/>
              <p:cNvSpPr/>
              <p:nvPr/>
            </p:nvSpPr>
            <p:spPr>
              <a:xfrm>
                <a:off x="5462264" y="25296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99" name="Google Shape;299;p35"/>
              <p:cNvSpPr/>
              <p:nvPr/>
            </p:nvSpPr>
            <p:spPr>
              <a:xfrm>
                <a:off x="1193476" y="252169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00" name="Google Shape;300;p35"/>
              <p:cNvSpPr/>
              <p:nvPr/>
            </p:nvSpPr>
            <p:spPr>
              <a:xfrm>
                <a:off x="3328664" y="318844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01" name="Google Shape;301;p35"/>
              <p:cNvSpPr/>
              <p:nvPr/>
            </p:nvSpPr>
            <p:spPr>
              <a:xfrm>
                <a:off x="5462264" y="318844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02" name="Google Shape;302;p35"/>
              <p:cNvSpPr/>
              <p:nvPr/>
            </p:nvSpPr>
            <p:spPr>
              <a:xfrm>
                <a:off x="1193476" y="318050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03" name="Google Shape;303;p35"/>
              <p:cNvSpPr/>
              <p:nvPr/>
            </p:nvSpPr>
            <p:spPr>
              <a:xfrm>
                <a:off x="3328664" y="382344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04" name="Google Shape;304;p35"/>
              <p:cNvSpPr/>
              <p:nvPr/>
            </p:nvSpPr>
            <p:spPr>
              <a:xfrm>
                <a:off x="5462264" y="382344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05" name="Google Shape;305;p35"/>
              <p:cNvSpPr/>
              <p:nvPr/>
            </p:nvSpPr>
            <p:spPr>
              <a:xfrm>
                <a:off x="1193476" y="381550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06" name="Google Shape;306;p35"/>
              <p:cNvSpPr/>
              <p:nvPr/>
            </p:nvSpPr>
            <p:spPr>
              <a:xfrm>
                <a:off x="3328664" y="446320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07" name="Google Shape;307;p35"/>
              <p:cNvSpPr/>
              <p:nvPr/>
            </p:nvSpPr>
            <p:spPr>
              <a:xfrm>
                <a:off x="5462264" y="446320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08" name="Google Shape;308;p35"/>
              <p:cNvSpPr/>
              <p:nvPr/>
            </p:nvSpPr>
            <p:spPr>
              <a:xfrm>
                <a:off x="1193476" y="4455271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09" name="Google Shape;309;p35"/>
              <p:cNvSpPr/>
              <p:nvPr/>
            </p:nvSpPr>
            <p:spPr>
              <a:xfrm>
                <a:off x="3328664" y="5109321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10" name="Google Shape;310;p35"/>
              <p:cNvSpPr/>
              <p:nvPr/>
            </p:nvSpPr>
            <p:spPr>
              <a:xfrm>
                <a:off x="5462264" y="5109321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11" name="Google Shape;311;p35"/>
              <p:cNvSpPr/>
              <p:nvPr/>
            </p:nvSpPr>
            <p:spPr>
              <a:xfrm>
                <a:off x="1193476" y="510138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12" name="Google Shape;312;p35"/>
              <p:cNvSpPr/>
              <p:nvPr/>
            </p:nvSpPr>
            <p:spPr>
              <a:xfrm>
                <a:off x="3328664" y="574749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13" name="Google Shape;313;p35"/>
              <p:cNvSpPr/>
              <p:nvPr/>
            </p:nvSpPr>
            <p:spPr>
              <a:xfrm>
                <a:off x="5462264" y="574749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14" name="Google Shape;314;p35"/>
              <p:cNvSpPr/>
              <p:nvPr/>
            </p:nvSpPr>
            <p:spPr>
              <a:xfrm>
                <a:off x="1193476" y="573955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15" name="Google Shape;315;p35"/>
              <p:cNvSpPr/>
              <p:nvPr/>
            </p:nvSpPr>
            <p:spPr>
              <a:xfrm>
                <a:off x="3328664" y="63777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16" name="Google Shape;316;p35"/>
              <p:cNvSpPr/>
              <p:nvPr/>
            </p:nvSpPr>
            <p:spPr>
              <a:xfrm>
                <a:off x="5462264" y="63777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17" name="Google Shape;317;p35"/>
              <p:cNvSpPr/>
              <p:nvPr/>
            </p:nvSpPr>
            <p:spPr>
              <a:xfrm>
                <a:off x="1193476" y="6369797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</p:grpSp>
        <p:sp>
          <p:nvSpPr>
            <p:cNvPr id="318" name="Google Shape;318;p35"/>
            <p:cNvSpPr txBox="1"/>
            <p:nvPr/>
          </p:nvSpPr>
          <p:spPr>
            <a:xfrm>
              <a:off x="449603" y="1238515"/>
              <a:ext cx="133559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運動項目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5"/>
            <p:cNvSpPr txBox="1"/>
            <p:nvPr/>
          </p:nvSpPr>
          <p:spPr>
            <a:xfrm>
              <a:off x="1853397" y="1220593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男  性(%)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5"/>
            <p:cNvSpPr txBox="1"/>
            <p:nvPr/>
          </p:nvSpPr>
          <p:spPr>
            <a:xfrm>
              <a:off x="3206652" y="1220593"/>
              <a:ext cx="133662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女  性(%)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5"/>
            <p:cNvSpPr txBox="1"/>
            <p:nvPr/>
          </p:nvSpPr>
          <p:spPr>
            <a:xfrm>
              <a:off x="4736464" y="1238515"/>
              <a:ext cx="133559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運動項目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5"/>
            <p:cNvSpPr txBox="1"/>
            <p:nvPr/>
          </p:nvSpPr>
          <p:spPr>
            <a:xfrm>
              <a:off x="6140258" y="1220593"/>
              <a:ext cx="1306695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男  性(%)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5"/>
            <p:cNvSpPr txBox="1"/>
            <p:nvPr/>
          </p:nvSpPr>
          <p:spPr>
            <a:xfrm>
              <a:off x="7493513" y="1220593"/>
              <a:ext cx="133662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女  性(%)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5"/>
            <p:cNvSpPr txBox="1"/>
            <p:nvPr/>
          </p:nvSpPr>
          <p:spPr>
            <a:xfrm>
              <a:off x="449603" y="1899257"/>
              <a:ext cx="133559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健美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5"/>
            <p:cNvSpPr txBox="1"/>
            <p:nvPr/>
          </p:nvSpPr>
          <p:spPr>
            <a:xfrm>
              <a:off x="1853397" y="1890666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 ~ 8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5"/>
            <p:cNvSpPr txBox="1"/>
            <p:nvPr/>
          </p:nvSpPr>
          <p:spPr>
            <a:xfrm>
              <a:off x="3206652" y="1890666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 ~ 15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5"/>
            <p:cNvSpPr txBox="1"/>
            <p:nvPr/>
          </p:nvSpPr>
          <p:spPr>
            <a:xfrm>
              <a:off x="439080" y="2528142"/>
              <a:ext cx="133559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攀岩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5"/>
            <p:cNvSpPr txBox="1"/>
            <p:nvPr/>
          </p:nvSpPr>
          <p:spPr>
            <a:xfrm>
              <a:off x="1842874" y="2538213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 ~ 8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5"/>
            <p:cNvSpPr txBox="1"/>
            <p:nvPr/>
          </p:nvSpPr>
          <p:spPr>
            <a:xfrm>
              <a:off x="3196129" y="2538213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 ~ 18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5"/>
            <p:cNvSpPr txBox="1"/>
            <p:nvPr/>
          </p:nvSpPr>
          <p:spPr>
            <a:xfrm>
              <a:off x="449603" y="3165856"/>
              <a:ext cx="133559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體操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5"/>
            <p:cNvSpPr txBox="1"/>
            <p:nvPr/>
          </p:nvSpPr>
          <p:spPr>
            <a:xfrm>
              <a:off x="1853397" y="3166596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 ~ 12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5"/>
            <p:cNvSpPr txBox="1"/>
            <p:nvPr/>
          </p:nvSpPr>
          <p:spPr>
            <a:xfrm>
              <a:off x="3206652" y="3166596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 ~ 16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5"/>
            <p:cNvSpPr txBox="1"/>
            <p:nvPr/>
          </p:nvSpPr>
          <p:spPr>
            <a:xfrm>
              <a:off x="454327" y="3766964"/>
              <a:ext cx="1320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定向越野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5"/>
            <p:cNvSpPr txBox="1"/>
            <p:nvPr/>
          </p:nvSpPr>
          <p:spPr>
            <a:xfrm>
              <a:off x="1858121" y="3786366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 ~ 12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5"/>
            <p:cNvSpPr txBox="1"/>
            <p:nvPr/>
          </p:nvSpPr>
          <p:spPr>
            <a:xfrm>
              <a:off x="3211376" y="3786366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 ~ 24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5"/>
            <p:cNvSpPr txBox="1"/>
            <p:nvPr/>
          </p:nvSpPr>
          <p:spPr>
            <a:xfrm>
              <a:off x="449603" y="4395021"/>
              <a:ext cx="1320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鐵人三項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5"/>
            <p:cNvSpPr txBox="1"/>
            <p:nvPr/>
          </p:nvSpPr>
          <p:spPr>
            <a:xfrm>
              <a:off x="1853397" y="4414423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 ~ 12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5"/>
            <p:cNvSpPr txBox="1"/>
            <p:nvPr/>
          </p:nvSpPr>
          <p:spPr>
            <a:xfrm>
              <a:off x="3206652" y="4414423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 ~ 15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5"/>
            <p:cNvSpPr txBox="1"/>
            <p:nvPr/>
          </p:nvSpPr>
          <p:spPr>
            <a:xfrm>
              <a:off x="439080" y="5013413"/>
              <a:ext cx="1320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自由車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5"/>
            <p:cNvSpPr txBox="1"/>
            <p:nvPr/>
          </p:nvSpPr>
          <p:spPr>
            <a:xfrm>
              <a:off x="1842874" y="5032815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 ~ 15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5"/>
            <p:cNvSpPr txBox="1"/>
            <p:nvPr/>
          </p:nvSpPr>
          <p:spPr>
            <a:xfrm>
              <a:off x="3196129" y="5032815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15 ~ 20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5"/>
            <p:cNvSpPr txBox="1"/>
            <p:nvPr/>
          </p:nvSpPr>
          <p:spPr>
            <a:xfrm>
              <a:off x="449603" y="5630271"/>
              <a:ext cx="1320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角力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5"/>
            <p:cNvSpPr txBox="1"/>
            <p:nvPr/>
          </p:nvSpPr>
          <p:spPr>
            <a:xfrm>
              <a:off x="1853397" y="5649673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 ~ 16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5"/>
            <p:cNvSpPr txBox="1"/>
            <p:nvPr/>
          </p:nvSpPr>
          <p:spPr>
            <a:xfrm>
              <a:off x="3206652" y="5649673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─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5"/>
            <p:cNvSpPr txBox="1"/>
            <p:nvPr/>
          </p:nvSpPr>
          <p:spPr>
            <a:xfrm>
              <a:off x="449603" y="6232833"/>
              <a:ext cx="1320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輕艇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5"/>
            <p:cNvSpPr txBox="1"/>
            <p:nvPr/>
          </p:nvSpPr>
          <p:spPr>
            <a:xfrm>
              <a:off x="1853397" y="6252235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 ~ 12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5"/>
            <p:cNvSpPr txBox="1"/>
            <p:nvPr/>
          </p:nvSpPr>
          <p:spPr>
            <a:xfrm>
              <a:off x="3206652" y="6252235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 ~ 16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5"/>
            <p:cNvSpPr txBox="1"/>
            <p:nvPr/>
          </p:nvSpPr>
          <p:spPr>
            <a:xfrm>
              <a:off x="4736464" y="1902293"/>
              <a:ext cx="1320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籃球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5"/>
            <p:cNvSpPr txBox="1"/>
            <p:nvPr/>
          </p:nvSpPr>
          <p:spPr>
            <a:xfrm>
              <a:off x="6140258" y="1921695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 ~ 12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5"/>
            <p:cNvSpPr txBox="1"/>
            <p:nvPr/>
          </p:nvSpPr>
          <p:spPr>
            <a:xfrm>
              <a:off x="7493513" y="1921695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 ~ 27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5"/>
            <p:cNvSpPr txBox="1"/>
            <p:nvPr/>
          </p:nvSpPr>
          <p:spPr>
            <a:xfrm>
              <a:off x="4735970" y="2512101"/>
              <a:ext cx="1320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划船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5"/>
            <p:cNvSpPr txBox="1"/>
            <p:nvPr/>
          </p:nvSpPr>
          <p:spPr>
            <a:xfrm>
              <a:off x="6139764" y="2531503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 ~ 14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5"/>
            <p:cNvSpPr txBox="1"/>
            <p:nvPr/>
          </p:nvSpPr>
          <p:spPr>
            <a:xfrm>
              <a:off x="7493019" y="2531503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 ~ 18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5"/>
            <p:cNvSpPr txBox="1"/>
            <p:nvPr/>
          </p:nvSpPr>
          <p:spPr>
            <a:xfrm>
              <a:off x="4735970" y="3150392"/>
              <a:ext cx="1320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越野滑雪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5"/>
            <p:cNvSpPr txBox="1"/>
            <p:nvPr/>
          </p:nvSpPr>
          <p:spPr>
            <a:xfrm>
              <a:off x="6139764" y="3169794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 ~ 12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5"/>
            <p:cNvSpPr txBox="1"/>
            <p:nvPr/>
          </p:nvSpPr>
          <p:spPr>
            <a:xfrm>
              <a:off x="7493019" y="3169794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16 ~ 22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5"/>
            <p:cNvSpPr txBox="1"/>
            <p:nvPr/>
          </p:nvSpPr>
          <p:spPr>
            <a:xfrm>
              <a:off x="4735970" y="3756893"/>
              <a:ext cx="1320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賽馬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5"/>
            <p:cNvSpPr txBox="1"/>
            <p:nvPr/>
          </p:nvSpPr>
          <p:spPr>
            <a:xfrm>
              <a:off x="6139764" y="3776295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 ~ 12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5"/>
            <p:cNvSpPr txBox="1"/>
            <p:nvPr/>
          </p:nvSpPr>
          <p:spPr>
            <a:xfrm>
              <a:off x="7493019" y="3776295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 ~ 16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5"/>
            <p:cNvSpPr txBox="1"/>
            <p:nvPr/>
          </p:nvSpPr>
          <p:spPr>
            <a:xfrm>
              <a:off x="4735434" y="4405903"/>
              <a:ext cx="1320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美式壁球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5"/>
            <p:cNvSpPr txBox="1"/>
            <p:nvPr/>
          </p:nvSpPr>
          <p:spPr>
            <a:xfrm>
              <a:off x="6139228" y="4425305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 ~ 13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5"/>
            <p:cNvSpPr txBox="1"/>
            <p:nvPr/>
          </p:nvSpPr>
          <p:spPr>
            <a:xfrm>
              <a:off x="7492483" y="4425305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15 ~ 22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5"/>
            <p:cNvSpPr txBox="1"/>
            <p:nvPr/>
          </p:nvSpPr>
          <p:spPr>
            <a:xfrm>
              <a:off x="4735434" y="5015711"/>
              <a:ext cx="1320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芭蕾舞者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5"/>
            <p:cNvSpPr txBox="1"/>
            <p:nvPr/>
          </p:nvSpPr>
          <p:spPr>
            <a:xfrm>
              <a:off x="6139228" y="5035113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 ~ 14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5"/>
            <p:cNvSpPr txBox="1"/>
            <p:nvPr/>
          </p:nvSpPr>
          <p:spPr>
            <a:xfrm>
              <a:off x="7492483" y="5035113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 ~ 20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5"/>
            <p:cNvSpPr txBox="1"/>
            <p:nvPr/>
          </p:nvSpPr>
          <p:spPr>
            <a:xfrm>
              <a:off x="4735434" y="5641440"/>
              <a:ext cx="1320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曲棍球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5"/>
            <p:cNvSpPr txBox="1"/>
            <p:nvPr/>
          </p:nvSpPr>
          <p:spPr>
            <a:xfrm>
              <a:off x="6139228" y="5660842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 ~ 15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5"/>
            <p:cNvSpPr txBox="1"/>
            <p:nvPr/>
          </p:nvSpPr>
          <p:spPr>
            <a:xfrm>
              <a:off x="7492483" y="5660842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 ~ 18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5"/>
            <p:cNvSpPr txBox="1"/>
            <p:nvPr/>
          </p:nvSpPr>
          <p:spPr>
            <a:xfrm>
              <a:off x="4735434" y="6225407"/>
              <a:ext cx="1320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游泳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5"/>
            <p:cNvSpPr txBox="1"/>
            <p:nvPr/>
          </p:nvSpPr>
          <p:spPr>
            <a:xfrm>
              <a:off x="6139228" y="6244809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 ~ 12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5"/>
            <p:cNvSpPr txBox="1"/>
            <p:nvPr/>
          </p:nvSpPr>
          <p:spPr>
            <a:xfrm>
              <a:off x="7492483" y="6244809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14 ~ 24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35"/>
          <p:cNvSpPr txBox="1"/>
          <p:nvPr/>
        </p:nvSpPr>
        <p:spPr>
          <a:xfrm>
            <a:off x="3667539" y="6421682"/>
            <a:ext cx="5134268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資料來源：McArdle, W. D., Katch, F.I., &amp; Katch, V. L. (2006). Essentials of exercise physiology (3</a:t>
            </a:r>
            <a:r>
              <a:rPr baseline="30000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.ed., p.505). Maryland, USAlLippinocott Williams &amp;Wilkins.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"/>
          <p:cNvSpPr txBox="1"/>
          <p:nvPr>
            <p:ph type="title"/>
          </p:nvPr>
        </p:nvSpPr>
        <p:spPr>
          <a:xfrm>
            <a:off x="600658" y="0"/>
            <a:ext cx="7886700" cy="912227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不同項目運動員的體脂肪率(下)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36"/>
          <p:cNvGrpSpPr/>
          <p:nvPr/>
        </p:nvGrpSpPr>
        <p:grpSpPr>
          <a:xfrm>
            <a:off x="309047" y="842523"/>
            <a:ext cx="8469921" cy="5626909"/>
            <a:chOff x="360212" y="1103780"/>
            <a:chExt cx="8469921" cy="5626909"/>
          </a:xfrm>
        </p:grpSpPr>
        <p:grpSp>
          <p:nvGrpSpPr>
            <p:cNvPr id="380" name="Google Shape;380;p36"/>
            <p:cNvGrpSpPr/>
            <p:nvPr/>
          </p:nvGrpSpPr>
          <p:grpSpPr>
            <a:xfrm>
              <a:off x="4726639" y="1103780"/>
              <a:ext cx="4102464" cy="5626909"/>
              <a:chOff x="1193476" y="1156446"/>
              <a:chExt cx="6329363" cy="5821363"/>
            </a:xfrm>
          </p:grpSpPr>
          <p:sp>
            <p:nvSpPr>
              <p:cNvPr id="381" name="Google Shape;381;p36"/>
              <p:cNvSpPr/>
              <p:nvPr/>
            </p:nvSpPr>
            <p:spPr>
              <a:xfrm>
                <a:off x="1193476" y="1156446"/>
                <a:ext cx="2060575" cy="655638"/>
              </a:xfrm>
              <a:prstGeom prst="roundRect">
                <a:avLst>
                  <a:gd fmla="val 12560" name="adj"/>
                </a:avLst>
              </a:prstGeom>
              <a:solidFill>
                <a:srgbClr val="E0AD12"/>
              </a:solidFill>
              <a:ln>
                <a:noFill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3328664" y="1156446"/>
                <a:ext cx="2060575" cy="655638"/>
              </a:xfrm>
              <a:prstGeom prst="roundRect">
                <a:avLst>
                  <a:gd fmla="val 12560" name="adj"/>
                </a:avLst>
              </a:prstGeom>
              <a:solidFill>
                <a:srgbClr val="E0AD12"/>
              </a:solidFill>
              <a:ln>
                <a:noFill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5462264" y="1156446"/>
                <a:ext cx="2060575" cy="655638"/>
              </a:xfrm>
              <a:prstGeom prst="roundRect">
                <a:avLst>
                  <a:gd fmla="val 12560" name="adj"/>
                </a:avLst>
              </a:prstGeom>
              <a:solidFill>
                <a:srgbClr val="E0AD12"/>
              </a:solidFill>
              <a:ln>
                <a:noFill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3328664" y="18819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5462264" y="18819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93476" y="187399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3328664" y="25296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5462264" y="25296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1193476" y="252169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90" name="Google Shape;390;p36"/>
              <p:cNvSpPr/>
              <p:nvPr/>
            </p:nvSpPr>
            <p:spPr>
              <a:xfrm>
                <a:off x="3328664" y="318844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91" name="Google Shape;391;p36"/>
              <p:cNvSpPr/>
              <p:nvPr/>
            </p:nvSpPr>
            <p:spPr>
              <a:xfrm>
                <a:off x="5462264" y="318844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92" name="Google Shape;392;p36"/>
              <p:cNvSpPr/>
              <p:nvPr/>
            </p:nvSpPr>
            <p:spPr>
              <a:xfrm>
                <a:off x="1193476" y="318050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93" name="Google Shape;393;p36"/>
              <p:cNvSpPr/>
              <p:nvPr/>
            </p:nvSpPr>
            <p:spPr>
              <a:xfrm>
                <a:off x="3328664" y="382344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5462264" y="382344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1193476" y="381550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3328664" y="446320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97" name="Google Shape;397;p36"/>
              <p:cNvSpPr/>
              <p:nvPr/>
            </p:nvSpPr>
            <p:spPr>
              <a:xfrm>
                <a:off x="5462264" y="446320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98" name="Google Shape;398;p36"/>
              <p:cNvSpPr/>
              <p:nvPr/>
            </p:nvSpPr>
            <p:spPr>
              <a:xfrm>
                <a:off x="1193476" y="4455271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399" name="Google Shape;399;p36"/>
              <p:cNvSpPr/>
              <p:nvPr/>
            </p:nvSpPr>
            <p:spPr>
              <a:xfrm>
                <a:off x="3328664" y="5109321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00" name="Google Shape;400;p36"/>
              <p:cNvSpPr/>
              <p:nvPr/>
            </p:nvSpPr>
            <p:spPr>
              <a:xfrm>
                <a:off x="5462264" y="5109321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1193476" y="510138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02" name="Google Shape;402;p36"/>
              <p:cNvSpPr/>
              <p:nvPr/>
            </p:nvSpPr>
            <p:spPr>
              <a:xfrm>
                <a:off x="3328664" y="574749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03" name="Google Shape;403;p36"/>
              <p:cNvSpPr/>
              <p:nvPr/>
            </p:nvSpPr>
            <p:spPr>
              <a:xfrm>
                <a:off x="5462264" y="574749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1193476" y="573955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328664" y="63777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5462264" y="63777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1193476" y="6369797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</p:grpSp>
        <p:grpSp>
          <p:nvGrpSpPr>
            <p:cNvPr id="408" name="Google Shape;408;p36"/>
            <p:cNvGrpSpPr/>
            <p:nvPr/>
          </p:nvGrpSpPr>
          <p:grpSpPr>
            <a:xfrm>
              <a:off x="440293" y="1103780"/>
              <a:ext cx="4102464" cy="5626909"/>
              <a:chOff x="1193476" y="1156446"/>
              <a:chExt cx="6329363" cy="5821363"/>
            </a:xfrm>
          </p:grpSpPr>
          <p:sp>
            <p:nvSpPr>
              <p:cNvPr id="409" name="Google Shape;409;p36"/>
              <p:cNvSpPr/>
              <p:nvPr/>
            </p:nvSpPr>
            <p:spPr>
              <a:xfrm>
                <a:off x="1193476" y="1156446"/>
                <a:ext cx="2060575" cy="655638"/>
              </a:xfrm>
              <a:prstGeom prst="roundRect">
                <a:avLst>
                  <a:gd fmla="val 12560" name="adj"/>
                </a:avLst>
              </a:prstGeom>
              <a:solidFill>
                <a:srgbClr val="E0AD12"/>
              </a:solidFill>
              <a:ln>
                <a:noFill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10" name="Google Shape;410;p36"/>
              <p:cNvSpPr/>
              <p:nvPr/>
            </p:nvSpPr>
            <p:spPr>
              <a:xfrm>
                <a:off x="3328664" y="1156446"/>
                <a:ext cx="2060575" cy="655638"/>
              </a:xfrm>
              <a:prstGeom prst="roundRect">
                <a:avLst>
                  <a:gd fmla="val 12560" name="adj"/>
                </a:avLst>
              </a:prstGeom>
              <a:solidFill>
                <a:srgbClr val="E0AD12"/>
              </a:solidFill>
              <a:ln>
                <a:noFill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11" name="Google Shape;411;p36"/>
              <p:cNvSpPr/>
              <p:nvPr/>
            </p:nvSpPr>
            <p:spPr>
              <a:xfrm>
                <a:off x="5462264" y="1156446"/>
                <a:ext cx="2060575" cy="655638"/>
              </a:xfrm>
              <a:prstGeom prst="roundRect">
                <a:avLst>
                  <a:gd fmla="val 12560" name="adj"/>
                </a:avLst>
              </a:prstGeom>
              <a:solidFill>
                <a:srgbClr val="E0AD12"/>
              </a:solidFill>
              <a:ln>
                <a:noFill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12" name="Google Shape;412;p36"/>
              <p:cNvSpPr/>
              <p:nvPr/>
            </p:nvSpPr>
            <p:spPr>
              <a:xfrm>
                <a:off x="3328664" y="18819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>
                <a:off x="5462264" y="18819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14" name="Google Shape;414;p36"/>
              <p:cNvSpPr/>
              <p:nvPr/>
            </p:nvSpPr>
            <p:spPr>
              <a:xfrm>
                <a:off x="1193476" y="187399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15" name="Google Shape;415;p36"/>
              <p:cNvSpPr/>
              <p:nvPr/>
            </p:nvSpPr>
            <p:spPr>
              <a:xfrm>
                <a:off x="3328664" y="25296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16" name="Google Shape;416;p36"/>
              <p:cNvSpPr/>
              <p:nvPr/>
            </p:nvSpPr>
            <p:spPr>
              <a:xfrm>
                <a:off x="5462264" y="25296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17" name="Google Shape;417;p36"/>
              <p:cNvSpPr/>
              <p:nvPr/>
            </p:nvSpPr>
            <p:spPr>
              <a:xfrm>
                <a:off x="1193476" y="252169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18" name="Google Shape;418;p36"/>
              <p:cNvSpPr/>
              <p:nvPr/>
            </p:nvSpPr>
            <p:spPr>
              <a:xfrm>
                <a:off x="3328664" y="318844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19" name="Google Shape;419;p36"/>
              <p:cNvSpPr/>
              <p:nvPr/>
            </p:nvSpPr>
            <p:spPr>
              <a:xfrm>
                <a:off x="5462264" y="318844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20" name="Google Shape;420;p36"/>
              <p:cNvSpPr/>
              <p:nvPr/>
            </p:nvSpPr>
            <p:spPr>
              <a:xfrm>
                <a:off x="1193476" y="318050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21" name="Google Shape;421;p36"/>
              <p:cNvSpPr/>
              <p:nvPr/>
            </p:nvSpPr>
            <p:spPr>
              <a:xfrm>
                <a:off x="3328664" y="382344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22" name="Google Shape;422;p36"/>
              <p:cNvSpPr/>
              <p:nvPr/>
            </p:nvSpPr>
            <p:spPr>
              <a:xfrm>
                <a:off x="5462264" y="382344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23" name="Google Shape;423;p36"/>
              <p:cNvSpPr/>
              <p:nvPr/>
            </p:nvSpPr>
            <p:spPr>
              <a:xfrm>
                <a:off x="1193476" y="381550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24" name="Google Shape;424;p36"/>
              <p:cNvSpPr/>
              <p:nvPr/>
            </p:nvSpPr>
            <p:spPr>
              <a:xfrm>
                <a:off x="3328664" y="446320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25" name="Google Shape;425;p36"/>
              <p:cNvSpPr/>
              <p:nvPr/>
            </p:nvSpPr>
            <p:spPr>
              <a:xfrm>
                <a:off x="5462264" y="446320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26" name="Google Shape;426;p36"/>
              <p:cNvSpPr/>
              <p:nvPr/>
            </p:nvSpPr>
            <p:spPr>
              <a:xfrm>
                <a:off x="1193476" y="4455271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27" name="Google Shape;427;p36"/>
              <p:cNvSpPr/>
              <p:nvPr/>
            </p:nvSpPr>
            <p:spPr>
              <a:xfrm>
                <a:off x="3328664" y="5109321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28" name="Google Shape;428;p36"/>
              <p:cNvSpPr/>
              <p:nvPr/>
            </p:nvSpPr>
            <p:spPr>
              <a:xfrm>
                <a:off x="5462264" y="5109321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29" name="Google Shape;429;p36"/>
              <p:cNvSpPr/>
              <p:nvPr/>
            </p:nvSpPr>
            <p:spPr>
              <a:xfrm>
                <a:off x="1193476" y="510138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30" name="Google Shape;430;p36"/>
              <p:cNvSpPr/>
              <p:nvPr/>
            </p:nvSpPr>
            <p:spPr>
              <a:xfrm>
                <a:off x="3328664" y="574749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31" name="Google Shape;431;p36"/>
              <p:cNvSpPr/>
              <p:nvPr/>
            </p:nvSpPr>
            <p:spPr>
              <a:xfrm>
                <a:off x="5462264" y="5747496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32" name="Google Shape;432;p36"/>
              <p:cNvSpPr/>
              <p:nvPr/>
            </p:nvSpPr>
            <p:spPr>
              <a:xfrm>
                <a:off x="1193476" y="5739559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33" name="Google Shape;433;p36"/>
              <p:cNvSpPr/>
              <p:nvPr/>
            </p:nvSpPr>
            <p:spPr>
              <a:xfrm>
                <a:off x="3328664" y="63777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34" name="Google Shape;434;p36"/>
              <p:cNvSpPr/>
              <p:nvPr/>
            </p:nvSpPr>
            <p:spPr>
              <a:xfrm>
                <a:off x="5462264" y="6377734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6399AB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435" name="Google Shape;435;p36"/>
              <p:cNvSpPr/>
              <p:nvPr/>
            </p:nvSpPr>
            <p:spPr>
              <a:xfrm>
                <a:off x="1193476" y="6369797"/>
                <a:ext cx="2060575" cy="600075"/>
              </a:xfrm>
              <a:prstGeom prst="roundRect">
                <a:avLst>
                  <a:gd fmla="val 12560" name="adj"/>
                </a:avLst>
              </a:prstGeom>
              <a:solidFill>
                <a:srgbClr val="5274A6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44450" lIns="45700" spcFirstLastPara="1" rIns="45700" wrap="square" tIns="44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</p:grpSp>
        <p:sp>
          <p:nvSpPr>
            <p:cNvPr id="436" name="Google Shape;436;p36"/>
            <p:cNvSpPr txBox="1"/>
            <p:nvPr/>
          </p:nvSpPr>
          <p:spPr>
            <a:xfrm>
              <a:off x="449603" y="1238515"/>
              <a:ext cx="133559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運動項目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6"/>
            <p:cNvSpPr txBox="1"/>
            <p:nvPr/>
          </p:nvSpPr>
          <p:spPr>
            <a:xfrm>
              <a:off x="1853397" y="1220593"/>
              <a:ext cx="1306695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男  性(%)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6"/>
            <p:cNvSpPr txBox="1"/>
            <p:nvPr/>
          </p:nvSpPr>
          <p:spPr>
            <a:xfrm>
              <a:off x="3206652" y="1220593"/>
              <a:ext cx="133662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女  性(%)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6"/>
            <p:cNvSpPr txBox="1"/>
            <p:nvPr/>
          </p:nvSpPr>
          <p:spPr>
            <a:xfrm>
              <a:off x="4736464" y="1238515"/>
              <a:ext cx="133559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運動項目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6"/>
            <p:cNvSpPr txBox="1"/>
            <p:nvPr/>
          </p:nvSpPr>
          <p:spPr>
            <a:xfrm>
              <a:off x="6140258" y="1220593"/>
              <a:ext cx="1306695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男  性(%)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6"/>
            <p:cNvSpPr txBox="1"/>
            <p:nvPr/>
          </p:nvSpPr>
          <p:spPr>
            <a:xfrm>
              <a:off x="7493513" y="1220593"/>
              <a:ext cx="133662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女  性(%)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6"/>
            <p:cNvSpPr txBox="1"/>
            <p:nvPr/>
          </p:nvSpPr>
          <p:spPr>
            <a:xfrm>
              <a:off x="449603" y="2505748"/>
              <a:ext cx="133559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舉重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6"/>
            <p:cNvSpPr txBox="1"/>
            <p:nvPr/>
          </p:nvSpPr>
          <p:spPr>
            <a:xfrm>
              <a:off x="1853397" y="2497157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 ~ 16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6"/>
            <p:cNvSpPr txBox="1"/>
            <p:nvPr/>
          </p:nvSpPr>
          <p:spPr>
            <a:xfrm>
              <a:off x="3206652" y="2497157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─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6"/>
            <p:cNvSpPr txBox="1"/>
            <p:nvPr/>
          </p:nvSpPr>
          <p:spPr>
            <a:xfrm>
              <a:off x="439080" y="3134633"/>
              <a:ext cx="133559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競速溜冰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 txBox="1"/>
            <p:nvPr/>
          </p:nvSpPr>
          <p:spPr>
            <a:xfrm>
              <a:off x="1842874" y="3144704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 ~ 14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6"/>
            <p:cNvSpPr txBox="1"/>
            <p:nvPr/>
          </p:nvSpPr>
          <p:spPr>
            <a:xfrm>
              <a:off x="3196129" y="3144704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15 ~ 24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 txBox="1"/>
            <p:nvPr/>
          </p:nvSpPr>
          <p:spPr>
            <a:xfrm>
              <a:off x="449603" y="3772347"/>
              <a:ext cx="133559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跳躍滑雪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 txBox="1"/>
            <p:nvPr/>
          </p:nvSpPr>
          <p:spPr>
            <a:xfrm>
              <a:off x="1853397" y="3773087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 ~ 15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 txBox="1"/>
            <p:nvPr/>
          </p:nvSpPr>
          <p:spPr>
            <a:xfrm>
              <a:off x="3206652" y="3773087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 ~ 18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 txBox="1"/>
            <p:nvPr/>
          </p:nvSpPr>
          <p:spPr>
            <a:xfrm>
              <a:off x="454327" y="4373455"/>
              <a:ext cx="1320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排球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 txBox="1"/>
            <p:nvPr/>
          </p:nvSpPr>
          <p:spPr>
            <a:xfrm>
              <a:off x="1858121" y="4392857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11 ~ 14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6"/>
            <p:cNvSpPr txBox="1"/>
            <p:nvPr/>
          </p:nvSpPr>
          <p:spPr>
            <a:xfrm>
              <a:off x="3211376" y="4392857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16 ~ 25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6"/>
            <p:cNvSpPr txBox="1"/>
            <p:nvPr/>
          </p:nvSpPr>
          <p:spPr>
            <a:xfrm>
              <a:off x="360212" y="5001512"/>
              <a:ext cx="149371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足球四分衛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6"/>
            <p:cNvSpPr txBox="1"/>
            <p:nvPr/>
          </p:nvSpPr>
          <p:spPr>
            <a:xfrm>
              <a:off x="1853397" y="5020914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 ~ 14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6"/>
            <p:cNvSpPr txBox="1"/>
            <p:nvPr/>
          </p:nvSpPr>
          <p:spPr>
            <a:xfrm>
              <a:off x="3206652" y="5020914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─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6"/>
            <p:cNvSpPr txBox="1"/>
            <p:nvPr/>
          </p:nvSpPr>
          <p:spPr>
            <a:xfrm>
              <a:off x="449603" y="5630271"/>
              <a:ext cx="1320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足球前鋒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6"/>
            <p:cNvSpPr txBox="1"/>
            <p:nvPr/>
          </p:nvSpPr>
          <p:spPr>
            <a:xfrm>
              <a:off x="1853397" y="5649673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15 ~ 19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6"/>
            <p:cNvSpPr txBox="1"/>
            <p:nvPr/>
          </p:nvSpPr>
          <p:spPr>
            <a:xfrm>
              <a:off x="3206652" y="5649673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─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6"/>
            <p:cNvSpPr txBox="1"/>
            <p:nvPr/>
          </p:nvSpPr>
          <p:spPr>
            <a:xfrm>
              <a:off x="449603" y="6232833"/>
              <a:ext cx="1320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棒/壘球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6"/>
            <p:cNvSpPr txBox="1"/>
            <p:nvPr/>
          </p:nvSpPr>
          <p:spPr>
            <a:xfrm>
              <a:off x="1853397" y="6252235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 ~ 15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6"/>
            <p:cNvSpPr txBox="1"/>
            <p:nvPr/>
          </p:nvSpPr>
          <p:spPr>
            <a:xfrm>
              <a:off x="3206652" y="6252235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 ~ 18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6"/>
            <p:cNvSpPr txBox="1"/>
            <p:nvPr/>
          </p:nvSpPr>
          <p:spPr>
            <a:xfrm>
              <a:off x="4736464" y="1902293"/>
              <a:ext cx="1320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網球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6"/>
            <p:cNvSpPr txBox="1"/>
            <p:nvPr/>
          </p:nvSpPr>
          <p:spPr>
            <a:xfrm>
              <a:off x="6140258" y="1921695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 ~ 16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6"/>
            <p:cNvSpPr txBox="1"/>
            <p:nvPr/>
          </p:nvSpPr>
          <p:spPr>
            <a:xfrm>
              <a:off x="7493513" y="1921695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16 ~ 24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6"/>
            <p:cNvSpPr txBox="1"/>
            <p:nvPr/>
          </p:nvSpPr>
          <p:spPr>
            <a:xfrm>
              <a:off x="4635973" y="2530763"/>
              <a:ext cx="15038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田徑─長距離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6"/>
            <p:cNvSpPr txBox="1"/>
            <p:nvPr/>
          </p:nvSpPr>
          <p:spPr>
            <a:xfrm>
              <a:off x="6139764" y="2531503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 ~ 13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6"/>
            <p:cNvSpPr txBox="1"/>
            <p:nvPr/>
          </p:nvSpPr>
          <p:spPr>
            <a:xfrm>
              <a:off x="7493019" y="2531503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 ~ 20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6"/>
            <p:cNvSpPr txBox="1"/>
            <p:nvPr/>
          </p:nvSpPr>
          <p:spPr>
            <a:xfrm>
              <a:off x="4682629" y="3150392"/>
              <a:ext cx="14203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田徑─跳部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6"/>
            <p:cNvSpPr txBox="1"/>
            <p:nvPr/>
          </p:nvSpPr>
          <p:spPr>
            <a:xfrm>
              <a:off x="6139764" y="3169794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 ~ 12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6"/>
            <p:cNvSpPr txBox="1"/>
            <p:nvPr/>
          </p:nvSpPr>
          <p:spPr>
            <a:xfrm>
              <a:off x="7493019" y="3169794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 ~ 18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6"/>
            <p:cNvSpPr txBox="1"/>
            <p:nvPr/>
          </p:nvSpPr>
          <p:spPr>
            <a:xfrm>
              <a:off x="4682629" y="3785969"/>
              <a:ext cx="14203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田徑─短跑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6"/>
            <p:cNvSpPr txBox="1"/>
            <p:nvPr/>
          </p:nvSpPr>
          <p:spPr>
            <a:xfrm>
              <a:off x="6139764" y="3776295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 ~ 12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6"/>
            <p:cNvSpPr txBox="1"/>
            <p:nvPr/>
          </p:nvSpPr>
          <p:spPr>
            <a:xfrm>
              <a:off x="7493019" y="3776295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 ~ 18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6"/>
            <p:cNvSpPr txBox="1"/>
            <p:nvPr/>
          </p:nvSpPr>
          <p:spPr>
            <a:xfrm>
              <a:off x="4713544" y="4433028"/>
              <a:ext cx="13894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田徑─十項全能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6"/>
            <p:cNvSpPr txBox="1"/>
            <p:nvPr/>
          </p:nvSpPr>
          <p:spPr>
            <a:xfrm>
              <a:off x="6139228" y="4425305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 ~ 10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6"/>
            <p:cNvSpPr txBox="1"/>
            <p:nvPr/>
          </p:nvSpPr>
          <p:spPr>
            <a:xfrm>
              <a:off x="7492483" y="4425305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─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6"/>
            <p:cNvSpPr txBox="1"/>
            <p:nvPr/>
          </p:nvSpPr>
          <p:spPr>
            <a:xfrm>
              <a:off x="4682629" y="5015711"/>
              <a:ext cx="14198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田徑─鐵餅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6"/>
            <p:cNvSpPr txBox="1"/>
            <p:nvPr/>
          </p:nvSpPr>
          <p:spPr>
            <a:xfrm>
              <a:off x="6139228" y="5035113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14 ~ 18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6"/>
            <p:cNvSpPr txBox="1"/>
            <p:nvPr/>
          </p:nvSpPr>
          <p:spPr>
            <a:xfrm>
              <a:off x="7492483" y="5035113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22 ~ 27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6"/>
            <p:cNvSpPr txBox="1"/>
            <p:nvPr/>
          </p:nvSpPr>
          <p:spPr>
            <a:xfrm>
              <a:off x="4682629" y="5641440"/>
              <a:ext cx="14198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田徑─鉛球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6"/>
            <p:cNvSpPr txBox="1"/>
            <p:nvPr/>
          </p:nvSpPr>
          <p:spPr>
            <a:xfrm>
              <a:off x="6139228" y="5660842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16 ~ 20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6"/>
            <p:cNvSpPr txBox="1"/>
            <p:nvPr/>
          </p:nvSpPr>
          <p:spPr>
            <a:xfrm>
              <a:off x="7492483" y="5660842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 ~ 28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6"/>
            <p:cNvSpPr txBox="1"/>
            <p:nvPr/>
          </p:nvSpPr>
          <p:spPr>
            <a:xfrm>
              <a:off x="4735434" y="6225407"/>
              <a:ext cx="1320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花式游泳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6"/>
            <p:cNvSpPr txBox="1"/>
            <p:nvPr/>
          </p:nvSpPr>
          <p:spPr>
            <a:xfrm>
              <a:off x="6139228" y="6244809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─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6"/>
            <p:cNvSpPr txBox="1"/>
            <p:nvPr/>
          </p:nvSpPr>
          <p:spPr>
            <a:xfrm>
              <a:off x="7492483" y="6244809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 ~ 24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6"/>
            <p:cNvSpPr txBox="1"/>
            <p:nvPr/>
          </p:nvSpPr>
          <p:spPr>
            <a:xfrm>
              <a:off x="454327" y="1896483"/>
              <a:ext cx="1320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足球後衛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6"/>
            <p:cNvSpPr txBox="1"/>
            <p:nvPr/>
          </p:nvSpPr>
          <p:spPr>
            <a:xfrm>
              <a:off x="1858121" y="1915885"/>
              <a:ext cx="130669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 ~ 12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6"/>
            <p:cNvSpPr txBox="1"/>
            <p:nvPr/>
          </p:nvSpPr>
          <p:spPr>
            <a:xfrm>
              <a:off x="3211376" y="1915885"/>
              <a:ext cx="13366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─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36"/>
          <p:cNvSpPr txBox="1"/>
          <p:nvPr/>
        </p:nvSpPr>
        <p:spPr>
          <a:xfrm>
            <a:off x="3637723" y="6421648"/>
            <a:ext cx="529755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資料來源：McArdle, W. D., Katch, F.I., &amp; Katch, V. L. (2006). Essentials of exercise physiology (3</a:t>
            </a:r>
            <a:r>
              <a:rPr baseline="3000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.ed., p.505). Maryland, USAlLippinocott Williams &amp;Wilkins.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7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體型與身體組成</a:t>
            </a:r>
            <a:endParaRPr/>
          </a:p>
        </p:txBody>
      </p:sp>
      <p:sp>
        <p:nvSpPr>
          <p:cNvPr id="496" name="Google Shape;496;p37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第一節　競技運動中的身體組成</a:t>
            </a:r>
            <a:endParaRPr b="1" i="0" sz="3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第二節　身體組成評估</a:t>
            </a:r>
            <a:r>
              <a:rPr b="0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endParaRPr b="0" i="0" sz="3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7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8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體組成評估方式</a:t>
            </a:r>
            <a:endParaRPr/>
          </a:p>
        </p:txBody>
      </p:sp>
      <p:sp>
        <p:nvSpPr>
          <p:cNvPr id="504" name="Google Shape;504;p38"/>
          <p:cNvSpPr txBox="1"/>
          <p:nvPr/>
        </p:nvSpPr>
        <p:spPr>
          <a:xfrm>
            <a:off x="628896" y="1417640"/>
            <a:ext cx="9059114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7175" lvl="0" marL="2571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Densitometry/hydrostatic weighing  </a:t>
            </a:r>
            <a:b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密度測量/水中秤重法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DEXA                                                          </a:t>
            </a:r>
            <a:b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雙能量X 射線吸收測量法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 plethysmography                             </a:t>
            </a:r>
            <a:b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空氣體積描記法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Skinfold                                                     </a:t>
            </a:r>
            <a:b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皮脂厚測量法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Bioelectric impedance                           </a:t>
            </a:r>
            <a:b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生物電阻法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9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體組成測量-水中秤重法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9"/>
          <p:cNvSpPr txBox="1"/>
          <p:nvPr>
            <p:ph idx="1" type="body"/>
          </p:nvPr>
        </p:nvSpPr>
        <p:spPr>
          <a:xfrm>
            <a:off x="347241" y="1830392"/>
            <a:ext cx="4859015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有體脂肪「黃金標準」之稱。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原理：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利用「當身體浸入水中時，因為浮力的作用，排除的水量等於身體減輕的重量」來測量身體密度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缺點：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需要很大空間及容水量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會受到肺中氣體殘餘量混淆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無脂密度因人而異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9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" name="Google Shape;51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6256" y="1800121"/>
            <a:ext cx="3670952" cy="4326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0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9"/>
              <a:buFont typeface="Arial"/>
              <a:buNone/>
            </a:pPr>
            <a:r>
              <a:rPr b="1" i="0" lang="en-US" sz="395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體組成測量-雙能量X光吸收儀</a:t>
            </a:r>
            <a:br>
              <a:rPr b="1" i="0" lang="en-US" sz="395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95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(DEXA)</a:t>
            </a:r>
            <a:endParaRPr b="1" i="0" sz="395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0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優點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精準，誤差值1-2%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可測得身體含水量、骨密度及體脂肪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可獲得四肢的肌肉及體脂肪分布狀況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缺點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貴、貴、貴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儀器需處在恆溫的狀態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40"/>
          <p:cNvSpPr txBox="1"/>
          <p:nvPr>
            <p:ph idx="4294967295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eddie\Desktop\dexa.jpeg" id="520" name="Google Shape;52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3787" y="5017219"/>
            <a:ext cx="3942978" cy="1704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15_03b.jpg" id="521" name="Google Shape;52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7423" y="1211269"/>
            <a:ext cx="1442580" cy="3575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1"/>
          <p:cNvSpPr txBox="1"/>
          <p:nvPr>
            <p:ph type="title"/>
          </p:nvPr>
        </p:nvSpPr>
        <p:spPr>
          <a:xfrm>
            <a:off x="1043493" y="570464"/>
            <a:ext cx="7560958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9"/>
              <a:buFont typeface="Arial"/>
              <a:buNone/>
            </a:pPr>
            <a:r>
              <a:rPr b="1" i="0" lang="en-US" sz="395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體組成測量-空氣體積置換法(BODPOD)</a:t>
            </a:r>
            <a:endParaRPr b="1" i="0" sz="395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1"/>
          <p:cNvSpPr txBox="1"/>
          <p:nvPr>
            <p:ph idx="1" type="body"/>
          </p:nvPr>
        </p:nvSpPr>
        <p:spPr>
          <a:xfrm>
            <a:off x="1043493" y="1875099"/>
            <a:ext cx="4680636" cy="4466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原理仿造</a:t>
            </a:r>
            <a:r>
              <a:rPr b="1" i="0" lang="en-US" sz="296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水中秤重法</a:t>
            </a:r>
            <a:endParaRPr b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優點</a:t>
            </a:r>
            <a:endParaRPr b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精準，誤差值2-3%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獲得正確肌肉重、體脂肪重</a:t>
            </a:r>
            <a:endParaRPr b="0" i="0" sz="25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缺點</a:t>
            </a:r>
            <a:endParaRPr b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儀器貴</a:t>
            </a:r>
            <a:endParaRPr b="0" i="0" sz="25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易受氣流影響</a:t>
            </a:r>
            <a:endParaRPr b="0" i="0" sz="25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測量時間約10分鐘</a:t>
            </a:r>
            <a:endParaRPr b="0" i="0" sz="25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無法得知四肢肌肉及脂肪分佈狀況</a:t>
            </a:r>
            <a:endParaRPr b="0" i="0" sz="25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1"/>
          <p:cNvSpPr txBox="1"/>
          <p:nvPr>
            <p:ph idx="4294967295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15_04.jpg" id="530" name="Google Shape;53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7257" y="1963525"/>
            <a:ext cx="2791503" cy="437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2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9"/>
              <a:buFont typeface="Arial"/>
              <a:buNone/>
            </a:pPr>
            <a:r>
              <a:rPr b="1" i="0" lang="en-US" sz="395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體組成測量-皮脂厚測量法</a:t>
            </a:r>
            <a:br>
              <a:rPr b="1" i="0" lang="en-US" sz="395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95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(Skinfold )</a:t>
            </a:r>
            <a:endParaRPr b="1" i="0" sz="395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2"/>
          <p:cNvSpPr txBox="1"/>
          <p:nvPr>
            <p:ph idx="1" type="body"/>
          </p:nvPr>
        </p:nvSpPr>
        <p:spPr>
          <a:xfrm>
            <a:off x="671333" y="1666753"/>
            <a:ext cx="5881870" cy="4689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直接使用特殊皮尺於特定的身體部位測量皮下脂肪的厚度，身體各部位的皮脂厚度對全身體脂肪％皆具有相當高預測能力</a:t>
            </a:r>
            <a:endParaRPr b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最常用測量的部位有以下五處：</a:t>
            </a:r>
            <a:endParaRPr b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肚臍旁的腹部</a:t>
            </a:r>
            <a:endParaRPr b="0" i="0" sz="25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肩胛鼓下方</a:t>
            </a:r>
            <a:endParaRPr b="0" i="0" sz="25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腸骨的上方腹面</a:t>
            </a:r>
            <a:endParaRPr b="0" i="0" sz="25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上臂三頭肌的背部</a:t>
            </a:r>
            <a:endParaRPr b="0" i="0" sz="25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大腿上方</a:t>
            </a:r>
            <a:endParaRPr b="0" i="0" sz="25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2"/>
          <p:cNvSpPr txBox="1"/>
          <p:nvPr>
            <p:ph idx="4294967295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0096" id="538" name="Google Shape;53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0358" y="1844540"/>
            <a:ext cx="1963838" cy="2983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anit\Desktop\下載.jpg" id="539" name="Google Shape;53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0605" y="4909474"/>
            <a:ext cx="4139506" cy="1372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3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9"/>
              <a:buFont typeface="Arial"/>
              <a:buNone/>
            </a:pPr>
            <a:r>
              <a:rPr b="1" i="0" lang="en-US" sz="395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體組成測量-電阻法</a:t>
            </a:r>
            <a:br>
              <a:rPr b="1" i="0" lang="en-US" sz="395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95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(Inbody, X-SCAN)</a:t>
            </a:r>
            <a:endParaRPr b="1" i="0" sz="395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43"/>
          <p:cNvSpPr txBox="1"/>
          <p:nvPr>
            <p:ph idx="1" type="body"/>
          </p:nvPr>
        </p:nvSpPr>
        <p:spPr>
          <a:xfrm>
            <a:off x="681177" y="1930248"/>
            <a:ext cx="4474292" cy="4153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b="0" i="0" lang="en-US" sz="27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優點</a:t>
            </a:r>
            <a:endParaRPr b="0" i="0" sz="27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b="0" i="0" lang="en-US" sz="23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檢測速度迅速</a:t>
            </a:r>
            <a:endParaRPr b="0" i="0" sz="2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b="0" i="0" lang="en-US" sz="23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儀器可換算出四肢肌肉量平衡狀態</a:t>
            </a:r>
            <a:endParaRPr b="0" i="0" sz="2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b="0" i="0" lang="en-US" sz="23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可得知體脂肪分佈狀況</a:t>
            </a:r>
            <a:endParaRPr b="0" i="0" sz="2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b="0" i="0" lang="en-US" sz="27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缺點</a:t>
            </a:r>
            <a:endParaRPr b="0" i="0" sz="27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b="0" i="0" lang="en-US" sz="23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信度差</a:t>
            </a:r>
            <a:endParaRPr b="0" i="0" sz="2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b="0" i="0" lang="en-US" sz="23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誤差值約5-8%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b="0" i="0" lang="en-US" sz="23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手部長繭者不準確</a:t>
            </a:r>
            <a:endParaRPr b="0" i="0" sz="2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b="0" i="0" lang="en-US" sz="23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對於特別精壯的人不准確</a:t>
            </a:r>
            <a:endParaRPr b="0" i="0" sz="2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43"/>
          <p:cNvSpPr txBox="1"/>
          <p:nvPr>
            <p:ph idx="4294967295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:\Eddie\營養教育課程\電阻式體脂肪檢測2.JPG" id="547" name="Google Shape;54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4720" y="1931473"/>
            <a:ext cx="3114092" cy="4152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4"/>
          <p:cNvSpPr txBox="1"/>
          <p:nvPr>
            <p:ph type="ctrTitle"/>
          </p:nvPr>
        </p:nvSpPr>
        <p:spPr>
          <a:xfrm>
            <a:off x="682745" y="822960"/>
            <a:ext cx="7772400" cy="3018634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400"/>
              <a:buFont typeface="Arial"/>
              <a:buNone/>
            </a:pPr>
            <a:br>
              <a:rPr b="1" i="0" lang="en-US" sz="4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謝謝!</a:t>
            </a:r>
            <a:endParaRPr b="1" i="0" sz="4400" u="none" cap="none" strike="noStrik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BPC\Downloads\教育部logo991006-1.png" id="553" name="Google Shape;55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PC\AppData\Local\Temp\Rar$DR60.735\A703(修正型).png" id="554" name="Google Shape;55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44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體型與身體組成</a:t>
            </a:r>
            <a:endParaRPr/>
          </a:p>
        </p:txBody>
      </p:sp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第一節　競技運動中的身體組成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第二節　身體組成評估　</a:t>
            </a:r>
            <a:endParaRPr b="0" i="0" sz="3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7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身體的化學和分子組成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8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15_01.jpg" id="191" name="Google Shape;19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990" y="1651480"/>
            <a:ext cx="8492020" cy="430461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/>
        </p:nvSpPr>
        <p:spPr>
          <a:xfrm>
            <a:off x="894521" y="5987019"/>
            <a:ext cx="13020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化學模型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3838160" y="5956090"/>
            <a:ext cx="13020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解剖模型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6781800" y="5999745"/>
            <a:ext cx="17161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二隔室模型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628649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身體質量指數 (BMI)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741" y="1781147"/>
            <a:ext cx="6978515" cy="482392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 txBox="1"/>
          <p:nvPr/>
        </p:nvSpPr>
        <p:spPr>
          <a:xfrm>
            <a:off x="-318977" y="1257529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理想體重 (Ideal body weight)=22  ╳ 身高(公尺)  ╳ 身高(公尺)  ± 10%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9"/>
          <p:cNvSpPr/>
          <p:nvPr/>
        </p:nvSpPr>
        <p:spPr>
          <a:xfrm>
            <a:off x="1331843" y="116632"/>
            <a:ext cx="6311348" cy="98661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</a:pPr>
            <a:r>
              <a:t/>
            </a:r>
            <a:endParaRPr b="1" i="0" sz="2800" u="none" cap="none" strike="noStrike">
              <a:solidFill>
                <a:srgbClr val="EFED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im-body-composition-11603.jpg" id="209" name="Google Shape;20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84463" y="404813"/>
            <a:ext cx="14528801" cy="6021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>
            <p:ph type="title"/>
          </p:nvPr>
        </p:nvSpPr>
        <p:spPr>
          <a:xfrm>
            <a:off x="457200" y="430641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279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體脂肪 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(BODY FAT)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1"/>
          <p:cNvSpPr txBox="1"/>
          <p:nvPr>
            <p:ph idx="1" type="body"/>
          </p:nvPr>
        </p:nvSpPr>
        <p:spPr>
          <a:xfrm>
            <a:off x="457200" y="1600200"/>
            <a:ext cx="82296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體脂肪採用脂肪百分比的概念，是指脂肪重量佔身體重量的百分比</a:t>
            </a:r>
            <a:endParaRPr b="0" i="0" sz="2800" u="none" cap="none" strike="noStrik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539750" y="2852738"/>
            <a:ext cx="8066088" cy="677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必需脂肪</a:t>
            </a:r>
            <a:endParaRPr b="1" i="0" sz="32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395288" y="3482975"/>
            <a:ext cx="8856662" cy="1098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2" marL="1143000" marR="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負責溫度調節、吸收撞擊及調節身體養分。</a:t>
            </a:r>
            <a:endParaRPr b="0" i="0" sz="2800" u="none" cap="none" strike="noStrik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男性約3-5%，女性約12-14%</a:t>
            </a:r>
            <a:endParaRPr/>
          </a:p>
        </p:txBody>
      </p:sp>
      <p:sp>
        <p:nvSpPr>
          <p:cNvPr id="218" name="Google Shape;218;p31"/>
          <p:cNvSpPr txBox="1"/>
          <p:nvPr/>
        </p:nvSpPr>
        <p:spPr>
          <a:xfrm>
            <a:off x="539750" y="4437063"/>
            <a:ext cx="8066088" cy="677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儲存脂肪</a:t>
            </a:r>
            <a:endParaRPr b="1" i="0" sz="32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395288" y="5013325"/>
            <a:ext cx="8856662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2" marL="1143000" marR="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將多餘熱量轉變成脂肪儲存於皮下組織</a:t>
            </a:r>
            <a:endParaRPr b="0" i="0" sz="2800" u="none" cap="none" strike="noStrik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/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體脂率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6" name="Google Shape;226;p32"/>
          <p:cNvGraphicFramePr/>
          <p:nvPr/>
        </p:nvGraphicFramePr>
        <p:xfrm>
          <a:off x="628650" y="19842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{1D634897-51A2-42DC-BC57-DF2FE7893799}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50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理想體脂肪率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性別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2E75B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&lt;30歲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2E75B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&gt;30歲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2E75B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肥胖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2E75B5"/>
                    </a:solidFill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男性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 ~ 20%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 ~ 23%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25%以上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女性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 ~ 24%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 ~ 27%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30%以上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227" name="Google Shape;227;p32"/>
          <p:cNvGrpSpPr/>
          <p:nvPr/>
        </p:nvGrpSpPr>
        <p:grpSpPr>
          <a:xfrm>
            <a:off x="628650" y="1386645"/>
            <a:ext cx="3094264" cy="440387"/>
            <a:chOff x="628650" y="1321339"/>
            <a:chExt cx="3094264" cy="440387"/>
          </a:xfrm>
        </p:grpSpPr>
        <p:sp>
          <p:nvSpPr>
            <p:cNvPr id="228" name="Google Shape;228;p32"/>
            <p:cNvSpPr/>
            <p:nvPr/>
          </p:nvSpPr>
          <p:spPr>
            <a:xfrm>
              <a:off x="628650" y="1321339"/>
              <a:ext cx="3094264" cy="440387"/>
            </a:xfrm>
            <a:custGeom>
              <a:rect b="b" l="l" r="r" t="t"/>
              <a:pathLst>
                <a:path extrusionOk="0" h="457" w="2991">
                  <a:moveTo>
                    <a:pt x="0" y="0"/>
                  </a:moveTo>
                  <a:lnTo>
                    <a:pt x="2991" y="0"/>
                  </a:lnTo>
                  <a:lnTo>
                    <a:pt x="2991" y="265"/>
                  </a:lnTo>
                  <a:lnTo>
                    <a:pt x="2562" y="457"/>
                  </a:lnTo>
                  <a:lnTo>
                    <a:pt x="2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99AB"/>
            </a:solidFill>
            <a:ln>
              <a:noFill/>
            </a:ln>
            <a:effectLst>
              <a:outerShdw rotWithShape="0" algn="ctr" dir="2700000" dist="107763">
                <a:schemeClr val="lt2">
                  <a:alpha val="49803"/>
                </a:schemeClr>
              </a:outerShdw>
            </a:effectLst>
          </p:spPr>
          <p:txBody>
            <a:bodyPr anchorCtr="1" anchor="ctr" bIns="44450" lIns="45700" spcFirstLastPara="1" rIns="45700" wrap="square" tIns="44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2"/>
            <p:cNvSpPr txBox="1"/>
            <p:nvPr/>
          </p:nvSpPr>
          <p:spPr>
            <a:xfrm>
              <a:off x="628650" y="1321339"/>
              <a:ext cx="267438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Noto Sans Symbols"/>
                <a:buChar char="➢"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體脂肪率的判定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32"/>
          <p:cNvSpPr txBox="1"/>
          <p:nvPr/>
        </p:nvSpPr>
        <p:spPr>
          <a:xfrm>
            <a:off x="628650" y="3499175"/>
            <a:ext cx="7886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資料來源：中華民國肥胖研究學會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2"/>
          <p:cNvSpPr txBox="1"/>
          <p:nvPr/>
        </p:nvSpPr>
        <p:spPr>
          <a:xfrm>
            <a:off x="628649" y="5716511"/>
            <a:ext cx="78867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男性運動員的體脂肪率約為 6 ~ 13%  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女性運動員的體脂肪率約為 14 ~ 20%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2"/>
          <p:cNvSpPr/>
          <p:nvPr/>
        </p:nvSpPr>
        <p:spPr>
          <a:xfrm>
            <a:off x="628649" y="5182678"/>
            <a:ext cx="5087906" cy="440387"/>
          </a:xfrm>
          <a:custGeom>
            <a:rect b="b" l="l" r="r" t="t"/>
            <a:pathLst>
              <a:path extrusionOk="0" h="457" w="2991">
                <a:moveTo>
                  <a:pt x="0" y="0"/>
                </a:moveTo>
                <a:lnTo>
                  <a:pt x="2991" y="0"/>
                </a:lnTo>
                <a:lnTo>
                  <a:pt x="2991" y="265"/>
                </a:lnTo>
                <a:lnTo>
                  <a:pt x="2562" y="457"/>
                </a:lnTo>
                <a:lnTo>
                  <a:pt x="2" y="457"/>
                </a:lnTo>
                <a:lnTo>
                  <a:pt x="0" y="0"/>
                </a:lnTo>
                <a:close/>
              </a:path>
            </a:pathLst>
          </a:custGeom>
          <a:solidFill>
            <a:srgbClr val="6399AB"/>
          </a:solidFill>
          <a:ln>
            <a:noFill/>
          </a:ln>
          <a:effectLst>
            <a:outerShdw rotWithShape="0" algn="ctr" dir="2700000" dist="107763">
              <a:schemeClr val="lt2">
                <a:alpha val="49803"/>
              </a:schemeClr>
            </a:outerShdw>
          </a:effectLst>
        </p:spPr>
        <p:txBody>
          <a:bodyPr anchorCtr="1" anchor="ctr" bIns="44450" lIns="45700" spcFirstLastPara="1" rIns="45700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2"/>
          <p:cNvSpPr txBox="1"/>
          <p:nvPr/>
        </p:nvSpPr>
        <p:spPr>
          <a:xfrm>
            <a:off x="628649" y="5182678"/>
            <a:ext cx="50225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運動員較低的體脂肪率有助於運動表現</a:t>
            </a:r>
            <a:endParaRPr/>
          </a:p>
        </p:txBody>
      </p:sp>
      <p:sp>
        <p:nvSpPr>
          <p:cNvPr id="234" name="Google Shape;234;p32"/>
          <p:cNvSpPr/>
          <p:nvPr/>
        </p:nvSpPr>
        <p:spPr>
          <a:xfrm>
            <a:off x="1331843" y="116632"/>
            <a:ext cx="6311348" cy="98661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32"/>
          <p:cNvGrpSpPr/>
          <p:nvPr/>
        </p:nvGrpSpPr>
        <p:grpSpPr>
          <a:xfrm>
            <a:off x="628648" y="3907334"/>
            <a:ext cx="3094264" cy="440387"/>
            <a:chOff x="628650" y="3761474"/>
            <a:chExt cx="3094264" cy="440387"/>
          </a:xfrm>
        </p:grpSpPr>
        <p:sp>
          <p:nvSpPr>
            <p:cNvPr id="236" name="Google Shape;236;p32"/>
            <p:cNvSpPr/>
            <p:nvPr/>
          </p:nvSpPr>
          <p:spPr>
            <a:xfrm>
              <a:off x="628650" y="3761474"/>
              <a:ext cx="3094264" cy="440387"/>
            </a:xfrm>
            <a:custGeom>
              <a:rect b="b" l="l" r="r" t="t"/>
              <a:pathLst>
                <a:path extrusionOk="0" h="457" w="2991">
                  <a:moveTo>
                    <a:pt x="0" y="0"/>
                  </a:moveTo>
                  <a:lnTo>
                    <a:pt x="2991" y="0"/>
                  </a:lnTo>
                  <a:lnTo>
                    <a:pt x="2991" y="265"/>
                  </a:lnTo>
                  <a:lnTo>
                    <a:pt x="2562" y="457"/>
                  </a:lnTo>
                  <a:lnTo>
                    <a:pt x="2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99AB"/>
            </a:solidFill>
            <a:ln>
              <a:noFill/>
            </a:ln>
            <a:effectLst>
              <a:outerShdw rotWithShape="0" algn="ctr" dir="2700000" dist="107763">
                <a:schemeClr val="lt2">
                  <a:alpha val="49803"/>
                </a:schemeClr>
              </a:outerShdw>
            </a:effectLst>
          </p:spPr>
          <p:txBody>
            <a:bodyPr anchorCtr="1" anchor="ctr" bIns="44450" lIns="45700" spcFirstLastPara="1" rIns="45700" wrap="square" tIns="44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2"/>
            <p:cNvSpPr txBox="1"/>
            <p:nvPr/>
          </p:nvSpPr>
          <p:spPr>
            <a:xfrm>
              <a:off x="628650" y="3761474"/>
              <a:ext cx="267438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Noto Sans Symbols"/>
                <a:buChar char="➢"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最低下限體脂肪率</a:t>
              </a:r>
              <a:endParaRPr/>
            </a:p>
          </p:txBody>
        </p:sp>
      </p:grpSp>
      <p:sp>
        <p:nvSpPr>
          <p:cNvPr id="238" name="Google Shape;238;p32"/>
          <p:cNvSpPr txBox="1"/>
          <p:nvPr/>
        </p:nvSpPr>
        <p:spPr>
          <a:xfrm>
            <a:off x="628648" y="4442901"/>
            <a:ext cx="50225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足夠維持健康之最低體脂肪率男性為：5%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足夠維持健康之最低體脂肪率女性為：12%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2"/>
          <p:cNvSpPr txBox="1"/>
          <p:nvPr/>
        </p:nvSpPr>
        <p:spPr>
          <a:xfrm>
            <a:off x="5651240" y="4427018"/>
            <a:ext cx="28641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青少年男性最低：7%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青少年女性最低：14%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用BMI及體脂率判斷體型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6" name="Google Shape;246;p33"/>
          <p:cNvGraphicFramePr/>
          <p:nvPr/>
        </p:nvGraphicFramePr>
        <p:xfrm>
          <a:off x="62865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{1D634897-51A2-42DC-BC57-DF2FE7893799}</a:tableStyleId>
              </a:tblPr>
              <a:tblGrid>
                <a:gridCol w="2628900"/>
                <a:gridCol w="2628900"/>
                <a:gridCol w="26289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體重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體脂肪率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體型分類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標準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標準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標準型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10%&lt;IBW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不足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過瘦型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標準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少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活力型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標準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高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微胖型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10%&gt;IBW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高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肥胖型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高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標準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強壯型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高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少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肌肉發達型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15_07.jpg" id="252" name="Google Shape;25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1740" y="1302935"/>
            <a:ext cx="4600521" cy="514128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4"/>
          <p:cNvSpPr txBox="1"/>
          <p:nvPr/>
        </p:nvSpPr>
        <p:spPr>
          <a:xfrm>
            <a:off x="6872261" y="3425511"/>
            <a:ext cx="2233059" cy="336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from J.H. Wilmore et al., 1977, “Body physique and composition of the female distance runner,” </a:t>
            </a:r>
            <a:r>
              <a:rPr b="0" i="1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Annals of the New York Academy of Sciences 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301: 764-776.</a:t>
            </a:r>
            <a:endParaRPr/>
          </a:p>
        </p:txBody>
      </p:sp>
      <p:sp>
        <p:nvSpPr>
          <p:cNvPr id="254" name="Google Shape;254;p34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菁英女性運動員的相對體脂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1_課程名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課程名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