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休息與恢復</a:t>
            </a:r>
            <a:r>
              <a:rPr lang="en-US" sz="32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chemeClr val="bg1">
                  <a:lumMod val="50000"/>
                </a:schemeClr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1BCEB-E91F-8143-9985-5B1D0CBA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疲勞恢復方式技巧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115E6F-77C0-5D4E-9C8E-98187693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按摩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放鬆肌肉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針對部位增加代謝率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刺激高爾基腱器來放鬆肌肉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神經系統</a:t>
            </a:r>
            <a:endParaRPr kumimoji="1" lang="en-US" alt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0C69FFA-5D3F-CB4D-B4C9-5E0FDE01992D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kumimoji="1" lang="zh-TW" altLang="en-US" dirty="0"/>
              <a:t>滾筒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原理與按摩類似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需要學習操作的技巧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自我筋膜放鬆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幫助肌肉在收縮與延展的功能恢復</a:t>
            </a:r>
          </a:p>
        </p:txBody>
      </p:sp>
    </p:spTree>
    <p:extLst>
      <p:ext uri="{BB962C8B-B14F-4D97-AF65-F5344CB8AC3E}">
        <p14:creationId xmlns:p14="http://schemas.microsoft.com/office/powerpoint/2010/main" val="25595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C4897F-C35B-8744-A47E-0D739417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疲勞恢復建議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29B327-D5C0-3642-A6F2-BBF16C05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足夠睡眠</a:t>
            </a:r>
            <a:endParaRPr kumimoji="1" lang="en-US" altLang="zh-TW" dirty="0"/>
          </a:p>
          <a:p>
            <a:r>
              <a:rPr kumimoji="1" lang="zh-TW" altLang="en-US" dirty="0"/>
              <a:t>攝取蛋白質</a:t>
            </a:r>
            <a:endParaRPr kumimoji="1" lang="en-US" altLang="zh-TW" dirty="0"/>
          </a:p>
          <a:p>
            <a:r>
              <a:rPr kumimoji="1" lang="zh-TW" altLang="en-US" dirty="0"/>
              <a:t>巧克力牛奶</a:t>
            </a:r>
            <a:endParaRPr kumimoji="1" lang="en-US" altLang="zh-TW" dirty="0"/>
          </a:p>
          <a:p>
            <a:r>
              <a:rPr kumimoji="1" lang="zh-TW" altLang="en-US" dirty="0"/>
              <a:t>補充足夠的水份</a:t>
            </a:r>
            <a:endParaRPr kumimoji="1" lang="en-US" altLang="zh-TW" dirty="0"/>
          </a:p>
          <a:p>
            <a:r>
              <a:rPr kumimoji="1" lang="zh-TW" altLang="en-US" dirty="0"/>
              <a:t>按摩</a:t>
            </a:r>
            <a:endParaRPr kumimoji="1" lang="en-US" altLang="zh-TW" dirty="0"/>
          </a:p>
          <a:p>
            <a:r>
              <a:rPr kumimoji="1" lang="zh-TW" altLang="en-US" dirty="0"/>
              <a:t>穿著機能服飾</a:t>
            </a:r>
            <a:endParaRPr kumimoji="1" lang="en-US" altLang="zh-TW" dirty="0"/>
          </a:p>
          <a:p>
            <a:r>
              <a:rPr kumimoji="1" lang="zh-TW" altLang="en-US" dirty="0"/>
              <a:t>泡個冷水浴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E62946-DD84-894C-9395-B5983AAC2ED3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rgbClr val="FF0000"/>
                </a:solidFill>
              </a:rPr>
              <a:t>隨身準備一個滾筒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zh-TW" altLang="en-US" dirty="0">
                <a:solidFill>
                  <a:srgbClr val="FF0000"/>
                </a:solidFill>
              </a:rPr>
              <a:t>熟悉滾筒操作技巧</a:t>
            </a:r>
          </a:p>
        </p:txBody>
      </p:sp>
      <p:pic>
        <p:nvPicPr>
          <p:cNvPr id="5" name="圖片 4" descr="sklep_sportowo_turystczny_presto_rumbleroller_flexifit.jpg">
            <a:extLst>
              <a:ext uri="{FF2B5EF4-FFF2-40B4-BE49-F238E27FC236}">
                <a16:creationId xmlns:a16="http://schemas.microsoft.com/office/drawing/2014/main" id="{DBA6174F-B4EB-5D46-B7CE-D622D575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3" y="2730924"/>
            <a:ext cx="4277296" cy="3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0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28419-014A-8D48-A98F-73FCCC18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水療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D375D9-5D56-C141-9ED3-368834E8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水療可以改變</a:t>
            </a:r>
            <a:r>
              <a:rPr kumimoji="1" lang="zh-TW" altLang="en-US" dirty="0">
                <a:solidFill>
                  <a:srgbClr val="FF0000"/>
                </a:solidFill>
              </a:rPr>
              <a:t>血流量</a:t>
            </a:r>
            <a:r>
              <a:rPr kumimoji="1" lang="zh-TW" altLang="en-US" dirty="0"/>
              <a:t>與</a:t>
            </a:r>
            <a:r>
              <a:rPr kumimoji="1" lang="zh-TW" altLang="en-US" dirty="0">
                <a:solidFill>
                  <a:srgbClr val="FF0000"/>
                </a:solidFill>
              </a:rPr>
              <a:t>體溫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zh-TW" altLang="en-US" dirty="0">
                <a:solidFill>
                  <a:srgbClr val="0432FF"/>
                </a:solidFill>
              </a:rPr>
              <a:t>減少發炎反應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lvl="1"/>
            <a:r>
              <a:rPr kumimoji="1" lang="zh-TW" altLang="en-US" dirty="0">
                <a:solidFill>
                  <a:srgbClr val="0432FF"/>
                </a:solidFill>
              </a:rPr>
              <a:t>提升免疫能力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lvl="1"/>
            <a:r>
              <a:rPr kumimoji="1" lang="zh-TW" altLang="en-US" dirty="0">
                <a:solidFill>
                  <a:srgbClr val="0432FF"/>
                </a:solidFill>
              </a:rPr>
              <a:t>降低對疲勞的感覺</a:t>
            </a:r>
          </a:p>
        </p:txBody>
      </p:sp>
      <p:pic>
        <p:nvPicPr>
          <p:cNvPr id="7" name="內容版面配置區 6" descr="pool4small.jpg">
            <a:extLst>
              <a:ext uri="{FF2B5EF4-FFF2-40B4-BE49-F238E27FC236}">
                <a16:creationId xmlns:a16="http://schemas.microsoft.com/office/drawing/2014/main" id="{2D7E5199-01EA-A542-A1A8-0AA1D790F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r="20303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82325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B44C1-CD2D-6945-80F5-3CBB2D98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水療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7E18D-C1B8-5C47-87D4-DA159E4FE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水浴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冷水浴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熱水浴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冷熱水交替</a:t>
            </a:r>
            <a:endParaRPr kumimoji="1" lang="en-US" altLang="zh-TW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冷水浴</a:t>
            </a:r>
            <a:r>
              <a:rPr kumimoji="1" lang="zh-CN" altLang="en-US" dirty="0"/>
              <a:t>與</a:t>
            </a:r>
            <a:r>
              <a:rPr kumimoji="1" lang="zh-CN" altLang="en-US" dirty="0">
                <a:solidFill>
                  <a:srgbClr val="FF0000"/>
                </a:solidFill>
              </a:rPr>
              <a:t>冷熱水交替</a:t>
            </a:r>
            <a:r>
              <a:rPr kumimoji="1" lang="zh-CN" altLang="en-US" dirty="0"/>
              <a:t>效果比單純熱水浴更好</a:t>
            </a:r>
            <a:endParaRPr kumimoji="1" lang="en-US" altLang="zh-TW" dirty="0"/>
          </a:p>
          <a:p>
            <a:pPr marL="457200" lvl="1" indent="0">
              <a:buNone/>
            </a:pPr>
            <a:endParaRPr kumimoji="1" lang="zh-TW" altLang="en-US" dirty="0"/>
          </a:p>
        </p:txBody>
      </p:sp>
      <p:pic>
        <p:nvPicPr>
          <p:cNvPr id="5" name="圖片 4" descr="245.jpg">
            <a:extLst>
              <a:ext uri="{FF2B5EF4-FFF2-40B4-BE49-F238E27FC236}">
                <a16:creationId xmlns:a16="http://schemas.microsoft.com/office/drawing/2014/main" id="{9A195695-B629-A041-8CDC-8A9D6004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38" y="2434855"/>
            <a:ext cx="4000147" cy="25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624AA-0D3F-6943-B04B-BD4E4E39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水浴方式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53B3E8-F902-9E4D-B001-508854AC6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dirty="0"/>
              <a:t>冷水浴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10-15° C</a:t>
            </a:r>
          </a:p>
          <a:p>
            <a:pPr lvl="1"/>
            <a:r>
              <a:rPr kumimoji="1" lang="en-US" altLang="zh-TW" dirty="0"/>
              <a:t>15</a:t>
            </a:r>
            <a:r>
              <a:rPr kumimoji="1" lang="zh-CN" altLang="en-US" dirty="0"/>
              <a:t>分鐘</a:t>
            </a:r>
            <a:endParaRPr kumimoji="1" lang="en-US" altLang="zh-CN" dirty="0"/>
          </a:p>
          <a:p>
            <a:r>
              <a:rPr kumimoji="1" lang="zh-CN" altLang="en-US" dirty="0"/>
              <a:t>熱水浴</a:t>
            </a:r>
            <a:endParaRPr kumimoji="1" lang="en-US" altLang="zh-CN" dirty="0"/>
          </a:p>
          <a:p>
            <a:pPr lvl="1"/>
            <a:r>
              <a:rPr kumimoji="1" lang="en-US" altLang="zh-TW" dirty="0"/>
              <a:t>38-40° C</a:t>
            </a:r>
          </a:p>
          <a:p>
            <a:pPr lvl="1"/>
            <a:r>
              <a:rPr kumimoji="1" lang="en-US" altLang="zh-TW" dirty="0"/>
              <a:t>15</a:t>
            </a:r>
            <a:r>
              <a:rPr kumimoji="1" lang="zh-CN" altLang="en-US" dirty="0"/>
              <a:t>分鐘</a:t>
            </a:r>
            <a:endParaRPr kumimoji="1" lang="en-US" altLang="zh-CN" dirty="0"/>
          </a:p>
          <a:p>
            <a:r>
              <a:rPr kumimoji="1" lang="zh-TW" altLang="en-US" dirty="0"/>
              <a:t>冷熱交替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時間為</a:t>
            </a:r>
            <a:r>
              <a:rPr kumimoji="1" lang="en-US" altLang="zh-TW" dirty="0"/>
              <a:t>1:1</a:t>
            </a:r>
          </a:p>
          <a:p>
            <a:pPr lvl="1"/>
            <a:r>
              <a:rPr kumimoji="1" lang="en-US" altLang="zh-TW" dirty="0"/>
              <a:t>7</a:t>
            </a:r>
            <a:r>
              <a:rPr kumimoji="1" lang="zh-CN" altLang="en-US" dirty="0"/>
              <a:t>個循環，冷熱水各</a:t>
            </a:r>
            <a:r>
              <a:rPr kumimoji="1" lang="en-US" altLang="zh-CN" dirty="0"/>
              <a:t>1</a:t>
            </a:r>
            <a:r>
              <a:rPr kumimoji="1" lang="zh-CN" altLang="en-US" dirty="0"/>
              <a:t>分鐘</a:t>
            </a:r>
            <a:endParaRPr kumimoji="1" lang="zh-TW" altLang="en-US" dirty="0"/>
          </a:p>
        </p:txBody>
      </p:sp>
      <p:pic>
        <p:nvPicPr>
          <p:cNvPr id="5" name="圖片 4" descr="Juggernaut-NFL-Combine-ice-baths1.jpg">
            <a:extLst>
              <a:ext uri="{FF2B5EF4-FFF2-40B4-BE49-F238E27FC236}">
                <a16:creationId xmlns:a16="http://schemas.microsoft.com/office/drawing/2014/main" id="{D029727C-CF9E-BF44-A468-EB4C90CC8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90" y="1956391"/>
            <a:ext cx="4068725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BB5E19-5907-494A-964C-D9F74374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動態恢復</a:t>
            </a:r>
            <a:endParaRPr kumimoji="1"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A638A34-88DD-EC48-872B-B8F2A67D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有氧運動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慢跑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固定式腳踏車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游泳</a:t>
            </a:r>
            <a:endParaRPr kumimoji="1" lang="en-US" altLang="zh-TW" dirty="0"/>
          </a:p>
          <a:p>
            <a:r>
              <a:rPr kumimoji="1" lang="zh-TW" altLang="en-US" dirty="0"/>
              <a:t>促進血流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乳酸的代謝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代謝廢物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增加氧氣的輸送與循環</a:t>
            </a:r>
          </a:p>
        </p:txBody>
      </p:sp>
      <p:pic>
        <p:nvPicPr>
          <p:cNvPr id="6" name="內容版面配置區 5" descr="active-recovery-day-300x251.png">
            <a:extLst>
              <a:ext uri="{FF2B5EF4-FFF2-40B4-BE49-F238E27FC236}">
                <a16:creationId xmlns:a16="http://schemas.microsoft.com/office/drawing/2014/main" id="{767ACA34-7327-544D-BDB5-BED9E71E2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73" b="-16973"/>
          <a:stretch>
            <a:fillRect/>
          </a:stretch>
        </p:blipFill>
        <p:spPr>
          <a:xfrm>
            <a:off x="5010344" y="1600201"/>
            <a:ext cx="3676455" cy="41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D136A8-4801-C749-8F81-7E9C38E8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伸展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8FF204-BB57-C740-BB5E-980635A8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伸展是最常使用的技巧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伸展對於疲勞的恢復，目前研究眾說紛紜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特別是運動後的伸展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r>
              <a:rPr kumimoji="1" lang="zh-TW" altLang="en-US" dirty="0"/>
              <a:t>伸展可以讓運動員</a:t>
            </a:r>
            <a:r>
              <a:rPr kumimoji="1" lang="zh-TW" altLang="en-US" dirty="0">
                <a:solidFill>
                  <a:srgbClr val="FF0000"/>
                </a:solidFill>
              </a:rPr>
              <a:t>感覺良好</a:t>
            </a:r>
          </a:p>
        </p:txBody>
      </p:sp>
    </p:spTree>
    <p:extLst>
      <p:ext uri="{BB962C8B-B14F-4D97-AF65-F5344CB8AC3E}">
        <p14:creationId xmlns:p14="http://schemas.microsoft.com/office/powerpoint/2010/main" val="268341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120504-C85B-FC49-A70E-0CA2708A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機能服飾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999E80F-5B1B-6A4B-BADD-63F66B32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壓縮衣物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最早使用於醫療領域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改善淋巴與循環狀況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促進靜脈血回流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提供從肢體遠端向近端的</a:t>
            </a:r>
            <a:r>
              <a:rPr kumimoji="1" lang="zh-TW" altLang="en-US" dirty="0">
                <a:solidFill>
                  <a:srgbClr val="FF0000"/>
                </a:solidFill>
              </a:rPr>
              <a:t>漸進式壓力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9AA4302-8CE2-EE40-BDC3-0819DC117E8A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kumimoji="1" lang="zh-TW" altLang="en-US" dirty="0"/>
              <a:t>機能服飾主要效果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提供外來的壓力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減少肌肉間的縫隙，進而</a:t>
            </a:r>
            <a:r>
              <a:rPr kumimoji="1" lang="zh-TW" altLang="en-US" dirty="0">
                <a:solidFill>
                  <a:srgbClr val="FF0000"/>
                </a:solidFill>
              </a:rPr>
              <a:t>減少腫脹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促進肌肉的排列整齊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減少肌肉痠痛</a:t>
            </a:r>
          </a:p>
        </p:txBody>
      </p:sp>
      <p:pic>
        <p:nvPicPr>
          <p:cNvPr id="6" name="圖片 5" descr="7286548ea67489eb9cfdd848150268b9.jpg">
            <a:extLst>
              <a:ext uri="{FF2B5EF4-FFF2-40B4-BE49-F238E27FC236}">
                <a16:creationId xmlns:a16="http://schemas.microsoft.com/office/drawing/2014/main" id="{A073E08F-F19D-854F-B5EA-B3CD965C4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89" y="4538022"/>
            <a:ext cx="1588137" cy="1588137"/>
          </a:xfrm>
          <a:prstGeom prst="rect">
            <a:avLst/>
          </a:prstGeom>
        </p:spPr>
      </p:pic>
      <p:pic>
        <p:nvPicPr>
          <p:cNvPr id="7" name="圖片 6" descr="images.jpg">
            <a:extLst>
              <a:ext uri="{FF2B5EF4-FFF2-40B4-BE49-F238E27FC236}">
                <a16:creationId xmlns:a16="http://schemas.microsoft.com/office/drawing/2014/main" id="{1BFC607F-E179-0344-B988-0572C8E6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24" y="4556961"/>
            <a:ext cx="2057964" cy="15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92579-D848-B84D-BDA5-EFA60ACC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機能服飾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F52C70-9AC8-3B46-9A3F-06F3EF37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機能服飾對疲勞恢復的研究仍有爭議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對</a:t>
            </a:r>
            <a:r>
              <a:rPr kumimoji="1" lang="zh-TW" altLang="en-US" dirty="0">
                <a:solidFill>
                  <a:srgbClr val="FF0000"/>
                </a:solidFill>
              </a:rPr>
              <a:t>耐力型</a:t>
            </a:r>
            <a:r>
              <a:rPr kumimoji="1" lang="zh-TW" altLang="en-US" dirty="0"/>
              <a:t>的運動員或許較有效果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穿著對身體無害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/>
            <a:r>
              <a:rPr kumimoji="1" lang="zh-TW" altLang="en-US" dirty="0"/>
              <a:t>心理的效果</a:t>
            </a:r>
          </a:p>
        </p:txBody>
      </p:sp>
      <p:pic>
        <p:nvPicPr>
          <p:cNvPr id="8" name="圖片 7" descr="0.jpg">
            <a:extLst>
              <a:ext uri="{FF2B5EF4-FFF2-40B4-BE49-F238E27FC236}">
                <a16:creationId xmlns:a16="http://schemas.microsoft.com/office/drawing/2014/main" id="{E51FF884-B902-704C-B57D-F3C40B414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59" y="2466753"/>
            <a:ext cx="4750547" cy="25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2E004-D925-2B43-BB89-050E9169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充氣加壓裝置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C8DCD0-7EC7-0244-9A22-604BCB48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其原理與機能服飾類似</a:t>
            </a:r>
            <a:endParaRPr kumimoji="1" lang="en-US" altLang="zh-TW" dirty="0"/>
          </a:p>
          <a:p>
            <a:r>
              <a:rPr kumimoji="1" lang="zh-TW" altLang="en-US" dirty="0"/>
              <a:t>藉由氣壓提供身體壓力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遠端向近端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促進靜脈血回流</a:t>
            </a:r>
          </a:p>
        </p:txBody>
      </p:sp>
      <p:pic>
        <p:nvPicPr>
          <p:cNvPr id="5" name="圖片 4" descr="393464.jpg">
            <a:extLst>
              <a:ext uri="{FF2B5EF4-FFF2-40B4-BE49-F238E27FC236}">
                <a16:creationId xmlns:a16="http://schemas.microsoft.com/office/drawing/2014/main" id="{2DBBB4B8-C2BF-BF4C-8A6B-DE995CD9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5" y="1600200"/>
            <a:ext cx="3301275" cy="2238153"/>
          </a:xfrm>
          <a:prstGeom prst="rect">
            <a:avLst/>
          </a:prstGeom>
        </p:spPr>
      </p:pic>
      <p:pic>
        <p:nvPicPr>
          <p:cNvPr id="6" name="圖片 5" descr="adidas-recovery-compression-apparel-gear-2-1.jpeg">
            <a:extLst>
              <a:ext uri="{FF2B5EF4-FFF2-40B4-BE49-F238E27FC236}">
                <a16:creationId xmlns:a16="http://schemas.microsoft.com/office/drawing/2014/main" id="{D0C85E77-B456-8943-BE23-D088D95C8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4" y="3913723"/>
            <a:ext cx="3301275" cy="26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2389"/>
      </p:ext>
    </p:extLst>
  </p:cSld>
  <p:clrMapOvr>
    <a:masterClrMapping/>
  </p:clrMapOvr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218</TotalTime>
  <Words>436</Words>
  <Application>Microsoft Macintosh PowerPoint</Application>
  <PresentationFormat>如螢幕大小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疲勞恢復方式_水療</vt:lpstr>
      <vt:lpstr>疲勞恢復方式_水療</vt:lpstr>
      <vt:lpstr>水浴方式</vt:lpstr>
      <vt:lpstr>疲勞恢復方式_動態恢復</vt:lpstr>
      <vt:lpstr>疲勞恢復方式_伸展</vt:lpstr>
      <vt:lpstr>疲勞恢復方式_機能服飾</vt:lpstr>
      <vt:lpstr>疲勞恢復方式_機能服飾</vt:lpstr>
      <vt:lpstr>疲勞恢復方式_充氣加壓裝置</vt:lpstr>
      <vt:lpstr>疲勞恢復方式技巧</vt:lpstr>
      <vt:lpstr>疲勞恢復建議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13</cp:revision>
  <dcterms:created xsi:type="dcterms:W3CDTF">2017-11-07T02:54:43Z</dcterms:created>
  <dcterms:modified xsi:type="dcterms:W3CDTF">2018-09-03T19:07:28Z</dcterms:modified>
</cp:coreProperties>
</file>