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8" r:id="rId2"/>
    <p:sldId id="360" r:id="rId3"/>
    <p:sldId id="291" r:id="rId4"/>
    <p:sldId id="292" r:id="rId5"/>
    <p:sldId id="365" r:id="rId6"/>
    <p:sldId id="361" r:id="rId7"/>
    <p:sldId id="368" r:id="rId8"/>
    <p:sldId id="369" r:id="rId9"/>
    <p:sldId id="413" r:id="rId10"/>
    <p:sldId id="400" r:id="rId11"/>
    <p:sldId id="414" r:id="rId12"/>
    <p:sldId id="372" r:id="rId13"/>
    <p:sldId id="418" r:id="rId14"/>
  </p:sldIdLst>
  <p:sldSz cx="9144000" cy="6858000" type="screen4x3"/>
  <p:notesSz cx="6858000" cy="9144000"/>
  <p:custDataLst>
    <p:tags r:id="rId1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20" autoAdjust="0"/>
  </p:normalViewPr>
  <p:slideViewPr>
    <p:cSldViewPr>
      <p:cViewPr varScale="1">
        <p:scale>
          <a:sx n="59" d="100"/>
          <a:sy n="5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B5AAA2E7-F6AA-42B9-8BB4-C93C26C34D7E}" type="datetime1">
              <a:rPr lang="en-US"/>
              <a:pPr lvl="0"/>
              <a:t>8/10/2018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D308D900-AE43-42E7-A896-AD10073338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2018</a:t>
            </a:r>
            <a:r>
              <a:rPr lang="zh-TW" altLang="en-US" dirty="0" smtClean="0"/>
              <a:t>年國際奧林匹克委員會 </a:t>
            </a:r>
            <a:r>
              <a:rPr lang="en-US" altLang="zh-TW" dirty="0" smtClean="0"/>
              <a:t>(I)C)</a:t>
            </a:r>
            <a:r>
              <a:rPr lang="zh-TW" altLang="en-US" dirty="0" smtClean="0"/>
              <a:t>提出一份關於</a:t>
            </a:r>
            <a:r>
              <a:rPr lang="en-US" altLang="zh-TW" dirty="0" smtClean="0"/>
              <a:t>”</a:t>
            </a:r>
            <a:r>
              <a:rPr lang="zh-TW" altLang="en-US" baseline="0" dirty="0" smtClean="0"/>
              <a:t>膳食補充劑與精英運動員 </a:t>
            </a:r>
            <a:r>
              <a:rPr lang="en-US" altLang="zh-TW" baseline="0" dirty="0" smtClean="0"/>
              <a:t>“</a:t>
            </a:r>
            <a:r>
              <a:rPr lang="zh-TW" altLang="en-US" dirty="0" smtClean="0"/>
              <a:t>的共識聲明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69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91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B3A2A-084F-46B4-B53E-71A0A3AF8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059B2-AA28-4BB3-97D2-C798E7468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CDC37-E0C3-4FE8-A38A-EDC0FA6633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FB416-099E-4E34-91FC-9DCE759E1F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0BBF9-650A-4B28-AE24-8625881935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81A3E-D969-47D9-869D-A6FDEB77BD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6110E-026C-4E9C-9639-77765B49BC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E5946-3DEE-4D10-9A25-C63245257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FD678-7873-4C77-8298-FEE7EA576A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20B47-06F6-4AB3-844A-D023614A3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CBE5AA-21AF-40EB-B181-8066464BA9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646A98D-1143-45A4-BB25-88B85E54D46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運動增補劑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陳亭亭</a:t>
            </a:r>
            <a:endParaRPr 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475658" y="2910306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898989"/>
                </a:solidFill>
                <a:latin typeface="Times New Roman"/>
                <a:ea typeface="DFKai-SB"/>
                <a:cs typeface=""/>
                <a:sym typeface="Times New Roman"/>
              </a:rPr>
              <a:t>31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F848B1-E4C6-4C61-8E25-9132D2907A8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3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  <a:endParaRPr lang="zh-TW" alt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81" y="1196752"/>
            <a:ext cx="6552728" cy="492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267744" y="4005064"/>
            <a:ext cx="86409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267744" y="4725144"/>
            <a:ext cx="86409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2267744" y="5013176"/>
            <a:ext cx="864096" cy="28803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267744" y="5301208"/>
            <a:ext cx="864096" cy="28803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2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6" y="476672"/>
            <a:ext cx="9183688" cy="532765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491"/>
            <a:ext cx="9794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8507284" cy="2365721"/>
          </a:xfrm>
        </p:spPr>
        <p:txBody>
          <a:bodyPr/>
          <a:lstStyle/>
          <a:p>
            <a:pPr lvl="0"/>
            <a:r>
              <a:rPr lang="zh-TW" sz="28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液體代餐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提供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人體所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需</a:t>
            </a:r>
            <a:r>
              <a:rPr lang="zh-TW" altLang="en-US" sz="2400" u="sng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蛋白質</a:t>
            </a:r>
            <a:r>
              <a:rPr lang="zh-TW" altLang="en-US" sz="2400" u="sng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、醣類、</a:t>
            </a:r>
            <a:r>
              <a:rPr lang="zh-TW" altLang="en-US" sz="2400" u="sng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脂肪</a:t>
            </a:r>
            <a:r>
              <a:rPr lang="zh-TW" altLang="en-US" sz="2400" u="sng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zh-TW" altLang="en-US" sz="2400" u="sng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維生素</a:t>
            </a:r>
            <a:r>
              <a:rPr lang="zh-TW" altLang="en-US" sz="2400" u="sng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、礦物質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等</a:t>
            </a:r>
            <a:endParaRPr lang="en-US" altLang="zh-TW" sz="2400" dirty="0" smtClean="0">
              <a:solidFill>
                <a:schemeClr val="tx1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重、高負荷訓練、忙碌、旅行時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…..</a:t>
            </a:r>
          </a:p>
          <a:p>
            <a:pPr lvl="1"/>
            <a:r>
              <a:rPr lang="zh-TW" sz="2400" dirty="0" smtClean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均衡</a:t>
            </a:r>
            <a:r>
              <a:rPr lang="zh-TW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營養配方例如安素、立攝</a:t>
            </a:r>
            <a:r>
              <a:rPr lang="zh-TW" alt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適</a:t>
            </a:r>
            <a:r>
              <a:rPr lang="zh-TW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、代餐粉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0" y="3988723"/>
            <a:ext cx="2305392" cy="230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26038" r="6724" b="5391"/>
          <a:stretch/>
        </p:blipFill>
        <p:spPr bwMode="auto">
          <a:xfrm>
            <a:off x="5076056" y="3848272"/>
            <a:ext cx="1368152" cy="24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21047"/>
          <a:stretch/>
        </p:blipFill>
        <p:spPr bwMode="auto">
          <a:xfrm>
            <a:off x="6732240" y="3988723"/>
            <a:ext cx="1343737" cy="232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78922"/>
              </p:ext>
            </p:extLst>
          </p:nvPr>
        </p:nvGraphicFramePr>
        <p:xfrm>
          <a:off x="89757" y="415538"/>
          <a:ext cx="9054241" cy="3733542"/>
        </p:xfrm>
        <a:graphic>
          <a:graphicData uri="http://schemas.openxmlformats.org/drawingml/2006/table">
            <a:tbl>
              <a:tblPr/>
              <a:tblGrid>
                <a:gridCol w="1590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5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5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5822"/>
                <a:gridCol w="18658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12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9" marR="68589" marT="34277" marB="3427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衛服部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建議每日熱量來源比例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亞培安素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熱量來源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比例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雀巢立攝適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熱量來源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比例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桂格完膳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熱量來源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比例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醣類</a:t>
                      </a:r>
                    </a:p>
                  </a:txBody>
                  <a:tcPr marL="68589" marR="68589" marT="34277" marB="3427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50%~60%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53.0%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54.0%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66.1%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6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蛋白質</a:t>
                      </a:r>
                    </a:p>
                  </a:txBody>
                  <a:tcPr marL="68589" marR="68589" marT="34277" marB="3427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10%~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16.7%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14.0%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14.9%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3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脂肪</a:t>
                      </a:r>
                    </a:p>
                  </a:txBody>
                  <a:tcPr marL="68589" marR="68589" marT="34277" marB="3427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20%~30%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30.4%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32.2%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22.3%</a:t>
                      </a:r>
                    </a:p>
                  </a:txBody>
                  <a:tcPr marL="68589" marR="68589" marT="34277" marB="342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26038" r="6724" b="5391"/>
          <a:stretch/>
        </p:blipFill>
        <p:spPr bwMode="auto">
          <a:xfrm>
            <a:off x="5801279" y="4235890"/>
            <a:ext cx="1368152" cy="24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26460" r="24401"/>
          <a:stretch/>
        </p:blipFill>
        <p:spPr>
          <a:xfrm>
            <a:off x="7541389" y="4653136"/>
            <a:ext cx="1477718" cy="20900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16114" r="13327"/>
          <a:stretch/>
        </p:blipFill>
        <p:spPr>
          <a:xfrm>
            <a:off x="3903543" y="4629443"/>
            <a:ext cx="1388537" cy="196790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75656" y="72074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年衛福部健康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飲食指南</a:t>
            </a:r>
          </a:p>
        </p:txBody>
      </p:sp>
    </p:spTree>
    <p:extLst>
      <p:ext uri="{BB962C8B-B14F-4D97-AF65-F5344CB8AC3E}">
        <p14:creationId xmlns:p14="http://schemas.microsoft.com/office/powerpoint/2010/main" val="41219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8229600" cy="1143000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增補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營養增強劑 </a:t>
            </a: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/>
            </a:r>
            <a:b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</a:b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(Nutritional ergogenic supplement)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79515" y="1340773"/>
            <a:ext cx="8640961" cy="4104451"/>
          </a:xfrm>
        </p:spPr>
        <p:txBody>
          <a:bodyPr/>
          <a:lstStyle/>
          <a:p>
            <a:pPr lvl="0"/>
            <a:r>
              <a:rPr lang="zh-TW" altLang="en-US" sz="2800" b="1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增補</a:t>
            </a:r>
            <a:r>
              <a:rPr lang="zh-TW" altLang="en-US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劑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增強劑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(ergogenic aids)</a:t>
            </a:r>
          </a:p>
          <a:p>
            <a:pPr marL="457200" lvl="1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藉由外在的方法影響，以增進運動表現的方法</a:t>
            </a:r>
            <a:endParaRPr lang="en-US" altLang="zh-TW" dirty="0" smtClean="0">
              <a:solidFill>
                <a:srgbClr val="000000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機械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如鼻貼劑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生理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如違規輸血、低氧艙、</a:t>
            </a:r>
            <a:r>
              <a:rPr lang="zh-TW" altLang="en-US" sz="2400" dirty="0" smtClean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冷凍艙</a:t>
            </a:r>
            <a:r>
              <a:rPr lang="en-US" altLang="zh-TW" sz="2400" dirty="0" smtClean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心理性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如放鬆、冥想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藥理性 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如同化性類固醇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…)</a:t>
            </a:r>
          </a:p>
          <a:p>
            <a:pPr lvl="1"/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營養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如肝醣超載、運動營養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marL="1314450" lvl="3" indent="0">
              <a:buNone/>
            </a:pPr>
            <a:endParaRPr lang="en-US" sz="16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9040"/>
            <a:ext cx="2857500" cy="27051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07504" y="4133478"/>
            <a:ext cx="57606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6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cs typeface="Times New Roman" pitchFamily="18"/>
                <a:sym typeface="Times New Roman"/>
              </a:rPr>
              <a:t>內容大綱</a:t>
            </a:r>
            <a:endParaRPr lang="en-US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增補劑的定義與介紹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運動禁藥風險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增進</a:t>
            </a:r>
            <a:r>
              <a:rPr lang="zh-TW" alt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運動表現成分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57200" y="2708920"/>
            <a:ext cx="5328592" cy="72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23523" y="1495327"/>
            <a:ext cx="8507284" cy="4525959"/>
          </a:xfrm>
        </p:spPr>
        <p:txBody>
          <a:bodyPr/>
          <a:lstStyle/>
          <a:p>
            <a:pPr lvl="0"/>
            <a:r>
              <a:rPr lang="en-US" b="1" dirty="0">
                <a:latin typeface="Times New Roman"/>
                <a:ea typeface="DFKai-SB"/>
                <a:cs typeface="Times New Roman" pitchFamily="18"/>
                <a:sym typeface="Times New Roman"/>
              </a:rPr>
              <a:t>Sports foods</a:t>
            </a:r>
            <a:r>
              <a:rPr lang="zh-TW" b="1" dirty="0">
                <a:latin typeface="Times New Roman"/>
                <a:ea typeface="DFKai-SB"/>
                <a:cs typeface="Times New Roman" pitchFamily="18"/>
                <a:sym typeface="Times New Roman"/>
              </a:rPr>
              <a:t>：</a:t>
            </a:r>
            <a:endParaRPr lang="en-US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方便可食的</a:t>
            </a:r>
            <a:r>
              <a:rPr lang="en-US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 (</a:t>
            </a:r>
            <a:r>
              <a:rPr lang="zh-TW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能量</a:t>
            </a:r>
            <a:r>
              <a:rPr lang="en-US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) </a:t>
            </a:r>
            <a:r>
              <a:rPr lang="zh-TW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營養素型態，提供運動員在不方便或無法食用一般食物時</a:t>
            </a:r>
            <a:r>
              <a:rPr lang="zh-TW" sz="2400" u="sng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使用</a:t>
            </a:r>
            <a:endParaRPr lang="en-US" sz="2400" u="sng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碳水化合物補充</a:t>
            </a:r>
            <a:endParaRPr lang="en-US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飲料、能量飲料、能量果凍、能量果膠、能量棒</a:t>
            </a:r>
            <a:r>
              <a:rPr 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…..</a:t>
            </a:r>
          </a:p>
          <a:p>
            <a:pPr lvl="0"/>
            <a:r>
              <a:rPr lang="zh-TW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蛋白質與胺基酸補充</a:t>
            </a:r>
            <a:endParaRPr lang="en-US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酪蛋白、乳清蛋白、大豆蛋白</a:t>
            </a:r>
            <a:r>
              <a:rPr 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….</a:t>
            </a:r>
          </a:p>
          <a:p>
            <a:pPr lvl="0"/>
            <a:r>
              <a:rPr lang="zh-TW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液體</a:t>
            </a:r>
            <a:r>
              <a:rPr lang="zh-TW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代餐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</a:p>
          <a:p>
            <a:pPr lvl="1"/>
            <a:r>
              <a:rPr 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均衡營養配方例如安素、立</a:t>
            </a:r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攝</a:t>
            </a:r>
            <a:r>
              <a:rPr lang="zh-TW" alt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適</a:t>
            </a:r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代餐粉</a:t>
            </a:r>
            <a:r>
              <a:rPr lang="en-US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464496"/>
          </a:xfrm>
        </p:spPr>
        <p:txBody>
          <a:bodyPr/>
          <a:lstStyle/>
          <a:p>
            <a:r>
              <a:rPr lang="zh-TW" altLang="en-US" dirty="0"/>
              <a:t>運動員</a:t>
            </a:r>
            <a:r>
              <a:rPr lang="zh-TW" altLang="en-US" dirty="0" smtClean="0"/>
              <a:t>使用膳食增補</a:t>
            </a:r>
            <a:r>
              <a:rPr lang="zh-TW" altLang="en-US" dirty="0"/>
              <a:t>劑的</a:t>
            </a:r>
            <a:r>
              <a:rPr lang="zh-TW" altLang="en-US" dirty="0" smtClean="0"/>
              <a:t>原因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達到能量和巨量營養素的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需求量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改善微量營養素不足的狀態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表現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為了負荷高強度的訓練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抗疲勞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改變身體組成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增肌、減脂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激勵、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提神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減緩肌肉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疼痛、盡快從傷害中恢復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8229600" cy="1143000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增補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/</a:t>
            </a:r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營養增強劑 </a:t>
            </a: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/>
            </a:r>
            <a:b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</a:b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(Nutritional ergogenic supplement)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987824" y="6004156"/>
            <a:ext cx="595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2018 IOC consensus statement</a:t>
            </a:r>
            <a:r>
              <a:rPr lang="zh-TW" altLang="en-US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r>
              <a:rPr lang="en-US" altLang="zh-TW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dietary supplements and high-performance athlete</a:t>
            </a:r>
            <a:endParaRPr lang="zh-TW" altLang="en-US" sz="2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331640" y="2024896"/>
            <a:ext cx="5256584" cy="4680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331640" y="3033008"/>
            <a:ext cx="5256584" cy="46800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331640" y="3573016"/>
            <a:ext cx="5256584" cy="4680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331640" y="4077072"/>
            <a:ext cx="5256584" cy="4680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95378"/>
            <a:ext cx="2457496" cy="3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3754760" cy="4525959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Powder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粉狀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Bar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條狀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Liquid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液態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Gel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果膠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Jelly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果凍</a:t>
            </a:r>
            <a:r>
              <a:rPr lang="en-US" altLang="zh-TW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  <a:endParaRPr lang="en-US" altLang="zh-TW" sz="2800" dirty="0" smtClean="0">
              <a:solidFill>
                <a:schemeClr val="tx1"/>
              </a:solidFill>
              <a:latin typeface="Times New Roman"/>
              <a:ea typeface="DFKai-SB"/>
              <a:sym typeface="Times New Roman"/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Capsule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膠囊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</a:p>
          <a:p>
            <a:r>
              <a:rPr lang="en-US" altLang="zh-TW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Tablet (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錠劑</a:t>
            </a:r>
            <a:r>
              <a:rPr lang="en-US" altLang="zh-TW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)</a:t>
            </a:r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-Sports </a:t>
            </a:r>
            <a:r>
              <a:rPr lang="en-US" altLang="zh-TW" sz="32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foods</a:t>
            </a:r>
            <a:endParaRPr lang="en-US" altLang="zh-TW" sz="3200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2413"/>
            <a:ext cx="1829577" cy="137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5" y="1916832"/>
            <a:ext cx="1944216" cy="12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20687"/>
          <a:stretch/>
        </p:blipFill>
        <p:spPr bwMode="auto">
          <a:xfrm>
            <a:off x="5292081" y="3265116"/>
            <a:ext cx="1254174" cy="20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79" y="3645024"/>
            <a:ext cx="1445573" cy="14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74983"/>
            <a:ext cx="2173966" cy="9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1475656" y="5255432"/>
            <a:ext cx="22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475904" y="4725144"/>
            <a:ext cx="22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  <a:endParaRPr lang="en-US" sz="3200" b="1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23523" y="1495327"/>
            <a:ext cx="8507284" cy="3063471"/>
          </a:xfrm>
        </p:spPr>
        <p:txBody>
          <a:bodyPr/>
          <a:lstStyle/>
          <a:p>
            <a:pPr lvl="0"/>
            <a:r>
              <a:rPr lang="en-US" b="1" dirty="0">
                <a:latin typeface="Times New Roman"/>
                <a:ea typeface="DFKai-SB"/>
                <a:cs typeface="Times New Roman" pitchFamily="18"/>
                <a:sym typeface="Times New Roman"/>
              </a:rPr>
              <a:t>Sports foods</a:t>
            </a:r>
            <a:r>
              <a:rPr lang="zh-TW" b="1" dirty="0">
                <a:latin typeface="Times New Roman"/>
                <a:ea typeface="DFKai-SB"/>
                <a:cs typeface="Times New Roman" pitchFamily="18"/>
                <a:sym typeface="Times New Roman"/>
              </a:rPr>
              <a:t>：</a:t>
            </a:r>
            <a:endParaRPr lang="en-US" b="1" dirty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方便可食的</a:t>
            </a:r>
            <a:r>
              <a:rPr lang="en-US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 (</a:t>
            </a:r>
            <a:r>
              <a:rPr lang="zh-TW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能量</a:t>
            </a:r>
            <a:r>
              <a:rPr lang="en-US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) </a:t>
            </a:r>
            <a:r>
              <a:rPr lang="zh-TW" sz="2400" u="sng" dirty="0">
                <a:latin typeface="Times New Roman"/>
                <a:ea typeface="DFKai-SB"/>
                <a:cs typeface="Times New Roman" pitchFamily="18"/>
                <a:sym typeface="Times New Roman"/>
              </a:rPr>
              <a:t>營養素型態，提供運動員在不方便或無法食用一般食物時</a:t>
            </a:r>
            <a:r>
              <a:rPr lang="zh-TW" sz="2400" u="sng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使用</a:t>
            </a:r>
            <a:endParaRPr lang="en-US" sz="2400" u="sng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altLang="zh-TW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altLang="en-US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電解質</a:t>
            </a:r>
            <a:r>
              <a:rPr lang="zh-TW" sz="24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補充</a:t>
            </a:r>
            <a:endParaRPr lang="en-US" sz="24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飲料</a:t>
            </a:r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電解質粉、電解質錠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  <a:endParaRPr lang="en-US" sz="24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02" y="4372214"/>
            <a:ext cx="948010" cy="2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87" y="4558798"/>
            <a:ext cx="1621343" cy="22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ocari.com.tw/images/idea04_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3"/>
          <a:stretch/>
        </p:blipFill>
        <p:spPr bwMode="auto">
          <a:xfrm>
            <a:off x="3491880" y="4871976"/>
            <a:ext cx="2593199" cy="174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" y="4869160"/>
            <a:ext cx="2045949" cy="13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7905"/>
            <a:ext cx="2457496" cy="3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  <a:endParaRPr lang="en-US" sz="3200" b="1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23523" y="1412776"/>
            <a:ext cx="8507284" cy="997569"/>
          </a:xfrm>
        </p:spPr>
        <p:txBody>
          <a:bodyPr/>
          <a:lstStyle/>
          <a:p>
            <a:pPr lvl="0"/>
            <a:r>
              <a:rPr lang="zh-TW" sz="2800" b="1" dirty="0" smtClean="0">
                <a:solidFill>
                  <a:srgbClr val="C00000"/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碳水化合物補充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1"/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飲料、能量飲料</a:t>
            </a:r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zh-TW" altLang="zh-TW" sz="2400" dirty="0">
                <a:latin typeface="Times New Roman"/>
                <a:ea typeface="DFKai-SB"/>
                <a:cs typeface="Times New Roman" pitchFamily="18"/>
                <a:sym typeface="Times New Roman"/>
              </a:rPr>
              <a:t>能量</a:t>
            </a:r>
            <a:r>
              <a:rPr lang="zh-TW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果膠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、</a:t>
            </a:r>
            <a:r>
              <a:rPr 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能量果凍、能量</a:t>
            </a:r>
            <a:r>
              <a:rPr lang="zh-TW" altLang="en-US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棒</a:t>
            </a:r>
            <a:r>
              <a:rPr lang="en-US" altLang="zh-TW" sz="2400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…</a:t>
            </a:r>
            <a:endParaRPr lang="en-US" sz="2400" dirty="0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1421"/>
            <a:ext cx="1448962" cy="144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46565" y="531224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電解質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87824" y="5325015"/>
            <a:ext cx="982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咖啡因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9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4049"/>
            <a:ext cx="1664986" cy="16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211960" y="5312241"/>
            <a:ext cx="893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BCAA</a:t>
            </a:r>
          </a:p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71Kcal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85" l="9653" r="89575">
                        <a14:foregroundMark x1="52124" y1="9794" x2="52124" y2="9794"/>
                        <a14:foregroundMark x1="50579" y1="17526" x2="50579" y2="17526"/>
                        <a14:foregroundMark x1="50579" y1="14948" x2="50579" y2="14948"/>
                        <a14:foregroundMark x1="49807" y1="12887" x2="49807" y2="12887"/>
                        <a14:foregroundMark x1="49807" y1="10825" x2="49807" y2="10825"/>
                        <a14:foregroundMark x1="50579" y1="7216" x2="50579" y2="7216"/>
                        <a14:foregroundMark x1="49421" y1="12887" x2="49421" y2="12887"/>
                        <a14:foregroundMark x1="51737" y1="7732" x2="51737" y2="7732"/>
                        <a14:foregroundMark x1="52124" y1="7732" x2="52124" y2="7732"/>
                        <a14:foregroundMark x1="51737" y1="11340" x2="51737" y2="11340"/>
                        <a14:foregroundMark x1="49035" y1="17526" x2="49035" y2="17526"/>
                        <a14:foregroundMark x1="49421" y1="21649" x2="49421" y2="21649"/>
                        <a14:foregroundMark x1="51737" y1="29381" x2="51737" y2="29381"/>
                        <a14:foregroundMark x1="54054" y1="40206" x2="54054" y2="4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1" r="25962"/>
          <a:stretch/>
        </p:blipFill>
        <p:spPr bwMode="auto">
          <a:xfrm>
            <a:off x="5220072" y="3195963"/>
            <a:ext cx="1282889" cy="197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364088" y="5312241"/>
            <a:ext cx="1026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胺基酸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174Kcal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0" r="100000">
                        <a14:foregroundMark x1="60063" y1="38938" x2="60063" y2="38938"/>
                        <a14:foregroundMark x1="63125" y1="36625" x2="63125" y2="36625"/>
                        <a14:foregroundMark x1="55500" y1="42750" x2="55500" y2="42750"/>
                        <a14:foregroundMark x1="63938" y1="42000" x2="63938" y2="42000"/>
                        <a14:foregroundMark x1="67750" y1="37375" x2="67750" y2="37375"/>
                        <a14:foregroundMark x1="62375" y1="39688" x2="62375" y2="39688"/>
                        <a14:foregroundMark x1="59313" y1="39688" x2="59313" y2="39688"/>
                        <a14:foregroundMark x1="58562" y1="44313" x2="58562" y2="44313"/>
                        <a14:backgroundMark x1="14938" y1="30500" x2="14938" y2="30500"/>
                        <a14:backgroundMark x1="30250" y1="30500" x2="30250" y2="30500"/>
                        <a14:backgroundMark x1="36375" y1="30500" x2="36375" y2="30500"/>
                        <a14:backgroundMark x1="42500" y1="29000" x2="42500" y2="29000"/>
                        <a14:backgroundMark x1="42500" y1="29000" x2="42500" y2="29000"/>
                        <a14:backgroundMark x1="46313" y1="33563" x2="46313" y2="33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1852">
            <a:off x="6248246" y="3752923"/>
            <a:ext cx="1321305" cy="132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660232" y="5325015"/>
            <a:ext cx="1026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脂肪</a:t>
            </a:r>
            <a:r>
              <a:rPr lang="en-US" altLang="zh-TW" sz="1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(2g)</a:t>
            </a:r>
          </a:p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134Kcal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866302" y="5312241"/>
            <a:ext cx="1026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脂肪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136Kcal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47" y="3913141"/>
            <a:ext cx="439844" cy="12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3" y="948519"/>
            <a:ext cx="8569047" cy="527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altLang="zh-TW" sz="32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  <a:endParaRPr lang="zh-TW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755576" y="6145559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http://ww17.friendsfitnessfreedom.com/energy-systems-fuel-workout-atp-glycolytic-oxidative-pathways/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18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5882</TotalTime>
  <Words>580</Words>
  <Application>Microsoft Office PowerPoint</Application>
  <PresentationFormat>如螢幕大小 (4:3)</PresentationFormat>
  <Paragraphs>115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微軟正黑體</vt:lpstr>
      <vt:lpstr>新細明體</vt:lpstr>
      <vt:lpstr>標楷體</vt:lpstr>
      <vt:lpstr>標楷體</vt:lpstr>
      <vt:lpstr>Arial</vt:lpstr>
      <vt:lpstr>Calibri</vt:lpstr>
      <vt:lpstr>Ebrima</vt:lpstr>
      <vt:lpstr>Times New Roman</vt:lpstr>
      <vt:lpstr>Wingdings</vt:lpstr>
      <vt:lpstr>課程名稱</vt:lpstr>
      <vt:lpstr>運動增補劑</vt:lpstr>
      <vt:lpstr>運動增補劑/營養增強劑   (Nutritional ergogenic supplement)</vt:lpstr>
      <vt:lpstr>內容大綱</vt:lpstr>
      <vt:lpstr>運動增補劑-Sports foods</vt:lpstr>
      <vt:lpstr>運動增補劑/營養增強劑   (Nutritional ergogenic supplement)</vt:lpstr>
      <vt:lpstr>運動增補劑-Sports foods</vt:lpstr>
      <vt:lpstr>運動增補劑-Sports foods</vt:lpstr>
      <vt:lpstr>運動增補劑-Sports foods</vt:lpstr>
      <vt:lpstr>運動增補劑-Sports foods</vt:lpstr>
      <vt:lpstr>運動增補劑-Sports foods</vt:lpstr>
      <vt:lpstr>PowerPoint 簡報</vt:lpstr>
      <vt:lpstr>運動增補劑-Sports foods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311</cp:revision>
  <dcterms:created xsi:type="dcterms:W3CDTF">2017-11-07T02:54:43Z</dcterms:created>
  <dcterms:modified xsi:type="dcterms:W3CDTF">2018-08-09T18:05:15Z</dcterms:modified>
</cp:coreProperties>
</file>