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7" r:id="rId2"/>
    <p:sldId id="388" r:id="rId3"/>
    <p:sldId id="260" r:id="rId4"/>
    <p:sldId id="258" r:id="rId5"/>
    <p:sldId id="360" r:id="rId6"/>
    <p:sldId id="361" r:id="rId7"/>
    <p:sldId id="370" r:id="rId8"/>
    <p:sldId id="371" r:id="rId9"/>
    <p:sldId id="375" r:id="rId10"/>
    <p:sldId id="376" r:id="rId11"/>
    <p:sldId id="377" r:id="rId12"/>
    <p:sldId id="378" r:id="rId13"/>
    <p:sldId id="379" r:id="rId14"/>
    <p:sldId id="363" r:id="rId15"/>
    <p:sldId id="362" r:id="rId16"/>
    <p:sldId id="261" r:id="rId17"/>
    <p:sldId id="372" r:id="rId18"/>
    <p:sldId id="380" r:id="rId19"/>
    <p:sldId id="389" r:id="rId20"/>
    <p:sldId id="364" r:id="rId21"/>
    <p:sldId id="302" r:id="rId22"/>
    <p:sldId id="365" r:id="rId23"/>
    <p:sldId id="366" r:id="rId24"/>
    <p:sldId id="369" r:id="rId25"/>
    <p:sldId id="374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67" r:id="rId34"/>
    <p:sldId id="36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57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89BD5-4414-44A7-8598-58F7C17D0D75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CA40F-0B99-408B-88DF-14F7FE86E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2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A40F-0B99-408B-88DF-14F7FE86E8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2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A40F-0B99-408B-88DF-14F7FE86E8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54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A40F-0B99-408B-88DF-14F7FE86E8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54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A40F-0B99-408B-88DF-14F7FE86E8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54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A40F-0B99-408B-88DF-14F7FE86E8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54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A40F-0B99-408B-88DF-14F7FE86E8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54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A40F-0B99-408B-88DF-14F7FE86E8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54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A40F-0B99-408B-88DF-14F7FE86E8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5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A40F-0B99-408B-88DF-14F7FE86E8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5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A40F-0B99-408B-88DF-14F7FE86E8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5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A40F-0B99-408B-88DF-14F7FE86E8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54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A40F-0B99-408B-88DF-14F7FE86E8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54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A40F-0B99-408B-88DF-14F7FE86E8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54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A40F-0B99-408B-88DF-14F7FE86E8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52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A40F-0B99-408B-88DF-14F7FE86E8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5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F99FCC-8EF8-4A2D-B978-29C84E9338B6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096BA1-68E4-44A9-ACF8-A6DA4E75F1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0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2B6894-BA24-4A92-9710-967DDFCCCFE9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9765C4-F4AD-45E9-A13A-794C4AAB37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8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8C5EC2-7E93-4DE1-86DC-2011ABADFF79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4F5F4-B8B3-4F61-B18E-DEB55AAE9B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8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5C66C2-4753-4965-A099-09BD4BBFE767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5A5FC8-5FFC-46A0-812F-265D287538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387F09-B308-47F7-9411-B0A71271DB03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AEA942-EC85-455B-9E7D-07C87AA95B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0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6707B4-01AC-4F94-9A8E-39ABF2176863}" type="datetime1">
              <a:rPr lang="en-US" smtClean="0"/>
              <a:t>6/24/2018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09AFCB-98C2-4B0E-B463-EC1E930290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6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161673-7354-41CE-95C2-113C49DC1D2D}" type="datetime1">
              <a:rPr lang="en-US" smtClean="0"/>
              <a:t>6/24/2018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4FD8D-B23A-47C5-8D75-4D23316D10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5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513F92-10B5-4EC6-A4C7-5F9B3C4F265C}" type="datetime1">
              <a:rPr lang="en-US" smtClean="0"/>
              <a:t>6/24/2018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2E60E4-C8BB-4F3D-8F81-8C45B55318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7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4A8651-D3B0-4605-B32D-D7889E61AFF0}" type="datetime1">
              <a:rPr lang="en-US" smtClean="0"/>
              <a:t>6/24/2018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52165B-AE59-46C2-BC2E-DB736467C1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6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F81565-7585-4D64-9A37-DC81E757D988}" type="datetime1">
              <a:rPr lang="en-US" smtClean="0"/>
              <a:t>6/24/2018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AE9A4E-5534-4E8B-A283-683530DBB0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4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C8A815-083A-4101-B526-6E89DAFC18B3}" type="datetime1">
              <a:rPr lang="en-US" smtClean="0"/>
              <a:t>6/24/2018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7036BC-8799-425F-886A-3197137827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A173B74B-7AD2-4C1F-AB7E-751276432695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31430B59-5D2C-437A-A645-78E8C53CC8B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476668"/>
            <a:ext cx="8406883" cy="5737512"/>
          </a:xfrm>
        </p:spPr>
        <p:txBody>
          <a:bodyPr/>
          <a:lstStyle/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r>
              <a:rPr lang="zh-TW" altLang="en-US" sz="8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endParaRPr lang="en-US" sz="8000" dirty="0">
              <a:solidFill>
                <a:schemeClr val="tx1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r>
              <a:rPr lang="en-US" sz="6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sz="6600" dirty="0">
              <a:solidFill>
                <a:schemeClr val="tx1"/>
              </a:solidFill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688B2C-3152-4A76-9EDF-B22C29CF181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0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Vocabulary &amp; Phrases—</a:t>
            </a:r>
            <a:b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kumimoji="1"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10</a:t>
            </a:fld>
            <a:endParaRPr lang="uk-UA"/>
          </a:p>
        </p:txBody>
      </p:sp>
      <p:sp>
        <p:nvSpPr>
          <p:cNvPr id="5" name="文字方塊 4"/>
          <p:cNvSpPr txBox="1"/>
          <p:nvPr/>
        </p:nvSpPr>
        <p:spPr>
          <a:xfrm>
            <a:off x="854607" y="1602475"/>
            <a:ext cx="6931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Immigration</a:t>
            </a:r>
            <a:r>
              <a:rPr kumimoji="1" lang="zh-TW" altLang="en-US" sz="3200" b="1" dirty="0" smtClean="0"/>
              <a:t> </a:t>
            </a:r>
            <a:r>
              <a:rPr kumimoji="1" lang="zh-TW" altLang="en-US" sz="3200" dirty="0" smtClean="0"/>
              <a:t>（移民局）</a:t>
            </a:r>
            <a:endParaRPr kumimoji="1" lang="en-US" altLang="zh-TW" sz="3200" dirty="0"/>
          </a:p>
          <a:p>
            <a:r>
              <a:rPr kumimoji="1" lang="en-US" altLang="zh-TW" sz="3200" dirty="0" smtClean="0"/>
              <a:t>Foreigners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should</a:t>
            </a:r>
            <a:r>
              <a:rPr kumimoji="1" lang="zh-TW" altLang="en-US" sz="3200" dirty="0" smtClean="0"/>
              <a:t> </a:t>
            </a:r>
            <a:r>
              <a:rPr kumimoji="1" lang="zh-TW" altLang="zh-TW" sz="3200" dirty="0" smtClean="0"/>
              <a:t>g</a:t>
            </a:r>
            <a:r>
              <a:rPr kumimoji="1" lang="en-US" altLang="zh-TW" sz="3200" dirty="0" smtClean="0"/>
              <a:t>o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through</a:t>
            </a:r>
            <a:r>
              <a:rPr kumimoji="1" lang="zh-TW" altLang="en-US" sz="3200" dirty="0" smtClean="0"/>
              <a:t> </a:t>
            </a:r>
            <a:r>
              <a:rPr kumimoji="1" lang="zh-TW" altLang="zh-TW" sz="3200" dirty="0"/>
              <a:t> </a:t>
            </a:r>
            <a:r>
              <a:rPr kumimoji="1" lang="zh-TW" altLang="zh-TW" sz="3200" dirty="0" smtClean="0"/>
              <a:t> </a:t>
            </a:r>
            <a:r>
              <a:rPr kumimoji="1" lang="en-US" altLang="zh-TW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Immigration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before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entering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the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U.S.</a:t>
            </a:r>
            <a:r>
              <a:rPr kumimoji="1" lang="zh-TW" altLang="en-US" sz="3200" dirty="0" smtClean="0"/>
              <a:t> </a:t>
            </a:r>
            <a:endParaRPr kumimoji="1" lang="en-US" altLang="zh-TW" sz="3200" dirty="0" smtClean="0"/>
          </a:p>
        </p:txBody>
      </p:sp>
      <p:pic>
        <p:nvPicPr>
          <p:cNvPr id="3" name="圖片 2" descr="Have-You-Ever-Thought-About-Immigra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98" y="3313892"/>
            <a:ext cx="5393224" cy="303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Vocabulary &amp; Phrases—</a:t>
            </a:r>
            <a:b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kumimoji="1"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11</a:t>
            </a:fld>
            <a:endParaRPr lang="uk-UA"/>
          </a:p>
        </p:txBody>
      </p:sp>
      <p:sp>
        <p:nvSpPr>
          <p:cNvPr id="5" name="文字方塊 4"/>
          <p:cNvSpPr txBox="1"/>
          <p:nvPr/>
        </p:nvSpPr>
        <p:spPr>
          <a:xfrm>
            <a:off x="1198824" y="3371132"/>
            <a:ext cx="6931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passport</a:t>
            </a:r>
            <a:r>
              <a:rPr kumimoji="1" lang="zh-TW" altLang="en-US" sz="3200" dirty="0" smtClean="0"/>
              <a:t>（護照）</a:t>
            </a:r>
            <a:endParaRPr kumimoji="1" lang="en-US" altLang="zh-TW" sz="3200" dirty="0" smtClean="0"/>
          </a:p>
          <a:p>
            <a:r>
              <a:rPr kumimoji="1" lang="en-US" altLang="zh-TW" sz="3200" dirty="0" smtClean="0"/>
              <a:t>You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need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to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show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your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passport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/>
              <a:t>when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you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enter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or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leave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a</a:t>
            </a:r>
            <a:r>
              <a:rPr kumimoji="1" lang="zh-TW" altLang="zh-TW" sz="3200" dirty="0" smtClean="0"/>
              <a:t> </a:t>
            </a:r>
            <a:r>
              <a:rPr kumimoji="1" lang="en-US" altLang="zh-TW" sz="3200" dirty="0" smtClean="0"/>
              <a:t>country.</a:t>
            </a:r>
            <a:r>
              <a:rPr kumimoji="1" lang="zh-TW" altLang="en-US" sz="3200" dirty="0" smtClean="0"/>
              <a:t> </a:t>
            </a:r>
            <a:endParaRPr kumimoji="1" lang="zh-TW" altLang="en-US" sz="3200" dirty="0"/>
          </a:p>
        </p:txBody>
      </p:sp>
      <p:pic>
        <p:nvPicPr>
          <p:cNvPr id="3" name="圖片 2" descr="photo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55" y="1388812"/>
            <a:ext cx="3666572" cy="2397777"/>
          </a:xfrm>
          <a:prstGeom prst="rect">
            <a:avLst/>
          </a:prstGeom>
        </p:spPr>
      </p:pic>
      <p:pic>
        <p:nvPicPr>
          <p:cNvPr id="6" name="圖片 2" descr="photo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66" y="1417640"/>
            <a:ext cx="3666572" cy="239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Vocabulary &amp; Phrases—</a:t>
            </a:r>
            <a:b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kumimoji="1"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12</a:t>
            </a:fld>
            <a:endParaRPr lang="uk-UA"/>
          </a:p>
        </p:txBody>
      </p:sp>
      <p:sp>
        <p:nvSpPr>
          <p:cNvPr id="5" name="文字方塊 4"/>
          <p:cNvSpPr txBox="1"/>
          <p:nvPr/>
        </p:nvSpPr>
        <p:spPr>
          <a:xfrm>
            <a:off x="854607" y="1602475"/>
            <a:ext cx="6931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related</a:t>
            </a:r>
            <a:r>
              <a:rPr kumimoji="1" lang="zh-TW" altLang="en-US" sz="3200" b="1" dirty="0" smtClean="0"/>
              <a:t> </a:t>
            </a:r>
            <a:r>
              <a:rPr kumimoji="1" lang="en-US" altLang="zh-TW" sz="3200" b="1" dirty="0" smtClean="0"/>
              <a:t>forms</a:t>
            </a:r>
            <a:r>
              <a:rPr kumimoji="1" lang="zh-TW" altLang="en-US" sz="3200" dirty="0" smtClean="0"/>
              <a:t>（相關表格）</a:t>
            </a:r>
          </a:p>
          <a:p>
            <a:r>
              <a:rPr kumimoji="1" lang="en-US" altLang="zh-TW" sz="3200" dirty="0" smtClean="0"/>
              <a:t>Here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are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some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related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forms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/>
              <a:t>for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you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to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sign</a:t>
            </a:r>
            <a:r>
              <a:rPr kumimoji="1" lang="zh-TW" altLang="en-US" sz="3200" dirty="0"/>
              <a:t>.</a:t>
            </a:r>
            <a:r>
              <a:rPr kumimoji="1" lang="zh-TW" altLang="en-US" sz="3200" dirty="0" smtClean="0"/>
              <a:t> </a:t>
            </a:r>
            <a:endParaRPr kumimoji="1" lang="en-US" altLang="zh-TW" sz="3200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971397" y="3381101"/>
            <a:ext cx="6931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Asian</a:t>
            </a:r>
            <a:r>
              <a:rPr kumimoji="1" lang="zh-TW" altLang="en-US" sz="3200" b="1" dirty="0" smtClean="0"/>
              <a:t> </a:t>
            </a:r>
            <a:r>
              <a:rPr kumimoji="1" lang="en-US" altLang="zh-TW" sz="3200" b="1" dirty="0" smtClean="0"/>
              <a:t>Games</a:t>
            </a:r>
            <a:r>
              <a:rPr kumimoji="1" lang="zh-TW" altLang="en-US" sz="3200" dirty="0" smtClean="0"/>
              <a:t>（亞洲運動會）</a:t>
            </a:r>
            <a:endParaRPr kumimoji="1" lang="en-US" altLang="zh-TW" sz="3200" dirty="0" smtClean="0"/>
          </a:p>
          <a:p>
            <a:r>
              <a:rPr kumimoji="1" lang="en-US" altLang="zh-TW" sz="3200" dirty="0" smtClean="0"/>
              <a:t>Indonesia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will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host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the 2018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Asian</a:t>
            </a:r>
            <a:r>
              <a:rPr kumimoji="1" lang="en-US" altLang="zh-TW" sz="3200" dirty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Games</a:t>
            </a:r>
            <a:r>
              <a:rPr kumimoji="1" lang="zh-TW" altLang="en-US" sz="3200" dirty="0"/>
              <a:t>.</a:t>
            </a:r>
            <a:endParaRPr kumimoji="1" lang="zh-TW" altLang="en-US" sz="3200" dirty="0" smtClean="0"/>
          </a:p>
        </p:txBody>
      </p:sp>
      <p:pic>
        <p:nvPicPr>
          <p:cNvPr id="8" name="圖片 7" descr="2018年亞洲運動會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64" y="3466417"/>
            <a:ext cx="1822693" cy="27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Vocabulary &amp; Phrases—</a:t>
            </a:r>
            <a:b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kumimoji="1"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13</a:t>
            </a:fld>
            <a:endParaRPr lang="uk-UA"/>
          </a:p>
        </p:txBody>
      </p:sp>
      <p:sp>
        <p:nvSpPr>
          <p:cNvPr id="5" name="文字方塊 4"/>
          <p:cNvSpPr txBox="1"/>
          <p:nvPr/>
        </p:nvSpPr>
        <p:spPr>
          <a:xfrm>
            <a:off x="854607" y="1602475"/>
            <a:ext cx="6931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Athletes’</a:t>
            </a:r>
            <a:r>
              <a:rPr kumimoji="1" lang="zh-TW" altLang="en-US" sz="3200" b="1" dirty="0" smtClean="0"/>
              <a:t> </a:t>
            </a:r>
            <a:r>
              <a:rPr kumimoji="1" lang="en-US" altLang="zh-TW" sz="3200" b="1" dirty="0" smtClean="0"/>
              <a:t>Village</a:t>
            </a:r>
            <a:r>
              <a:rPr kumimoji="1" lang="zh-TW" altLang="en-US" sz="3200" dirty="0" smtClean="0"/>
              <a:t>（運動員村</a:t>
            </a:r>
            <a:r>
              <a:rPr kumimoji="1" lang="en-US" altLang="zh-TW" sz="3200" dirty="0" smtClean="0"/>
              <a:t>/</a:t>
            </a:r>
            <a:r>
              <a:rPr kumimoji="1" lang="zh-TW" altLang="en-US" sz="3200" dirty="0" smtClean="0"/>
              <a:t>選手村）</a:t>
            </a:r>
          </a:p>
          <a:p>
            <a:r>
              <a:rPr kumimoji="1" lang="en-US" altLang="zh-TW" sz="3200" dirty="0" smtClean="0"/>
              <a:t>Athletes live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in the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Athletes’</a:t>
            </a:r>
            <a:r>
              <a:rPr kumimoji="1" lang="zh-TW" altLang="zh-TW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Village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/>
              <a:t>during the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competition.</a:t>
            </a:r>
            <a:r>
              <a:rPr kumimoji="1" lang="zh-TW" altLang="en-US" sz="3200" dirty="0" smtClean="0"/>
              <a:t> </a:t>
            </a:r>
          </a:p>
        </p:txBody>
      </p:sp>
      <p:pic>
        <p:nvPicPr>
          <p:cNvPr id="3" name="圖片 2" descr="Singapore-Youth-Olympics-Athletes-Village-Kitchen-and-Dining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67" y="3406744"/>
            <a:ext cx="4642725" cy="309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2 (the situation)</a:t>
            </a:r>
            <a:endParaRPr lang="en-US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93826" y="1222218"/>
            <a:ext cx="8229600" cy="2290528"/>
          </a:xfrm>
        </p:spPr>
        <p:txBody>
          <a:bodyPr/>
          <a:lstStyle/>
          <a:p>
            <a:pPr marL="0" lvl="0" indent="0">
              <a:buNone/>
            </a:pPr>
            <a:endParaRPr lang="en-US" sz="3600" i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Eunice is standing in front of the </a:t>
            </a:r>
            <a:r>
              <a:rPr lang="en-US" sz="36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Nothing to Declare</a:t>
            </a:r>
            <a:r>
              <a:rPr lang="en-US" sz="3600" i="1" baseline="30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Counter.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4BBCBE-8EA5-44EE-B66C-8816EDC1FFD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2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2a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Officer B: Please put your bag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    here. Are you carrying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    any food or gifts?   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Eunice: No. These are just my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personal belongings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Officer B: Okay. Welcome to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    Indonesia.   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Eunice: Thank you very much. 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A4752B-7A6A-4BC1-BC44-0852D9E305F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4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Dialogue 2 – Vocabulary &amp; Phrases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221992"/>
            <a:ext cx="8229600" cy="155272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>
              <a:buFont typeface="Calibri Light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Nothing to Declare (</a:t>
            </a:r>
            <a:r>
              <a:rPr lang="zh-TW" alt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無須報關</a:t>
            </a: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2. personal belongings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個人物品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25BCC95-72A3-4392-9179-D3D29195F83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Practice: Repeat After the Speaker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618488" y="2221992"/>
            <a:ext cx="7068312" cy="3904167"/>
          </a:xfrm>
        </p:spPr>
        <p:txBody>
          <a:bodyPr/>
          <a:lstStyle/>
          <a:p>
            <a:pPr marL="514350" lvl="0" indent="-514350">
              <a:buFont typeface="Calibri Light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Nothing to Declare 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2. personal belongings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21799B2-9B1A-42D6-B133-DABF79CFED1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Vocabulary &amp; Phrases—</a:t>
            </a:r>
            <a:b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kumimoji="1"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18</a:t>
            </a:fld>
            <a:endParaRPr lang="uk-UA"/>
          </a:p>
        </p:txBody>
      </p:sp>
      <p:sp>
        <p:nvSpPr>
          <p:cNvPr id="5" name="文字方塊 4"/>
          <p:cNvSpPr txBox="1"/>
          <p:nvPr/>
        </p:nvSpPr>
        <p:spPr>
          <a:xfrm>
            <a:off x="872895" y="2260843"/>
            <a:ext cx="6931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TW" sz="3200" b="1" dirty="0" smtClean="0"/>
          </a:p>
          <a:p>
            <a:endParaRPr kumimoji="1" lang="en-US" altLang="zh-TW" sz="3200" b="1" dirty="0"/>
          </a:p>
          <a:p>
            <a:r>
              <a:rPr kumimoji="1" lang="en-US" altLang="zh-TW" sz="3200" b="1" dirty="0" smtClean="0"/>
              <a:t>Nothing</a:t>
            </a:r>
            <a:r>
              <a:rPr kumimoji="1" lang="zh-TW" altLang="en-US" sz="3200" b="1" dirty="0" smtClean="0"/>
              <a:t> </a:t>
            </a:r>
            <a:r>
              <a:rPr kumimoji="1" lang="en-US" altLang="zh-TW" sz="3200" b="1" dirty="0" smtClean="0"/>
              <a:t>to</a:t>
            </a:r>
            <a:r>
              <a:rPr kumimoji="1" lang="zh-TW" altLang="en-US" sz="3200" b="1" dirty="0" smtClean="0"/>
              <a:t> </a:t>
            </a:r>
            <a:r>
              <a:rPr kumimoji="1" lang="en-US" altLang="zh-TW" sz="3200" b="1" dirty="0" smtClean="0"/>
              <a:t>Declare</a:t>
            </a:r>
            <a:r>
              <a:rPr kumimoji="1" lang="zh-TW" altLang="en-US" sz="3200" dirty="0" smtClean="0"/>
              <a:t>（無需報關）</a:t>
            </a:r>
          </a:p>
          <a:p>
            <a:r>
              <a:rPr kumimoji="1" lang="en-US" altLang="zh-TW" sz="3200" dirty="0" smtClean="0"/>
              <a:t>Pass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through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the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green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gate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if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you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have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nothing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to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declare</a:t>
            </a:r>
            <a:r>
              <a:rPr kumimoji="1" lang="en-US" altLang="zh-TW" sz="3200" dirty="0" smtClean="0"/>
              <a:t>.</a:t>
            </a:r>
            <a:endParaRPr kumimoji="1" lang="zh-TW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664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Vocabulary &amp; Phrases—</a:t>
            </a:r>
            <a:b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kumimoji="1"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19</a:t>
            </a:fld>
            <a:endParaRPr lang="uk-UA"/>
          </a:p>
        </p:txBody>
      </p:sp>
      <p:sp>
        <p:nvSpPr>
          <p:cNvPr id="7" name="文字方塊 6"/>
          <p:cNvSpPr txBox="1"/>
          <p:nvPr/>
        </p:nvSpPr>
        <p:spPr>
          <a:xfrm>
            <a:off x="980541" y="1417640"/>
            <a:ext cx="69318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TW" sz="3200" b="1" dirty="0" smtClean="0"/>
          </a:p>
          <a:p>
            <a:r>
              <a:rPr kumimoji="1" lang="en-US" altLang="zh-TW" sz="3200" b="1" dirty="0" smtClean="0"/>
              <a:t>personal</a:t>
            </a:r>
            <a:r>
              <a:rPr kumimoji="1" lang="zh-TW" altLang="en-US" sz="3200" b="1" dirty="0" smtClean="0"/>
              <a:t> </a:t>
            </a:r>
            <a:r>
              <a:rPr kumimoji="1" lang="en-US" altLang="zh-TW" sz="3200" b="1" dirty="0" smtClean="0"/>
              <a:t>belongings</a:t>
            </a:r>
            <a:r>
              <a:rPr kumimoji="1" lang="zh-TW" altLang="en-US" sz="3200" dirty="0" smtClean="0"/>
              <a:t>（個人物品）</a:t>
            </a:r>
            <a:endParaRPr kumimoji="1" lang="en-US" altLang="zh-TW" sz="3200" dirty="0" smtClean="0"/>
          </a:p>
          <a:p>
            <a:r>
              <a:rPr kumimoji="1" lang="en-US" altLang="zh-TW" sz="3200" dirty="0" smtClean="0"/>
              <a:t>Be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sure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to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take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your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personal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belongings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/>
              <a:t>with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you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when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you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get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off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the</a:t>
            </a:r>
            <a:r>
              <a:rPr kumimoji="1" lang="zh-TW" altLang="zh-TW" sz="3200" dirty="0" smtClean="0"/>
              <a:t> </a:t>
            </a:r>
            <a:r>
              <a:rPr kumimoji="1" lang="en-US" altLang="zh-TW" sz="3200" dirty="0" smtClean="0"/>
              <a:t>train.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317" y="3635260"/>
            <a:ext cx="4857750" cy="26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8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1" y="-722376"/>
            <a:ext cx="8229600" cy="3678160"/>
          </a:xfrm>
        </p:spPr>
        <p:txBody>
          <a:bodyPr/>
          <a:lstStyle/>
          <a:p>
            <a:pPr algn="l"/>
            <a:r>
              <a:rPr kumimoji="1" lang="en-US" altLang="zh-TW" sz="36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1" lang="en-US" altLang="zh-TW" sz="36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1" lang="en-US" altLang="zh-TW" sz="3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1" lang="en-US" altLang="zh-TW" sz="3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1" lang="en-US" altLang="zh-TW" sz="36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3:</a:t>
            </a:r>
            <a:br>
              <a:rPr kumimoji="1" lang="en-US" altLang="zh-TW" sz="36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1" lang="en-US" altLang="zh-TW" sz="36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I Have Your Passport, Please?</a:t>
            </a:r>
            <a:br>
              <a:rPr kumimoji="1" lang="en-US" altLang="zh-TW" sz="36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1" lang="en-US" altLang="zh-TW" sz="3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1" lang="en-US" altLang="zh-TW" sz="3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1" lang="en-US" altLang="zh-TW" sz="36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I: Dialogues</a:t>
            </a:r>
            <a:endParaRPr kumimoji="1" lang="zh-TW" altLang="en-US" sz="3600" dirty="0">
              <a:solidFill>
                <a:srgbClr val="0000FF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2</a:t>
            </a:fld>
            <a:endParaRPr lang="uk-UA"/>
          </a:p>
        </p:txBody>
      </p:sp>
      <p:pic>
        <p:nvPicPr>
          <p:cNvPr id="6" name="圖片 2" descr="photo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00" y="3113143"/>
            <a:ext cx="4718739" cy="30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3 (the situation)</a:t>
            </a:r>
            <a:endParaRPr lang="en-US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819656"/>
            <a:ext cx="8229600" cy="4525959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(Kevin, a </a:t>
            </a:r>
            <a:r>
              <a:rPr lang="en-US" sz="36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taekwondo</a:t>
            </a: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athlete, has just arrived at the airport in </a:t>
            </a:r>
            <a:r>
              <a:rPr lang="en-US" sz="36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Thailand</a:t>
            </a: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with his coach and </a:t>
            </a:r>
            <a:r>
              <a:rPr lang="en-US" sz="36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teammates</a:t>
            </a: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After coming out of the </a:t>
            </a:r>
            <a:r>
              <a:rPr lang="en-US" sz="36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restroom</a:t>
            </a: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, he can’t find his </a:t>
            </a:r>
            <a:r>
              <a:rPr lang="en-US" sz="36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coach</a:t>
            </a: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, so he goes to the </a:t>
            </a:r>
            <a:r>
              <a:rPr lang="en-US" sz="36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Tourist Service Center</a:t>
            </a: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for help.)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CEA74B2-8559-4C09-8763-7EEFCDB0277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3a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0587" y="1278294"/>
            <a:ext cx="8406883" cy="4767937"/>
          </a:xfrm>
        </p:spPr>
        <p:txBody>
          <a:bodyPr/>
          <a:lstStyle/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Kevin: Excuse me. I can’t find my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coach.  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Staff: Don’t worry. Please tell me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what your name</a:t>
            </a:r>
            <a:r>
              <a:rPr lang="zh-TW" alt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is and how I</a:t>
            </a:r>
          </a:p>
          <a:p>
            <a:pPr lvl="0" algn="l">
              <a:lnSpc>
                <a:spcPts val="3600"/>
              </a:lnSpc>
            </a:pPr>
            <a:r>
              <a:rPr lang="en-US" altLang="zh-TW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can help you.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Kevin: I’m Kevin Lee, L-E-E. I’m 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looking for my coach, Mr.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Chen.  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917026-8BC7-46BC-9D24-F5A1E5CCE0A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9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3b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Staff: OK. Please tell me his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full</a:t>
            </a:r>
          </a:p>
          <a:p>
            <a:pPr lvl="0" algn="l">
              <a:lnSpc>
                <a:spcPts val="3600"/>
              </a:lnSpc>
            </a:pP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name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Don’t worry.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Kevin: Wei-lung Chen. W-E-I-L-U-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N-G, C-H-E-N. 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Staff: OK.  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F74DCB-998A-4E7F-B096-2370B5EDBBD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7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3c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en-US" sz="36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Announcement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 Passenger Mr. Wei-lung Chen, please come to the Tourist Service Center. Your team member, Kevin Lee, is waiting for you here.)</a:t>
            </a: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Kevin: Thank you very much.   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22C942-7E19-4E7B-897F-54F16F4B7C3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Dialogue 3 – Vocabulary &amp; Phrases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89304"/>
            <a:ext cx="8229600" cy="483685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taekwondo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跆拳道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 </a:t>
            </a:r>
          </a:p>
          <a:p>
            <a:pPr marL="51435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Thailand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泰國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teammate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隊友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restroom </a:t>
            </a:r>
            <a:r>
              <a:rPr lang="en-US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廁所</a:t>
            </a:r>
            <a:r>
              <a:rPr lang="en-US" altLang="zh-TW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/</a:t>
            </a:r>
            <a:r>
              <a:rPr lang="zh-TW" altLang="en-US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洗手間</a:t>
            </a:r>
            <a:r>
              <a:rPr lang="en-US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coach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教練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Tourist Service Center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旅客服務中心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full name (</a:t>
            </a:r>
            <a:r>
              <a:rPr lang="zh-TW" alt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全名</a:t>
            </a: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8. announcement </a:t>
            </a:r>
            <a:r>
              <a:rPr lang="en-US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廣播</a:t>
            </a:r>
            <a:r>
              <a:rPr lang="en-US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43A7C08-152C-488F-B85D-562C82226F4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9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Practice: Repeat After the Speaker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048256" y="1289304"/>
            <a:ext cx="6638544" cy="4836855"/>
          </a:xfrm>
        </p:spPr>
        <p:txBody>
          <a:bodyPr/>
          <a:lstStyle/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taekwondo   </a:t>
            </a:r>
          </a:p>
          <a:p>
            <a:pPr marL="51435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Thailand 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teammate 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restroom </a:t>
            </a:r>
            <a:endParaRPr lang="en-US" dirty="0">
              <a:solidFill>
                <a:schemeClr val="tx1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coach </a:t>
            </a:r>
          </a:p>
          <a:p>
            <a:pPr marL="51435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Tourist Service Center 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full name 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8. announcement </a:t>
            </a:r>
            <a:endParaRPr lang="en-US" dirty="0">
              <a:solidFill>
                <a:schemeClr val="tx1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181DEE-6E7A-4627-BDBD-691230CAA4E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Vocabulary &amp; Phrases—</a:t>
            </a:r>
            <a:b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kumimoji="1"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26</a:t>
            </a:fld>
            <a:endParaRPr lang="uk-UA"/>
          </a:p>
        </p:txBody>
      </p:sp>
      <p:sp>
        <p:nvSpPr>
          <p:cNvPr id="5" name="文字方塊 4"/>
          <p:cNvSpPr txBox="1"/>
          <p:nvPr/>
        </p:nvSpPr>
        <p:spPr>
          <a:xfrm>
            <a:off x="854607" y="1602475"/>
            <a:ext cx="6931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dirty="0" smtClean="0"/>
              <a:t>taekwondo</a:t>
            </a:r>
            <a:r>
              <a:rPr kumimoji="1" lang="zh-TW" altLang="en-US" sz="3200" dirty="0" smtClean="0"/>
              <a:t>（跆拳道）</a:t>
            </a:r>
            <a:endParaRPr kumimoji="1" lang="en-US" altLang="zh-TW" sz="3200" dirty="0" smtClean="0"/>
          </a:p>
          <a:p>
            <a:r>
              <a:rPr kumimoji="1" lang="en-US" altLang="zh-TW" sz="3200" dirty="0" smtClean="0">
                <a:solidFill>
                  <a:srgbClr val="FF0000"/>
                </a:solidFill>
              </a:rPr>
              <a:t>Taekwondo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is</a:t>
            </a:r>
            <a:r>
              <a:rPr kumimoji="1" lang="zh-TW" altLang="zh-TW" sz="3200" dirty="0" smtClean="0"/>
              <a:t> </a:t>
            </a:r>
            <a:r>
              <a:rPr kumimoji="1" lang="en-US" altLang="zh-TW" sz="3200" dirty="0" smtClean="0"/>
              <a:t>popular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in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Taiwan.</a:t>
            </a:r>
            <a:endParaRPr kumimoji="1" lang="zh-TW" altLang="en-US" sz="3200" dirty="0" smtClean="0"/>
          </a:p>
        </p:txBody>
      </p:sp>
      <p:pic>
        <p:nvPicPr>
          <p:cNvPr id="3" name="圖片 2" descr="599ce3561474cf46e2721b84_2017082310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51" y="2813235"/>
            <a:ext cx="4293213" cy="340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Vocabulary &amp; Phrases—</a:t>
            </a:r>
            <a:b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kumimoji="1"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27</a:t>
            </a:fld>
            <a:endParaRPr lang="uk-UA"/>
          </a:p>
        </p:txBody>
      </p:sp>
      <p:sp>
        <p:nvSpPr>
          <p:cNvPr id="5" name="文字方塊 4"/>
          <p:cNvSpPr txBox="1"/>
          <p:nvPr/>
        </p:nvSpPr>
        <p:spPr>
          <a:xfrm>
            <a:off x="854607" y="1602475"/>
            <a:ext cx="6931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Thailand</a:t>
            </a:r>
            <a:r>
              <a:rPr kumimoji="1" lang="zh-TW" altLang="en-US" sz="3200" dirty="0" smtClean="0"/>
              <a:t>（泰國）</a:t>
            </a:r>
            <a:endParaRPr kumimoji="1" lang="en-US" altLang="zh-TW" sz="3200" dirty="0" smtClean="0"/>
          </a:p>
          <a:p>
            <a:r>
              <a:rPr kumimoji="1" lang="en-US" altLang="zh-TW" sz="3200" dirty="0" smtClean="0"/>
              <a:t>A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large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number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of</a:t>
            </a:r>
            <a:r>
              <a:rPr kumimoji="1" lang="zh-TW" altLang="zh-TW" sz="3200" dirty="0" smtClean="0"/>
              <a:t> </a:t>
            </a:r>
            <a:r>
              <a:rPr kumimoji="1" lang="en-US" altLang="zh-TW" sz="3200" dirty="0" smtClean="0"/>
              <a:t>college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students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visit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Thailand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for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their</a:t>
            </a:r>
            <a:r>
              <a:rPr kumimoji="1" lang="zh-TW" altLang="zh-TW" sz="3200" dirty="0" smtClean="0"/>
              <a:t> </a:t>
            </a:r>
            <a:r>
              <a:rPr kumimoji="1" lang="en-US" altLang="zh-TW" sz="3200" dirty="0" smtClean="0"/>
              <a:t>graduation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trips.</a:t>
            </a:r>
            <a:r>
              <a:rPr kumimoji="1" lang="zh-TW" altLang="en-US" sz="3200" dirty="0" smtClean="0"/>
              <a:t>  </a:t>
            </a:r>
            <a:endParaRPr kumimoji="1" lang="en-US" altLang="zh-TW" sz="3200" dirty="0" smtClean="0"/>
          </a:p>
        </p:txBody>
      </p:sp>
      <p:pic>
        <p:nvPicPr>
          <p:cNvPr id="6" name="圖片 5" descr="900px-Flag_of_Thailand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20" y="3432640"/>
            <a:ext cx="4056371" cy="270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Vocabulary &amp; Phrases—</a:t>
            </a:r>
            <a:b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kumimoji="1"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28</a:t>
            </a:fld>
            <a:endParaRPr lang="uk-UA"/>
          </a:p>
        </p:txBody>
      </p:sp>
      <p:sp>
        <p:nvSpPr>
          <p:cNvPr id="5" name="文字方塊 4"/>
          <p:cNvSpPr txBox="1"/>
          <p:nvPr/>
        </p:nvSpPr>
        <p:spPr>
          <a:xfrm>
            <a:off x="854607" y="1602475"/>
            <a:ext cx="6931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teammate</a:t>
            </a:r>
            <a:r>
              <a:rPr kumimoji="1" lang="zh-TW" altLang="en-US" sz="3200" dirty="0" smtClean="0"/>
              <a:t>（隊友）</a:t>
            </a:r>
          </a:p>
          <a:p>
            <a:r>
              <a:rPr kumimoji="1" lang="en-US" altLang="zh-TW" sz="3200" dirty="0" smtClean="0">
                <a:solidFill>
                  <a:srgbClr val="FF0000"/>
                </a:solidFill>
              </a:rPr>
              <a:t>Teammates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are</a:t>
            </a:r>
            <a:r>
              <a:rPr kumimoji="1" lang="zh-TW" altLang="en-US" sz="3200" dirty="0" smtClean="0"/>
              <a:t> </a:t>
            </a:r>
            <a:r>
              <a:rPr kumimoji="1" lang="zh-TW" altLang="zh-TW" sz="3200" dirty="0"/>
              <a:t> </a:t>
            </a:r>
            <a:r>
              <a:rPr kumimoji="1" lang="en-US" altLang="zh-TW" sz="3200" dirty="0" smtClean="0"/>
              <a:t>important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when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you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have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a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group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project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in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class.</a:t>
            </a:r>
          </a:p>
        </p:txBody>
      </p:sp>
      <p:pic>
        <p:nvPicPr>
          <p:cNvPr id="3" name="圖片 2" descr="c6f238c9443db54e69974a2d344d0f4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42" y="3193081"/>
            <a:ext cx="4562825" cy="32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Vocabulary &amp; Phrases—</a:t>
            </a:r>
            <a:b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kumimoji="1"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29</a:t>
            </a:fld>
            <a:endParaRPr lang="uk-UA"/>
          </a:p>
        </p:txBody>
      </p:sp>
      <p:sp>
        <p:nvSpPr>
          <p:cNvPr id="5" name="文字方塊 4"/>
          <p:cNvSpPr txBox="1"/>
          <p:nvPr/>
        </p:nvSpPr>
        <p:spPr>
          <a:xfrm>
            <a:off x="1827910" y="3952773"/>
            <a:ext cx="6931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restroom</a:t>
            </a:r>
            <a:r>
              <a:rPr kumimoji="1" lang="zh-TW" altLang="en-US" sz="3200" dirty="0" smtClean="0"/>
              <a:t>（廁所、洗手間）</a:t>
            </a:r>
            <a:endParaRPr kumimoji="1" lang="en-US" altLang="zh-TW" sz="3200" dirty="0" smtClean="0"/>
          </a:p>
          <a:p>
            <a:r>
              <a:rPr kumimoji="1" lang="en-US" altLang="zh-TW" sz="3200" dirty="0" smtClean="0"/>
              <a:t>Go</a:t>
            </a:r>
            <a:r>
              <a:rPr kumimoji="1" lang="zh-TW" altLang="zh-TW" sz="3200" dirty="0" smtClean="0"/>
              <a:t> </a:t>
            </a:r>
            <a:r>
              <a:rPr kumimoji="1" lang="en-US" altLang="zh-TW" sz="3200" dirty="0" smtClean="0"/>
              <a:t>straight,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and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you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will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see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the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restroom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on the left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side.</a:t>
            </a:r>
          </a:p>
        </p:txBody>
      </p:sp>
      <p:pic>
        <p:nvPicPr>
          <p:cNvPr id="3" name="圖片 2" descr="T433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46" y="1412553"/>
            <a:ext cx="2314388" cy="230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1 (the situation)</a:t>
            </a:r>
            <a:endParaRPr lang="en-US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3600" i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Eunice has just arrived in </a:t>
            </a:r>
            <a:r>
              <a:rPr lang="en-US" sz="36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Jakarta, Indonesia</a:t>
            </a: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She is going through </a:t>
            </a:r>
            <a:r>
              <a:rPr lang="en-US" sz="36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Immigration</a:t>
            </a: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5EB26FD-ECB5-42CB-AB00-D28DA321955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Vocabulary &amp; Phrases—</a:t>
            </a:r>
            <a:b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kumimoji="1"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30</a:t>
            </a:fld>
            <a:endParaRPr lang="uk-UA"/>
          </a:p>
        </p:txBody>
      </p:sp>
      <p:sp>
        <p:nvSpPr>
          <p:cNvPr id="5" name="文字方塊 4"/>
          <p:cNvSpPr txBox="1"/>
          <p:nvPr/>
        </p:nvSpPr>
        <p:spPr>
          <a:xfrm>
            <a:off x="854607" y="1602475"/>
            <a:ext cx="6931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coach</a:t>
            </a:r>
            <a:r>
              <a:rPr kumimoji="1" lang="zh-TW" altLang="en-US" sz="3200" dirty="0" smtClean="0"/>
              <a:t>（教練）</a:t>
            </a:r>
          </a:p>
          <a:p>
            <a:r>
              <a:rPr kumimoji="1" lang="en-US" altLang="zh-TW" sz="3200" dirty="0" smtClean="0"/>
              <a:t>He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is the new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coach</a:t>
            </a:r>
            <a:r>
              <a:rPr kumimoji="1" lang="en-US" altLang="zh-TW" sz="3200" dirty="0" smtClean="0"/>
              <a:t> of the football team. </a:t>
            </a:r>
            <a:endParaRPr kumimoji="1" lang="zh-TW" altLang="en-US" sz="3200" dirty="0" smtClean="0"/>
          </a:p>
        </p:txBody>
      </p:sp>
      <p:pic>
        <p:nvPicPr>
          <p:cNvPr id="6" name="圖片 5" descr="Joachim-Loe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29" y="2720815"/>
            <a:ext cx="4518933" cy="35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3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Vocabulary &amp; Phrases—</a:t>
            </a:r>
            <a:b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kumimoji="1"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31</a:t>
            </a:fld>
            <a:endParaRPr lang="uk-UA"/>
          </a:p>
        </p:txBody>
      </p:sp>
      <p:sp>
        <p:nvSpPr>
          <p:cNvPr id="5" name="文字方塊 4"/>
          <p:cNvSpPr txBox="1"/>
          <p:nvPr/>
        </p:nvSpPr>
        <p:spPr>
          <a:xfrm>
            <a:off x="854607" y="1602475"/>
            <a:ext cx="6931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Tourist</a:t>
            </a:r>
            <a:r>
              <a:rPr kumimoji="1" lang="zh-TW" altLang="en-US" sz="3200" b="1" dirty="0" smtClean="0"/>
              <a:t> </a:t>
            </a:r>
            <a:r>
              <a:rPr kumimoji="1" lang="en-US" altLang="zh-TW" sz="3200" b="1" dirty="0" smtClean="0"/>
              <a:t>Service</a:t>
            </a:r>
            <a:r>
              <a:rPr kumimoji="1" lang="zh-TW" altLang="en-US" sz="3200" b="1" dirty="0" smtClean="0"/>
              <a:t> </a:t>
            </a:r>
            <a:r>
              <a:rPr kumimoji="1" lang="en-US" altLang="zh-TW" sz="3200" b="1" dirty="0" smtClean="0"/>
              <a:t>Center</a:t>
            </a:r>
            <a:r>
              <a:rPr kumimoji="1" lang="zh-TW" altLang="en-US" sz="3200" dirty="0" smtClean="0"/>
              <a:t>（旅客服務中心）</a:t>
            </a:r>
          </a:p>
          <a:p>
            <a:r>
              <a:rPr kumimoji="1" lang="en-US" altLang="zh-TW" sz="3200" dirty="0" smtClean="0"/>
              <a:t>Excuse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me,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could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you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please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tell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me</a:t>
            </a:r>
            <a:r>
              <a:rPr kumimoji="1" lang="zh-TW" altLang="en-US" sz="3200" dirty="0" smtClean="0"/>
              <a:t> </a:t>
            </a:r>
            <a:r>
              <a:rPr kumimoji="1" lang="zh-TW" altLang="zh-TW" sz="3200" dirty="0" smtClean="0"/>
              <a:t> </a:t>
            </a:r>
            <a:r>
              <a:rPr kumimoji="1" lang="en-US" altLang="zh-TW" sz="3200" dirty="0" smtClean="0"/>
              <a:t>where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the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Tourist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Service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Center </a:t>
            </a:r>
            <a:r>
              <a:rPr kumimoji="1" lang="en-US" altLang="zh-TW" sz="3200" dirty="0" smtClean="0"/>
              <a:t>is</a:t>
            </a:r>
            <a:r>
              <a:rPr kumimoji="1" lang="en-US" altLang="zh-TW" sz="3200" dirty="0"/>
              <a:t>?</a:t>
            </a:r>
            <a:endParaRPr kumimoji="1" lang="zh-TW" altLang="en-US" sz="3200" dirty="0" smtClean="0"/>
          </a:p>
        </p:txBody>
      </p:sp>
      <p:pic>
        <p:nvPicPr>
          <p:cNvPr id="3" name="圖片 2" descr="DSC_36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59" y="3276393"/>
            <a:ext cx="4471587" cy="29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0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Vocabulary &amp; Phrases—</a:t>
            </a:r>
            <a:b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kumimoji="1"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32</a:t>
            </a:fld>
            <a:endParaRPr lang="uk-UA"/>
          </a:p>
        </p:txBody>
      </p:sp>
      <p:sp>
        <p:nvSpPr>
          <p:cNvPr id="5" name="文字方塊 4"/>
          <p:cNvSpPr txBox="1"/>
          <p:nvPr/>
        </p:nvSpPr>
        <p:spPr>
          <a:xfrm>
            <a:off x="854607" y="1602475"/>
            <a:ext cx="6931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full</a:t>
            </a:r>
            <a:r>
              <a:rPr kumimoji="1" lang="zh-TW" altLang="en-US" sz="3200" b="1" dirty="0" smtClean="0"/>
              <a:t> </a:t>
            </a:r>
            <a:r>
              <a:rPr kumimoji="1" lang="en-US" altLang="zh-TW" sz="3200" b="1" dirty="0" smtClean="0"/>
              <a:t>name</a:t>
            </a:r>
            <a:r>
              <a:rPr kumimoji="1" lang="zh-TW" altLang="en-US" sz="3200" dirty="0" smtClean="0"/>
              <a:t>（全名）</a:t>
            </a:r>
            <a:endParaRPr kumimoji="1" lang="en-US" altLang="zh-TW" sz="3200" dirty="0" smtClean="0"/>
          </a:p>
          <a:p>
            <a:r>
              <a:rPr kumimoji="1" lang="en-US" altLang="zh-TW" sz="3200" dirty="0" smtClean="0"/>
              <a:t>My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full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name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/>
              <a:t>is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Harry James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Potter.</a:t>
            </a:r>
            <a:r>
              <a:rPr kumimoji="1" lang="zh-TW" altLang="en-US" sz="3200" dirty="0" smtClean="0"/>
              <a:t> 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76440" y="3784677"/>
            <a:ext cx="6931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announcement</a:t>
            </a:r>
            <a:r>
              <a:rPr kumimoji="1" lang="zh-TW" altLang="en-US" sz="3200" dirty="0" smtClean="0"/>
              <a:t>（廣播）</a:t>
            </a:r>
            <a:endParaRPr kumimoji="1" lang="en-US" altLang="zh-TW" sz="3200" dirty="0" smtClean="0"/>
          </a:p>
          <a:p>
            <a:r>
              <a:rPr kumimoji="1" lang="en-US" altLang="zh-TW" sz="3200" dirty="0" smtClean="0"/>
              <a:t>The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announcement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/>
              <a:t>is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unexpected.</a:t>
            </a:r>
          </a:p>
        </p:txBody>
      </p:sp>
    </p:spTree>
    <p:extLst>
      <p:ext uri="{BB962C8B-B14F-4D97-AF65-F5344CB8AC3E}">
        <p14:creationId xmlns:p14="http://schemas.microsoft.com/office/powerpoint/2010/main" val="11850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Culture Note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176950"/>
            <a:ext cx="8406883" cy="5037229"/>
          </a:xfrm>
        </p:spPr>
        <p:txBody>
          <a:bodyPr/>
          <a:lstStyle/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外國人的姓名排列和華人不同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, 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他們先講 </a:t>
            </a:r>
            <a:r>
              <a:rPr lang="zh-TW" alt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名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(first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name/given name)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再講 </a:t>
            </a:r>
            <a:r>
              <a:rPr lang="zh-TW" alt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姓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(last name/family name/surname). </a:t>
            </a: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名和姓中間也會有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middle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name, 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平時不常用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, 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僅以字首代表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, 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但護照中一定要將全名拼出來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lang="en-US" altLang="zh-TW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例如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:Henry Patrick Johnson, Henry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為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first name, Patrick 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為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middle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name, Johnson 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則為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last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name.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平常會使用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Henry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P.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Johnson.</a:t>
            </a:r>
          </a:p>
          <a:p>
            <a:pPr lvl="0" algn="l"/>
            <a:endParaRPr lang="en-US" altLang="zh-TW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F62E74-3F87-4AB0-8388-9C165C2312B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7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89304"/>
            <a:ext cx="8229600" cy="4836855"/>
          </a:xfrm>
        </p:spPr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This is the end of Lesson 3, Part 1.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2E301DC-F9C7-4B5C-8514-B55932A6EF1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dirty="0" smtClean="0">
                <a:latin typeface="Verdana" pitchFamily="34"/>
                <a:ea typeface="Verdana" pitchFamily="34"/>
                <a:cs typeface="Verdana" pitchFamily="34"/>
              </a:rPr>
              <a:t>1 (1/3)</a:t>
            </a:r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Officer A: May I have your</a:t>
            </a:r>
          </a:p>
          <a:p>
            <a:pPr lvl="0" algn="l">
              <a:lnSpc>
                <a:spcPts val="3600"/>
              </a:lnSpc>
            </a:pP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    passport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and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related</a:t>
            </a:r>
          </a:p>
          <a:p>
            <a:pPr lvl="0" algn="l">
              <a:lnSpc>
                <a:spcPts val="3600"/>
              </a:lnSpc>
            </a:pP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    forms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, please? </a:t>
            </a: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Eunice:   Sure. Here you go.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Officer A: How long will you be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    staying in Indonesia?  </a:t>
            </a: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Eunice:    For two weeks. 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2717D1-2978-4C58-84F9-B768EA40B41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dirty="0" smtClean="0">
                <a:latin typeface="Verdana" pitchFamily="34"/>
                <a:ea typeface="Verdana" pitchFamily="34"/>
                <a:cs typeface="Verdana" pitchFamily="34"/>
              </a:rPr>
              <a:t>1 (2/3)</a:t>
            </a:r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Officer A: What’s the purpose of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    your visit?  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Eunice: I will take part in the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Asian Games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Officer A: Where will you be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    staying?  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Eunice: At the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Athletes’ Village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in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Jakarta. 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8E6545-9DDA-4816-B6CF-AE6F44A2EBE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7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dirty="0" smtClean="0">
                <a:latin typeface="Verdana" pitchFamily="34"/>
                <a:ea typeface="Verdana" pitchFamily="34"/>
                <a:cs typeface="Verdana" pitchFamily="34"/>
              </a:rPr>
              <a:t>1 (3/3)</a:t>
            </a:r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Officer A: Okay. Enjoy your stay in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    Indonesia.  </a:t>
            </a: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Eunice: Thank you. 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4CBEFE-CB58-4B77-AB5B-5D00E1B887F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952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Dialogue 1 – Vocabulary &amp; Phrases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084832"/>
            <a:ext cx="8229600" cy="404132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Indonesia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印尼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 </a:t>
            </a:r>
          </a:p>
          <a:p>
            <a:pPr marL="51435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Immigration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移民局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passport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護照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related forms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相關表格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Asian Games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亞洲運動會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Athletes’ Village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運動員村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/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選手村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C5D4ECF-7333-49D8-8934-01AAE34266E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74904" y="311216"/>
            <a:ext cx="8229600" cy="1170112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Practice: Repeat </a:t>
            </a:r>
            <a: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  <a:t>after </a:t>
            </a: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the Speaker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423160" y="2084832"/>
            <a:ext cx="6263640" cy="4041327"/>
          </a:xfrm>
        </p:spPr>
        <p:txBody>
          <a:bodyPr/>
          <a:lstStyle/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Indonesia</a:t>
            </a:r>
          </a:p>
          <a:p>
            <a:pPr marL="51435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Immigration </a:t>
            </a:r>
          </a:p>
          <a:p>
            <a:pPr marL="51435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passport 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related forms 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Asian Games </a:t>
            </a:r>
          </a:p>
          <a:p>
            <a:pPr marL="51435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Athletes’ Village 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ABEA861-ADFC-4224-9D66-1E9648A1BE9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226362"/>
            <a:ext cx="8229600" cy="1062942"/>
          </a:xfrm>
        </p:spPr>
        <p:txBody>
          <a:bodyPr/>
          <a:lstStyle/>
          <a:p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Vocabulary &amp; </a:t>
            </a:r>
            <a:r>
              <a:rPr lang="en-US" altLang="zh-TW" sz="3600" dirty="0" smtClean="0">
                <a:latin typeface="Verdana" pitchFamily="34"/>
                <a:ea typeface="Verdana" pitchFamily="34"/>
                <a:cs typeface="Verdana" pitchFamily="34"/>
              </a:rPr>
              <a:t>Phrases—</a:t>
            </a:r>
            <a:br>
              <a:rPr lang="en-US" altLang="zh-TW" sz="3600" dirty="0" smtClean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  <a:t>Repeat after </a:t>
            </a: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the Speaker</a:t>
            </a:r>
            <a:r>
              <a:rPr lang="en-US" altLang="zh-TW" sz="3600" dirty="0" smtClean="0"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kumimoji="1"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9</a:t>
            </a:fld>
            <a:endParaRPr lang="uk-UA"/>
          </a:p>
        </p:txBody>
      </p:sp>
      <p:sp>
        <p:nvSpPr>
          <p:cNvPr id="5" name="文字方塊 4"/>
          <p:cNvSpPr txBox="1"/>
          <p:nvPr/>
        </p:nvSpPr>
        <p:spPr>
          <a:xfrm>
            <a:off x="854607" y="1602475"/>
            <a:ext cx="6931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Indonesia</a:t>
            </a:r>
            <a:r>
              <a:rPr kumimoji="1" lang="zh-TW" altLang="en-US" sz="3200" b="1" dirty="0" smtClean="0"/>
              <a:t> </a:t>
            </a:r>
            <a:r>
              <a:rPr kumimoji="1" lang="zh-TW" altLang="en-US" sz="3200" dirty="0" smtClean="0"/>
              <a:t>（印尼）</a:t>
            </a:r>
            <a:endParaRPr kumimoji="1" lang="en-US" altLang="zh-TW" sz="3200" dirty="0" smtClean="0"/>
          </a:p>
          <a:p>
            <a:r>
              <a:rPr kumimoji="1" lang="en-US" altLang="zh-TW" sz="3200" dirty="0" smtClean="0">
                <a:solidFill>
                  <a:srgbClr val="FF0000"/>
                </a:solidFill>
              </a:rPr>
              <a:t>Indonesia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is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/>
              <a:t>located in </a:t>
            </a:r>
            <a:r>
              <a:rPr kumimoji="1" lang="en-US" altLang="zh-TW" sz="3200" dirty="0" smtClean="0"/>
              <a:t>Asia. It is made up of many islands. </a:t>
            </a:r>
            <a:r>
              <a:rPr kumimoji="1" lang="zh-TW" altLang="en-US" sz="3200" dirty="0" smtClean="0"/>
              <a:t> </a:t>
            </a:r>
            <a:endParaRPr kumimoji="1" lang="zh-TW" altLang="en-US" sz="3200" dirty="0"/>
          </a:p>
        </p:txBody>
      </p:sp>
      <p:pic>
        <p:nvPicPr>
          <p:cNvPr id="6" name="圖片 5" descr="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74" y="3405248"/>
            <a:ext cx="3851399" cy="256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1845</TotalTime>
  <Words>1013</Words>
  <Application>Microsoft Office PowerPoint</Application>
  <PresentationFormat>On-screen Show (4:3)</PresentationFormat>
  <Paragraphs>208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標楷體</vt:lpstr>
      <vt:lpstr>新細明體</vt:lpstr>
      <vt:lpstr>Arial</vt:lpstr>
      <vt:lpstr>Calibri</vt:lpstr>
      <vt:lpstr>Calibri Light</vt:lpstr>
      <vt:lpstr>Verdana</vt:lpstr>
      <vt:lpstr>Wingdings</vt:lpstr>
      <vt:lpstr>課程名稱</vt:lpstr>
      <vt:lpstr>PowerPoint Presentation</vt:lpstr>
      <vt:lpstr>  Lesson 3: May I Have Your Passport, Please?  Part I: Dialogues</vt:lpstr>
      <vt:lpstr>Dialogue 1 (the situation)</vt:lpstr>
      <vt:lpstr>Dialogue 1 (1/3)</vt:lpstr>
      <vt:lpstr>Dialogue 1 (2/3)</vt:lpstr>
      <vt:lpstr>Dialogue 1 (3/3)</vt:lpstr>
      <vt:lpstr>Dialogue 1 – Vocabulary &amp; Phrases</vt:lpstr>
      <vt:lpstr>Practice: Repeat after the Speaker</vt:lpstr>
      <vt:lpstr>Vocabulary &amp; Phrases— Repeat after the Speaker </vt:lpstr>
      <vt:lpstr>Vocabulary &amp; Phrases— Repeat after the Speaker </vt:lpstr>
      <vt:lpstr>Vocabulary &amp; Phrases— Repeat after the Speaker </vt:lpstr>
      <vt:lpstr>Vocabulary &amp; Phrases— Repeat after the Speaker </vt:lpstr>
      <vt:lpstr>Vocabulary &amp; Phrases— Repeat after the Speaker </vt:lpstr>
      <vt:lpstr>Dialogue 2 (the situation)</vt:lpstr>
      <vt:lpstr>Dialogue 2a</vt:lpstr>
      <vt:lpstr>Dialogue 2 – Vocabulary &amp; Phrases</vt:lpstr>
      <vt:lpstr>Practice: Repeat After the Speaker</vt:lpstr>
      <vt:lpstr>Vocabulary &amp; Phrases— Repeat after the Speaker </vt:lpstr>
      <vt:lpstr>Vocabulary &amp; Phrases— Repeat after the Speaker </vt:lpstr>
      <vt:lpstr>Dialogue 3 (the situation)</vt:lpstr>
      <vt:lpstr>Dialogue 3a</vt:lpstr>
      <vt:lpstr>Dialogue 3b</vt:lpstr>
      <vt:lpstr>Dialogue 3c</vt:lpstr>
      <vt:lpstr>Dialogue 3 – Vocabulary &amp; Phrases</vt:lpstr>
      <vt:lpstr>Practice: Repeat After the Speaker</vt:lpstr>
      <vt:lpstr>Vocabulary &amp; Phrases— Repeat after the Speaker </vt:lpstr>
      <vt:lpstr>Vocabulary &amp; Phrases— Repeat after the Speaker </vt:lpstr>
      <vt:lpstr>Vocabulary &amp; Phrases— Repeat after the Speaker </vt:lpstr>
      <vt:lpstr>Vocabulary &amp; Phrases— Repeat after the Speaker </vt:lpstr>
      <vt:lpstr>Vocabulary &amp; Phrases— Repeat after the Speaker </vt:lpstr>
      <vt:lpstr>Vocabulary &amp; Phrases— Repeat after the Speaker </vt:lpstr>
      <vt:lpstr>Vocabulary &amp; Phrases— Repeat after the Speaker </vt:lpstr>
      <vt:lpstr>Culture Note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Jean Curran</cp:lastModifiedBy>
  <cp:revision>177</cp:revision>
  <dcterms:created xsi:type="dcterms:W3CDTF">2017-11-07T02:54:43Z</dcterms:created>
  <dcterms:modified xsi:type="dcterms:W3CDTF">2018-06-24T14:23:57Z</dcterms:modified>
</cp:coreProperties>
</file>