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404" r:id="rId2"/>
    <p:sldId id="297" r:id="rId3"/>
    <p:sldId id="302" r:id="rId4"/>
    <p:sldId id="303" r:id="rId5"/>
    <p:sldId id="304" r:id="rId6"/>
    <p:sldId id="305" r:id="rId7"/>
    <p:sldId id="306" r:id="rId8"/>
    <p:sldId id="307" r:id="rId9"/>
    <p:sldId id="308" r:id="rId10"/>
    <p:sldId id="309" r:id="rId11"/>
    <p:sldId id="310" r:id="rId12"/>
    <p:sldId id="311" r:id="rId13"/>
    <p:sldId id="312" r:id="rId14"/>
    <p:sldId id="313" r:id="rId15"/>
    <p:sldId id="314" r:id="rId16"/>
    <p:sldId id="315" r:id="rId17"/>
    <p:sldId id="316" r:id="rId18"/>
    <p:sldId id="317" r:id="rId19"/>
    <p:sldId id="341" r:id="rId20"/>
    <p:sldId id="342" r:id="rId21"/>
    <p:sldId id="343" r:id="rId22"/>
    <p:sldId id="344" r:id="rId23"/>
    <p:sldId id="345" r:id="rId24"/>
    <p:sldId id="346" r:id="rId25"/>
    <p:sldId id="364" r:id="rId26"/>
    <p:sldId id="365" r:id="rId27"/>
    <p:sldId id="366" r:id="rId28"/>
    <p:sldId id="367" r:id="rId29"/>
    <p:sldId id="368" r:id="rId30"/>
    <p:sldId id="369" r:id="rId31"/>
    <p:sldId id="384" r:id="rId32"/>
    <p:sldId id="385" r:id="rId33"/>
    <p:sldId id="386" r:id="rId34"/>
    <p:sldId id="387" r:id="rId3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C5C06549-9DD0-4074-8A11-CCBA93A0DCD2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  <a:ea typeface="新細明體" pitchFamily="18"/>
              </a:defRPr>
            </a:lvl1pPr>
          </a:lstStyle>
          <a:p>
            <a:pPr lvl="0"/>
            <a:fld id="{7C5E2F3F-8F31-4D61-996A-AA0A4E22EB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3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zh-TW" sz="1200" b="0" i="0" u="none" strike="noStrike" kern="1200" cap="none" spc="0" baseline="0">
        <a:solidFill>
          <a:srgbClr val="000000"/>
        </a:solidFill>
        <a:uFillTx/>
        <a:latin typeface="Calibri"/>
        <a:ea typeface="新細明體" pitchFamily="1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TW"/>
              <a:t>答：</a:t>
            </a:r>
            <a:r>
              <a:rPr lang="en-US"/>
              <a:t>(1)600W(2)5 </a:t>
            </a:r>
            <a:r>
              <a:rPr lang="zh-TW"/>
              <a:t>秒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0D31703-F445-4AED-A69B-2D823EAA4A05}" type="slidenum">
              <a:t>6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027751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045D572-3FC9-4BA3-A9E4-3619FD36185E}" type="slidenum">
              <a:t>33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76990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1.(1)mgd(2) </a:t>
            </a:r>
            <a:r>
              <a:rPr lang="zh-TW"/>
              <a:t>－</a:t>
            </a:r>
            <a:r>
              <a:rPr lang="en-US"/>
              <a:t>3</a:t>
            </a:r>
            <a:r>
              <a:rPr lang="zh-TW"/>
              <a:t>／</a:t>
            </a:r>
            <a:r>
              <a:rPr lang="en-US"/>
              <a:t>4 mgd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1EA16B7-0879-4DEE-B806-85C4B46BB4CC}" type="slidenum">
              <a:t>34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30115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C5DA21D-C730-4106-90D4-0DB84A1E1207}" type="slidenum">
              <a:t>7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337691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D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989B7F-2C00-41D3-8440-5551F853343C}" type="slidenum">
              <a:t>15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74648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Mgh=1/2mv^2</a:t>
            </a:r>
          </a:p>
          <a:p>
            <a:pPr lvl="0"/>
            <a:r>
              <a:rPr lang="en-US"/>
              <a:t>2x10x20=1/2x2v^2</a:t>
            </a:r>
          </a:p>
          <a:p>
            <a:pPr lvl="0"/>
            <a:r>
              <a:rPr lang="en-US"/>
              <a:t>V^2=400</a:t>
            </a:r>
          </a:p>
          <a:p>
            <a:pPr lvl="0"/>
            <a:r>
              <a:rPr lang="en-US"/>
              <a:t>V=20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7CD5521-A3C8-492D-AC2B-90F1C0A8C16B}" type="slidenum">
              <a:t>16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358581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/>
              <a:t>KE=1/2mv^2=1/2x1.5x40^2=1200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992F3A6-BAC5-4D51-95E1-F8D94AF57B62}" type="slidenum">
              <a:t>17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068250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zh-TW"/>
              <a:t>垂直跳動作，</a:t>
            </a: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383D6C-DD42-4D06-8830-925BF0AB0749}" type="slidenum">
              <a:t>28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224272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9F8BE0-263F-4439-9D06-D1DC50B4C35D}" type="slidenum">
              <a:t>30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21573156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(1)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W = F × d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d=2x10=20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W =10x20=200</a:t>
            </a:r>
            <a:r>
              <a:rPr lang="zh-TW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焦耳</a:t>
            </a:r>
            <a:endParaRPr lang="en-US">
              <a:solidFill>
                <a:srgbClr val="FFFFFF"/>
              </a:solidFill>
              <a:latin typeface="Times New Roman" pitchFamily="18"/>
              <a:ea typeface="標楷體" pitchFamily="65"/>
              <a:cs typeface="Times New Roman" pitchFamily="18"/>
            </a:endParaRP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(2)</a:t>
            </a:r>
          </a:p>
          <a:p>
            <a:pPr lvl="0"/>
            <a:r>
              <a:rPr lang="en-US">
                <a:solidFill>
                  <a:srgbClr val="FFFFFF"/>
                </a:solidFill>
                <a:latin typeface="Times New Roman" pitchFamily="18"/>
                <a:ea typeface="標楷體" pitchFamily="65"/>
                <a:cs typeface="Times New Roman" pitchFamily="18"/>
              </a:rPr>
              <a:t>P=W /Δt=200/5=40</a:t>
            </a:r>
            <a:r>
              <a:rPr lang="zh-TW">
                <a:solidFill>
                  <a:srgbClr val="F2F2F2"/>
                </a:solidFill>
                <a:latin typeface="Times New Roman" pitchFamily="18"/>
                <a:ea typeface="標楷體" pitchFamily="65"/>
                <a:cs typeface="Times New Roman" pitchFamily="18"/>
              </a:rPr>
              <a:t>瓦</a:t>
            </a:r>
            <a:endParaRPr lang="en-US">
              <a:ea typeface="標楷體" pitchFamily="65"/>
              <a:cs typeface="Times New Roman" pitchFamily="18"/>
            </a:endParaRPr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06DF63C-F86E-4C1F-A2C9-77F1AC95CB7A}" type="slidenum">
              <a:t>31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30473937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ln w="12701">
            <a:solidFill>
              <a:srgbClr val="000000"/>
            </a:solidFill>
            <a:prstDash val="solid"/>
            <a:miter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投影片編號版面配置區 3"/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4E1AC9C-A822-433B-85A6-5CB6E1397483}" type="slidenum">
              <a:t>32</a:t>
            </a:fld>
            <a:endParaRPr lang="en-US" sz="1200" b="0" i="0" u="none" strike="noStrike" kern="1200" cap="none" spc="0" baseline="0">
              <a:solidFill>
                <a:srgbClr val="FFFFFF"/>
              </a:solidFill>
              <a:uFillTx/>
              <a:latin typeface="Arial" pitchFamily="34"/>
              <a:ea typeface="標楷體" pitchFamily="65"/>
            </a:endParaRPr>
          </a:p>
        </p:txBody>
      </p:sp>
    </p:spTree>
    <p:extLst>
      <p:ext uri="{BB962C8B-B14F-4D97-AF65-F5344CB8AC3E}">
        <p14:creationId xmlns:p14="http://schemas.microsoft.com/office/powerpoint/2010/main" val="132494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7017A95-36EF-40C5-A9B6-B2A0AB3D525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E9449-73C8-418D-A7EC-79EC6E8709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7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7C2E949-049D-48F7-A846-7FCD0B9BD7F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A0E0FB-740B-42A7-894A-137949D0FAF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8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65F82D-425B-4EA7-8710-AFED5E69504E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B88FE2A-CB4B-483E-927C-E967C46E4E3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49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370008" y="301623"/>
            <a:ext cx="7313608" cy="1143000"/>
          </a:xfrm>
        </p:spPr>
        <p:txBody>
          <a:bodyPr/>
          <a:lstStyle>
            <a:lvl1pPr>
              <a:defRPr>
                <a:latin typeface="新細明體" pitchFamily="18"/>
                <a:ea typeface="新細明體" pitchFamily="18"/>
              </a:defRPr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1370008" y="1827208"/>
            <a:ext cx="3579811" cy="41148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5102223" y="1827208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內容版面配置區 4"/>
          <p:cNvSpPr txBox="1">
            <a:spLocks noGrp="1"/>
          </p:cNvSpPr>
          <p:nvPr>
            <p:ph idx="3"/>
          </p:nvPr>
        </p:nvSpPr>
        <p:spPr>
          <a:xfrm>
            <a:off x="5102223" y="3960815"/>
            <a:ext cx="3581403" cy="198120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6" name="日期版面配置區 5"/>
          <p:cNvSpPr txBox="1">
            <a:spLocks noGrp="1"/>
          </p:cNvSpPr>
          <p:nvPr>
            <p:ph type="dt" sz="half" idx="7"/>
          </p:nvPr>
        </p:nvSpPr>
        <p:spPr>
          <a:xfrm>
            <a:off x="457200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頁尾版面配置區 6"/>
          <p:cNvSpPr txBox="1">
            <a:spLocks noGrp="1"/>
          </p:cNvSpPr>
          <p:nvPr>
            <p:ph type="ftr" sz="quarter" idx="9"/>
          </p:nvPr>
        </p:nvSpPr>
        <p:spPr>
          <a:xfrm>
            <a:off x="3124203" y="6248396"/>
            <a:ext cx="2895603" cy="4572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8" name="投影片編號版面配置區 7"/>
          <p:cNvSpPr txBox="1">
            <a:spLocks noGrp="1"/>
          </p:cNvSpPr>
          <p:nvPr>
            <p:ph type="sldNum" sz="quarter" idx="8"/>
          </p:nvPr>
        </p:nvSpPr>
        <p:spPr>
          <a:xfrm>
            <a:off x="6553203" y="6248396"/>
            <a:ext cx="2133596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079A4470-F298-4ECD-AFC4-9662F42DB11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0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0C3A40C-4189-4AB8-B3A1-6D8D7C3078A0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ECD205-0FD3-4E81-A2C4-75F21B3682D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17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2B1AF-1DA3-4D81-B6C6-0BE8B5EAA383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89D616-F67A-4C5F-BCCB-29581843E88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7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AB9A5C6-BAE9-40CC-9E82-8F213966FFEF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F1DF249-4109-4819-A80C-EADBF0CF63B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5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702655E-DA66-4E75-BBDC-19FE04783BF9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26CE8BA-CC08-4BCD-82DA-2D42E2A2DB8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4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0C76E3A-B868-490C-92B9-D19F7B1EA5A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F53EC1-9856-48C4-B19F-B95EE6F342F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6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F5AD94-3426-4BCB-8F1C-37F4C8EC07D8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DA3B86-8986-44BB-B81F-5BAD8DD5931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9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42F6553-E057-4FE5-BC4A-B970CEC548BA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231FF78-9C78-40B1-8E2D-98BE6531F80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9FA5F3-3BDC-454B-B2B9-90929C32D224}" type="datetime1">
              <a:rPr lang="en-US"/>
              <a:pPr lvl="0"/>
              <a:t>9/8/2018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5FB6794-67DF-45C5-92B5-00A6F61A6DA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25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3641D8AE-5D69-4030-9D8A-DA5C30006EB8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737829" y="476667"/>
            <a:ext cx="7772400" cy="1470026"/>
          </a:xfrm>
        </p:spPr>
        <p:txBody>
          <a:bodyPr/>
          <a:lstStyle/>
          <a:p>
            <a:pPr lvl="0"/>
            <a:r>
              <a:rPr lang="zh-TW"/>
              <a:t>線動力學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475658" y="1988838"/>
            <a:ext cx="6400800" cy="648071"/>
          </a:xfrm>
        </p:spPr>
        <p:txBody>
          <a:bodyPr/>
          <a:lstStyle/>
          <a:p>
            <a:pPr lvl="0"/>
            <a:r>
              <a:rPr lang="zh-TW"/>
              <a:t>彭賢德</a:t>
            </a:r>
            <a:endParaRPr lang="en-US"/>
          </a:p>
        </p:txBody>
      </p:sp>
      <p:pic>
        <p:nvPicPr>
          <p:cNvPr id="4" name="Picture 2" descr="C:\Users\BPC\Downloads\教育部logo991006-1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 descr="C:\Users\BPC\AppData\Local\Temp\Rar$DR60.735\A703(修正型).png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副標題 2"/>
          <p:cNvSpPr txBox="1"/>
          <p:nvPr/>
        </p:nvSpPr>
        <p:spPr>
          <a:xfrm>
            <a:off x="1535579" y="2996955"/>
            <a:ext cx="6400800" cy="6480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 smtClean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rPr>
              <a:t>1</a:t>
            </a:r>
            <a:r>
              <a:rPr lang="en-US" sz="3200" kern="0" dirty="0" smtClean="0">
                <a:solidFill>
                  <a:srgbClr val="898989"/>
                </a:solidFill>
                <a:latin typeface="Calibri"/>
                <a:ea typeface="新細明體"/>
                <a:cs typeface=""/>
              </a:rPr>
              <a:t>7</a:t>
            </a:r>
            <a:endParaRPr lang="en-US" sz="3200" b="0" i="0" u="none" strike="noStrike" kern="1200" cap="none" spc="0" baseline="0" dirty="0">
              <a:solidFill>
                <a:srgbClr val="898989"/>
              </a:solidFill>
              <a:uFillTx/>
              <a:latin typeface="Calibri"/>
              <a:ea typeface="新細明體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17183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85817" y="1714500"/>
            <a:ext cx="7715250" cy="44935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作功能力的多寡，由其具有的能量而定。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能的單位和功完全相同。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功與能皆為純量，無方向性。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物體具有能，可以不必對外作功，但要對外作功則必須具有能。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物體的能不會無中生有，必須由外界供給能或作功而來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功可以完全轉變為能量，但有些形式的能卻不能完全變為功。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Ex. 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引擎的廢熱無法作功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2286000" y="357192"/>
            <a:ext cx="4214817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功與能量間的關係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SCF033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84" r="391" b="11914"/>
          <a:stretch>
            <a:fillRect/>
          </a:stretch>
        </p:blipFill>
        <p:spPr>
          <a:xfrm>
            <a:off x="5500692" y="1857374"/>
            <a:ext cx="3286125" cy="36560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7"/>
          <p:cNvSpPr txBox="1"/>
          <p:nvPr/>
        </p:nvSpPr>
        <p:spPr>
          <a:xfrm>
            <a:off x="357192" y="1714500"/>
            <a:ext cx="5000625" cy="378619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球上拋時，球速度會越來越小，動能便越來越小。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當此球達到最高點時，其位置之相對高度最高，但速度為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，故其位能為最大值，動能卻為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當球自最高點處球開始下落時，相對高度越來越小，速度卻越來越快，所以，位能越來越小，動能越來越大。</a:t>
            </a:r>
          </a:p>
        </p:txBody>
      </p:sp>
      <p:sp>
        <p:nvSpPr>
          <p:cNvPr id="4" name="矩形 3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5580061" y="1844673"/>
            <a:ext cx="647696" cy="30797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位能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8027983" y="1844673"/>
            <a:ext cx="647696" cy="30797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動能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5724528" y="5157792"/>
            <a:ext cx="287341" cy="30797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０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459791" y="2060572"/>
            <a:ext cx="288922" cy="307979"/>
          </a:xfrm>
          <a:prstGeom prst="rect">
            <a:avLst/>
          </a:prstGeom>
          <a:solidFill>
            <a:srgbClr val="FFFFFF"/>
          </a:solidFill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500067" y="428625"/>
            <a:ext cx="8215307" cy="14779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28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(Law of Conservation of Mechanical Energy) </a:t>
            </a:r>
          </a:p>
        </p:txBody>
      </p:sp>
      <p:sp>
        <p:nvSpPr>
          <p:cNvPr id="3" name="Text Box 5"/>
          <p:cNvSpPr txBox="1"/>
          <p:nvPr/>
        </p:nvSpPr>
        <p:spPr>
          <a:xfrm>
            <a:off x="857250" y="2071692"/>
            <a:ext cx="7500942" cy="1938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能量不會無中生有，也不會憑空消失。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物體在運動過程中，在沒有阻力作功的情況下，則物體的動能和位能之總和不變，此稱為能量守恆定律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可以從一種形式轉換成另一種形式，但能量總和不變。</a:t>
            </a:r>
          </a:p>
        </p:txBody>
      </p:sp>
      <p:pic>
        <p:nvPicPr>
          <p:cNvPr id="4" name="Picture 9" descr="DSCF034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5287"/>
          <a:stretch>
            <a:fillRect/>
          </a:stretch>
        </p:blipFill>
        <p:spPr>
          <a:xfrm>
            <a:off x="357192" y="4643442"/>
            <a:ext cx="4071932" cy="167163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7" y="4243392"/>
            <a:ext cx="3929057" cy="234315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928692" y="1785942"/>
            <a:ext cx="7313608" cy="323214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能量守恆的例子－（均只在理想狀態下）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單擺的運動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物體順光滑斜面下滑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彈簧的振盪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自由落體運動。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714875" y="2571749"/>
            <a:ext cx="3071817" cy="168116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929192" y="4786317"/>
            <a:ext cx="2571749" cy="15874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/>
          <p:nvPr/>
        </p:nvSpPr>
        <p:spPr>
          <a:xfrm>
            <a:off x="928692" y="1785942"/>
            <a:ext cx="7313608" cy="2124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所以當一人蹬地跳起之瞬間，離地速度若越大，可轉換為位能之動能便越大，跳躍高度便越高。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1450" marR="0" lvl="0" indent="-17145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一鋼球由高處下落，其高度越高，可轉換成觸地瞬間之動能的位能便越大，高度夠大時，此鋼球便可能貫穿木板或陷入地面。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3" name="矩形 2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0" y="1500192"/>
            <a:ext cx="7429500" cy="1938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例題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不考慮空氣阻力的影響，當質量為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公斤的物體自距地面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40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公尺高處自由落下，當其動能與位能相等時，物體距地面的高度為多少公尺？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(A)35 (B)30 (C)25(D)20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</a:p>
        </p:txBody>
      </p:sp>
      <p:sp>
        <p:nvSpPr>
          <p:cNvPr id="3" name="矩形 2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0" y="1500192"/>
            <a:ext cx="7429500" cy="12001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例題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一個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公斤的球從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公尺高處落下，問它在與地面衝擊前瞬間的速度？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(g=10)</a:t>
            </a:r>
          </a:p>
        </p:txBody>
      </p:sp>
      <p:sp>
        <p:nvSpPr>
          <p:cNvPr id="3" name="矩形 2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857250" y="1500192"/>
            <a:ext cx="7429500" cy="120015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例題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接住一個飛行速度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40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公尺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秒，重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1.5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公斤的球，需要多少的功？</a:t>
            </a:r>
          </a:p>
        </p:txBody>
      </p:sp>
      <p:sp>
        <p:nvSpPr>
          <p:cNvPr id="3" name="矩形 2"/>
          <p:cNvSpPr/>
          <p:nvPr/>
        </p:nvSpPr>
        <p:spPr>
          <a:xfrm>
            <a:off x="2857500" y="357192"/>
            <a:ext cx="2954334" cy="64611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能量守恆定律</a:t>
            </a:r>
            <a:endParaRPr lang="en-US" sz="3600" b="1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09603" y="2667003"/>
            <a:ext cx="8229600" cy="1143000"/>
          </a:xfrm>
        </p:spPr>
        <p:txBody>
          <a:bodyPr/>
          <a:lstStyle/>
          <a:p>
            <a:pPr lvl="0"/>
            <a:r>
              <a:rPr lang="en-US" sz="8000">
                <a:solidFill>
                  <a:srgbClr val="0000FF"/>
                </a:solidFill>
                <a:latin typeface="Times New Roman" pitchFamily="18"/>
                <a:cs typeface="Times New Roman" pitchFamily="18"/>
              </a:rPr>
              <a:t>The End 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F029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27" t="6302" r="5704" b="11493"/>
          <a:stretch>
            <a:fillRect/>
          </a:stretch>
        </p:blipFill>
        <p:spPr>
          <a:xfrm>
            <a:off x="5286375" y="3571874"/>
            <a:ext cx="3214692" cy="2571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1000125" y="1428750"/>
            <a:ext cx="6429375" cy="1384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例題：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一籃球由地上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2m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丟在地板上，球和地面的恢復係數是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0.9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，請問球會反彈到多高？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2803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3071817" y="499957"/>
            <a:ext cx="2903357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功率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(Power) </a:t>
            </a:r>
          </a:p>
        </p:txBody>
      </p:sp>
      <p:sp>
        <p:nvSpPr>
          <p:cNvPr id="3" name="Text Box 3"/>
          <p:cNvSpPr txBox="1"/>
          <p:nvPr/>
        </p:nvSpPr>
        <p:spPr>
          <a:xfrm>
            <a:off x="714375" y="1868484"/>
            <a:ext cx="7858125" cy="36004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單位時間內所作功的大小。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公式：作功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作功時間；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P=W /Δt 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P=W /Δt = Fd / Δt = F v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單位是瓦特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(watt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，焦耳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秒內所做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焦耳的功等於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瓦特。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用走的上樓梯和用跑的上樓梯所做的功相同，但功率卻不同。用跑的功率較大，因為所花的時間較短。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F029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7227" t="6302" r="5704" b="11493"/>
          <a:stretch>
            <a:fillRect/>
          </a:stretch>
        </p:blipFill>
        <p:spPr>
          <a:xfrm>
            <a:off x="5286375" y="3571874"/>
            <a:ext cx="3214692" cy="257174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1000125" y="1428750"/>
            <a:ext cx="6429375" cy="138430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例題：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一籃球由地上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2m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丟在地板上，球和地面的恢復係數是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0.9</a:t>
            </a: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，請問球會反彈到多高？</a:t>
            </a:r>
          </a:p>
        </p:txBody>
      </p:sp>
      <p:sp>
        <p:nvSpPr>
          <p:cNvPr id="4" name="Text Box 8"/>
          <p:cNvSpPr txBox="1"/>
          <p:nvPr/>
        </p:nvSpPr>
        <p:spPr>
          <a:xfrm>
            <a:off x="1285875" y="3643317"/>
            <a:ext cx="3024185" cy="2124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解：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e = (h</a:t>
            </a:r>
            <a:r>
              <a:rPr lang="en-US" sz="2400" b="0" i="0" u="none" strike="noStrike" kern="120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b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/h</a:t>
            </a:r>
            <a:r>
              <a:rPr lang="en-US" sz="2400" b="0" i="0" u="none" strike="noStrike" kern="120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d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en-US" sz="24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1/2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0.9=(h</a:t>
            </a:r>
            <a:r>
              <a:rPr lang="en-US" sz="2400" b="0" i="0" u="none" strike="noStrike" kern="120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b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/2)</a:t>
            </a:r>
            <a:r>
              <a:rPr lang="en-US" sz="24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1/2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h</a:t>
            </a:r>
            <a:r>
              <a:rPr lang="en-US" sz="2400" b="0" i="0" u="none" strike="noStrike" kern="120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b</a:t>
            </a:r>
            <a:r>
              <a:rPr lang="en-US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=1.6  (m)</a:t>
            </a:r>
          </a:p>
        </p:txBody>
      </p:sp>
      <p:sp>
        <p:nvSpPr>
          <p:cNvPr id="5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83944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F0301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68" b="13385"/>
          <a:stretch>
            <a:fillRect/>
          </a:stretch>
        </p:blipFill>
        <p:spPr>
          <a:xfrm>
            <a:off x="1707724" y="3505206"/>
            <a:ext cx="5929307" cy="29416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3"/>
          <p:cNvSpPr txBox="1"/>
          <p:nvPr/>
        </p:nvSpPr>
        <p:spPr>
          <a:xfrm>
            <a:off x="1071567" y="1500192"/>
            <a:ext cx="6786557" cy="461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1.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完全彈性碰撞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(Perfectly Elastic 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collision)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Text Box 4"/>
          <p:cNvSpPr txBox="1"/>
          <p:nvPr/>
        </p:nvSpPr>
        <p:spPr>
          <a:xfrm>
            <a:off x="1214442" y="2071692"/>
            <a:ext cx="7358057" cy="13239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兩物體間的恢復係數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e=1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碰撞後兩物體會彈開，碰撞前後，物體的質量與形狀皆無改變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無任何能量的耗損，動量守恆、能量守恆。</a:t>
            </a:r>
          </a:p>
        </p:txBody>
      </p:sp>
      <p:sp>
        <p:nvSpPr>
          <p:cNvPr id="5" name="Text Box 5"/>
          <p:cNvSpPr txBox="1"/>
          <p:nvPr/>
        </p:nvSpPr>
        <p:spPr>
          <a:xfrm>
            <a:off x="1500192" y="1000125"/>
            <a:ext cx="6072182" cy="40005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碰撞的性質依兩物體間的恢復係數可區分為三種：</a:t>
            </a:r>
          </a:p>
        </p:txBody>
      </p:sp>
      <p:sp>
        <p:nvSpPr>
          <p:cNvPr id="6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8861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SCF030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9296" b="15755"/>
          <a:stretch>
            <a:fillRect/>
          </a:stretch>
        </p:blipFill>
        <p:spPr>
          <a:xfrm>
            <a:off x="4500567" y="4572000"/>
            <a:ext cx="4221163" cy="205580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Box 5"/>
          <p:cNvSpPr txBox="1"/>
          <p:nvPr/>
        </p:nvSpPr>
        <p:spPr>
          <a:xfrm>
            <a:off x="1071567" y="1143000"/>
            <a:ext cx="6596060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2.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完全非彈性碰撞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(Perfectly Plastic 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collision)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143000" y="1785942"/>
            <a:ext cx="7500942" cy="28622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兩物體間的恢復係數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e=0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碰撞後兩物體不會彈開，碰撞後物體的形狀會出現改變，不會恢復其原本的形狀。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似一黏土落於桌面上便與桌子黏在一起並變形。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形變的過程中部份的能量被轉換成熱能，造成能量的耗損，故動量守恆，但能量不守恆。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能量的耗損是最大的。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5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17598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1214442" y="1143000"/>
            <a:ext cx="5500682" cy="461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3. </a:t>
            </a:r>
            <a:r>
              <a:rPr lang="zh-TW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非彈性碰撞 </a:t>
            </a:r>
            <a:r>
              <a:rPr lang="en-US" sz="24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(Plastic </a:t>
            </a:r>
            <a:r>
              <a:rPr lang="en-US" sz="24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collision)</a:t>
            </a:r>
            <a:r>
              <a:rPr lang="en-US" sz="2400" b="0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endParaRPr lang="en-US" sz="24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928692" y="2000250"/>
            <a:ext cx="7572374" cy="36623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恢復係數介於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0~1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之間，大部份物體之碰撞皆屬於此狀態。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碰撞的過程中，物體會出現輕微的變形與能量的耗損，故動量守恆，但能量不守恆。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當恢復係數越接近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0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，碰撞的現象便越接近完全非彈性碰撞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638178" marR="0" lvl="1" indent="-180978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如：一顆快沒氣的球反彈於地，變形量很大，反彈高度很低。</a:t>
            </a: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當恢復係數越接近</a:t>
            </a:r>
            <a:r>
              <a:rPr lang="en-US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0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，碰撞的現象便越接近完全彈性碰撞，</a:t>
            </a:r>
            <a:endParaRPr lang="en-US" sz="20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638178" marR="0" lvl="1" indent="-180978" algn="l" defTabSz="914400" rtl="0" fontAlgn="auto" hangingPunct="1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如：一顆充滿氣的球反彈於地，變形量很小，反彈高度與初始高度很相近。</a:t>
            </a:r>
            <a:r>
              <a:rPr lang="en-US" sz="18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3354194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SCF0305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2838" b="19298"/>
          <a:stretch>
            <a:fillRect/>
          </a:stretch>
        </p:blipFill>
        <p:spPr>
          <a:xfrm>
            <a:off x="1785942" y="1500192"/>
            <a:ext cx="5595935" cy="242887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3" descr="DSCF030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000375" y="4143375"/>
            <a:ext cx="3260722" cy="244634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3"/>
          <p:cNvSpPr/>
          <p:nvPr/>
        </p:nvSpPr>
        <p:spPr>
          <a:xfrm>
            <a:off x="2571749" y="357083"/>
            <a:ext cx="3377848" cy="64633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碰撞 </a:t>
            </a:r>
            <a:r>
              <a:rPr lang="en-US" sz="3600" b="1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  <a:r>
              <a:rPr lang="en-US" sz="3600" b="1" i="0" u="none" strike="noStrike" kern="1200" cap="none" spc="0" baseline="0" dirty="0" smtClean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(collision) </a:t>
            </a:r>
            <a:endParaRPr lang="en-US" sz="3600" b="1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</p:spTree>
    <p:extLst>
      <p:ext uri="{BB962C8B-B14F-4D97-AF65-F5344CB8AC3E}">
        <p14:creationId xmlns:p14="http://schemas.microsoft.com/office/powerpoint/2010/main" val="6940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SCF0296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-488" t="41719" r="391" b="24010"/>
          <a:stretch>
            <a:fillRect/>
          </a:stretch>
        </p:blipFill>
        <p:spPr>
          <a:xfrm>
            <a:off x="1214442" y="1243017"/>
            <a:ext cx="6286500" cy="16144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Picture 4" descr="DSCF0297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68" t="33464" b="19296"/>
          <a:stretch>
            <a:fillRect/>
          </a:stretch>
        </p:blipFill>
        <p:spPr>
          <a:xfrm>
            <a:off x="1285875" y="2922586"/>
            <a:ext cx="4357692" cy="157797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  <p:pic>
        <p:nvPicPr>
          <p:cNvPr id="5" name="Picture 4" descr="DSCF0298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38" t="22838" r="391" b="12187"/>
          <a:stretch>
            <a:fillRect/>
          </a:stretch>
        </p:blipFill>
        <p:spPr>
          <a:xfrm>
            <a:off x="1285875" y="4572000"/>
            <a:ext cx="3786192" cy="1893886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1282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500067" y="1714500"/>
            <a:ext cx="8072432" cy="381634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在人體動作上，由衝量與動量來做分析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垂直跳動作，地面會施與人體一反作用力值，由測力板可測得力量－時間關係曲線，這曲線下的積分值便是推蹬期間形成的衝量值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衝量值若越大，人體便可有越大的動量，進而增大離地瞬間速度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(M=mv)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，提高跳躍高度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(S=v</a:t>
            </a:r>
            <a:r>
              <a:rPr lang="en-US" sz="2200" b="0" i="0" u="none" strike="noStrike" kern="1200" cap="none" spc="0" baseline="-25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o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t+1/2at</a:t>
            </a:r>
            <a:r>
              <a:rPr lang="en-US" sz="22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若一人想增大其離地瞬間的速度，便要想辦法增大其動量的變化量，也就要增大總衝量值。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-184663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4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</p:spTree>
    <p:extLst>
      <p:ext uri="{BB962C8B-B14F-4D97-AF65-F5344CB8AC3E}">
        <p14:creationId xmlns:p14="http://schemas.microsoft.com/office/powerpoint/2010/main" val="2169976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571500" y="1214442"/>
            <a:ext cx="8072442" cy="15700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垂直跳動作－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增加地面反作用力策略（下蹲反向動作）</a:t>
            </a: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0" y="-184663"/>
            <a:ext cx="184727" cy="369335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57317" y="2786067"/>
            <a:ext cx="6057899" cy="300037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</p:spTree>
    <p:extLst>
      <p:ext uri="{BB962C8B-B14F-4D97-AF65-F5344CB8AC3E}">
        <p14:creationId xmlns:p14="http://schemas.microsoft.com/office/powerpoint/2010/main" val="407204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468309" y="1268409"/>
            <a:ext cx="8351836" cy="229393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垂直跳動作－就衝量的公式來看，是符合理論的，若作用的力量不變，時間增加，總衝量值會提升，然而，人體是一生物機制而非機械剛體，在動作時間增長時，地面反作用力卻會隨之降低，並無想像中的獲利，在這樣的機制下，人體只能找出其自身最佳化的力量－時間關係，產生最佳化的跳躍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增加動作時間的策略（如各關節的充分彎曲再伸展）</a:t>
            </a:r>
          </a:p>
        </p:txBody>
      </p:sp>
      <p:grpSp>
        <p:nvGrpSpPr>
          <p:cNvPr id="3" name="群組 7"/>
          <p:cNvGrpSpPr/>
          <p:nvPr/>
        </p:nvGrpSpPr>
        <p:grpSpPr>
          <a:xfrm>
            <a:off x="684208" y="3716341"/>
            <a:ext cx="7627943" cy="2786057"/>
            <a:chOff x="684208" y="3716341"/>
            <a:chExt cx="7627943" cy="2786057"/>
          </a:xfrm>
        </p:grpSpPr>
        <p:pic>
          <p:nvPicPr>
            <p:cNvPr id="4" name="Picture 4" descr="DSCF0286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684208" y="3719870"/>
              <a:ext cx="3536826" cy="2729566"/>
            </a:xfrm>
            <a:prstGeom prst="rect">
              <a:avLst/>
            </a:prstGeom>
            <a:noFill/>
            <a:ln cap="flat">
              <a:noFill/>
            </a:ln>
          </p:spPr>
        </p:pic>
        <p:pic>
          <p:nvPicPr>
            <p:cNvPr id="5" name="Picture 5" descr="DSCF0287">
              <a:extLst>
                <a:ext uri="{FF2B5EF4-FFF2-40B4-BE49-F238E27FC236}">
                  <a16:creationId xmlns:a16="http://schemas.microsoft.com/office/drawing/2014/main" xmlns="" id="{00000000-0000-0000-0000-0000000000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4702128" y="3716341"/>
              <a:ext cx="3610023" cy="2786057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6" name="Rectangle 2"/>
          <p:cNvSpPr/>
          <p:nvPr/>
        </p:nvSpPr>
        <p:spPr>
          <a:xfrm>
            <a:off x="2500317" y="428515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</p:spTree>
    <p:extLst>
      <p:ext uri="{BB962C8B-B14F-4D97-AF65-F5344CB8AC3E}">
        <p14:creationId xmlns:p14="http://schemas.microsoft.com/office/powerpoint/2010/main" val="39548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/>
          <p:nvPr/>
        </p:nvSpPr>
        <p:spPr>
          <a:xfrm>
            <a:off x="714375" y="1285875"/>
            <a:ext cx="7358067" cy="212407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著地動作中，進一步探討下肢負荷與運動傷害之議題。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人體以較快的速度著地或採僵硬式策略著地或足跟著地策略著地時，會使得最大地面反作用力值增加並提早出現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80978" marR="0" lvl="0" indent="-180978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正確的使用緩衝策略，以降低地面反作用力的峰值及延緩峰值出現的時間，協助撞擊力量之吸收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5703"/>
          <a:stretch>
            <a:fillRect/>
          </a:stretch>
        </p:blipFill>
        <p:spPr>
          <a:xfrm>
            <a:off x="2071692" y="3571874"/>
            <a:ext cx="5072057" cy="29797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Rectangle 2"/>
          <p:cNvSpPr/>
          <p:nvPr/>
        </p:nvSpPr>
        <p:spPr>
          <a:xfrm>
            <a:off x="2357442" y="499957"/>
            <a:ext cx="335219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衝量 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(Impulse) </a:t>
            </a:r>
          </a:p>
        </p:txBody>
      </p:sp>
    </p:spTree>
    <p:extLst>
      <p:ext uri="{BB962C8B-B14F-4D97-AF65-F5344CB8AC3E}">
        <p14:creationId xmlns:p14="http://schemas.microsoft.com/office/powerpoint/2010/main" val="137299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714375" y="1214442"/>
            <a:ext cx="7715250" cy="5357807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例題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一重</a:t>
            </a:r>
            <a:r>
              <a:rPr lang="en-US" sz="2400">
                <a:latin typeface="Times New Roman" pitchFamily="18"/>
                <a:cs typeface="Times New Roman" pitchFamily="18"/>
              </a:rPr>
              <a:t>70 </a:t>
            </a:r>
            <a:r>
              <a:rPr lang="zh-TW" sz="2400">
                <a:latin typeface="Times New Roman" pitchFamily="18"/>
                <a:cs typeface="Times New Roman" pitchFamily="18"/>
              </a:rPr>
              <a:t>公斤選手垂直跳為</a:t>
            </a:r>
            <a:r>
              <a:rPr lang="en-US" sz="2400">
                <a:latin typeface="Times New Roman" pitchFamily="18"/>
                <a:cs typeface="Times New Roman" pitchFamily="18"/>
              </a:rPr>
              <a:t>60cm</a:t>
            </a:r>
            <a:r>
              <a:rPr lang="zh-TW" sz="2400">
                <a:latin typeface="Times New Roman" pitchFamily="18"/>
                <a:cs typeface="Times New Roman" pitchFamily="18"/>
              </a:rPr>
              <a:t>，到達最高點的時間為</a:t>
            </a:r>
            <a:r>
              <a:rPr lang="en-US" sz="2400">
                <a:latin typeface="Times New Roman" pitchFamily="18"/>
                <a:cs typeface="Times New Roman" pitchFamily="18"/>
              </a:rPr>
              <a:t>0.3</a:t>
            </a:r>
            <a:r>
              <a:rPr lang="zh-TW" sz="2400">
                <a:latin typeface="Times New Roman" pitchFamily="18"/>
                <a:cs typeface="Times New Roman" pitchFamily="18"/>
              </a:rPr>
              <a:t>秒，問：</a:t>
            </a:r>
            <a:r>
              <a:rPr lang="en-US" sz="2400">
                <a:latin typeface="Times New Roman" pitchFamily="18"/>
                <a:cs typeface="Times New Roman" pitchFamily="18"/>
              </a:rPr>
              <a:t> (</a:t>
            </a:r>
            <a:r>
              <a:rPr lang="zh-TW" sz="2400">
                <a:latin typeface="Times New Roman" pitchFamily="18"/>
                <a:cs typeface="Times New Roman" pitchFamily="18"/>
              </a:rPr>
              <a:t>假設</a:t>
            </a:r>
            <a:r>
              <a:rPr lang="en-US" sz="2400">
                <a:latin typeface="Times New Roman" pitchFamily="18"/>
                <a:cs typeface="Times New Roman" pitchFamily="18"/>
              </a:rPr>
              <a:t>g=10m/s</a:t>
            </a:r>
            <a:r>
              <a:rPr lang="en-US" sz="2400" baseline="30000">
                <a:latin typeface="Times New Roman" pitchFamily="18"/>
                <a:cs typeface="Times New Roman" pitchFamily="18"/>
              </a:rPr>
              <a:t>2</a:t>
            </a:r>
            <a:r>
              <a:rPr lang="en-US" sz="2400">
                <a:latin typeface="Times New Roman" pitchFamily="18"/>
                <a:cs typeface="Times New Roman" pitchFamily="18"/>
              </a:rPr>
              <a:t>)</a:t>
            </a:r>
            <a:r>
              <a:rPr lang="zh-TW" sz="2400">
                <a:latin typeface="Times New Roman" pitchFamily="18"/>
                <a:cs typeface="Times New Roman" pitchFamily="18"/>
              </a:rPr>
              <a:t>此選手</a:t>
            </a:r>
            <a:r>
              <a:rPr lang="en-US" sz="2400">
                <a:latin typeface="Times New Roman" pitchFamily="18"/>
                <a:cs typeface="Times New Roman" pitchFamily="18"/>
              </a:rPr>
              <a:t>(1)</a:t>
            </a:r>
            <a:r>
              <a:rPr lang="zh-TW" sz="2400">
                <a:latin typeface="Times New Roman" pitchFamily="18"/>
                <a:cs typeface="Times New Roman" pitchFamily="18"/>
              </a:rPr>
              <a:t>位能為多少？其平均功率為多少？</a:t>
            </a: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43067" y="428515"/>
            <a:ext cx="5942649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機械能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(Mechanical Energy)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785817"/>
            <a:ext cx="822960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例題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一個排球員擊球時的球速為</a:t>
            </a:r>
            <a:r>
              <a:rPr lang="en-US" sz="2400">
                <a:latin typeface="Times New Roman" pitchFamily="18"/>
                <a:cs typeface="Times New Roman" pitchFamily="18"/>
              </a:rPr>
              <a:t>20</a:t>
            </a:r>
            <a:r>
              <a:rPr lang="zh-TW" sz="2400">
                <a:latin typeface="Times New Roman" pitchFamily="18"/>
                <a:cs typeface="Times New Roman" pitchFamily="18"/>
              </a:rPr>
              <a:t>公尺</a:t>
            </a:r>
            <a:r>
              <a:rPr lang="en-US" sz="2400">
                <a:latin typeface="Times New Roman" pitchFamily="18"/>
                <a:cs typeface="Times New Roman" pitchFamily="18"/>
              </a:rPr>
              <a:t>/</a:t>
            </a:r>
            <a:r>
              <a:rPr lang="zh-TW" sz="2400">
                <a:latin typeface="Times New Roman" pitchFamily="18"/>
                <a:cs typeface="Times New Roman" pitchFamily="18"/>
              </a:rPr>
              <a:t>秒，球與手接觸的時間為</a:t>
            </a:r>
            <a:r>
              <a:rPr lang="en-US" sz="2400">
                <a:latin typeface="Times New Roman" pitchFamily="18"/>
                <a:cs typeface="Times New Roman" pitchFamily="18"/>
              </a:rPr>
              <a:t>0.02</a:t>
            </a:r>
            <a:r>
              <a:rPr lang="zh-TW" sz="2400">
                <a:latin typeface="Times New Roman" pitchFamily="18"/>
                <a:cs typeface="Times New Roman" pitchFamily="18"/>
              </a:rPr>
              <a:t>秒，球的質量為</a:t>
            </a:r>
            <a:r>
              <a:rPr lang="en-US" sz="2400">
                <a:latin typeface="Times New Roman" pitchFamily="18"/>
                <a:cs typeface="Times New Roman" pitchFamily="18"/>
              </a:rPr>
              <a:t>0.3</a:t>
            </a:r>
            <a:r>
              <a:rPr lang="zh-TW" sz="2400">
                <a:latin typeface="Times New Roman" pitchFamily="18"/>
                <a:cs typeface="Times New Roman" pitchFamily="18"/>
              </a:rPr>
              <a:t>公斤，則作用在排球員手上的力量有多少</a:t>
            </a:r>
            <a:r>
              <a:rPr lang="en-US" sz="2400">
                <a:latin typeface="Times New Roman" pitchFamily="18"/>
                <a:cs typeface="Times New Roman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4343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1357317"/>
            <a:ext cx="7715250" cy="4525959"/>
          </a:xfrm>
        </p:spPr>
        <p:txBody>
          <a:bodyPr/>
          <a:lstStyle/>
          <a:p>
            <a:pPr lvl="0">
              <a:buNone/>
            </a:pPr>
            <a:r>
              <a:rPr lang="zh-TW" sz="2400" dirty="0">
                <a:latin typeface="Times New Roman" pitchFamily="18"/>
                <a:cs typeface="Times New Roman" pitchFamily="18"/>
              </a:rPr>
              <a:t>例題</a:t>
            </a:r>
            <a:endParaRPr lang="en-US" sz="2400" dirty="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 dirty="0">
                <a:latin typeface="Times New Roman" pitchFamily="18"/>
                <a:cs typeface="Times New Roman" pitchFamily="18"/>
              </a:rPr>
              <a:t>以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10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牛頓的水平力作用於一置於水平面之物體，此物體以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2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公尺／秒的速度等速前進</a:t>
            </a:r>
            <a:r>
              <a:rPr lang="en-US" sz="2400" dirty="0">
                <a:latin typeface="Times New Roman" pitchFamily="18"/>
                <a:cs typeface="Times New Roman" pitchFamily="18"/>
              </a:rPr>
              <a:t>10</a:t>
            </a:r>
            <a:r>
              <a:rPr lang="zh-TW" sz="2400" dirty="0">
                <a:latin typeface="Times New Roman" pitchFamily="18"/>
                <a:cs typeface="Times New Roman" pitchFamily="18"/>
              </a:rPr>
              <a:t>秒，水平力做功為多少焦耳？</a:t>
            </a:r>
            <a:endParaRPr lang="en-US" sz="2400" dirty="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71817" y="500067"/>
            <a:ext cx="2743200" cy="65246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(Work) </a:t>
            </a:r>
          </a:p>
        </p:txBody>
      </p:sp>
    </p:spTree>
    <p:extLst>
      <p:ext uri="{BB962C8B-B14F-4D97-AF65-F5344CB8AC3E}">
        <p14:creationId xmlns:p14="http://schemas.microsoft.com/office/powerpoint/2010/main" val="196802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00067" y="785817"/>
            <a:ext cx="822960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例題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某人以一與水平夾</a:t>
            </a:r>
            <a:r>
              <a:rPr lang="en-US" sz="2400">
                <a:latin typeface="Times New Roman" pitchFamily="18"/>
                <a:cs typeface="Times New Roman" pitchFamily="18"/>
              </a:rPr>
              <a:t>60°</a:t>
            </a:r>
            <a:r>
              <a:rPr lang="zh-TW" sz="2400">
                <a:latin typeface="Times New Roman" pitchFamily="18"/>
                <a:cs typeface="Times New Roman" pitchFamily="18"/>
              </a:rPr>
              <a:t>角，量值為</a:t>
            </a:r>
            <a:r>
              <a:rPr lang="en-US" sz="2400">
                <a:latin typeface="Times New Roman" pitchFamily="18"/>
                <a:cs typeface="Times New Roman" pitchFamily="18"/>
              </a:rPr>
              <a:t>50 </a:t>
            </a:r>
            <a:r>
              <a:rPr lang="zh-TW" sz="2400">
                <a:latin typeface="Times New Roman" pitchFamily="18"/>
                <a:cs typeface="Times New Roman" pitchFamily="18"/>
              </a:rPr>
              <a:t>牛頓之力，推動一靜置於光滑水平地面上的重物，使之前行</a:t>
            </a:r>
            <a:r>
              <a:rPr lang="en-US" sz="2400">
                <a:latin typeface="Times New Roman" pitchFamily="18"/>
                <a:cs typeface="Times New Roman" pitchFamily="18"/>
              </a:rPr>
              <a:t>20 </a:t>
            </a:r>
            <a:r>
              <a:rPr lang="zh-TW" sz="2400">
                <a:latin typeface="Times New Roman" pitchFamily="18"/>
                <a:cs typeface="Times New Roman" pitchFamily="18"/>
              </a:rPr>
              <a:t>公尺，問此人對物體作功多少焦耳</a:t>
            </a:r>
            <a:r>
              <a:rPr lang="en-US" sz="2400">
                <a:latin typeface="Times New Roman" pitchFamily="18"/>
                <a:cs typeface="Times New Roman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4781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928692"/>
            <a:ext cx="822960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例題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一質量為</a:t>
            </a:r>
            <a:r>
              <a:rPr lang="en-US" sz="2400">
                <a:latin typeface="Times New Roman" pitchFamily="18"/>
                <a:cs typeface="Times New Roman" pitchFamily="18"/>
              </a:rPr>
              <a:t>1.0kg </a:t>
            </a:r>
            <a:r>
              <a:rPr lang="zh-TW" sz="2400">
                <a:latin typeface="Times New Roman" pitchFamily="18"/>
                <a:cs typeface="Times New Roman" pitchFamily="18"/>
              </a:rPr>
              <a:t>的物體受力作用，於</a:t>
            </a:r>
            <a:r>
              <a:rPr lang="en-US" sz="2400">
                <a:latin typeface="Times New Roman" pitchFamily="18"/>
                <a:cs typeface="Times New Roman" pitchFamily="18"/>
              </a:rPr>
              <a:t>10 </a:t>
            </a:r>
            <a:r>
              <a:rPr lang="zh-TW" sz="2400">
                <a:latin typeface="Times New Roman" pitchFamily="18"/>
                <a:cs typeface="Times New Roman" pitchFamily="18"/>
              </a:rPr>
              <a:t>秒內自靜止做等加速度</a:t>
            </a:r>
            <a:r>
              <a:rPr lang="en-US" sz="2400">
                <a:latin typeface="Times New Roman" pitchFamily="18"/>
                <a:cs typeface="Times New Roman" pitchFamily="18"/>
              </a:rPr>
              <a:t>2.0m/sec</a:t>
            </a:r>
            <a:r>
              <a:rPr lang="en-US" sz="2400" baseline="30000">
                <a:latin typeface="Times New Roman" pitchFamily="18"/>
                <a:cs typeface="Times New Roman" pitchFamily="18"/>
              </a:rPr>
              <a:t>2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  <a:r>
              <a:rPr lang="zh-TW" sz="2400">
                <a:latin typeface="Times New Roman" pitchFamily="18"/>
                <a:cs typeface="Times New Roman" pitchFamily="18"/>
              </a:rPr>
              <a:t>鉛直上升，則該力作功若干？</a:t>
            </a:r>
          </a:p>
        </p:txBody>
      </p:sp>
    </p:spTree>
    <p:extLst>
      <p:ext uri="{BB962C8B-B14F-4D97-AF65-F5344CB8AC3E}">
        <p14:creationId xmlns:p14="http://schemas.microsoft.com/office/powerpoint/2010/main" val="41791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928692"/>
            <a:ext cx="822960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例題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用繩放下質量</a:t>
            </a:r>
            <a:r>
              <a:rPr lang="en-US" sz="2400">
                <a:latin typeface="Times New Roman" pitchFamily="18"/>
                <a:cs typeface="Times New Roman" pitchFamily="18"/>
              </a:rPr>
              <a:t>10</a:t>
            </a:r>
            <a:r>
              <a:rPr lang="zh-TW" sz="2400">
                <a:latin typeface="Times New Roman" pitchFamily="18"/>
                <a:cs typeface="Times New Roman" pitchFamily="18"/>
              </a:rPr>
              <a:t>公斤木塊，以</a:t>
            </a:r>
            <a:r>
              <a:rPr lang="en-US" sz="2400">
                <a:latin typeface="Times New Roman" pitchFamily="18"/>
                <a:cs typeface="Times New Roman" pitchFamily="18"/>
              </a:rPr>
              <a:t>0.25g</a:t>
            </a:r>
            <a:r>
              <a:rPr lang="zh-TW" sz="2400">
                <a:latin typeface="Times New Roman" pitchFamily="18"/>
                <a:cs typeface="Times New Roman" pitchFamily="18"/>
              </a:rPr>
              <a:t>加速度下降</a:t>
            </a:r>
            <a:r>
              <a:rPr lang="en-US" sz="2400">
                <a:latin typeface="Times New Roman" pitchFamily="18"/>
                <a:cs typeface="Times New Roman" pitchFamily="18"/>
              </a:rPr>
              <a:t>10</a:t>
            </a:r>
            <a:r>
              <a:rPr lang="zh-TW" sz="2400">
                <a:latin typeface="Times New Roman" pitchFamily="18"/>
                <a:cs typeface="Times New Roman" pitchFamily="18"/>
              </a:rPr>
              <a:t>公尺之距離，求</a:t>
            </a:r>
            <a:r>
              <a:rPr lang="en-US" sz="2400">
                <a:latin typeface="Times New Roman" pitchFamily="18"/>
                <a:cs typeface="Times New Roman" pitchFamily="18"/>
              </a:rPr>
              <a:t>(1)</a:t>
            </a:r>
            <a:r>
              <a:rPr lang="zh-TW" sz="2400">
                <a:latin typeface="Times New Roman" pitchFamily="18"/>
                <a:cs typeface="Times New Roman" pitchFamily="18"/>
              </a:rPr>
              <a:t>重力對木塊作功</a:t>
            </a:r>
            <a:r>
              <a:rPr lang="en-US" sz="2400">
                <a:latin typeface="Times New Roman" pitchFamily="18"/>
                <a:cs typeface="Times New Roman" pitchFamily="18"/>
              </a:rPr>
              <a:t>? (2)</a:t>
            </a:r>
            <a:r>
              <a:rPr lang="zh-TW" sz="2400">
                <a:latin typeface="Times New Roman" pitchFamily="18"/>
                <a:cs typeface="Times New Roman" pitchFamily="18"/>
              </a:rPr>
              <a:t>繩對木塊作功</a:t>
            </a:r>
            <a:r>
              <a:rPr lang="en-US" sz="2400">
                <a:latin typeface="Times New Roman" pitchFamily="18"/>
                <a:cs typeface="Times New Roman" pitchFamily="18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544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1357317"/>
            <a:ext cx="771525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例題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以</a:t>
            </a:r>
            <a:r>
              <a:rPr lang="en-US" sz="2400">
                <a:latin typeface="Times New Roman" pitchFamily="18"/>
                <a:cs typeface="Times New Roman" pitchFamily="18"/>
              </a:rPr>
              <a:t>100</a:t>
            </a:r>
            <a:r>
              <a:rPr lang="zh-TW" sz="2400">
                <a:latin typeface="Times New Roman" pitchFamily="18"/>
                <a:cs typeface="Times New Roman" pitchFamily="18"/>
              </a:rPr>
              <a:t>牛頓的水平力推雪橇前進，此雪橇以</a:t>
            </a:r>
            <a:r>
              <a:rPr lang="en-US" sz="2400">
                <a:latin typeface="Times New Roman" pitchFamily="18"/>
                <a:cs typeface="Times New Roman" pitchFamily="18"/>
              </a:rPr>
              <a:t>8</a:t>
            </a:r>
            <a:r>
              <a:rPr lang="zh-TW" sz="2400">
                <a:latin typeface="Times New Roman" pitchFamily="18"/>
                <a:cs typeface="Times New Roman" pitchFamily="18"/>
              </a:rPr>
              <a:t>公尺／秒的速度等速前進</a:t>
            </a:r>
            <a:r>
              <a:rPr lang="en-US" sz="2400">
                <a:latin typeface="Times New Roman" pitchFamily="18"/>
                <a:cs typeface="Times New Roman" pitchFamily="18"/>
              </a:rPr>
              <a:t>10</a:t>
            </a:r>
            <a:r>
              <a:rPr lang="zh-TW" sz="2400">
                <a:latin typeface="Times New Roman" pitchFamily="18"/>
                <a:cs typeface="Times New Roman" pitchFamily="18"/>
              </a:rPr>
              <a:t>秒，摩擦力做功為多少焦耳？水平力作用的時間</a:t>
            </a:r>
            <a:r>
              <a:rPr lang="en-US" sz="2400">
                <a:latin typeface="Times New Roman" pitchFamily="18"/>
                <a:cs typeface="Times New Roman" pitchFamily="18"/>
              </a:rPr>
              <a:t>5</a:t>
            </a:r>
            <a:r>
              <a:rPr lang="zh-TW" sz="2400">
                <a:latin typeface="Times New Roman" pitchFamily="18"/>
                <a:cs typeface="Times New Roman" pitchFamily="18"/>
              </a:rPr>
              <a:t>秒，求其功率為多少？</a:t>
            </a:r>
            <a:endParaRPr lang="en-US" sz="2400"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Rectangle 4"/>
          <p:cNvSpPr/>
          <p:nvPr/>
        </p:nvSpPr>
        <p:spPr>
          <a:xfrm>
            <a:off x="3071817" y="503130"/>
            <a:ext cx="2743200" cy="646334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功率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(Power)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1357317"/>
            <a:ext cx="7715250" cy="5357807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例題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一位運動員做重量訓練，把</a:t>
            </a:r>
            <a:r>
              <a:rPr lang="en-US" sz="2400">
                <a:latin typeface="Times New Roman" pitchFamily="18"/>
                <a:cs typeface="Times New Roman" pitchFamily="18"/>
              </a:rPr>
              <a:t>20</a:t>
            </a:r>
            <a:r>
              <a:rPr lang="zh-TW" sz="2400">
                <a:latin typeface="Times New Roman" pitchFamily="18"/>
                <a:cs typeface="Times New Roman" pitchFamily="18"/>
              </a:rPr>
              <a:t>公斤槓鈴以</a:t>
            </a:r>
            <a:r>
              <a:rPr lang="en-US" sz="2400">
                <a:latin typeface="Times New Roman" pitchFamily="18"/>
                <a:cs typeface="Times New Roman" pitchFamily="18"/>
              </a:rPr>
              <a:t>4 m/s</a:t>
            </a:r>
            <a:r>
              <a:rPr lang="zh-TW" sz="2400">
                <a:latin typeface="Times New Roman" pitchFamily="18"/>
                <a:cs typeface="Times New Roman" pitchFamily="18"/>
              </a:rPr>
              <a:t>的速度舉起，則動能為多少？完成的時間為</a:t>
            </a:r>
            <a:r>
              <a:rPr lang="en-US" sz="2400">
                <a:latin typeface="Times New Roman" pitchFamily="18"/>
                <a:cs typeface="Times New Roman" pitchFamily="18"/>
              </a:rPr>
              <a:t>0.8</a:t>
            </a:r>
            <a:r>
              <a:rPr lang="zh-TW" sz="2400">
                <a:latin typeface="Times New Roman" pitchFamily="18"/>
                <a:cs typeface="Times New Roman" pitchFamily="18"/>
              </a:rPr>
              <a:t>秒，所使出的平均功率為多少？</a:t>
            </a: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714375" y="1000125"/>
            <a:ext cx="7715250" cy="5357817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例題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一重</a:t>
            </a:r>
            <a:r>
              <a:rPr lang="en-US" sz="2400">
                <a:latin typeface="Times New Roman" pitchFamily="18"/>
                <a:cs typeface="Times New Roman" pitchFamily="18"/>
              </a:rPr>
              <a:t>80 </a:t>
            </a:r>
            <a:r>
              <a:rPr lang="zh-TW" sz="2400">
                <a:latin typeface="Times New Roman" pitchFamily="18"/>
                <a:cs typeface="Times New Roman" pitchFamily="18"/>
              </a:rPr>
              <a:t>公斤男士在</a:t>
            </a:r>
            <a:r>
              <a:rPr lang="en-US" sz="2400">
                <a:latin typeface="Times New Roman" pitchFamily="18"/>
                <a:cs typeface="Times New Roman" pitchFamily="18"/>
              </a:rPr>
              <a:t>8 </a:t>
            </a:r>
            <a:r>
              <a:rPr lang="zh-TW" sz="2400">
                <a:latin typeface="Times New Roman" pitchFamily="18"/>
                <a:cs typeface="Times New Roman" pitchFamily="18"/>
              </a:rPr>
              <a:t>秒內可以奔跑到高度為</a:t>
            </a:r>
            <a:r>
              <a:rPr lang="en-US" sz="2400">
                <a:latin typeface="Times New Roman" pitchFamily="18"/>
                <a:cs typeface="Times New Roman" pitchFamily="18"/>
              </a:rPr>
              <a:t>6m </a:t>
            </a:r>
            <a:r>
              <a:rPr lang="zh-TW" sz="2400">
                <a:latin typeface="Times New Roman" pitchFamily="18"/>
                <a:cs typeface="Times New Roman" pitchFamily="18"/>
              </a:rPr>
              <a:t>的一連串階梯，問：</a:t>
            </a:r>
            <a:r>
              <a:rPr lang="en-US" sz="2400">
                <a:latin typeface="Times New Roman" pitchFamily="18"/>
                <a:cs typeface="Times New Roman" pitchFamily="18"/>
              </a:rPr>
              <a:t> (</a:t>
            </a:r>
            <a:r>
              <a:rPr lang="zh-TW" sz="2400">
                <a:latin typeface="Times New Roman" pitchFamily="18"/>
                <a:cs typeface="Times New Roman" pitchFamily="18"/>
              </a:rPr>
              <a:t>假設</a:t>
            </a:r>
            <a:r>
              <a:rPr lang="en-US" sz="2400">
                <a:latin typeface="Times New Roman" pitchFamily="18"/>
                <a:cs typeface="Times New Roman" pitchFamily="18"/>
              </a:rPr>
              <a:t>g=10m/s</a:t>
            </a:r>
            <a:r>
              <a:rPr lang="en-US" sz="2400" baseline="30000">
                <a:latin typeface="Times New Roman" pitchFamily="18"/>
                <a:cs typeface="Times New Roman" pitchFamily="18"/>
              </a:rPr>
              <a:t>2</a:t>
            </a:r>
            <a:r>
              <a:rPr lang="en-US" sz="2400">
                <a:latin typeface="Times New Roman" pitchFamily="18"/>
                <a:cs typeface="Times New Roman" pitchFamily="18"/>
              </a:rPr>
              <a:t>)</a:t>
            </a:r>
            <a:r>
              <a:rPr lang="zh-TW" sz="2400">
                <a:latin typeface="Times New Roman" pitchFamily="18"/>
                <a:cs typeface="Times New Roman" pitchFamily="18"/>
              </a:rPr>
              <a:t>此男士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(1)</a:t>
            </a:r>
            <a:r>
              <a:rPr lang="zh-TW" sz="2400">
                <a:latin typeface="Times New Roman" pitchFamily="18"/>
                <a:cs typeface="Times New Roman" pitchFamily="18"/>
              </a:rPr>
              <a:t>位能為多少？所使出的平均功率為多少？</a:t>
            </a:r>
            <a:r>
              <a:rPr lang="en-US" sz="2400">
                <a:latin typeface="Times New Roman" pitchFamily="18"/>
                <a:cs typeface="Times New Roman" pitchFamily="18"/>
              </a:rPr>
              <a:t> </a:t>
            </a:r>
          </a:p>
          <a:p>
            <a:pPr lvl="0">
              <a:buNone/>
            </a:pPr>
            <a:r>
              <a:rPr lang="en-US" sz="2400">
                <a:latin typeface="Times New Roman" pitchFamily="18"/>
                <a:cs typeface="Times New Roman" pitchFamily="18"/>
              </a:rPr>
              <a:t>(2)</a:t>
            </a:r>
            <a:r>
              <a:rPr lang="zh-TW" sz="2400">
                <a:latin typeface="Times New Roman" pitchFamily="18"/>
                <a:cs typeface="Times New Roman" pitchFamily="18"/>
              </a:rPr>
              <a:t>若一重</a:t>
            </a:r>
            <a:r>
              <a:rPr lang="en-US" sz="2400">
                <a:latin typeface="Times New Roman" pitchFamily="18"/>
                <a:cs typeface="Times New Roman" pitchFamily="18"/>
              </a:rPr>
              <a:t>60kg </a:t>
            </a:r>
            <a:r>
              <a:rPr lang="zh-TW" sz="2400">
                <a:latin typeface="Times New Roman" pitchFamily="18"/>
                <a:cs typeface="Times New Roman" pitchFamily="18"/>
              </a:rPr>
              <a:t>女士能夠使出男士的</a:t>
            </a:r>
            <a:r>
              <a:rPr lang="en-US" sz="2400">
                <a:latin typeface="Times New Roman" pitchFamily="18"/>
                <a:cs typeface="Times New Roman" pitchFamily="18"/>
              </a:rPr>
              <a:t>80%</a:t>
            </a:r>
            <a:r>
              <a:rPr lang="zh-TW" sz="2400">
                <a:latin typeface="Times New Roman" pitchFamily="18"/>
                <a:cs typeface="Times New Roman" pitchFamily="18"/>
              </a:rPr>
              <a:t>的功率，則她要跑上</a:t>
            </a:r>
            <a:r>
              <a:rPr lang="en-US" sz="2400">
                <a:latin typeface="Times New Roman" pitchFamily="18"/>
                <a:cs typeface="Times New Roman" pitchFamily="18"/>
              </a:rPr>
              <a:t>4m </a:t>
            </a:r>
            <a:r>
              <a:rPr lang="zh-TW" sz="2400">
                <a:latin typeface="Times New Roman" pitchFamily="18"/>
                <a:cs typeface="Times New Roman" pitchFamily="18"/>
              </a:rPr>
              <a:t>高的一連串的階梯將花費多少時間</a:t>
            </a:r>
            <a:r>
              <a:rPr lang="en-US" sz="2400">
                <a:latin typeface="Times New Roman" pitchFamily="18"/>
                <a:cs typeface="Times New Roman" pitchFamily="18"/>
              </a:rPr>
              <a:t>?</a:t>
            </a: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endParaRPr lang="en-US" sz="2400">
              <a:latin typeface="Times New Roman" pitchFamily="18"/>
              <a:cs typeface="Times New Roman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2"/>
          <p:cNvSpPr txBox="1">
            <a:spLocks noGrp="1"/>
          </p:cNvSpPr>
          <p:nvPr>
            <p:ph idx="1"/>
          </p:nvPr>
        </p:nvSpPr>
        <p:spPr>
          <a:xfrm>
            <a:off x="571500" y="928692"/>
            <a:ext cx="8229600" cy="4525959"/>
          </a:xfrm>
        </p:spPr>
        <p:txBody>
          <a:bodyPr/>
          <a:lstStyle/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例題</a:t>
            </a:r>
            <a:endParaRPr lang="en-US" sz="2400">
              <a:latin typeface="Times New Roman" pitchFamily="18"/>
              <a:cs typeface="Times New Roman" pitchFamily="18"/>
            </a:endParaRPr>
          </a:p>
          <a:p>
            <a:pPr lvl="0">
              <a:buNone/>
            </a:pPr>
            <a:r>
              <a:rPr lang="zh-TW" sz="2400">
                <a:latin typeface="Times New Roman" pitchFamily="18"/>
                <a:cs typeface="Times New Roman" pitchFamily="18"/>
              </a:rPr>
              <a:t>一個在與地面成</a:t>
            </a:r>
            <a:r>
              <a:rPr lang="en-US" sz="2400">
                <a:latin typeface="Times New Roman" pitchFamily="18"/>
                <a:cs typeface="Times New Roman" pitchFamily="18"/>
              </a:rPr>
              <a:t>30</a:t>
            </a:r>
            <a:r>
              <a:rPr lang="zh-TW" sz="2400">
                <a:latin typeface="Times New Roman" pitchFamily="18"/>
                <a:cs typeface="Times New Roman" pitchFamily="18"/>
              </a:rPr>
              <a:t>度的斜面上推動一個質量</a:t>
            </a:r>
            <a:r>
              <a:rPr lang="en-US" sz="2400">
                <a:latin typeface="Times New Roman" pitchFamily="18"/>
                <a:cs typeface="Times New Roman" pitchFamily="18"/>
              </a:rPr>
              <a:t>30</a:t>
            </a:r>
            <a:r>
              <a:rPr lang="zh-TW" sz="2400">
                <a:latin typeface="Times New Roman" pitchFamily="18"/>
                <a:cs typeface="Times New Roman" pitchFamily="18"/>
              </a:rPr>
              <a:t>公斤的物體，他推動物體到離地</a:t>
            </a:r>
            <a:r>
              <a:rPr lang="en-US" sz="2400">
                <a:latin typeface="Times New Roman" pitchFamily="18"/>
                <a:cs typeface="Times New Roman" pitchFamily="18"/>
              </a:rPr>
              <a:t>10</a:t>
            </a:r>
            <a:r>
              <a:rPr lang="zh-TW" sz="2400">
                <a:latin typeface="Times New Roman" pitchFamily="18"/>
                <a:cs typeface="Times New Roman" pitchFamily="18"/>
              </a:rPr>
              <a:t>公尺高的地方，求</a:t>
            </a:r>
            <a:r>
              <a:rPr lang="en-US" sz="2400">
                <a:latin typeface="Times New Roman" pitchFamily="18"/>
                <a:cs typeface="Times New Roman" pitchFamily="18"/>
              </a:rPr>
              <a:t>(1)</a:t>
            </a:r>
            <a:r>
              <a:rPr lang="zh-TW" sz="2400">
                <a:latin typeface="Times New Roman" pitchFamily="18"/>
                <a:cs typeface="Times New Roman" pitchFamily="18"/>
              </a:rPr>
              <a:t>此人作功多少</a:t>
            </a:r>
            <a:r>
              <a:rPr lang="en-US" sz="2400">
                <a:latin typeface="Times New Roman" pitchFamily="18"/>
                <a:cs typeface="Times New Roman" pitchFamily="18"/>
              </a:rPr>
              <a:t>? (2)</a:t>
            </a:r>
            <a:r>
              <a:rPr lang="zh-TW" sz="2400">
                <a:latin typeface="Times New Roman" pitchFamily="18"/>
                <a:cs typeface="Times New Roman" pitchFamily="18"/>
              </a:rPr>
              <a:t>此物體沿著斜面運動多遠</a:t>
            </a:r>
            <a:r>
              <a:rPr lang="en-US" sz="2400">
                <a:latin typeface="Times New Roman" pitchFamily="18"/>
                <a:cs typeface="Times New Roman" pitchFamily="18"/>
              </a:rPr>
              <a:t>?(3)</a:t>
            </a:r>
            <a:r>
              <a:rPr lang="zh-TW" sz="2400">
                <a:latin typeface="Times New Roman" pitchFamily="18"/>
                <a:cs typeface="Times New Roman" pitchFamily="18"/>
              </a:rPr>
              <a:t>需要多少力才能推動此物體？</a:t>
            </a:r>
            <a:r>
              <a:rPr lang="en-US" sz="2400">
                <a:latin typeface="Times New Roman" pitchFamily="18"/>
                <a:cs typeface="Times New Roman" pitchFamily="18"/>
              </a:rPr>
              <a:t>(4)</a:t>
            </a:r>
            <a:r>
              <a:rPr lang="zh-TW" sz="2400">
                <a:latin typeface="Times New Roman" pitchFamily="18"/>
                <a:cs typeface="Times New Roman" pitchFamily="18"/>
              </a:rPr>
              <a:t>假設斜面對物體的摩擦力為</a:t>
            </a:r>
            <a:r>
              <a:rPr lang="en-US" sz="2400">
                <a:latin typeface="Times New Roman" pitchFamily="18"/>
                <a:cs typeface="Times New Roman" pitchFamily="18"/>
              </a:rPr>
              <a:t>100</a:t>
            </a:r>
            <a:r>
              <a:rPr lang="zh-TW" sz="2400">
                <a:latin typeface="Times New Roman" pitchFamily="18"/>
                <a:cs typeface="Times New Roman" pitchFamily="18"/>
              </a:rPr>
              <a:t>牛頓，求推到離地</a:t>
            </a:r>
            <a:r>
              <a:rPr lang="en-US" sz="2400">
                <a:latin typeface="Times New Roman" pitchFamily="18"/>
                <a:cs typeface="Times New Roman" pitchFamily="18"/>
              </a:rPr>
              <a:t>10</a:t>
            </a:r>
            <a:r>
              <a:rPr lang="zh-TW" sz="2400">
                <a:latin typeface="Times New Roman" pitchFamily="18"/>
                <a:cs typeface="Times New Roman" pitchFamily="18"/>
              </a:rPr>
              <a:t>公尺高所作之功為多少？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/>
          <p:nvPr/>
        </p:nvSpPr>
        <p:spPr>
          <a:xfrm>
            <a:off x="2286000" y="357192"/>
            <a:ext cx="4214817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功與能量間的關係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3" name="Text Box 4"/>
          <p:cNvSpPr txBox="1"/>
          <p:nvPr/>
        </p:nvSpPr>
        <p:spPr>
          <a:xfrm>
            <a:off x="1116016" y="2228850"/>
            <a:ext cx="7127876" cy="31400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1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：將一個物體舉高，反抗重力所做的功，等於此物體增加的位能。</a:t>
            </a: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F× d = mg (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物體的重量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 × h (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移動的高度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)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例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zh-TW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：把一個物體從靜止加速到某個速度所做的功，等於此物體獲得的動能。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F× d = ma × d = ma × ½ at</a:t>
            </a:r>
            <a:r>
              <a:rPr lang="en-US" sz="22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= ½m(at)</a:t>
            </a:r>
            <a:r>
              <a:rPr lang="en-US" sz="22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 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= ½mv</a:t>
            </a:r>
            <a:r>
              <a:rPr lang="en-US" sz="2200" b="0" i="0" u="none" strike="noStrike" kern="1200" cap="none" spc="0" baseline="3000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2</a:t>
            </a:r>
            <a:r>
              <a:rPr lang="en-US" sz="22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  <p:sp>
        <p:nvSpPr>
          <p:cNvPr id="4" name="Text Box 5"/>
          <p:cNvSpPr txBox="1"/>
          <p:nvPr/>
        </p:nvSpPr>
        <p:spPr>
          <a:xfrm>
            <a:off x="2286000" y="5715000"/>
            <a:ext cx="4895853" cy="43021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200" b="0" i="1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功＝動能＋位能＋熱能</a:t>
            </a:r>
          </a:p>
        </p:txBody>
      </p:sp>
      <p:sp>
        <p:nvSpPr>
          <p:cNvPr id="5" name="Text Box 7"/>
          <p:cNvSpPr txBox="1"/>
          <p:nvPr/>
        </p:nvSpPr>
        <p:spPr>
          <a:xfrm>
            <a:off x="571500" y="1357317"/>
            <a:ext cx="8215317" cy="46196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50000"/>
              <a:buFont typeface="Wingdings" pitchFamily="2"/>
              <a:buChar char="l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一力對物體所做的功等於該物體各種形式之能量的改變量。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/>
          <p:nvPr/>
        </p:nvSpPr>
        <p:spPr>
          <a:xfrm>
            <a:off x="785817" y="1714500"/>
            <a:ext cx="7715250" cy="17541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人體肌肉收縮之力量對肢段做功的過程中，其中一部分轉換成使肢段動作之動能、位能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  <a:p>
            <a:pPr marL="173041" marR="0" lvl="0" indent="-173041" algn="l" defTabSz="914400" rtl="0" fontAlgn="auto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ct val="100000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2400" b="0" i="0" u="none" strike="noStrike" kern="1200" cap="none" spc="0" baseline="0">
                <a:solidFill>
                  <a:srgbClr val="0000FF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很大的一部分轉換成熱能消散掉，越不佳的動作便有愈多的比例轉換成熱能消散</a:t>
            </a:r>
            <a:endParaRPr lang="en-US" sz="2400" b="0" i="0" u="none" strike="noStrike" kern="1200" cap="none" spc="0" baseline="0">
              <a:solidFill>
                <a:srgbClr val="0000FF"/>
              </a:solidFill>
              <a:uFillTx/>
              <a:latin typeface="Times New Roman" pitchFamily="18"/>
              <a:ea typeface="標楷體" pitchFamily="65"/>
              <a:cs typeface="Times New Roman" pitchFamily="18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2286000" y="357192"/>
            <a:ext cx="4214817" cy="6461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zh-TW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功與能量間的關係</a:t>
            </a:r>
            <a:r>
              <a:rPr lang="en-US" sz="3600" b="1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標楷體" pitchFamily="65"/>
                <a:cs typeface="Times New Roman" pitchFamily="18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1748</TotalTime>
  <Words>2047</Words>
  <Application>Microsoft Office PowerPoint</Application>
  <PresentationFormat>如螢幕大小 (4:3)</PresentationFormat>
  <Paragraphs>168</Paragraphs>
  <Slides>34</Slides>
  <Notes>11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42" baseType="lpstr">
      <vt:lpstr>等线</vt:lpstr>
      <vt:lpstr>新細明體</vt:lpstr>
      <vt:lpstr>標楷體</vt:lpstr>
      <vt:lpstr>Arial</vt:lpstr>
      <vt:lpstr>Calibri</vt:lpstr>
      <vt:lpstr>Times New Roman</vt:lpstr>
      <vt:lpstr>Wingdings</vt:lpstr>
      <vt:lpstr>課程名稱</vt:lpstr>
      <vt:lpstr>線動力學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The End !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姜昆伶</cp:lastModifiedBy>
  <cp:revision>72</cp:revision>
  <dcterms:created xsi:type="dcterms:W3CDTF">2017-11-07T02:54:43Z</dcterms:created>
  <dcterms:modified xsi:type="dcterms:W3CDTF">2018-09-08T07:23:55Z</dcterms:modified>
</cp:coreProperties>
</file>