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60" r:id="rId3"/>
    <p:sldId id="261" r:id="rId4"/>
    <p:sldId id="396" r:id="rId5"/>
    <p:sldId id="263" r:id="rId6"/>
    <p:sldId id="397" r:id="rId7"/>
    <p:sldId id="265" r:id="rId8"/>
    <p:sldId id="267" r:id="rId9"/>
    <p:sldId id="366" r:id="rId10"/>
    <p:sldId id="378" r:id="rId11"/>
    <p:sldId id="285" r:id="rId12"/>
    <p:sldId id="383" r:id="rId13"/>
    <p:sldId id="387" r:id="rId14"/>
    <p:sldId id="299" r:id="rId15"/>
    <p:sldId id="415" r:id="rId16"/>
    <p:sldId id="416" r:id="rId17"/>
    <p:sldId id="435" r:id="rId18"/>
    <p:sldId id="436" r:id="rId19"/>
    <p:sldId id="434" r:id="rId20"/>
    <p:sldId id="420" r:id="rId21"/>
    <p:sldId id="422" r:id="rId22"/>
    <p:sldId id="437" r:id="rId23"/>
    <p:sldId id="438" r:id="rId24"/>
    <p:sldId id="439" r:id="rId2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32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9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D81D91-B4A0-487B-8991-58BDA70554F7}" type="datetimeFigureOut">
              <a:rPr lang="zh-TW" altLang="en-US" smtClean="0"/>
              <a:t>2018/8/5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25C277-A6ED-45AD-8B4E-D1A54637A9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0330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副標題 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zh-TW"/>
              <a:t>按一下以編輯母片副標題樣式</a:t>
            </a:r>
            <a:endParaRPr lang="en-US"/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6FA6C2B-4289-448B-B123-8BC0A6CC44CB}" type="datetime1">
              <a:rPr lang="en-US" altLang="zh-TW" smtClean="0"/>
              <a:t>8/6/2018</a:t>
            </a:fld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93856EA-DCA5-4A35-B604-E1041943B65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87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5F22C96-3C27-4849-A293-65A259C80EDF}" type="datetime1">
              <a:rPr lang="en-US" altLang="zh-TW" smtClean="0"/>
              <a:t>8/6/2018</a:t>
            </a:fld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2EEE3B6-8F58-4241-8B16-FE8934ABA5C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99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DC7BB82-E643-421F-BA37-3E99E38A22F1}" type="datetime1">
              <a:rPr lang="en-US" altLang="zh-TW" smtClean="0"/>
              <a:t>8/6/2018</a:t>
            </a:fld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224923E-D779-4ADD-8C92-51369931B21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43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63713" y="188913"/>
            <a:ext cx="6608762" cy="863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341438"/>
            <a:ext cx="4038600" cy="511175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038600" cy="511175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3E6A4-6FC7-4B5D-A3DE-E6D243C9A241}" type="datetime1">
              <a:rPr lang="en-US" altLang="zh-CN" smtClean="0"/>
              <a:t>8/6/2018</a:t>
            </a:fld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A64CAE-A295-455A-90AB-194CC793D89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50784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>
          <a:xfrm>
            <a:off x="457200" y="274641"/>
            <a:ext cx="8229600" cy="5643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 dirty="0"/>
              <a:t>按一下以編輯母片標題樣式</a:t>
            </a:r>
            <a:endParaRPr lang="en-US" dirty="0"/>
          </a:p>
        </p:txBody>
      </p:sp>
      <p:sp>
        <p:nvSpPr>
          <p:cNvPr id="3" name="內容版面配置區 2"/>
          <p:cNvSpPr txBox="1">
            <a:spLocks noGrp="1"/>
          </p:cNvSpPr>
          <p:nvPr>
            <p:ph idx="1"/>
          </p:nvPr>
        </p:nvSpPr>
        <p:spPr>
          <a:xfrm>
            <a:off x="457200" y="838988"/>
            <a:ext cx="8229600" cy="5439264"/>
          </a:xfrm>
        </p:spPr>
        <p:txBody>
          <a:bodyPr/>
          <a:lstStyle>
            <a:lvl1pPr>
              <a:defRPr/>
            </a:lvl1pPr>
            <a:lvl2pPr>
              <a:defRPr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4pPr>
            <a:lvl5pPr>
              <a:defRPr/>
            </a:lvl5pPr>
          </a:lstStyle>
          <a:p>
            <a:pPr lvl="0"/>
            <a:r>
              <a:rPr lang="zh-TW" dirty="0"/>
              <a:t>按一下以編輯母片文字樣式</a:t>
            </a:r>
          </a:p>
          <a:p>
            <a:pPr lvl="1"/>
            <a:r>
              <a:rPr lang="zh-TW" dirty="0"/>
              <a:t>第二層</a:t>
            </a:r>
          </a:p>
          <a:p>
            <a:pPr lvl="2"/>
            <a:r>
              <a:rPr lang="zh-TW" dirty="0"/>
              <a:t>第三層</a:t>
            </a:r>
          </a:p>
          <a:p>
            <a:pPr lvl="3"/>
            <a:r>
              <a:rPr lang="zh-TW" dirty="0"/>
              <a:t>第四層</a:t>
            </a:r>
          </a:p>
          <a:p>
            <a:pPr lvl="4"/>
            <a:r>
              <a:rPr lang="zh-TW" dirty="0"/>
              <a:t>第五層</a:t>
            </a:r>
            <a:endParaRPr lang="en-US" dirty="0"/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CE5A749-1CBB-4460-98A0-430A8019EC59}" type="datetime1">
              <a:rPr lang="en-US" altLang="zh-TW" smtClean="0"/>
              <a:t>8/6/2018</a:t>
            </a:fld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E001879-122A-41BF-9C25-94802BE7ABD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39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57D0DA7-DD85-423E-86B1-B9F51455F106}" type="datetime1">
              <a:rPr lang="en-US" altLang="zh-TW" smtClean="0"/>
              <a:t>8/6/2018</a:t>
            </a:fld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0F2804E-95E7-4E04-A692-7BF35168A00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1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內容版面配置區 3"/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5" name="日期版面配置區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9CC4304-67D1-49E4-9945-FF9522ECE531}" type="datetime1">
              <a:rPr lang="en-US" altLang="zh-TW" smtClean="0"/>
              <a:t>8/6/2018</a:t>
            </a:fld>
            <a:endParaRPr lang="en-US"/>
          </a:p>
        </p:txBody>
      </p:sp>
      <p:sp>
        <p:nvSpPr>
          <p:cNvPr id="6" name="頁尾版面配置區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825DAAD-5587-4263-9D81-97CC173A1E3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7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4" name="內容版面配置區 3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5" name="文字版面配置區 4"/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6" name="內容版面配置區 5"/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7" name="日期版面配置區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EE43A18-F052-4C85-A820-47D91FE6568C}" type="datetime1">
              <a:rPr lang="en-US" altLang="zh-TW" smtClean="0"/>
              <a:t>8/6/2018</a:t>
            </a:fld>
            <a:endParaRPr lang="en-US"/>
          </a:p>
        </p:txBody>
      </p:sp>
      <p:sp>
        <p:nvSpPr>
          <p:cNvPr id="8" name="頁尾版面配置區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投影片編號版面配置區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CF20985-5DEB-47B0-A6CC-E754A84A044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日期版面配置區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037E61B-C01F-4BD5-BB00-8CB8AC41F56F}" type="datetime1">
              <a:rPr lang="en-US" altLang="zh-TW" smtClean="0"/>
              <a:t>8/6/2018</a:t>
            </a:fld>
            <a:endParaRPr lang="en-US"/>
          </a:p>
        </p:txBody>
      </p:sp>
      <p:sp>
        <p:nvSpPr>
          <p:cNvPr id="4" name="頁尾版面配置區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投影片編號版面配置區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383C390-943C-4C11-9222-333F6E4CC19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0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79370B4-B637-4511-B069-FF37A12D1E92}" type="datetime1">
              <a:rPr lang="en-US" altLang="zh-TW" smtClean="0"/>
              <a:t>8/6/2018</a:t>
            </a:fld>
            <a:endParaRPr lang="en-US"/>
          </a:p>
        </p:txBody>
      </p:sp>
      <p:sp>
        <p:nvSpPr>
          <p:cNvPr id="3" name="頁尾版面配置區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投影片編號版面配置區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D6C4B2A-B94A-4600-AC47-9A82D8BC8DC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43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文字版面配置區 3"/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5" name="日期版面配置區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A682ACA-2278-4D84-BEE1-344271DFB7E6}" type="datetime1">
              <a:rPr lang="en-US" altLang="zh-TW" smtClean="0"/>
              <a:t>8/6/2018</a:t>
            </a:fld>
            <a:endParaRPr lang="en-US"/>
          </a:p>
        </p:txBody>
      </p:sp>
      <p:sp>
        <p:nvSpPr>
          <p:cNvPr id="6" name="頁尾版面配置區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160D7A4-8D03-4354-9CB7-3541AE3B9F2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13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/>
              <a:t>按一下圖示以新增圖片</a:t>
            </a:r>
            <a:endParaRPr lang="en-US"/>
          </a:p>
        </p:txBody>
      </p:sp>
      <p:sp>
        <p:nvSpPr>
          <p:cNvPr id="4" name="文字版面配置區 3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5" name="日期版面配置區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25DEAFD-6F7B-47BC-819C-C5AA97B01818}" type="datetime1">
              <a:rPr lang="en-US" altLang="zh-TW" smtClean="0"/>
              <a:t>8/6/2018</a:t>
            </a:fld>
            <a:endParaRPr lang="en-US"/>
          </a:p>
        </p:txBody>
      </p:sp>
      <p:sp>
        <p:nvSpPr>
          <p:cNvPr id="6" name="頁尾版面配置區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747CEDA-B140-4B21-AA84-B391A65AA97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48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AB5E4"/>
            </a:gs>
            <a:gs pos="100000">
              <a:srgbClr val="C2D1ED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7413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lvl="0"/>
            <a:r>
              <a:rPr lang="zh-TW" dirty="0"/>
              <a:t>按一下以編輯母片標題樣式</a:t>
            </a:r>
            <a:endParaRPr lang="en-US" dirty="0"/>
          </a:p>
        </p:txBody>
      </p:sp>
      <p:sp>
        <p:nvSpPr>
          <p:cNvPr id="3" name="文字版面配置區 2"/>
          <p:cNvSpPr txBox="1">
            <a:spLocks noGrp="1"/>
          </p:cNvSpPr>
          <p:nvPr>
            <p:ph type="body" idx="1"/>
          </p:nvPr>
        </p:nvSpPr>
        <p:spPr>
          <a:xfrm>
            <a:off x="457200" y="1168000"/>
            <a:ext cx="8229600" cy="49581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zh-TW" dirty="0"/>
              <a:t>按一下以編輯母片文字樣式</a:t>
            </a:r>
          </a:p>
          <a:p>
            <a:pPr lvl="1"/>
            <a:r>
              <a:rPr lang="zh-TW" dirty="0"/>
              <a:t>第二層</a:t>
            </a:r>
          </a:p>
          <a:p>
            <a:pPr lvl="2"/>
            <a:r>
              <a:rPr lang="zh-TW" dirty="0"/>
              <a:t>第三層</a:t>
            </a:r>
          </a:p>
          <a:p>
            <a:pPr lvl="3"/>
            <a:r>
              <a:rPr lang="zh-TW" dirty="0"/>
              <a:t>第四層</a:t>
            </a:r>
          </a:p>
          <a:p>
            <a:pPr lvl="4"/>
            <a:r>
              <a:rPr lang="zh-TW" dirty="0"/>
              <a:t>第五層</a:t>
            </a:r>
            <a:endParaRPr lang="en-US" dirty="0"/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新細明體"/>
                <a:cs typeface=""/>
              </a:defRPr>
            </a:lvl1pPr>
          </a:lstStyle>
          <a:p>
            <a:pPr lvl="0"/>
            <a:fld id="{F19BF73E-4050-45BA-BCCB-1BBD25D375E7}" type="datetime1">
              <a:rPr lang="en-US" altLang="zh-TW" smtClean="0"/>
              <a:t>8/6/2018</a:t>
            </a:fld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新細明體"/>
                <a:cs typeface="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新細明體"/>
                <a:cs typeface=""/>
              </a:defRPr>
            </a:lvl1pPr>
          </a:lstStyle>
          <a:p>
            <a:pPr lvl="0"/>
            <a:fld id="{6E744CF0-60D5-4C27-B9C5-7C05AF2846C8}" type="slidenum">
              <a:t>‹#›</a:t>
            </a:fld>
            <a:endParaRPr lang="en-US"/>
          </a:p>
        </p:txBody>
      </p:sp>
      <p:pic>
        <p:nvPicPr>
          <p:cNvPr id="7" name="Picture 2" descr="C:\Users\BPC\Downloads\教育部logo991006-1.pn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TW" sz="4400" b="0" i="0" u="none" strike="noStrike" kern="1200" cap="none" spc="0" baseline="0">
          <a:solidFill>
            <a:srgbClr val="000000"/>
          </a:solidFill>
          <a:uFillTx/>
          <a:latin typeface="標楷體" pitchFamily="65"/>
          <a:ea typeface="標楷體" pitchFamily="65"/>
          <a:cs typeface="標楷體" pitchFamily="65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 pitchFamily="34"/>
        <a:buChar char="•"/>
        <a:tabLst/>
        <a:defRPr lang="zh-TW" sz="3200" b="0" i="0" u="none" strike="noStrike" kern="1200" cap="none" spc="0" baseline="0">
          <a:solidFill>
            <a:srgbClr val="0000FF"/>
          </a:solidFill>
          <a:uFillTx/>
          <a:latin typeface="標楷體" pitchFamily="65"/>
          <a:ea typeface="標楷體" pitchFamily="65"/>
          <a:cs typeface="標楷體" pitchFamily="65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 pitchFamily="34"/>
        <a:buChar char="–"/>
        <a:tabLst/>
        <a:defRPr lang="zh-TW" sz="2800" b="0" i="0" u="none" strike="noStrike" kern="1200" cap="none" spc="0" baseline="0">
          <a:solidFill>
            <a:srgbClr val="000000"/>
          </a:solidFill>
          <a:uFillTx/>
          <a:latin typeface="Times New Roman" panose="02020603050405020304" pitchFamily="18" charset="0"/>
          <a:ea typeface="標楷體" panose="03000509000000000000" pitchFamily="65" charset="-120"/>
          <a:cs typeface="Times New Roman" panose="02020603050405020304" pitchFamily="18" charset="0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zh-TW" sz="2400" b="0" i="0" u="none" strike="noStrike" kern="1200" cap="none" spc="0" baseline="0">
          <a:solidFill>
            <a:srgbClr val="000000"/>
          </a:solidFill>
          <a:uFillTx/>
          <a:latin typeface="Times New Roman" panose="02020603050405020304" pitchFamily="18" charset="0"/>
          <a:ea typeface="標楷體" panose="03000509000000000000" pitchFamily="65" charset="-120"/>
          <a:cs typeface="Times New Roman" panose="02020603050405020304" pitchFamily="18" charset="0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–"/>
        <a:tabLst/>
        <a:defRPr lang="zh-TW" sz="2000" b="0" i="0" u="none" strike="noStrike" kern="1200" cap="none" spc="0" baseline="0">
          <a:solidFill>
            <a:srgbClr val="000000"/>
          </a:solidFill>
          <a:uFillTx/>
          <a:latin typeface="Times New Roman" panose="02020603050405020304" pitchFamily="18" charset="0"/>
          <a:ea typeface="標楷體" panose="03000509000000000000" pitchFamily="65" charset="-120"/>
          <a:cs typeface="Times New Roman" panose="02020603050405020304" pitchFamily="18" charset="0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»"/>
        <a:tabLst/>
        <a:defRPr lang="zh-TW" sz="2000" b="0" i="0" u="none" strike="noStrike" kern="1200" cap="none" spc="0" baseline="0">
          <a:solidFill>
            <a:srgbClr val="000000"/>
          </a:solidFill>
          <a:uFillTx/>
          <a:latin typeface="Times New Roman" panose="02020603050405020304" pitchFamily="18" charset="0"/>
          <a:ea typeface="標楷體" panose="03000509000000000000" pitchFamily="65" charset="-120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1.jpe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35.jpe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48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4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46.png"/><Relationship Id="rId5" Type="http://schemas.microsoft.com/office/2007/relationships/media" Target="../media/media3.mp4"/><Relationship Id="rId10" Type="http://schemas.openxmlformats.org/officeDocument/2006/relationships/image" Target="../media/image45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1030124/&#24235;&#27663;&#25552;&#33216;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1030124/&#24235;&#27663;&#25552;&#33216;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ctrTitle"/>
          </p:nvPr>
        </p:nvSpPr>
        <p:spPr>
          <a:xfrm>
            <a:off x="737829" y="476667"/>
            <a:ext cx="7772400" cy="1470026"/>
          </a:xfrm>
        </p:spPr>
        <p:txBody>
          <a:bodyPr/>
          <a:lstStyle/>
          <a:p>
            <a:pPr lvl="0"/>
            <a:r>
              <a:rPr lang="zh-TW" altLang="en-US" dirty="0" smtClean="0"/>
              <a:t>運動傷害與</a:t>
            </a:r>
            <a:r>
              <a:rPr lang="zh-TW" altLang="en-US" dirty="0"/>
              <a:t>急救</a:t>
            </a:r>
            <a:endParaRPr lang="zh-TW" dirty="0"/>
          </a:p>
        </p:txBody>
      </p:sp>
      <p:sp>
        <p:nvSpPr>
          <p:cNvPr id="3" name="副標題 2"/>
          <p:cNvSpPr txBox="1">
            <a:spLocks noGrp="1"/>
          </p:cNvSpPr>
          <p:nvPr>
            <p:ph type="subTitle" idx="1"/>
          </p:nvPr>
        </p:nvSpPr>
        <p:spPr>
          <a:xfrm>
            <a:off x="1214292" y="4485715"/>
            <a:ext cx="6400800" cy="648071"/>
          </a:xfrm>
        </p:spPr>
        <p:txBody>
          <a:bodyPr/>
          <a:lstStyle/>
          <a:p>
            <a:pPr lvl="0"/>
            <a:r>
              <a:rPr lang="zh-TW" altLang="en-US" sz="2800" dirty="0" smtClean="0">
                <a:solidFill>
                  <a:schemeClr val="tx1"/>
                </a:solidFill>
              </a:rPr>
              <a:t>國立體育大學</a:t>
            </a:r>
            <a:endParaRPr lang="en-US" altLang="zh-TW" sz="2800" dirty="0" smtClean="0">
              <a:solidFill>
                <a:schemeClr val="tx1"/>
              </a:solidFill>
            </a:endParaRPr>
          </a:p>
          <a:p>
            <a:pPr lvl="0"/>
            <a:r>
              <a:rPr lang="zh-TW" altLang="en-US" sz="2800" dirty="0" smtClean="0">
                <a:solidFill>
                  <a:schemeClr val="tx1"/>
                </a:solidFill>
              </a:rPr>
              <a:t>運動保健學系</a:t>
            </a:r>
            <a:endParaRPr lang="en-US" altLang="zh-TW" sz="2800" dirty="0" smtClean="0">
              <a:solidFill>
                <a:schemeClr val="tx1"/>
              </a:solidFill>
            </a:endParaRPr>
          </a:p>
          <a:p>
            <a:pPr lvl="0"/>
            <a:r>
              <a:rPr lang="zh-TW" altLang="en-US" sz="2800" dirty="0" smtClean="0">
                <a:solidFill>
                  <a:schemeClr val="tx1"/>
                </a:solidFill>
              </a:rPr>
              <a:t>陳雅</a:t>
            </a:r>
            <a:r>
              <a:rPr lang="zh-TW" altLang="en-US" sz="2800" dirty="0">
                <a:solidFill>
                  <a:schemeClr val="tx1"/>
                </a:solidFill>
              </a:rPr>
              <a:t>琳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Picture 2" descr="C:\Users\BPC\Downloads\教育部logo991006-1.pn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副標題 2"/>
          <p:cNvSpPr txBox="1"/>
          <p:nvPr/>
        </p:nvSpPr>
        <p:spPr>
          <a:xfrm>
            <a:off x="1214292" y="1985904"/>
            <a:ext cx="6400800" cy="6480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altLang="en-US" sz="3200" b="1" i="0" u="none" strike="noStrike" kern="1200" cap="none" spc="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"/>
              </a:rPr>
              <a:t>下肢常見運動傷害之</a:t>
            </a:r>
            <a:endParaRPr lang="en-US" altLang="zh-TW" sz="3200" b="1" i="0" u="none" strike="noStrike" kern="1200" cap="none" spc="0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標楷體" panose="03000509000000000000" pitchFamily="65" charset="-120"/>
              <a:ea typeface="標楷體" panose="03000509000000000000" pitchFamily="65" charset="-120"/>
              <a:cs typeface="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altLang="en-US" sz="3200" b="1" i="0" u="none" strike="noStrike" kern="1200" cap="none" spc="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"/>
              </a:rPr>
              <a:t>認識、預防與處理</a:t>
            </a:r>
            <a:endParaRPr lang="en-US" altLang="zh-TW" sz="3200" b="1" i="0" u="none" strike="noStrike" kern="1200" cap="none" spc="0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標楷體" panose="03000509000000000000" pitchFamily="65" charset="-120"/>
              <a:ea typeface="標楷體" panose="03000509000000000000" pitchFamily="65" charset="-120"/>
              <a:cs typeface=""/>
            </a:endParaRPr>
          </a:p>
          <a:p>
            <a:pPr lvl="0" algn="ctr">
              <a:spcBef>
                <a:spcPts val="8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  <a:cs typeface=""/>
              </a:rPr>
              <a:t>(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  <a:cs typeface=""/>
              </a:rPr>
              <a:t>大腿、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髖關節與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骨盆</a:t>
            </a:r>
            <a:r>
              <a:rPr lang="en-US" alt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"/>
              </a:rPr>
              <a:t>)</a:t>
            </a:r>
            <a:endParaRPr lang="en-US" sz="3200" b="1" i="0" u="none" strike="noStrike" kern="1200" cap="none" spc="0" baseline="0" dirty="0">
              <a:uFillTx/>
              <a:latin typeface="標楷體" panose="03000509000000000000" pitchFamily="65" charset="-120"/>
              <a:ea typeface="標楷體" panose="03000509000000000000" pitchFamily="65" charset="-120"/>
              <a:cs typeface="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E93856EA-DCA5-4A35-B604-E1041943B657}" type="slidenum">
              <a:rPr lang="en-US" altLang="zh-TW" smtClean="0"/>
              <a:t>1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96785" y="274641"/>
            <a:ext cx="6103090" cy="5439264"/>
          </a:xfrm>
        </p:spPr>
        <p:txBody>
          <a:bodyPr/>
          <a:lstStyle/>
          <a:p>
            <a:pPr>
              <a:buNone/>
            </a:pPr>
            <a:r>
              <a:rPr lang="zh-TW" altLang="en-US" dirty="0"/>
              <a:t>救護車到前</a:t>
            </a:r>
            <a:r>
              <a:rPr lang="zh-TW" altLang="zh-TW" dirty="0"/>
              <a:t>，</a:t>
            </a:r>
            <a:r>
              <a:rPr lang="zh-TW" altLang="en-US" dirty="0"/>
              <a:t>勿動傷者</a:t>
            </a:r>
          </a:p>
          <a:p>
            <a:pPr>
              <a:buNone/>
            </a:pPr>
            <a:r>
              <a:rPr lang="zh-TW" altLang="en-US" dirty="0" smtClean="0"/>
              <a:t>評估</a:t>
            </a:r>
            <a:r>
              <a:rPr lang="zh-TW" altLang="en-US" dirty="0"/>
              <a:t>雙腿</a:t>
            </a:r>
            <a:r>
              <a:rPr lang="zh-TW" altLang="en-US" dirty="0" smtClean="0"/>
              <a:t>感覺（神經受損情形）</a:t>
            </a:r>
            <a:endParaRPr lang="zh-TW" altLang="en-US" dirty="0"/>
          </a:p>
          <a:p>
            <a:pPr>
              <a:buNone/>
            </a:pPr>
            <a:r>
              <a:rPr lang="zh-TW" altLang="en-US" dirty="0" smtClean="0"/>
              <a:t>　　監督</a:t>
            </a:r>
            <a:r>
              <a:rPr lang="zh-TW" altLang="en-US" dirty="0"/>
              <a:t>其生命徵象</a:t>
            </a:r>
          </a:p>
          <a:p>
            <a:pPr>
              <a:buNone/>
            </a:pPr>
            <a:r>
              <a:rPr lang="zh-TW" altLang="en-US" dirty="0"/>
              <a:t>    </a:t>
            </a:r>
            <a:r>
              <a:rPr lang="zh-TW" altLang="en-US" dirty="0" smtClean="0"/>
              <a:t>處理</a:t>
            </a:r>
            <a:r>
              <a:rPr lang="zh-TW" altLang="en-US" dirty="0"/>
              <a:t>可能之休克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6" r="27655"/>
          <a:stretch/>
        </p:blipFill>
        <p:spPr bwMode="auto">
          <a:xfrm>
            <a:off x="0" y="0"/>
            <a:ext cx="266007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9" r="32350" b="6174"/>
          <a:stretch>
            <a:fillRect/>
          </a:stretch>
        </p:blipFill>
        <p:spPr bwMode="auto">
          <a:xfrm>
            <a:off x="2689085" y="2686120"/>
            <a:ext cx="1636957" cy="4137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0" r="31996" b="6174"/>
          <a:stretch>
            <a:fillRect/>
          </a:stretch>
        </p:blipFill>
        <p:spPr bwMode="auto">
          <a:xfrm>
            <a:off x="4188352" y="2686121"/>
            <a:ext cx="1820689" cy="4137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8" r="35574" b="6174"/>
          <a:stretch>
            <a:fillRect/>
          </a:stretch>
        </p:blipFill>
        <p:spPr bwMode="auto">
          <a:xfrm>
            <a:off x="7370618" y="2745645"/>
            <a:ext cx="1773382" cy="4112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6" r="28773" b="6174"/>
          <a:stretch>
            <a:fillRect/>
          </a:stretch>
        </p:blipFill>
        <p:spPr bwMode="auto">
          <a:xfrm>
            <a:off x="5995421" y="2745644"/>
            <a:ext cx="1541899" cy="408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BE001879-122A-41BF-9C25-94802BE7ABDC}" type="slidenum">
              <a:rPr lang="en-US" altLang="zh-TW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9877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latin typeface="Times New Roman" pitchFamily="18" charset="0"/>
              </a:rPr>
              <a:t>關節活動</a:t>
            </a:r>
          </a:p>
        </p:txBody>
      </p:sp>
      <p:graphicFrame>
        <p:nvGraphicFramePr>
          <p:cNvPr id="31747" name="Object 3"/>
          <p:cNvGraphicFramePr>
            <a:graphicFrameLocks noGrp="1" noChangeAspect="1"/>
          </p:cNvGraphicFramePr>
          <p:nvPr>
            <p:ph type="body" idx="4294967295"/>
          </p:nvPr>
        </p:nvGraphicFramePr>
        <p:xfrm>
          <a:off x="4787900" y="1484313"/>
          <a:ext cx="4356100" cy="426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76" name="PhotoImpact" r:id="rId3" imgW="2768254" imgH="4647619" progId="PI3.Image">
                  <p:embed/>
                </p:oleObj>
              </mc:Choice>
              <mc:Fallback>
                <p:oleObj name="PhotoImpact" r:id="rId3" imgW="2768254" imgH="4647619" progId="PI3.Image">
                  <p:embed/>
                  <p:pic>
                    <p:nvPicPr>
                      <p:cNvPr id="3174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798" t="49594" r="6731"/>
                      <a:stretch>
                        <a:fillRect/>
                      </a:stretch>
                    </p:blipFill>
                    <p:spPr bwMode="auto">
                      <a:xfrm>
                        <a:off x="4787900" y="1484313"/>
                        <a:ext cx="4356100" cy="4262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8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0594153"/>
              </p:ext>
            </p:extLst>
          </p:nvPr>
        </p:nvGraphicFramePr>
        <p:xfrm>
          <a:off x="179387" y="1527968"/>
          <a:ext cx="4608513" cy="417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77" name="PhotoImpact" r:id="rId5" imgW="2768254" imgH="4647619" progId="PI3.Image">
                  <p:embed/>
                </p:oleObj>
              </mc:Choice>
              <mc:Fallback>
                <p:oleObj name="PhotoImpact" r:id="rId5" imgW="2768254" imgH="4647619" progId="PI3.Image">
                  <p:embed/>
                  <p:pic>
                    <p:nvPicPr>
                      <p:cNvPr id="3174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941" r="4285" b="51024"/>
                      <a:stretch>
                        <a:fillRect/>
                      </a:stretch>
                    </p:blipFill>
                    <p:spPr bwMode="auto">
                      <a:xfrm>
                        <a:off x="179387" y="1527968"/>
                        <a:ext cx="4608513" cy="4175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35" descr="ãHIP EXTENSORãçåçæå°çµæ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403" y="2531945"/>
            <a:ext cx="384810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0" r="28419" b="4918"/>
          <a:stretch>
            <a:fillRect/>
          </a:stretch>
        </p:blipFill>
        <p:spPr bwMode="auto">
          <a:xfrm>
            <a:off x="2134397" y="1527968"/>
            <a:ext cx="2630487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661" name="Picture 77" descr="ãhip flexorãçåçæå°çµæ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067" y="2715738"/>
            <a:ext cx="4521933" cy="278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群組 1"/>
          <p:cNvGrpSpPr/>
          <p:nvPr/>
        </p:nvGrpSpPr>
        <p:grpSpPr>
          <a:xfrm>
            <a:off x="168078" y="1484311"/>
            <a:ext cx="6824587" cy="3638551"/>
            <a:chOff x="168078" y="1484311"/>
            <a:chExt cx="6824587" cy="3638551"/>
          </a:xfrm>
        </p:grpSpPr>
        <p:pic>
          <p:nvPicPr>
            <p:cNvPr id="9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652"/>
            <a:stretch>
              <a:fillRect/>
            </a:stretch>
          </p:blipFill>
          <p:spPr bwMode="auto">
            <a:xfrm>
              <a:off x="168078" y="1527968"/>
              <a:ext cx="1966319" cy="2872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65" name="Picture 81" descr="ç¸éåç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8740" y="1484311"/>
              <a:ext cx="4733925" cy="3638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投影片編號版面配置區 2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BE001879-122A-41BF-9C25-94802BE7ABDC}" type="slidenum">
              <a:rPr lang="en-US" altLang="zh-TW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5584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投影片編號版面配置區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 hangingPunct="1"/>
            <a:fld id="{D747BC7A-2997-415D-A990-AF91A597DF93}" type="slidenum">
              <a:rPr lang="zh-CN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eaLnBrk="1" hangingPunct="1"/>
              <a:t>12</a:t>
            </a:fld>
            <a:endParaRPr lang="en-US" altLang="zh-CN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65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股四頭肌撞傷 </a:t>
            </a:r>
            <a:endParaRPr lang="zh-TW" altLang="en-US" smtClean="0">
              <a:solidFill>
                <a:schemeClr val="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660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18977" y="1052513"/>
            <a:ext cx="8218488" cy="4903788"/>
          </a:xfrm>
        </p:spPr>
        <p:txBody>
          <a:bodyPr/>
          <a:lstStyle/>
          <a:p>
            <a:pPr eaLnBrk="1" hangingPunct="1">
              <a:lnSpc>
                <a:spcPct val="150000"/>
              </a:lnSpc>
              <a:spcBef>
                <a:spcPts val="0"/>
              </a:spcBef>
            </a:pP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正在收縮，且有一力量直接撞擊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</a:pP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疼痛、痙攣、失能，屈伸有困難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</a:pP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腿圍超過一吋以上，表示明顯</a:t>
            </a:r>
            <a:r>
              <a:rPr lang="zh-TW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血腫</a:t>
            </a:r>
            <a:endParaRPr lang="en-US" altLang="zh-TW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TW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預防骨化性肌</a:t>
            </a: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炎</a:t>
            </a:r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zh-TW" altLang="en-US" sz="2400" dirty="0"/>
              <a:t>嚴重血腫、反覆傷害、過早恢復</a:t>
            </a:r>
            <a:r>
              <a:rPr lang="zh-TW" altLang="en-US" sz="2400" dirty="0" smtClean="0"/>
              <a:t>運動</a:t>
            </a:r>
            <a:endParaRPr lang="en-US" altLang="zh-TW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ts val="0"/>
              </a:spcBef>
            </a:pP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至少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48hrs</a:t>
            </a: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內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RICE</a:t>
            </a: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，且保持最大</a:t>
            </a:r>
            <a:r>
              <a:rPr lang="zh-TW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屈膝</a:t>
            </a: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120°</a:t>
            </a: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endParaRPr lang="zh-TW" alt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8306" name="Picture 2" descr="http://www.nismat.org/data/images/quad_contusion15502818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052513"/>
            <a:ext cx="2857500" cy="256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8" name="Picture 4" descr="ãquadriceps contusionãçåçæå°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516" y="4911288"/>
            <a:ext cx="2775098" cy="194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0" name="Picture 6" descr="ç¸éåç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5271"/>
            <a:ext cx="2736481" cy="195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Object 6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79028201"/>
              </p:ext>
            </p:extLst>
          </p:nvPr>
        </p:nvGraphicFramePr>
        <p:xfrm>
          <a:off x="3710523" y="4865271"/>
          <a:ext cx="1435395" cy="19710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36" name="PhotoImpact" r:id="rId6" imgW="2450794" imgH="3365079" progId="PI3.Image">
                  <p:embed/>
                </p:oleObj>
              </mc:Choice>
              <mc:Fallback>
                <p:oleObj name="PhotoImpact" r:id="rId6" imgW="2450794" imgH="3365079" progId="PI3.Image">
                  <p:embed/>
                  <p:pic>
                    <p:nvPicPr>
                      <p:cNvPr id="7373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0523" y="4865271"/>
                        <a:ext cx="1435395" cy="19710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5485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投影片編號版面配置區 5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 hangingPunct="1"/>
            <a:fld id="{6F12D6CF-5A06-4BE0-B7D1-78D008819DFD}" type="slidenum">
              <a:rPr lang="zh-CN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eaLnBrk="1" hangingPunct="1"/>
              <a:t>13</a:t>
            </a:fld>
            <a:endParaRPr lang="en-US" altLang="zh-CN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5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肌肉拉傷</a:t>
            </a:r>
          </a:p>
        </p:txBody>
      </p:sp>
      <p:sp>
        <p:nvSpPr>
          <p:cNvPr id="78852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073888"/>
            <a:ext cx="8229600" cy="5204364"/>
          </a:xfrm>
        </p:spPr>
        <p:txBody>
          <a:bodyPr/>
          <a:lstStyle/>
          <a:p>
            <a:r>
              <a:rPr lang="zh-TW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位置：股四頭肌、腿後肌、內收肌</a:t>
            </a:r>
            <a:endParaRPr lang="en-US" altLang="zh-TW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原因：突然的強力收縮</a:t>
            </a:r>
            <a:r>
              <a:rPr lang="zh-TW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離心負荷</a:t>
            </a:r>
            <a:r>
              <a:rPr lang="zh-TW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過度伸展</a:t>
            </a:r>
          </a:p>
          <a:p>
            <a:pPr eaLnBrk="1" hangingPunct="1">
              <a:buFontTx/>
              <a:buNone/>
            </a:pP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柔軟度差、疲勞、肌力不均、熱身不足</a:t>
            </a:r>
          </a:p>
          <a:p>
            <a:pPr eaLnBrk="1" hangingPunct="1"/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 &amp; S</a:t>
            </a: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：聲音、痙攣、血腫、觸痛、無力、凹陷</a:t>
            </a:r>
          </a:p>
          <a:p>
            <a:pPr eaLnBrk="1" hangingPunct="1">
              <a:buFontTx/>
              <a:buNone/>
            </a:pP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主被動、阻抗收縮會引發疼痛</a:t>
            </a:r>
          </a:p>
        </p:txBody>
      </p:sp>
      <p:pic>
        <p:nvPicPr>
          <p:cNvPr id="99332" name="Picture 4" descr="ãSPRINT AND HAMSTRING STRAIN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1425"/>
            <a:ext cx="4724400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4" name="Picture 6" descr="ãhip adductor strain MECHANISM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098" y="3797954"/>
            <a:ext cx="4082902" cy="306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001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內收肌拉</a:t>
            </a:r>
            <a:r>
              <a:rPr lang="zh-TW" altLang="en-US" dirty="0" smtClean="0"/>
              <a:t>傷</a:t>
            </a:r>
            <a:endParaRPr lang="zh-TW" altLang="en-US" dirty="0"/>
          </a:p>
        </p:txBody>
      </p:sp>
      <p:sp>
        <p:nvSpPr>
          <p:cNvPr id="50178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715896"/>
            <a:ext cx="8229600" cy="5439264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zh-TW" altLang="en-US" sz="2800" dirty="0" smtClean="0"/>
              <a:t>劇烈的轉向活動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zh-TW" altLang="en-US" sz="2800" dirty="0" smtClean="0"/>
              <a:t>鼠蹊部位疼痛、僵硬、無力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zh-TW" altLang="en-US" sz="2800" dirty="0" smtClean="0"/>
              <a:t>側向活動時，痛↑↑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7220747"/>
              </p:ext>
            </p:extLst>
          </p:nvPr>
        </p:nvGraphicFramePr>
        <p:xfrm>
          <a:off x="6182139" y="444818"/>
          <a:ext cx="2961861" cy="2512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54" name="PhotoImpact" r:id="rId3" imgW="2175724" imgH="1846623" progId="PI3.Image">
                  <p:embed/>
                </p:oleObj>
              </mc:Choice>
              <mc:Fallback>
                <p:oleObj name="PhotoImpact" r:id="rId3" imgW="2175724" imgH="1846623" progId="PI3.Image">
                  <p:embed/>
                  <p:pic>
                    <p:nvPicPr>
                      <p:cNvPr id="8397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2139" y="444818"/>
                        <a:ext cx="2961861" cy="25124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9344" name="Picture 16" descr="ãhip adductor strainãçåçæå°çµæ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575" y="2957277"/>
            <a:ext cx="5937494" cy="354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BE001879-122A-41BF-9C25-94802BE7ABDC}" type="slidenum">
              <a:rPr lang="en-US" altLang="zh-TW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1639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腿後肌拉傷的處理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9712" y="968886"/>
            <a:ext cx="8484576" cy="501216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急性傷害管理及預防後續傷害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-RICE</a:t>
            </a:r>
            <a:endParaRPr lang="en-US" altLang="zh-TW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低強度腿後肌活化運動（不能有疼痛感）</a:t>
            </a:r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ts val="600"/>
              </a:spcBef>
            </a:pPr>
            <a:r>
              <a:rPr lang="zh-TW" altLang="en-US" dirty="0" smtClean="0"/>
              <a:t>等長→等張</a:t>
            </a:r>
            <a:endParaRPr lang="en-US" altLang="zh-TW" dirty="0"/>
          </a:p>
          <a:p>
            <a:pPr>
              <a:spcBef>
                <a:spcPts val="600"/>
              </a:spcBef>
            </a:pP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恢復腿後肌柔軟度</a:t>
            </a:r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ts val="600"/>
              </a:spcBef>
            </a:pPr>
            <a:r>
              <a:rPr lang="zh-TW" altLang="en-US" dirty="0" smtClean="0"/>
              <a:t>橫向按摩</a:t>
            </a:r>
            <a:r>
              <a:rPr lang="en-US" altLang="zh-TW" dirty="0" smtClean="0"/>
              <a:t>(</a:t>
            </a:r>
            <a:r>
              <a:rPr lang="zh-TW" altLang="en-US" dirty="0"/>
              <a:t>淺層→深層</a:t>
            </a:r>
            <a:r>
              <a:rPr lang="en-US" altLang="zh-TW" dirty="0" smtClean="0"/>
              <a:t>)</a:t>
            </a:r>
            <a:endParaRPr lang="en-US" altLang="zh-TW" dirty="0"/>
          </a:p>
          <a:p>
            <a:pPr>
              <a:spcBef>
                <a:spcPts val="600"/>
              </a:spcBef>
            </a:pP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腿後肌肌力訓練</a:t>
            </a:r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ts val="600"/>
              </a:spcBef>
            </a:pPr>
            <a:r>
              <a:rPr lang="zh-TW" altLang="en-US" dirty="0" smtClean="0"/>
              <a:t>向心、離心</a:t>
            </a:r>
            <a:endParaRPr lang="en-US" altLang="zh-TW" dirty="0" smtClean="0"/>
          </a:p>
          <a:p>
            <a:pPr lvl="1">
              <a:spcBef>
                <a:spcPts val="600"/>
              </a:spcBef>
            </a:pP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在腿後肌延展姿勢下，結合高速、爆發力下，進行肌力訓練（對跑步與運動需求至關重要）</a:t>
            </a: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必要時，進行核心穩定的訓練</a:t>
            </a:r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ts val="600"/>
              </a:spcBef>
            </a:pPr>
            <a:r>
              <a:rPr lang="zh-TW" altLang="en-US" dirty="0" smtClean="0"/>
              <a:t>骨盆適當位置</a:t>
            </a:r>
            <a:endParaRPr lang="zh-TW" altLang="en-US" dirty="0"/>
          </a:p>
        </p:txBody>
      </p:sp>
      <p:pic>
        <p:nvPicPr>
          <p:cNvPr id="4" name="Picture 2" descr="相關圖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159" y="1056809"/>
            <a:ext cx="4002433" cy="330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BE001879-122A-41BF-9C25-94802BE7ABDC}" type="slidenum">
              <a:rPr lang="en-US" altLang="zh-TW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8043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腿後肌離心肌力訓練</a:t>
            </a:r>
          </a:p>
        </p:txBody>
      </p:sp>
      <p:pic>
        <p:nvPicPr>
          <p:cNvPr id="4" name="The Glider- Hamstring exercis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83440" y="3631485"/>
            <a:ext cx="4717568" cy="2653632"/>
          </a:xfrm>
        </p:spPr>
      </p:pic>
      <p:pic>
        <p:nvPicPr>
          <p:cNvPr id="3" name="The 4 Best Hamstring Exercises _ Hamstring CURL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092" y="924513"/>
            <a:ext cx="4660348" cy="2621446"/>
          </a:xfrm>
          <a:prstGeom prst="rect">
            <a:avLst/>
          </a:prstGeom>
        </p:spPr>
      </p:pic>
      <p:pic>
        <p:nvPicPr>
          <p:cNvPr id="8" name="The 4 Best Hamstring Exercises _ NORDIC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72000" y="924513"/>
            <a:ext cx="4660348" cy="2621446"/>
          </a:xfrm>
          <a:prstGeom prst="rect">
            <a:avLst/>
          </a:prstGeom>
        </p:spPr>
      </p:pic>
      <p:pic>
        <p:nvPicPr>
          <p:cNvPr id="5" name="Askling Protocol _ Hamstring Strain RehabilitationTrim-diver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513" y="3596408"/>
            <a:ext cx="4779927" cy="2688709"/>
          </a:xfrm>
          <a:prstGeom prst="rect">
            <a:avLst/>
          </a:prstGeom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BE001879-122A-41BF-9C25-94802BE7ABDC}" type="slidenum">
              <a:rPr lang="en-US" altLang="zh-TW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271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7538" y="1182714"/>
            <a:ext cx="4765431" cy="564346"/>
          </a:xfrm>
        </p:spPr>
        <p:txBody>
          <a:bodyPr/>
          <a:lstStyle/>
          <a:p>
            <a:r>
              <a:rPr lang="zh-TW" altLang="en-US" sz="3600" dirty="0" smtClean="0"/>
              <a:t>預防腿後肌緊繃與拉傷</a:t>
            </a:r>
            <a:r>
              <a:rPr lang="en-US" altLang="zh-TW" sz="3600" dirty="0" smtClean="0"/>
              <a:t/>
            </a:r>
            <a:br>
              <a:rPr lang="en-US" altLang="zh-TW" sz="3600" dirty="0" smtClean="0"/>
            </a:br>
            <a:r>
              <a:rPr lang="en-US" altLang="zh-TW" sz="3600" dirty="0" smtClean="0"/>
              <a:t/>
            </a:r>
            <a:br>
              <a:rPr lang="en-US" altLang="zh-TW" sz="3600" dirty="0" smtClean="0"/>
            </a:br>
            <a:r>
              <a:rPr lang="zh-TW" altLang="en-US" sz="3600" dirty="0" smtClean="0"/>
              <a:t>屈髖肌柔軟度</a:t>
            </a:r>
            <a:r>
              <a:rPr lang="en-US" altLang="zh-TW" sz="3600" dirty="0" smtClean="0"/>
              <a:t/>
            </a:r>
            <a:br>
              <a:rPr lang="en-US" altLang="zh-TW" sz="3600" dirty="0" smtClean="0"/>
            </a:br>
            <a:r>
              <a:rPr lang="zh-TW" altLang="en-US" sz="3600" dirty="0" smtClean="0"/>
              <a:t>（髂腰</a:t>
            </a:r>
            <a:r>
              <a:rPr lang="zh-TW" altLang="en-US" sz="3600" dirty="0"/>
              <a:t>肌</a:t>
            </a:r>
            <a:r>
              <a:rPr lang="zh-TW" altLang="en-US" sz="3600" dirty="0" smtClean="0"/>
              <a:t>）</a:t>
            </a:r>
            <a:endParaRPr lang="zh-TW" altLang="en-US" sz="3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F553D880-E6E3-44A8-9831-FE5F718E81DC}" type="slidenum">
              <a:rPr lang="zh-TW" altLang="en-US" smtClean="0"/>
              <a:pPr>
                <a:defRPr/>
              </a:pPr>
              <a:t>17</a:t>
            </a:fld>
            <a:endParaRPr lang="en-US" altLang="zh-TW"/>
          </a:p>
        </p:txBody>
      </p:sp>
      <p:pic>
        <p:nvPicPr>
          <p:cNvPr id="32770" name="Picture 2" descr="slide1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61" t="6028" r="5270" b="13930"/>
          <a:stretch/>
        </p:blipFill>
        <p:spPr bwMode="auto">
          <a:xfrm>
            <a:off x="5556739" y="3558620"/>
            <a:ext cx="2444261" cy="346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「屈髖肌群」的圖片搜尋結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4"/>
          <a:stretch/>
        </p:blipFill>
        <p:spPr bwMode="auto">
          <a:xfrm>
            <a:off x="1219878" y="2900364"/>
            <a:ext cx="4269574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2007-10-15 下午 09-55-06_007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8" t="14227" r="40335" b="55617"/>
          <a:stretch>
            <a:fillRect/>
          </a:stretch>
        </p:blipFill>
        <p:spPr bwMode="auto">
          <a:xfrm>
            <a:off x="5489452" y="29409"/>
            <a:ext cx="3733678" cy="352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4399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標題 1"/>
          <p:cNvSpPr>
            <a:spLocks noGrp="1"/>
          </p:cNvSpPr>
          <p:nvPr>
            <p:ph type="title"/>
          </p:nvPr>
        </p:nvSpPr>
        <p:spPr>
          <a:xfrm>
            <a:off x="3765988" y="332358"/>
            <a:ext cx="5270507" cy="1080418"/>
          </a:xfrm>
        </p:spPr>
        <p:txBody>
          <a:bodyPr/>
          <a:lstStyle/>
          <a:p>
            <a:r>
              <a:rPr lang="zh-TW" altLang="en-US" sz="4000" dirty="0"/>
              <a:t>喚醒</a:t>
            </a:r>
            <a:r>
              <a:rPr lang="zh-TW" altLang="en-US" sz="4000" dirty="0" smtClean="0"/>
              <a:t>臀肌</a:t>
            </a:r>
            <a:r>
              <a:rPr lang="en-US" altLang="zh-TW" sz="4000" dirty="0" smtClean="0"/>
              <a:t/>
            </a:r>
            <a:br>
              <a:rPr lang="en-US" altLang="zh-TW" sz="4000" dirty="0" smtClean="0"/>
            </a:br>
            <a:r>
              <a:rPr lang="zh-TW" altLang="en-US" sz="4000" dirty="0" smtClean="0"/>
              <a:t>減少背肌及腿後肌代償</a:t>
            </a:r>
            <a:endParaRPr lang="zh-TW" altLang="en-US" sz="360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7C164F90-B012-426E-A328-0861EE526860}" type="slidenum">
              <a:rPr lang="zh-TW" altLang="en-US" smtClean="0"/>
              <a:pPr>
                <a:defRPr/>
              </a:pPr>
              <a:t>18</a:t>
            </a:fld>
            <a:endParaRPr lang="en-US" altLang="zh-TW"/>
          </a:p>
        </p:txBody>
      </p:sp>
      <p:pic>
        <p:nvPicPr>
          <p:cNvPr id="28677" name="Picture 2" descr="http://graycook.com/wp-content/uploads/single-leg-bridge.jpg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8" b="19380"/>
          <a:stretch/>
        </p:blipFill>
        <p:spPr bwMode="auto">
          <a:xfrm>
            <a:off x="4517804" y="1600192"/>
            <a:ext cx="4651145" cy="2378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AutoShape 4" descr="data:image/jpeg;base64,/9j/4AAQSkZJRgABAQAAAQABAAD/2wCEAAkGBxQQEBUQDxQWFBQQFBAQFBQVFBUQEhAUFBQXFxUUFBQYHCggGBolHBUUITEhJSkrLi4uFx8zODMsNygtLiwBCgoKDg0OGhAQGzcgHiUsLCwsLCwsLSwsLCwsLCwsLCwsLCwuLCwsLCwsLCwsLCwsLCwsLCwsLCwsLCwsMywsLP/AABEIALEBHQMBIgACEQEDEQH/xAAcAAACAgMBAQAAAAAAAAAAAAAAAQQGAgMHBQj/xABBEAABAwIDBAcDCQcEAwAAAAABAAIDBBEFEiEGMUFhBxMiUXGBkTJSoRRCYoKSscHR4RUWI0NTovBjcrLxM4PC/8QAGQEBAAMBAQAAAAAAAAAAAAAAAAEEBQMC/8QAKxEAAgICAQQBAwQCAwAAAAAAAAECAwQRIRIxQVETFEKhIlJhcUOBJDIz/9oADAMBAAIRAxEAPwDtIWSQTXokE0k1BAwhCEAwhCEAIQhACEIQAmhCAEIQgBCEIBITSQAhCFABCEKQCEIQAhCEAkJpIAQhCAEk0IBIQhAYhNIJoSCaSaAE0k0IGhCEAIQhACEIQDQkhANCSEA0IQgEhCFABCEIAQhCkAhCEAIQhQBITSUgEIQgBCEIASTKSAwTWKyUkjTSQgGmkhQQZISQgGhCEAIQhACEIQAhJzgASTYDUk6AAcSVxDpD6R5pnyUlI4RQtc6N0jHh75wNLteNGtOu7XnwQFx226TYaIuhpbTzi4PGGIjeHkHtO+iPMhclqdtsQfJ1pq5GuJvZpytHIMAsAq9danu/zyQHUNm+lyoiIbWtFQzi9gDJh5aNd6DxXW8A2gp66PrKWQPAtmbuewng9m8bl8qtKn4VistNKJoHujkbuc02PgRucORQH1ehUXYHpDjr7QT2jqbWAvZk9hclnc7QnL6X4XpACEIQAhCSAaEkIBpIQgBCEIAQhJANJCEBrCYSTUkjTSCagDQsXOA3kDx0Wk10Y3vb6qdEElC0sq2Hc5vqo2N3dAWMcWmQsjDmmxGYi9jwJFxfmo7A21eIxROa2V4a59y0HeQN55DUanvUoFVqnw6JgEmXVsYBJv7BAJafMKVh+JCNmVwOQew4dqzeAcN4soB7iFjHKHC7SCNDpzWImaTa4vu3qQbELXPO2Npe8hrW6kk2AVGx/aJ9TeKnu2Lc5+50nh3N+9c7LIwW2dK6pTekZ7ZbTZw+kprOD2ujlfvFnCzmN79CQSuDYlSGGV0Tt7DbxHA+i69TUIZqqj0iYboyoaN38N/MH2T9481VqyHKzT7MtXY6jXx4KMtLytpXoYZs5U1TJJqeIvjhv1j7tAZlZnN7nuV4onmMWSxYslINsE5Y4OaSCCCCDYgjcQRuK7p0Z9IArAKWrcBUAdh50E4A/wCf3rgy2Qylrg5pIIIIINiCNxBG4qAfXSFz/o029Fc0U1SQKlguDuFQ0cR9McRx3jlf0AIQhACEIQAhCLoAQhCASE0kAIQi6A1prEKBjGKNp2X9p7tGM94957mjiVKTb0g2kts3YliUdOzPM6w4De5x7mjiqXiu2kr9KdvVt942Lz+AUibB5Zv49Q65OlzoGi25o4BVnHskfZYbnirtFMN88spX3TS44RqnxORxvJI4nmSpFNWNNs7jvHgq2+a6xEpV74l4KKufkvzjHkBjl7V7WJtv3fGy8ms2qdT6PdcNfG4jfox7XH1sVWm1J3KLVwtl9okHvXP6bfDOyyfR3Gse17WuZezwHte3LZzTvF763B+KwMw0Abca3NiMoA/7Oi59sHtI+jaKaqJfTn/xyjU09/mvG/Jxvw8N16E+duYOZLGSQJWuDmk2A7WXQbrf9rLsqcHpmjCxTW0YVTXODOos0hxcTfMQ3tHvsdb6G49F5LtrpBpBH2gSA54s0t3C7Qble66YFhLW9jUjhYHePGxKpRqmRg5zrusN+nJUsiyUddJexq4y31EipqJagh1S/NbUN0axvg0femx7RoFow6mnrCeoj7DTYucQGg9xPfyF1ZqHY0WvUSk/RjGVo+sdT8FUVNk+WW5W11rRW5qtrfaIWp+EzYjG6GOMhjxYyPBZGO4g27ViOF10SjwOnhN44mg+8Rnd9p1yvRVmvFSe2ytPL2tRRynA+hlgF66cvJ+ZD2Gt8XuFz6BdGwPBIKKH5PTMyR3LiCS8uc4WJcXEkk2C9BCtlM4v0odHbadhraBpEYJM0Qu7q769Yz6PeOHguWL66cLggi4NwRvBB4LgvSpsQKGQVNM0/J5iQWjUQP8Adv7p1t3Wt3IDnySEIDfSVLontkjcWvjcHtcNC1zTcEL6A2C6QYq9rIZj1dVaxabBkxHGM99tcvja6+eFtp53McHMJa5pDgQbFpBuCDwKA+uEKhdHG3za5jaepcG1LQBc2AqLD2h3OsLkenK+oBpIQgBCEIAQhCAEIQgBCEkJI88wja57zZrAXE9wA1VGgrPlEzqiXRt7NHutG5o+/wAVO6QsT6uJkIOspu7/AGt4epHoqRUYpZgY3QDfzV3Hp2uopZNyT0WraLajPH1bNBbhvuP1VCqZy83KxlqL7+K1R6m60KqlBcGfbc5cs2Mjut7aa4/zeptFS3XsRYWd/wDll6c0jkotlYfTqJNGQrdU4ZbVeLWUttCP0XqE0zxJNHmUlSWG3Aq47B1kFE52a4jqHNaTqWseSGtzNGmU39rhx0OlNlisUoa4xHvB0IOoI7iFzvq646LGPb0vZ2nEMNLGl0Li0gg9+gAGU8rDjdV+F9RPK6nbGwEWzSFjR2Tp2jucPDXRVPAdrpoXNaCJI7Oa0vc7rIwdzb6h7QfZBFxrrbRdXwCoZJF1jQMzrF57yseyqUO5sV2Ka4JeH0TIIxHGLAcrZid7jzKkJIXI6DQkhAZJJXRdANQccwqOsp5KaYXbK0t8D81wI3EGxU26LoD5Lr6V0Mr4X+1E98bv9zHFp+IUe66h017M9VMK+JvYn7MttzZRuP1gPUc1y0qQO6V0kKAbYahzHB7HFrmkFrmkhzSNxBG4rv8A0abe/tEfJ5wG1EbM2YezM1tg51uDtRcc7r57CuGwMMkUnyxmnVnKz6R0zeI4eZXmUlFbZ6hByekfSCFCwjEmVMTZY+OhHFjuLSpl1Ke0Q1ruNCV0XUgaErougGhY3RdAZJJXRdAck6Say9aW8ImRt8yMx/5KqPlurB0gNIrpSeJafLKFVozqtzHS+NGLk/8AozffgpdGOCh8VPoyrGuCnN8lmwWG9gfLmrzh+GggKm4I4aXXQcJnGWx3/fzWblSa7GhiRi+55+IYTYXAVPxWktvHguk1koyFULHH3vbmvONOTfJ6yoRiuCjYg2x0XiVJuvfxBuq8Sdmq1kuDIUn1EKEkO0XXOjbESR1bjy/JcmaztBdB2CJbK3mQqWXFOJrYcns6xdF1jdF1jmqZXRdYoQGV0XWKEBldF1ildAacSoY6mJ8E7Q+OQZXNPEcjwI4FcL2v6MKmle59K11RDvGQZpmD3XMGrrd7b35LvV0XQHyTPE6M5Xtc09zgWn0K0r6zrqGKcZZ4mSA2uHsa8G27eFQtoOiSlneZKZ5prt0jaA6LPwOurRyCgg47gOEuqpQ0aMGr3e6O4cyupR07WRtjjFmtAaB3AKuUdI6jkdTPbkdGbEd596/G+hurLROzBZeTZJy14NbHqjGO/LNuA4k+jkLhqwmz2+8OXMLptLUNlY2Rhu14uCuXVkR8lZdkmyRU47RAeS4DfYcPXeu+HOUm4lXNUYJSLjdF150Nab9vd39ynByvNaKSkn2M7pXWN0XUHoyui6xui6AySSuldAc66RMNzTdYPnNF/LT8FQ5KMgrsG1NLniDhrlOvgVzyqgsVq4ln6dGblV87PDjiJK9GlgWQjUiIq71Gc4LZ6+HDKrNSVlgNVUIZrKdFV81Xsh1HaufSWafELjKd/wAD4LwK94K1S1lxb/PJefUVXefP81FdWibLN9yHWMHD0XjVbRa69SolXhV81yrcUyrLSIRd2rq+dHzc07eRvv8ANc/vquqdF9FaN0xH0R48f85qtm6UNl7BbctHQbp3WoOTzLFNg2XRda8yMyA2XRda8yMyA2XSusC5RK3Eo4ReV7W9wJ1PgN5UN6CW+xNzJZl4A2tpuLnD/wBbvwC3M2kpnC/WgeIc0+hC8qyL8nt1TXg9jMjOvGdtHTf1R6OP4JM2jpj/ADWjxu37wnXH2R8cvR4HSVhd2trGDWOzJebCey4+B081WcKqrhdPfJFPG5uZr2PaWusQRYixuuY4dgTmVb6drg6JpzCUEOGQ7hp8/hZVsinrf6e5bovUItT7Fnw6k682Psj2j+HirDa2g3DTw5LVTsbGwMZoB6+JPEqLieLRwAB13PcDkiZ2pH+A4D6RsAruPRGmHP8AtmRlZEsizjt4R6IOik0VRbsO+rz5KlyGpmu6WbqG/NigsCB/qSuBLj/tyjx3rzRjElJI2QzPmia9vWMkyvc1pNi6NwAIIvre9xdc5ZVUpdKO9WHdFdTOiYni8dPl6y933sGi5Nt5+IVTxja98g6qNhjzC+fN2rBw0AFt4t8fFR9tcVikfTuhka+2cHKb2Btv9FEpXAkl3kqd90lLpXY1MaiLipNcnoQbaSQtbHIzrXOs1riSCD3OI+9e9QbWwyAGQiIkA9pwyg2uQXcFRcWrIo3B0jg0jUePeuYbS426aR2W4jDiG97gDvKmiyx8eDzkV1R58n1JFMHtD2EOa4BzXDUOBFwQe5Z5lxnog23DQKCoO9/8FxO7NYZNTuvuHNdhzK6UDVKA4Fp3EEFUTHMOMbiOG8HvCvjlBxClbK3K7yPEFd6rOiRyth1o5jKLLSZwN69faCiNPcu3cDwPgqTPVkm62qNWLaMTITg9eSzMnWZqLblVmVhHFbRXnvXf4it1ssZq7qNNVBeG+uJ4rQ+pJRVpEdUmT6qs4N/zwXmySLW6VZU8BkdlaP0UtqKPUK22S8IoH1EzYoxcuIHh3k8gu64TQtp4WQs3MaBfvPE+ZXOdnKf5MLxntuFnOGht3DkrEzE5ffd6rJym7Xx2NnGgqlz3LkE7qoDE5Pfd6p/tOT33eqqfA/ZZ+VFvui6p5xKT33eqRxCT33faKfAx8yLgvIrtpIIge1mI0yt4nuuV4nyx3vO9SoksTCblouePH1UPHl4Z6jdFd0Z4vtfI4lkYMXMg5vtOAA8gvIoqKWpJLbuc7fI8kNHPMd/kpE+HRu3i9t1ySB4Ba2ULW+yLeZXP6Fy/7SO/10YrUInoTbIStaDHK1zrdprhlBP0XfmF41Yx8J/jxuZztdh+sNFPIIG8+qjTMv7R+KiWBD3oiOdNeNkNlWzvCDM08QtE1FCe4nlc/ctBwZp9kP8AIkfiqs8auP8AkRbhkzl9jJkhZawsoMdW6mk62M8iODgtLsLLdxkHmD962wYaHe2XO8Tb7lxbVb2pb/o76+WPS46/s9Sp25dI4Q056vQZ5nAOIuPZjYdCfpHTkVnS1TI7ll3Ofq55u97z3ued/wCCiwYaxnsxN8ba+qnRs7wAFzvyHa+XwMfEjSuFybDVveDpYfFeTXUhc1wue0CF6pLR85Q62ta1pBI3KvHvwWeng8vCWNETS/2he/iDr+K9r9qxht2doj1XOcWx/K0xtve5tpZup3k8V4YxeTvudQD3XKtrGk3tlSeXGPCOoY3QxVTS6RzY3MBIcDlDQOLwb6aLms8QfxuQdbC3HgolTXSPN5XE7rX4DuCTH6EqzXW4LTKt10bHtLQOaWO58CNPO6+pNlcTFVRQTg5usjYXH6YFn355gV8xMdnGU7wND+C710R0kkOHBsoIDpHvYHCxDXAcOAJBPmuqODLoStTlmVExJj3RlsVsztLkkWB32sN66pbZ4b0UnbCq64ljdWsuB3OPFy5/U0Dwezr8F1F2y8rt7mDzcf8A5Wh+xbj89o8ifwWrVZVBaTMu2Fs3vp2csNPJ7p8rfmmIn+670XTXbEvH8wehSGxx4yD7JXdZVf7ji8ez9pzQQSH5h+5ZiilPzbeJC6W3Y/vk/t/VZDZD/U/t/VQ8qv2Pprf2nN48JefaIHhqvewynEYsArZ+6I/qH7P6rNuylv5n9v6rlLIqfk6Qptj4PLhlU2ORehHsx/qf2/qt7dnD/U/t/VcJW1+yzGFnlHnNcsrr1G7Pd7/gsv3e+n8P1Xj5Yez30S9HkFyxzL2f3d+n8EDZ4cXn0Cj5Yeyfjl6PEdKALkgeaj/LWm+UOdbuGnqrBLs60i2a45gaHvCiv2dOlnbuJ1PlfQeiqXZNieoLguUY9TW5y5K67Enn2Wgcy6/wCkU9NLLq52VvLRe7FgAGriHHnew8gt7sIzaOcQO5gDPjqVTbyJvl6Rb/AONWv0rbK4/D476yOd33N9Vg6jhbvViGzMHun7SX7r0/GO/i5x/FRLE39/4EcvX2/krT6uBnEKPLj0Q0a4BW9uzFMP5DPMLYMAg4RNUrDr8y/BDzZ+I/k5xPipc7suJB36Gyk01e1u+5+qfyXQm4HD/Sb6LYMHi/ps9F7eJT7ZCzrV4Rz84qOAd9k/ktMuKE7muP1SPvXSm4VF/TZ9kLY3DYh8xv2QoWJT/P4H113pfk5BUTTP3MtzLgPxUP9lSPN5Cbdw3ea7f8jj9xv2QshSs9xv2R+Ss1wor7RK1t19nDZyKPCQW5XMBHMA/etjcEaPZYB4ABdcbC0bmgeQWXVt7grP1K9FX4H7OQHAwd7Qfq3W6DABcHq724dWCDyII1XWLBK4R5Kf2j4H7KvguzdJYSMpo2P3H+E1pB5ablZ4YsosEXWQVV/wAFhfybiFgQt1iixQGiyVit+Xmlk5qdkGmxQWE8At+UJ5U2NEXqOQS+Tc1Ly80ixNjRE+T8/ggU6l5CjKo2NEYRLMRreAsgEJNGRFlIyosoBHsnZSMqWVAaLJZVIyoyoCMWoyKTlSyoCN1aWRSC1GVCSPkR1akZUihBo6tHVrcUkBrDE8qzSKAxslZZ5UZUBhZLKttkrISa8iOrWwpWQGGRPKssqeVCDYkhCkAUghCAaSEKAZhMIQgBCEIBoQhAMJhCEAIKEIAQhCASE0IDAoQhAIrFCEAkIQgEmEkIDJBQhAJNCEJEUkIQgFkUkID/2Q=="/>
          <p:cNvSpPr>
            <a:spLocks noChangeAspect="1" noChangeArrowheads="1"/>
          </p:cNvSpPr>
          <p:nvPr/>
        </p:nvSpPr>
        <p:spPr bwMode="auto">
          <a:xfrm>
            <a:off x="45418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 b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1pPr>
            <a:lvl2pPr marL="742950" indent="-285750" algn="l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 b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 b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4pPr>
            <a:lvl5pPr marL="2057400" indent="-228600" algn="l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 b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 b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 b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 b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 b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0" lang="zh-TW" altLang="en-US" sz="2400" b="0">
              <a:latin typeface="Times New Roman" pitchFamily="18" charset="0"/>
              <a:ea typeface="新細明體" charset="-120"/>
            </a:endParaRPr>
          </a:p>
        </p:txBody>
      </p:sp>
      <p:pic>
        <p:nvPicPr>
          <p:cNvPr id="28679" name="Picture 6" descr="http://2.bp.blogspot.com/-oy-1OFgmlVI/UQmxiHifsDI/AAAAAAAAA-w/mAXHw8AnePk/s400/leg-exercises-tb-hamstring-bridge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805" y="3959993"/>
            <a:ext cx="4651145" cy="2895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8" descr="http://evolvefitnessandcoaching.com/wp-content/uploads/2014/06/Romanian-deadlif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03" y="2148872"/>
            <a:ext cx="4522786" cy="4709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「臀肌」的圖片搜尋結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1" y="-15107"/>
            <a:ext cx="3769370" cy="2163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8082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5575" cy="792163"/>
          </a:xfrm>
        </p:spPr>
        <p:txBody>
          <a:bodyPr/>
          <a:lstStyle/>
          <a:p>
            <a:pPr eaLnBrk="1" hangingPunct="1"/>
            <a:r>
              <a:rPr lang="zh-TW" altLang="en-US" sz="3600" dirty="0" smtClean="0">
                <a:ea typeface="標楷體" pitchFamily="65" charset="-120"/>
              </a:rPr>
              <a:t>骨盆是整體姿勢穩定度的基礎與根基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2"/>
            <a:ext cx="8229600" cy="5225739"/>
          </a:xfrm>
        </p:spPr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zh-TW" altLang="en-US" sz="2800" dirty="0" smtClean="0"/>
              <a:t>骨盆偏離了正確的位置且結構不穩，就會間接地影響全身的姿勢。</a:t>
            </a:r>
          </a:p>
          <a:p>
            <a:pPr eaLnBrk="1" hangingPunct="1">
              <a:lnSpc>
                <a:spcPct val="140000"/>
              </a:lnSpc>
            </a:pPr>
            <a:r>
              <a:rPr lang="zh-TW" altLang="en-US" sz="2800" dirty="0" smtClean="0"/>
              <a:t>骨盆前傾： </a:t>
            </a:r>
          </a:p>
          <a:p>
            <a:pPr marL="865188" lvl="1" indent="-407988" eaLnBrk="1" hangingPunct="1">
              <a:lnSpc>
                <a:spcPct val="140000"/>
              </a:lnSpc>
            </a:pPr>
            <a:r>
              <a:rPr lang="zh-TW" altLang="en-US" dirty="0" smtClean="0"/>
              <a:t>在前傾的骨盆上方的所有東西都被往前推，位於一個前傾的位置</a:t>
            </a:r>
            <a:endParaRPr lang="en-US" altLang="zh-TW" dirty="0" smtClean="0"/>
          </a:p>
          <a:p>
            <a:pPr marL="865188" lvl="1" indent="-407988" eaLnBrk="1" hangingPunct="1">
              <a:lnSpc>
                <a:spcPct val="140000"/>
              </a:lnSpc>
            </a:pPr>
            <a:r>
              <a:rPr lang="zh-TW" altLang="en-US" dirty="0" smtClean="0"/>
              <a:t>在前傾的骨盆下方的所有東西都被往後拉</a:t>
            </a:r>
            <a:endParaRPr lang="en-US" altLang="zh-TW" dirty="0" smtClean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BE001879-122A-41BF-9C25-94802BE7ABDC}" type="slidenum">
              <a:rPr lang="en-US" altLang="zh-TW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5055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ç¸éåç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8" r="30921" b="5298"/>
          <a:stretch/>
        </p:blipFill>
        <p:spPr bwMode="auto">
          <a:xfrm>
            <a:off x="7288823" y="57150"/>
            <a:ext cx="1855177" cy="469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4" name="Picture 2" descr="ãpelvicãçåçæå°çµæ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88"/>
          <a:stretch/>
        </p:blipFill>
        <p:spPr bwMode="auto">
          <a:xfrm>
            <a:off x="4510518" y="2156626"/>
            <a:ext cx="2778305" cy="206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51732"/>
            <a:ext cx="5066145" cy="621286"/>
          </a:xfrm>
        </p:spPr>
        <p:txBody>
          <a:bodyPr/>
          <a:lstStyle/>
          <a:p>
            <a:pPr eaLnBrk="1" hangingPunct="1"/>
            <a:r>
              <a:rPr lang="zh-TW" altLang="en-US" smtClean="0">
                <a:latin typeface="Times New Roman" pitchFamily="18" charset="0"/>
              </a:rPr>
              <a:t>骨骼結構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8497" y="1227517"/>
            <a:ext cx="5543550" cy="5100638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zh-TW" altLang="en-US" sz="2800" dirty="0" smtClean="0">
                <a:latin typeface="Times New Roman" pitchFamily="18" charset="0"/>
              </a:rPr>
              <a:t>骨盆：</a:t>
            </a:r>
            <a:r>
              <a:rPr lang="en-US" altLang="zh-TW" sz="2800" dirty="0" smtClean="0">
                <a:latin typeface="Times New Roman" pitchFamily="18" charset="0"/>
              </a:rPr>
              <a:t>2</a:t>
            </a:r>
            <a:r>
              <a:rPr lang="zh-TW" altLang="en-US" sz="2800" dirty="0" smtClean="0">
                <a:latin typeface="Times New Roman" pitchFamily="18" charset="0"/>
              </a:rPr>
              <a:t>無名骨＋薦骨＋尾骨</a:t>
            </a:r>
          </a:p>
          <a:p>
            <a:pPr lvl="1">
              <a:lnSpc>
                <a:spcPct val="110000"/>
              </a:lnSpc>
            </a:pPr>
            <a:r>
              <a:rPr lang="zh-TW" altLang="en-US" sz="2400" dirty="0" smtClean="0">
                <a:latin typeface="Times New Roman" pitchFamily="18" charset="0"/>
              </a:rPr>
              <a:t>骨盆部（</a:t>
            </a:r>
            <a:r>
              <a:rPr lang="en-US" altLang="zh-TW" sz="2400" dirty="0" smtClean="0">
                <a:latin typeface="Times New Roman" pitchFamily="18" charset="0"/>
              </a:rPr>
              <a:t>innominate bone</a:t>
            </a:r>
            <a:r>
              <a:rPr lang="zh-TW" altLang="en-US" sz="2400" dirty="0" smtClean="0">
                <a:latin typeface="Times New Roman" pitchFamily="18" charset="0"/>
              </a:rPr>
              <a:t>）：</a:t>
            </a:r>
          </a:p>
          <a:p>
            <a:pPr lvl="2">
              <a:lnSpc>
                <a:spcPct val="110000"/>
              </a:lnSpc>
            </a:pPr>
            <a:r>
              <a:rPr lang="zh-TW" altLang="en-US" sz="2000" dirty="0" smtClean="0">
                <a:latin typeface="Times New Roman" pitchFamily="18" charset="0"/>
              </a:rPr>
              <a:t>髂骨（</a:t>
            </a:r>
            <a:r>
              <a:rPr lang="en-US" altLang="zh-TW" sz="2000" dirty="0" smtClean="0">
                <a:latin typeface="Times New Roman" pitchFamily="18" charset="0"/>
              </a:rPr>
              <a:t>ilium</a:t>
            </a:r>
            <a:r>
              <a:rPr lang="zh-TW" altLang="en-US" sz="2000" dirty="0" smtClean="0">
                <a:latin typeface="Times New Roman" pitchFamily="18" charset="0"/>
              </a:rPr>
              <a:t>）</a:t>
            </a:r>
          </a:p>
          <a:p>
            <a:pPr lvl="2">
              <a:lnSpc>
                <a:spcPct val="110000"/>
              </a:lnSpc>
            </a:pPr>
            <a:r>
              <a:rPr lang="zh-TW" altLang="en-US" sz="2000" dirty="0" smtClean="0">
                <a:latin typeface="Times New Roman" pitchFamily="18" charset="0"/>
              </a:rPr>
              <a:t>坐骨（</a:t>
            </a:r>
            <a:r>
              <a:rPr lang="en-US" altLang="zh-TW" sz="2000" dirty="0" smtClean="0">
                <a:latin typeface="Times New Roman" pitchFamily="18" charset="0"/>
              </a:rPr>
              <a:t>ischium</a:t>
            </a:r>
            <a:r>
              <a:rPr lang="zh-TW" altLang="en-US" sz="2000" dirty="0" smtClean="0">
                <a:latin typeface="Times New Roman" pitchFamily="18" charset="0"/>
              </a:rPr>
              <a:t>）      </a:t>
            </a:r>
          </a:p>
          <a:p>
            <a:pPr lvl="2">
              <a:lnSpc>
                <a:spcPct val="110000"/>
              </a:lnSpc>
            </a:pPr>
            <a:r>
              <a:rPr lang="zh-TW" altLang="en-US" sz="2000" dirty="0" smtClean="0">
                <a:latin typeface="Times New Roman" pitchFamily="18" charset="0"/>
              </a:rPr>
              <a:t>恥骨（</a:t>
            </a:r>
            <a:r>
              <a:rPr lang="en-US" altLang="zh-TW" sz="2000" dirty="0" smtClean="0">
                <a:latin typeface="Times New Roman" pitchFamily="18" charset="0"/>
              </a:rPr>
              <a:t>pubis</a:t>
            </a:r>
            <a:r>
              <a:rPr lang="zh-TW" altLang="en-US" sz="2000" dirty="0" smtClean="0">
                <a:latin typeface="Times New Roman" pitchFamily="18" charset="0"/>
              </a:rPr>
              <a:t>）所融合</a:t>
            </a:r>
          </a:p>
          <a:p>
            <a:pPr>
              <a:lnSpc>
                <a:spcPct val="110000"/>
              </a:lnSpc>
            </a:pPr>
            <a:endParaRPr lang="en-US" altLang="zh-TW" sz="2800" dirty="0" smtClean="0">
              <a:latin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zh-TW" altLang="en-US" sz="2800" dirty="0" smtClean="0">
                <a:latin typeface="Times New Roman" pitchFamily="18" charset="0"/>
              </a:rPr>
              <a:t>恥骨聯合（</a:t>
            </a:r>
            <a:r>
              <a:rPr lang="en-US" altLang="zh-TW" sz="2800" dirty="0" smtClean="0">
                <a:latin typeface="Times New Roman" pitchFamily="18" charset="0"/>
              </a:rPr>
              <a:t>symphysis pubis</a:t>
            </a:r>
            <a:r>
              <a:rPr lang="zh-TW" altLang="en-US" sz="2800" dirty="0" smtClean="0">
                <a:latin typeface="Times New Roman" pitchFamily="18" charset="0"/>
              </a:rPr>
              <a:t>）</a:t>
            </a:r>
          </a:p>
          <a:p>
            <a:pPr>
              <a:lnSpc>
                <a:spcPct val="110000"/>
              </a:lnSpc>
            </a:pPr>
            <a:r>
              <a:rPr lang="zh-TW" altLang="en-US" sz="2800" dirty="0" smtClean="0">
                <a:latin typeface="Times New Roman" pitchFamily="18" charset="0"/>
              </a:rPr>
              <a:t>薦髂關節（</a:t>
            </a:r>
            <a:r>
              <a:rPr lang="en-US" altLang="zh-TW" sz="2800" dirty="0" smtClean="0">
                <a:latin typeface="Times New Roman" pitchFamily="18" charset="0"/>
              </a:rPr>
              <a:t>sacroiliac joint</a:t>
            </a:r>
            <a:r>
              <a:rPr lang="zh-TW" altLang="en-US" sz="2800" dirty="0" smtClean="0">
                <a:latin typeface="Times New Roman" pitchFamily="18" charset="0"/>
              </a:rPr>
              <a:t>）</a:t>
            </a:r>
          </a:p>
          <a:p>
            <a:pPr>
              <a:lnSpc>
                <a:spcPct val="110000"/>
              </a:lnSpc>
            </a:pPr>
            <a:r>
              <a:rPr lang="zh-TW" altLang="en-US" sz="2800" dirty="0" smtClean="0">
                <a:latin typeface="Times New Roman" pitchFamily="18" charset="0"/>
              </a:rPr>
              <a:t>髖關節（髖臼、股骨）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686425" y="0"/>
            <a:ext cx="3457575" cy="6800850"/>
            <a:chOff x="1655" y="0"/>
            <a:chExt cx="2178" cy="4284"/>
          </a:xfrm>
        </p:grpSpPr>
        <p:pic>
          <p:nvPicPr>
            <p:cNvPr id="6150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" y="0"/>
              <a:ext cx="2172" cy="2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1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05"/>
            <a:stretch>
              <a:fillRect/>
            </a:stretch>
          </p:blipFill>
          <p:spPr bwMode="auto">
            <a:xfrm>
              <a:off x="1655" y="2143"/>
              <a:ext cx="2178" cy="2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投影片編號版面配置區 2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BE001879-122A-41BF-9C25-94802BE7ABDC}" type="slidenum">
              <a:rPr lang="en-US" altLang="zh-TW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1375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5315" y="495701"/>
            <a:ext cx="5873262" cy="564346"/>
          </a:xfrm>
        </p:spPr>
        <p:txBody>
          <a:bodyPr/>
          <a:lstStyle/>
          <a:p>
            <a:r>
              <a:rPr lang="zh-TW" altLang="en-US" sz="3600" dirty="0">
                <a:ea typeface="標楷體" pitchFamily="65" charset="-120"/>
              </a:rPr>
              <a:t>骨盆是整體姿勢穩定</a:t>
            </a:r>
            <a:r>
              <a:rPr lang="zh-TW" altLang="en-US" sz="3600" dirty="0" smtClean="0">
                <a:ea typeface="標楷體" pitchFamily="65" charset="-120"/>
              </a:rPr>
              <a:t>度　　的</a:t>
            </a:r>
            <a:r>
              <a:rPr lang="zh-TW" altLang="en-US" sz="3600" dirty="0">
                <a:ea typeface="標楷體" pitchFamily="65" charset="-120"/>
              </a:rPr>
              <a:t>基礎與根基</a:t>
            </a:r>
            <a:endParaRPr lang="zh-TW" altLang="en-US" sz="3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49433" y="3189372"/>
            <a:ext cx="5849144" cy="3029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zh-TW" altLang="zh-TW" sz="2800" b="0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骨盆前傾→髂腰肌緊繃</a:t>
            </a:r>
            <a:endParaRPr lang="en-US" altLang="zh-TW" sz="2800" b="0" kern="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b="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b="0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2800" b="0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→抑制臀大肌作用</a:t>
            </a:r>
            <a:r>
              <a:rPr lang="zh-TW" altLang="en-US" sz="2800" b="0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　　　　　　　　　　　　　　　　　　　　　　　　　　  </a:t>
            </a:r>
            <a:endParaRPr lang="en-US" altLang="zh-TW" sz="2800" b="0" kern="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b="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b="0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2800" b="0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→腿後肌、豎脊肌協同作用</a:t>
            </a:r>
            <a:r>
              <a:rPr lang="zh-TW" altLang="en-US" sz="2800" b="0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   </a:t>
            </a:r>
            <a:endParaRPr lang="en-US" altLang="zh-TW" sz="2800" b="0" kern="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b="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b="0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sz="2800" b="0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（代償臀大肌）</a:t>
            </a:r>
            <a:endParaRPr lang="en-US" altLang="zh-TW" sz="2800" b="0" kern="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b="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b="0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sz="2800" b="0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以</a:t>
            </a:r>
            <a:r>
              <a:rPr lang="zh-TW" altLang="zh-TW" sz="2800" b="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維持相同力量</a:t>
            </a:r>
            <a:r>
              <a:rPr lang="zh-TW" altLang="zh-TW" sz="2800" b="0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輸出</a:t>
            </a:r>
            <a:r>
              <a:rPr lang="zh-TW" altLang="en-US" sz="2800" b="0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　　　　　　　　　　　　　　　　  </a:t>
            </a:r>
            <a:endParaRPr lang="en-US" altLang="zh-TW" sz="2800" b="0" kern="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b="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b="0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2800" b="0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→抑制腹直肌→骨盆前傾</a:t>
            </a:r>
            <a:endParaRPr kumimoji="0" lang="en-US" altLang="zh-TW" sz="2600" b="0" u="sng" kern="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Picture 2" descr="ãéª¨çèå¤§è¿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376" y="3558620"/>
            <a:ext cx="2173191" cy="334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4" name="Picture 2" descr="ãpelvic tiltãçåçæå°çµæ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44" y="1837"/>
            <a:ext cx="3048671" cy="355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38.media.tumblr.com/c861298b37c2cc6e76cdc0f4c5f5a44d/tumblr_inline_mkv3tchn1d1qz4rg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0" y="1405086"/>
            <a:ext cx="5595529" cy="178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BE001879-122A-41BF-9C25-94802BE7ABDC}" type="slidenum">
              <a:rPr lang="en-US" altLang="zh-TW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3508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簡易自我篩檢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285428" y="1002934"/>
            <a:ext cx="4286572" cy="4837112"/>
          </a:xfrm>
        </p:spPr>
        <p:txBody>
          <a:bodyPr/>
          <a:lstStyle/>
          <a:p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靜態姿勢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評估</a:t>
            </a:r>
            <a:endPara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下肢動作功能</a:t>
            </a:r>
            <a:r>
              <a:rPr lang="zh-TW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障礙</a:t>
            </a: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症候群</a:t>
            </a:r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sz="half" idx="2"/>
          </p:nvPr>
        </p:nvSpPr>
        <p:spPr>
          <a:xfrm>
            <a:off x="4922039" y="1016000"/>
            <a:ext cx="3848100" cy="4321968"/>
          </a:xfrm>
        </p:spPr>
        <p:txBody>
          <a:bodyPr/>
          <a:lstStyle/>
          <a:p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屈髖肌活動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度</a:t>
            </a: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F553D880-E6E3-44A8-9831-FE5F718E81DC}" type="slidenum">
              <a:rPr lang="zh-TW" altLang="en-US" smtClean="0"/>
              <a:pPr>
                <a:defRPr/>
              </a:pPr>
              <a:t>21</a:t>
            </a:fld>
            <a:endParaRPr lang="en-US" altLang="zh-TW"/>
          </a:p>
        </p:txBody>
      </p:sp>
      <p:pic>
        <p:nvPicPr>
          <p:cNvPr id="6" name="Picture 2" descr="C:\Users\eileen\Desktop\重要的參考書籍資料\NASM Essentials of Corrective Exercise Training\nasm-cha14-16\314-31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49" t="36907" r="22896" b="36404"/>
          <a:stretch/>
        </p:blipFill>
        <p:spPr bwMode="auto">
          <a:xfrm>
            <a:off x="170463" y="2413397"/>
            <a:ext cx="1414804" cy="3899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http://3.bp.blogspot.com/-qJz1pk22S2c/Usj24ZOPqAI/AAAAAAAAAOA/WVQeX9ECyYc/s1600/shortened+psoa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267" y="2658650"/>
            <a:ext cx="2636694" cy="194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homas Test-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3738" y="2303134"/>
            <a:ext cx="4730262" cy="266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76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7538" y="1182714"/>
            <a:ext cx="4765431" cy="564346"/>
          </a:xfrm>
        </p:spPr>
        <p:txBody>
          <a:bodyPr/>
          <a:lstStyle/>
          <a:p>
            <a:r>
              <a:rPr lang="zh-TW" altLang="en-US" sz="3600" dirty="0" smtClean="0"/>
              <a:t>預防腿後肌緊繃與拉傷</a:t>
            </a:r>
            <a:r>
              <a:rPr lang="en-US" altLang="zh-TW" sz="3600" dirty="0" smtClean="0"/>
              <a:t/>
            </a:r>
            <a:br>
              <a:rPr lang="en-US" altLang="zh-TW" sz="3600" dirty="0" smtClean="0"/>
            </a:br>
            <a:r>
              <a:rPr lang="en-US" altLang="zh-TW" sz="3600" dirty="0" smtClean="0"/>
              <a:t/>
            </a:r>
            <a:br>
              <a:rPr lang="en-US" altLang="zh-TW" sz="3600" dirty="0" smtClean="0"/>
            </a:br>
            <a:r>
              <a:rPr lang="zh-TW" altLang="en-US" sz="3600" dirty="0" smtClean="0"/>
              <a:t>屈髖肌柔軟度</a:t>
            </a:r>
            <a:r>
              <a:rPr lang="en-US" altLang="zh-TW" sz="3600" dirty="0" smtClean="0"/>
              <a:t/>
            </a:r>
            <a:br>
              <a:rPr lang="en-US" altLang="zh-TW" sz="3600" dirty="0" smtClean="0"/>
            </a:br>
            <a:r>
              <a:rPr lang="zh-TW" altLang="en-US" sz="3600" dirty="0" smtClean="0"/>
              <a:t>（髂腰</a:t>
            </a:r>
            <a:r>
              <a:rPr lang="zh-TW" altLang="en-US" sz="3600" dirty="0"/>
              <a:t>肌</a:t>
            </a:r>
            <a:r>
              <a:rPr lang="zh-TW" altLang="en-US" sz="3600" dirty="0" smtClean="0"/>
              <a:t>）</a:t>
            </a:r>
            <a:endParaRPr lang="zh-TW" altLang="en-US" sz="3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F553D880-E6E3-44A8-9831-FE5F718E81DC}" type="slidenum">
              <a:rPr lang="zh-TW" altLang="en-US" smtClean="0"/>
              <a:pPr>
                <a:defRPr/>
              </a:pPr>
              <a:t>22</a:t>
            </a:fld>
            <a:endParaRPr lang="en-US" altLang="zh-TW"/>
          </a:p>
        </p:txBody>
      </p:sp>
      <p:pic>
        <p:nvPicPr>
          <p:cNvPr id="32770" name="Picture 2" descr="slide1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61" t="6028" r="5270" b="13930"/>
          <a:stretch/>
        </p:blipFill>
        <p:spPr bwMode="auto">
          <a:xfrm>
            <a:off x="5556739" y="3558620"/>
            <a:ext cx="2444261" cy="346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「屈髖肌群」的圖片搜尋結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4"/>
          <a:stretch/>
        </p:blipFill>
        <p:spPr bwMode="auto">
          <a:xfrm>
            <a:off x="1219878" y="2900364"/>
            <a:ext cx="4269574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2007-10-15 下午 09-55-06_007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8" t="14227" r="40335" b="55617"/>
          <a:stretch>
            <a:fillRect/>
          </a:stretch>
        </p:blipFill>
        <p:spPr bwMode="auto">
          <a:xfrm>
            <a:off x="5489452" y="29409"/>
            <a:ext cx="3733678" cy="352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8964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標題 1"/>
          <p:cNvSpPr>
            <a:spLocks noGrp="1"/>
          </p:cNvSpPr>
          <p:nvPr>
            <p:ph type="title"/>
          </p:nvPr>
        </p:nvSpPr>
        <p:spPr>
          <a:xfrm>
            <a:off x="3765988" y="332358"/>
            <a:ext cx="5270507" cy="1080418"/>
          </a:xfrm>
        </p:spPr>
        <p:txBody>
          <a:bodyPr/>
          <a:lstStyle/>
          <a:p>
            <a:r>
              <a:rPr lang="zh-TW" altLang="en-US" sz="4000" dirty="0"/>
              <a:t>喚醒</a:t>
            </a:r>
            <a:r>
              <a:rPr lang="zh-TW" altLang="en-US" sz="4000" dirty="0" smtClean="0"/>
              <a:t>臀肌</a:t>
            </a:r>
            <a:r>
              <a:rPr lang="en-US" altLang="zh-TW" sz="4000" dirty="0" smtClean="0"/>
              <a:t/>
            </a:r>
            <a:br>
              <a:rPr lang="en-US" altLang="zh-TW" sz="4000" dirty="0" smtClean="0"/>
            </a:br>
            <a:r>
              <a:rPr lang="zh-TW" altLang="en-US" sz="4000" dirty="0" smtClean="0"/>
              <a:t>減少背肌及腿後肌代償</a:t>
            </a:r>
            <a:endParaRPr lang="zh-TW" altLang="en-US" sz="360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7C164F90-B012-426E-A328-0861EE526860}" type="slidenum">
              <a:rPr lang="zh-TW" altLang="en-US" smtClean="0"/>
              <a:pPr>
                <a:defRPr/>
              </a:pPr>
              <a:t>23</a:t>
            </a:fld>
            <a:endParaRPr lang="en-US" altLang="zh-TW"/>
          </a:p>
        </p:txBody>
      </p:sp>
      <p:pic>
        <p:nvPicPr>
          <p:cNvPr id="28677" name="Picture 2" descr="http://graycook.com/wp-content/uploads/single-leg-bridge.jpg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8" b="19380"/>
          <a:stretch/>
        </p:blipFill>
        <p:spPr bwMode="auto">
          <a:xfrm>
            <a:off x="4517804" y="1600192"/>
            <a:ext cx="4651145" cy="2378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AutoShape 4" descr="data:image/jpeg;base64,/9j/4AAQSkZJRgABAQAAAQABAAD/2wCEAAkGBxQQEBUQDxQWFBQQFBAQFBQVFBUQEhAUFBQXFxUUFBQYHCggGBolHBUUITEhJSkrLi4uFx8zODMsNygtLiwBCgoKDg0OGhAQGzcgHiUsLCwsLCwsLSwsLCwsLCwsLCwsLCwuLCwsLCwsLCwsLCwsLCwsLCwsLCwsLCwsMywsLP/AABEIALEBHQMBIgACEQEDEQH/xAAcAAACAgMBAQAAAAAAAAAAAAAAAQQGAgMHBQj/xABBEAABAwIDBAcDCQcEAwAAAAABAAIDBBEFEiEGMUFhBxMiUXGBkTJSoRRCYoKSscHR4RUWI0NTovBjcrLxM4PC/8QAGQEBAAMBAQAAAAAAAAAAAAAAAAEEBQMC/8QAKxEAAgICAQQBAwQCAwAAAAAAAAECAwQRIRIxQVETFEKhIlJhcUOBJDIz/9oADAMBAAIRAxEAPwDtIWSQTXokE0k1BAwhCEAwhCEAIQhACEIQAmhCAEIQgBCEIBITSQAhCFABCEKQCEIQAhCEAkJpIAQhCAEk0IBIQhAYhNIJoSCaSaAE0k0IGhCEAIQhACEIQDQkhANCSEA0IQgEhCFABCEIAQhCkAhCEAIQhQBITSUgEIQgBCEIASTKSAwTWKyUkjTSQgGmkhQQZISQgGhCEAIQhACEIQAhJzgASTYDUk6AAcSVxDpD6R5pnyUlI4RQtc6N0jHh75wNLteNGtOu7XnwQFx226TYaIuhpbTzi4PGGIjeHkHtO+iPMhclqdtsQfJ1pq5GuJvZpytHIMAsAq9danu/zyQHUNm+lyoiIbWtFQzi9gDJh5aNd6DxXW8A2gp66PrKWQPAtmbuewng9m8bl8qtKn4VistNKJoHujkbuc02PgRucORQH1ehUXYHpDjr7QT2jqbWAvZk9hclnc7QnL6X4XpACEIQAhCSAaEkIBpIQgBCEIAQhJANJCEBrCYSTUkjTSCagDQsXOA3kDx0Wk10Y3vb6qdEElC0sq2Hc5vqo2N3dAWMcWmQsjDmmxGYi9jwJFxfmo7A21eIxROa2V4a59y0HeQN55DUanvUoFVqnw6JgEmXVsYBJv7BAJafMKVh+JCNmVwOQew4dqzeAcN4soB7iFjHKHC7SCNDpzWImaTa4vu3qQbELXPO2Npe8hrW6kk2AVGx/aJ9TeKnu2Lc5+50nh3N+9c7LIwW2dK6pTekZ7ZbTZw+kprOD2ujlfvFnCzmN79CQSuDYlSGGV0Tt7DbxHA+i69TUIZqqj0iYboyoaN38N/MH2T9481VqyHKzT7MtXY6jXx4KMtLytpXoYZs5U1TJJqeIvjhv1j7tAZlZnN7nuV4onmMWSxYslINsE5Y4OaSCCCCDYgjcQRuK7p0Z9IArAKWrcBUAdh50E4A/wCf3rgy2Qylrg5pIIIIINiCNxBG4qAfXSFz/o029Fc0U1SQKlguDuFQ0cR9McRx3jlf0AIQhACEIQAhCLoAQhCASE0kAIQi6A1prEKBjGKNp2X9p7tGM94957mjiVKTb0g2kts3YliUdOzPM6w4De5x7mjiqXiu2kr9KdvVt942Lz+AUibB5Zv49Q65OlzoGi25o4BVnHskfZYbnirtFMN88spX3TS44RqnxORxvJI4nmSpFNWNNs7jvHgq2+a6xEpV74l4KKufkvzjHkBjl7V7WJtv3fGy8ms2qdT6PdcNfG4jfox7XH1sVWm1J3KLVwtl9okHvXP6bfDOyyfR3Gse17WuZezwHte3LZzTvF763B+KwMw0Abca3NiMoA/7Oi59sHtI+jaKaqJfTn/xyjU09/mvG/Jxvw8N16E+duYOZLGSQJWuDmk2A7WXQbrf9rLsqcHpmjCxTW0YVTXODOos0hxcTfMQ3tHvsdb6G49F5LtrpBpBH2gSA54s0t3C7Qble66YFhLW9jUjhYHePGxKpRqmRg5zrusN+nJUsiyUddJexq4y31EipqJagh1S/NbUN0axvg0femx7RoFow6mnrCeoj7DTYucQGg9xPfyF1ZqHY0WvUSk/RjGVo+sdT8FUVNk+WW5W11rRW5qtrfaIWp+EzYjG6GOMhjxYyPBZGO4g27ViOF10SjwOnhN44mg+8Rnd9p1yvRVmvFSe2ytPL2tRRynA+hlgF66cvJ+ZD2Gt8XuFz6BdGwPBIKKH5PTMyR3LiCS8uc4WJcXEkk2C9BCtlM4v0odHbadhraBpEYJM0Qu7q769Yz6PeOHguWL66cLggi4NwRvBB4LgvSpsQKGQVNM0/J5iQWjUQP8Adv7p1t3Wt3IDnySEIDfSVLontkjcWvjcHtcNC1zTcEL6A2C6QYq9rIZj1dVaxabBkxHGM99tcvja6+eFtp53McHMJa5pDgQbFpBuCDwKA+uEKhdHG3za5jaepcG1LQBc2AqLD2h3OsLkenK+oBpIQgBCEIAQhCAEIQgBCEkJI88wja57zZrAXE9wA1VGgrPlEzqiXRt7NHutG5o+/wAVO6QsT6uJkIOspu7/AGt4epHoqRUYpZgY3QDfzV3Hp2uopZNyT0WraLajPH1bNBbhvuP1VCqZy83KxlqL7+K1R6m60KqlBcGfbc5cs2Mjut7aa4/zeptFS3XsRYWd/wDll6c0jkotlYfTqJNGQrdU4ZbVeLWUttCP0XqE0zxJNHmUlSWG3Aq47B1kFE52a4jqHNaTqWseSGtzNGmU39rhx0OlNlisUoa4xHvB0IOoI7iFzvq646LGPb0vZ2nEMNLGl0Li0gg9+gAGU8rDjdV+F9RPK6nbGwEWzSFjR2Tp2jucPDXRVPAdrpoXNaCJI7Oa0vc7rIwdzb6h7QfZBFxrrbRdXwCoZJF1jQMzrF57yseyqUO5sV2Ka4JeH0TIIxHGLAcrZid7jzKkJIXI6DQkhAZJJXRdANQccwqOsp5KaYXbK0t8D81wI3EGxU26LoD5Lr6V0Mr4X+1E98bv9zHFp+IUe66h017M9VMK+JvYn7MttzZRuP1gPUc1y0qQO6V0kKAbYahzHB7HFrmkFrmkhzSNxBG4rv8A0abe/tEfJ5wG1EbM2YezM1tg51uDtRcc7r57CuGwMMkUnyxmnVnKz6R0zeI4eZXmUlFbZ6hByekfSCFCwjEmVMTZY+OhHFjuLSpl1Ke0Q1ruNCV0XUgaErougGhY3RdAZJJXRdAck6Say9aW8ImRt8yMx/5KqPlurB0gNIrpSeJafLKFVozqtzHS+NGLk/8AozffgpdGOCh8VPoyrGuCnN8lmwWG9gfLmrzh+GggKm4I4aXXQcJnGWx3/fzWblSa7GhiRi+55+IYTYXAVPxWktvHguk1koyFULHH3vbmvONOTfJ6yoRiuCjYg2x0XiVJuvfxBuq8Sdmq1kuDIUn1EKEkO0XXOjbESR1bjy/JcmaztBdB2CJbK3mQqWXFOJrYcns6xdF1jdF1jmqZXRdYoQGV0XWKEBldF1ildAacSoY6mJ8E7Q+OQZXNPEcjwI4FcL2v6MKmle59K11RDvGQZpmD3XMGrrd7b35LvV0XQHyTPE6M5Xtc09zgWn0K0r6zrqGKcZZ4mSA2uHsa8G27eFQtoOiSlneZKZ5prt0jaA6LPwOurRyCgg47gOEuqpQ0aMGr3e6O4cyupR07WRtjjFmtAaB3AKuUdI6jkdTPbkdGbEd596/G+hurLROzBZeTZJy14NbHqjGO/LNuA4k+jkLhqwmz2+8OXMLptLUNlY2Rhu14uCuXVkR8lZdkmyRU47RAeS4DfYcPXeu+HOUm4lXNUYJSLjdF150Nab9vd39ynByvNaKSkn2M7pXWN0XUHoyui6xui6AySSuldAc66RMNzTdYPnNF/LT8FQ5KMgrsG1NLniDhrlOvgVzyqgsVq4ln6dGblV87PDjiJK9GlgWQjUiIq71Gc4LZ6+HDKrNSVlgNVUIZrKdFV81Xsh1HaufSWafELjKd/wAD4LwK94K1S1lxb/PJefUVXefP81FdWibLN9yHWMHD0XjVbRa69SolXhV81yrcUyrLSIRd2rq+dHzc07eRvv8ANc/vquqdF9FaN0xH0R48f85qtm6UNl7BbctHQbp3WoOTzLFNg2XRda8yMyA2XRda8yMyA2XSusC5RK3Eo4ReV7W9wJ1PgN5UN6CW+xNzJZl4A2tpuLnD/wBbvwC3M2kpnC/WgeIc0+hC8qyL8nt1TXg9jMjOvGdtHTf1R6OP4JM2jpj/ADWjxu37wnXH2R8cvR4HSVhd2trGDWOzJebCey4+B081WcKqrhdPfJFPG5uZr2PaWusQRYixuuY4dgTmVb6drg6JpzCUEOGQ7hp8/hZVsinrf6e5bovUItT7Fnw6k682Psj2j+HirDa2g3DTw5LVTsbGwMZoB6+JPEqLieLRwAB13PcDkiZ2pH+A4D6RsAruPRGmHP8AtmRlZEsizjt4R6IOik0VRbsO+rz5KlyGpmu6WbqG/NigsCB/qSuBLj/tyjx3rzRjElJI2QzPmia9vWMkyvc1pNi6NwAIIvre9xdc5ZVUpdKO9WHdFdTOiYni8dPl6y933sGi5Nt5+IVTxja98g6qNhjzC+fN2rBw0AFt4t8fFR9tcVikfTuhka+2cHKb2Btv9FEpXAkl3kqd90lLpXY1MaiLipNcnoQbaSQtbHIzrXOs1riSCD3OI+9e9QbWwyAGQiIkA9pwyg2uQXcFRcWrIo3B0jg0jUePeuYbS426aR2W4jDiG97gDvKmiyx8eDzkV1R58n1JFMHtD2EOa4BzXDUOBFwQe5Z5lxnog23DQKCoO9/8FxO7NYZNTuvuHNdhzK6UDVKA4Fp3EEFUTHMOMbiOG8HvCvjlBxClbK3K7yPEFd6rOiRyth1o5jKLLSZwN69faCiNPcu3cDwPgqTPVkm62qNWLaMTITg9eSzMnWZqLblVmVhHFbRXnvXf4it1ssZq7qNNVBeG+uJ4rQ+pJRVpEdUmT6qs4N/zwXmySLW6VZU8BkdlaP0UtqKPUK22S8IoH1EzYoxcuIHh3k8gu64TQtp4WQs3MaBfvPE+ZXOdnKf5MLxntuFnOGht3DkrEzE5ffd6rJym7Xx2NnGgqlz3LkE7qoDE5Pfd6p/tOT33eqqfA/ZZ+VFvui6p5xKT33eqRxCT33faKfAx8yLgvIrtpIIge1mI0yt4nuuV4nyx3vO9SoksTCblouePH1UPHl4Z6jdFd0Z4vtfI4lkYMXMg5vtOAA8gvIoqKWpJLbuc7fI8kNHPMd/kpE+HRu3i9t1ySB4Ba2ULW+yLeZXP6Fy/7SO/10YrUInoTbIStaDHK1zrdprhlBP0XfmF41Yx8J/jxuZztdh+sNFPIIG8+qjTMv7R+KiWBD3oiOdNeNkNlWzvCDM08QtE1FCe4nlc/ctBwZp9kP8AIkfiqs8auP8AkRbhkzl9jJkhZawsoMdW6mk62M8iODgtLsLLdxkHmD962wYaHe2XO8Tb7lxbVb2pb/o76+WPS46/s9Sp25dI4Q056vQZ5nAOIuPZjYdCfpHTkVnS1TI7ll3Ofq55u97z3ued/wCCiwYaxnsxN8ba+qnRs7wAFzvyHa+XwMfEjSuFybDVveDpYfFeTXUhc1wue0CF6pLR85Q62ta1pBI3KvHvwWeng8vCWNETS/2he/iDr+K9r9qxht2doj1XOcWx/K0xtve5tpZup3k8V4YxeTvudQD3XKtrGk3tlSeXGPCOoY3QxVTS6RzY3MBIcDlDQOLwb6aLms8QfxuQdbC3HgolTXSPN5XE7rX4DuCTH6EqzXW4LTKt10bHtLQOaWO58CNPO6+pNlcTFVRQTg5usjYXH6YFn355gV8xMdnGU7wND+C710R0kkOHBsoIDpHvYHCxDXAcOAJBPmuqODLoStTlmVExJj3RlsVsztLkkWB32sN66pbZ4b0UnbCq64ljdWsuB3OPFy5/U0Dwezr8F1F2y8rt7mDzcf8A5Wh+xbj89o8ifwWrVZVBaTMu2Fs3vp2csNPJ7p8rfmmIn+670XTXbEvH8wehSGxx4yD7JXdZVf7ji8ez9pzQQSH5h+5ZiilPzbeJC6W3Y/vk/t/VZDZD/U/t/VQ8qv2Pprf2nN48JefaIHhqvewynEYsArZ+6I/qH7P6rNuylv5n9v6rlLIqfk6Qptj4PLhlU2ORehHsx/qf2/qt7dnD/U/t/VcJW1+yzGFnlHnNcsrr1G7Pd7/gsv3e+n8P1Xj5Yez30S9HkFyxzL2f3d+n8EDZ4cXn0Cj5Yeyfjl6PEdKALkgeaj/LWm+UOdbuGnqrBLs60i2a45gaHvCiv2dOlnbuJ1PlfQeiqXZNieoLguUY9TW5y5K67Enn2Wgcy6/wCkU9NLLq52VvLRe7FgAGriHHnew8gt7sIzaOcQO5gDPjqVTbyJvl6Rb/AONWv0rbK4/D476yOd33N9Vg6jhbvViGzMHun7SX7r0/GO/i5x/FRLE39/4EcvX2/krT6uBnEKPLj0Q0a4BW9uzFMP5DPMLYMAg4RNUrDr8y/BDzZ+I/k5xPipc7suJB36Gyk01e1u+5+qfyXQm4HD/Sb6LYMHi/ps9F7eJT7ZCzrV4Rz84qOAd9k/ktMuKE7muP1SPvXSm4VF/TZ9kLY3DYh8xv2QoWJT/P4H113pfk5BUTTP3MtzLgPxUP9lSPN5Cbdw3ea7f8jj9xv2QshSs9xv2R+Ss1wor7RK1t19nDZyKPCQW5XMBHMA/etjcEaPZYB4ABdcbC0bmgeQWXVt7grP1K9FX4H7OQHAwd7Qfq3W6DABcHq724dWCDyII1XWLBK4R5Kf2j4H7KvguzdJYSMpo2P3H+E1pB5ablZ4YsosEXWQVV/wAFhfybiFgQt1iixQGiyVit+Xmlk5qdkGmxQWE8At+UJ5U2NEXqOQS+Tc1Ly80ixNjRE+T8/ggU6l5CjKo2NEYRLMRreAsgEJNGRFlIyosoBHsnZSMqWVAaLJZVIyoyoCMWoyKTlSyoCN1aWRSC1GVCSPkR1akZUihBo6tHVrcUkBrDE8qzSKAxslZZ5UZUBhZLKttkrISa8iOrWwpWQGGRPKssqeVCDYkhCkAUghCAaSEKAZhMIQgBCEIBoQhAMJhCEAIKEIAQhCASE0IDAoQhAIrFCEAkIQgEmEkIDJBQhAJNCEJEUkIQgFkUkID/2Q=="/>
          <p:cNvSpPr>
            <a:spLocks noChangeAspect="1" noChangeArrowheads="1"/>
          </p:cNvSpPr>
          <p:nvPr/>
        </p:nvSpPr>
        <p:spPr bwMode="auto">
          <a:xfrm>
            <a:off x="45418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 b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1pPr>
            <a:lvl2pPr marL="742950" indent="-285750" algn="l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 b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 b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4pPr>
            <a:lvl5pPr marL="2057400" indent="-228600" algn="l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 b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 b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 b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 b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 b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0" lang="zh-TW" altLang="en-US" sz="2400" b="0">
              <a:latin typeface="Times New Roman" pitchFamily="18" charset="0"/>
              <a:ea typeface="新細明體" charset="-120"/>
            </a:endParaRPr>
          </a:p>
        </p:txBody>
      </p:sp>
      <p:pic>
        <p:nvPicPr>
          <p:cNvPr id="28679" name="Picture 6" descr="http://2.bp.blogspot.com/-oy-1OFgmlVI/UQmxiHifsDI/AAAAAAAAA-w/mAXHw8AnePk/s400/leg-exercises-tb-hamstring-bridge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805" y="3959993"/>
            <a:ext cx="4651145" cy="2895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8" descr="http://evolvefitnessandcoaching.com/wp-content/uploads/2014/06/Romanian-deadlif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03" y="2148872"/>
            <a:ext cx="4522786" cy="4709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「臀肌」的圖片搜尋結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1" y="-15107"/>
            <a:ext cx="3769370" cy="2163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5964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0354" name="Picture 2" descr="ãä¼æ¯ä¸ä¸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245" y="936461"/>
            <a:ext cx="5638555" cy="5341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BE001879-122A-41BF-9C25-94802BE7ABDC}" type="slidenum">
              <a:rPr lang="en-US" altLang="zh-TW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2681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 smtClean="0"/>
              <a:t>骨盆</a:t>
            </a:r>
            <a:endParaRPr lang="en-US" altLang="zh-TW" dirty="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0485" y="936159"/>
            <a:ext cx="8229600" cy="2733963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保護骨盆內部器官</a:t>
            </a:r>
          </a:p>
          <a:p>
            <a:pPr eaLnBrk="1" hangingPunct="1"/>
            <a:r>
              <a:rPr lang="zh-TW" altLang="en-US" dirty="0" smtClean="0"/>
              <a:t>傳遞軀幹與下肢的負荷</a:t>
            </a:r>
            <a:endParaRPr lang="en-US" altLang="zh-TW" dirty="0" smtClean="0"/>
          </a:p>
          <a:p>
            <a:pPr eaLnBrk="1" hangingPunct="1"/>
            <a:r>
              <a:rPr lang="zh-TW" altLang="en-US" dirty="0" smtClean="0"/>
              <a:t>提供肌肉的附著點</a:t>
            </a:r>
            <a:endParaRPr lang="en-US" altLang="zh-TW" dirty="0" smtClean="0"/>
          </a:p>
          <a:p>
            <a:pPr lvl="1"/>
            <a:r>
              <a:rPr lang="zh-TW" altLang="en-US" dirty="0"/>
              <a:t>肌肉共同作用→骨盆</a:t>
            </a:r>
            <a:r>
              <a:rPr lang="zh-TW" altLang="en-US" dirty="0" smtClean="0"/>
              <a:t>位置</a:t>
            </a:r>
            <a:endParaRPr lang="zh-TW" altLang="en-US" dirty="0"/>
          </a:p>
        </p:txBody>
      </p:sp>
      <p:pic>
        <p:nvPicPr>
          <p:cNvPr id="86018" name="Picture 2" descr="ãpelvicãçåçæå°çµæ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187630"/>
            <a:ext cx="3810000" cy="521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ãpelvicãçåçæå°çµæ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92"/>
          <a:stretch/>
        </p:blipFill>
        <p:spPr bwMode="auto">
          <a:xfrm>
            <a:off x="615710" y="3153589"/>
            <a:ext cx="4463065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BE001879-122A-41BF-9C25-94802BE7ABDC}" type="slidenum">
              <a:rPr lang="en-US" altLang="zh-TW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129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6498" y="434975"/>
            <a:ext cx="8567001" cy="5616575"/>
          </a:xfrm>
        </p:spPr>
        <p:txBody>
          <a:bodyPr/>
          <a:lstStyle/>
          <a:p>
            <a:pPr eaLnBrk="1" hangingPunct="1">
              <a:lnSpc>
                <a:spcPct val="160000"/>
              </a:lnSpc>
              <a:buFontTx/>
              <a:buNone/>
            </a:pPr>
            <a:r>
              <a:rPr lang="en-US" altLang="zh-TW" dirty="0" smtClean="0"/>
              <a:t>Hip pointer</a:t>
            </a:r>
          </a:p>
          <a:p>
            <a:pPr eaLnBrk="1" hangingPunct="1">
              <a:lnSpc>
                <a:spcPct val="160000"/>
              </a:lnSpc>
              <a:buFontTx/>
              <a:buNone/>
            </a:pPr>
            <a:r>
              <a:rPr lang="zh-TW" altLang="en-US" dirty="0" smtClean="0"/>
              <a:t>髂骨塉的撞挫傷</a:t>
            </a:r>
          </a:p>
          <a:p>
            <a:pPr eaLnBrk="1" hangingPunct="1">
              <a:lnSpc>
                <a:spcPct val="160000"/>
              </a:lnSpc>
              <a:buFontTx/>
              <a:buNone/>
            </a:pPr>
            <a:r>
              <a:rPr lang="zh-TW" altLang="en-US" dirty="0" smtClean="0"/>
              <a:t>周圍有許多肌群附著</a:t>
            </a:r>
          </a:p>
          <a:p>
            <a:pPr eaLnBrk="1" hangingPunct="1">
              <a:lnSpc>
                <a:spcPct val="160000"/>
              </a:lnSpc>
              <a:buFontTx/>
              <a:buNone/>
            </a:pPr>
            <a:r>
              <a:rPr lang="zh-TW" altLang="en-US" dirty="0" smtClean="0"/>
              <a:t>軀幹的活動均會引發疼痛。</a:t>
            </a:r>
          </a:p>
          <a:p>
            <a:pPr>
              <a:lnSpc>
                <a:spcPct val="160000"/>
              </a:lnSpc>
              <a:buNone/>
            </a:pPr>
            <a:r>
              <a:rPr lang="zh-TW" altLang="en-US" dirty="0" smtClean="0"/>
              <a:t>包括：咳嗽、笑</a:t>
            </a:r>
            <a:r>
              <a:rPr lang="zh-TW" altLang="en-US" dirty="0"/>
              <a:t>、旋轉、側</a:t>
            </a:r>
            <a:r>
              <a:rPr lang="zh-TW" altLang="en-US" dirty="0" smtClean="0"/>
              <a:t>彎</a:t>
            </a:r>
          </a:p>
          <a:p>
            <a:pPr eaLnBrk="1" hangingPunct="1">
              <a:lnSpc>
                <a:spcPct val="160000"/>
              </a:lnSpc>
              <a:buFontTx/>
              <a:buNone/>
            </a:pPr>
            <a:r>
              <a:rPr lang="zh-TW" altLang="en-US" dirty="0" smtClean="0"/>
              <a:t>　　　甚至無法步行或負重！</a:t>
            </a:r>
          </a:p>
        </p:txBody>
      </p:sp>
      <p:pic>
        <p:nvPicPr>
          <p:cNvPr id="5" name="Picture 2" descr="ãpelvic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92"/>
          <a:stretch/>
        </p:blipFill>
        <p:spPr bwMode="auto">
          <a:xfrm>
            <a:off x="6845158" y="243402"/>
            <a:ext cx="2309796" cy="168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4" name="Picture 2" descr="ãhip pointerãçåçæå°çµæ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4" y="3403882"/>
            <a:ext cx="2371725" cy="166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6" name="Picture 4" descr="ãhip pointerãçåçæå°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694" y="0"/>
            <a:ext cx="2620464" cy="302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8" name="Picture 6" descr="ç¸éåç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5010149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橢圓 1"/>
          <p:cNvSpPr/>
          <p:nvPr/>
        </p:nvSpPr>
        <p:spPr>
          <a:xfrm>
            <a:off x="6770077" y="243402"/>
            <a:ext cx="978193" cy="40190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2" descr="ãpelvicãçåçæå°çµæ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916" y="1871618"/>
            <a:ext cx="1149285" cy="157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BE001879-122A-41BF-9C25-94802BE7ABDC}" type="slidenum">
              <a:rPr lang="en-US" altLang="zh-TW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0921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/>
              <a:t>薦</a:t>
            </a:r>
            <a:r>
              <a:rPr lang="zh-TW" altLang="en-US" dirty="0" smtClean="0"/>
              <a:t>髂關</a:t>
            </a:r>
            <a:r>
              <a:rPr lang="zh-TW" altLang="en-US" dirty="0"/>
              <a:t>節</a:t>
            </a:r>
            <a:endParaRPr lang="en-US" altLang="zh-TW" dirty="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2490" y="1093080"/>
            <a:ext cx="5477774" cy="3493368"/>
          </a:xfrm>
        </p:spPr>
        <p:txBody>
          <a:bodyPr/>
          <a:lstStyle/>
          <a:p>
            <a:pPr eaLnBrk="1" hangingPunct="1"/>
            <a:r>
              <a:rPr lang="zh-TW" altLang="en-US" sz="2800" dirty="0" smtClean="0">
                <a:latin typeface="Times New Roman" pitchFamily="18" charset="0"/>
              </a:rPr>
              <a:t>協助將腰部的重量轉移到下肢</a:t>
            </a:r>
          </a:p>
          <a:p>
            <a:pPr eaLnBrk="1" hangingPunct="1"/>
            <a:r>
              <a:rPr lang="zh-TW" altLang="en-US" sz="2800" dirty="0" smtClean="0">
                <a:latin typeface="Times New Roman" pitchFamily="18" charset="0"/>
              </a:rPr>
              <a:t>提供骨盆部位的彈性、伸縮性</a:t>
            </a:r>
          </a:p>
          <a:p>
            <a:pPr eaLnBrk="1" hangingPunct="1"/>
            <a:r>
              <a:rPr lang="zh-TW" altLang="en-US" sz="2800" dirty="0" smtClean="0">
                <a:latin typeface="Times New Roman" pitchFamily="18" charset="0"/>
              </a:rPr>
              <a:t>減少足部傳遞到脊椎的衝擊力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7" r="24843" b="6174"/>
          <a:stretch>
            <a:fillRect/>
          </a:stretch>
        </p:blipFill>
        <p:spPr bwMode="auto">
          <a:xfrm>
            <a:off x="155104" y="2950319"/>
            <a:ext cx="1891507" cy="3322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3" r="23074" b="6174"/>
          <a:stretch>
            <a:fillRect/>
          </a:stretch>
        </p:blipFill>
        <p:spPr bwMode="auto">
          <a:xfrm>
            <a:off x="2236115" y="2958524"/>
            <a:ext cx="2026790" cy="331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8" r="17964" b="5504"/>
          <a:stretch>
            <a:fillRect/>
          </a:stretch>
        </p:blipFill>
        <p:spPr bwMode="auto">
          <a:xfrm>
            <a:off x="4452409" y="2958524"/>
            <a:ext cx="1825593" cy="3296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ãpelvicãçåçæå°çµæ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92"/>
          <a:stretch/>
        </p:blipFill>
        <p:spPr bwMode="auto">
          <a:xfrm>
            <a:off x="6369298" y="3899532"/>
            <a:ext cx="2802248" cy="203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BE001879-122A-41BF-9C25-94802BE7ABDC}" type="slidenum">
              <a:rPr lang="en-US" altLang="zh-TW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1301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薦髂關節扭傷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5234" name="Picture 2" descr="ãè¦é«éç¯åè½ä¸è¯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4503"/>
            <a:ext cx="4603271" cy="366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6" name="Picture 4" descr="ç¸éåç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037" y="1724503"/>
            <a:ext cx="4711727" cy="366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BE001879-122A-41BF-9C25-94802BE7ABDC}" type="slidenum">
              <a:rPr lang="en-US" altLang="zh-TW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9590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1006765"/>
            <a:ext cx="5627688" cy="5851236"/>
          </a:xfrm>
        </p:spPr>
        <p:txBody>
          <a:bodyPr/>
          <a:lstStyle/>
          <a:p>
            <a:pPr eaLnBrk="1" hangingPunct="1">
              <a:lnSpc>
                <a:spcPct val="140000"/>
              </a:lnSpc>
              <a:buFontTx/>
              <a:buNone/>
            </a:pPr>
            <a:r>
              <a:rPr lang="zh-TW" altLang="en-US" dirty="0" smtClean="0">
                <a:latin typeface="Times New Roman" pitchFamily="18" charset="0"/>
              </a:rPr>
              <a:t>球窩關節</a:t>
            </a:r>
          </a:p>
          <a:p>
            <a:pPr eaLnBrk="1" hangingPunct="1">
              <a:lnSpc>
                <a:spcPct val="140000"/>
              </a:lnSpc>
              <a:buFontTx/>
              <a:buNone/>
            </a:pPr>
            <a:r>
              <a:rPr lang="zh-TW" altLang="en-US" dirty="0" smtClean="0">
                <a:latin typeface="Times New Roman" pitchFamily="18" charset="0"/>
              </a:rPr>
              <a:t>結構穩定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41"/>
            <a:ext cx="3218688" cy="564346"/>
          </a:xfrm>
        </p:spPr>
        <p:txBody>
          <a:bodyPr/>
          <a:lstStyle/>
          <a:p>
            <a:pPr eaLnBrk="1" hangingPunct="1"/>
            <a:r>
              <a:rPr lang="zh-TW" altLang="en-US" dirty="0" smtClean="0">
                <a:latin typeface="Times New Roman" pitchFamily="18" charset="0"/>
              </a:rPr>
              <a:t>髖關節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4013"/>
            <a:ext cx="2948853" cy="31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853" y="3311586"/>
            <a:ext cx="2951150" cy="3119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2" r="20679" b="4497"/>
          <a:stretch>
            <a:fillRect/>
          </a:stretch>
        </p:blipFill>
        <p:spPr bwMode="auto">
          <a:xfrm>
            <a:off x="3675888" y="0"/>
            <a:ext cx="2048949" cy="3118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8" r="17964" b="5504"/>
          <a:stretch>
            <a:fillRect/>
          </a:stretch>
        </p:blipFill>
        <p:spPr bwMode="auto">
          <a:xfrm>
            <a:off x="6447367" y="993478"/>
            <a:ext cx="2496158" cy="3877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BE001879-122A-41BF-9C25-94802BE7ABDC}" type="slidenum">
              <a:rPr lang="en-US" altLang="zh-TW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7475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585216"/>
            <a:ext cx="6013450" cy="586797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zh-TW" altLang="en-US" sz="2800" dirty="0" smtClean="0"/>
              <a:t>股骨是身上最長、最大、最強的骨骼</a:t>
            </a:r>
          </a:p>
          <a:p>
            <a:pPr eaLnBrk="1" hangingPunct="1">
              <a:buFontTx/>
              <a:buNone/>
            </a:pPr>
            <a:r>
              <a:rPr lang="zh-TW" altLang="en-US" sz="2800" dirty="0" smtClean="0"/>
              <a:t>股骨自髖以下為向內排列</a:t>
            </a:r>
          </a:p>
          <a:p>
            <a:pPr eaLnBrk="1" hangingPunct="1">
              <a:buFontTx/>
              <a:buNone/>
            </a:pPr>
            <a:r>
              <a:rPr lang="zh-TW" altLang="en-US" sz="2800" dirty="0" smtClean="0"/>
              <a:t>→跑、走時，單腳著地，</a:t>
            </a:r>
            <a:endParaRPr lang="en-US" altLang="zh-TW" sz="2800" dirty="0" smtClean="0"/>
          </a:p>
          <a:p>
            <a:pPr eaLnBrk="1" hangingPunct="1">
              <a:buFontTx/>
              <a:buNone/>
            </a:pPr>
            <a:r>
              <a:rPr lang="zh-TW" altLang="en-US" sz="2800" dirty="0"/>
              <a:t>　</a:t>
            </a:r>
            <a:r>
              <a:rPr lang="zh-TW" altLang="en-US" sz="2800" dirty="0" smtClean="0"/>
              <a:t>使位於身體重心正下方</a:t>
            </a:r>
          </a:p>
          <a:p>
            <a:pPr eaLnBrk="1" hangingPunct="1">
              <a:buFontTx/>
              <a:buNone/>
            </a:pPr>
            <a:r>
              <a:rPr lang="zh-TW" altLang="en-US" sz="2800" dirty="0" smtClean="0"/>
              <a:t>  女性骨盆較寛，故其角度較大</a:t>
            </a:r>
          </a:p>
        </p:txBody>
      </p:sp>
      <p:pic>
        <p:nvPicPr>
          <p:cNvPr id="1331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4" r="10452" b="6462"/>
          <a:stretch>
            <a:fillRect/>
          </a:stretch>
        </p:blipFill>
        <p:spPr bwMode="auto">
          <a:xfrm>
            <a:off x="4139462" y="3576542"/>
            <a:ext cx="2271971" cy="3281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4" name="Picture 2" descr="ãBONEãçåçæå°çµæ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1" r="65382"/>
          <a:stretch/>
        </p:blipFill>
        <p:spPr bwMode="auto">
          <a:xfrm>
            <a:off x="6411433" y="-226266"/>
            <a:ext cx="2732567" cy="708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58" name="Picture 2" descr="ãè¦é«éç¯åè½ä¸è¯ãçåçæå°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9202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wolff's law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6" t="7282" b="9740"/>
          <a:stretch/>
        </p:blipFill>
        <p:spPr bwMode="auto">
          <a:xfrm>
            <a:off x="218152" y="3315867"/>
            <a:ext cx="3921310" cy="3561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BE001879-122A-41BF-9C25-94802BE7ABDC}" type="slidenum">
              <a:rPr lang="en-US" altLang="zh-TW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7111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011680"/>
            <a:ext cx="8229600" cy="3422333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zh-TW" altLang="en-US" dirty="0" smtClean="0"/>
              <a:t>嚴重的扭傷或甚至脫臼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zh-TW" altLang="en-US" dirty="0" smtClean="0"/>
              <a:t>→劇痛，無法負重或動彈不得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zh-TW" altLang="en-US" dirty="0" smtClean="0"/>
              <a:t>　躺臥在地，呈現屈髖、內旋姿勢</a:t>
            </a:r>
            <a:endParaRPr lang="en-US" altLang="zh-TW" dirty="0" smtClean="0"/>
          </a:p>
          <a:p>
            <a:pPr>
              <a:lnSpc>
                <a:spcPct val="140000"/>
              </a:lnSpc>
              <a:buNone/>
            </a:pPr>
            <a:r>
              <a:rPr lang="zh-TW" altLang="en-US" dirty="0"/>
              <a:t>若</a:t>
            </a:r>
            <a:r>
              <a:rPr lang="zh-TW" altLang="en-US" dirty="0" smtClean="0"/>
              <a:t>有骨盆或大腿骨折</a:t>
            </a:r>
            <a:r>
              <a:rPr lang="zh-TW" altLang="en-US" dirty="0"/>
              <a:t>，會有劇痛、大出血</a:t>
            </a:r>
          </a:p>
          <a:p>
            <a:pPr>
              <a:lnSpc>
                <a:spcPct val="140000"/>
              </a:lnSpc>
              <a:buNone/>
            </a:pPr>
            <a:r>
              <a:rPr lang="zh-TW" altLang="en-US" dirty="0"/>
              <a:t>         →可能出現低血容性休克</a:t>
            </a:r>
            <a:endParaRPr lang="en-US" altLang="zh-TW" dirty="0" smtClean="0"/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zh-TW" altLang="en-US" dirty="0" smtClean="0"/>
          </a:p>
        </p:txBody>
      </p:sp>
      <p:graphicFrame>
        <p:nvGraphicFramePr>
          <p:cNvPr id="6246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914584"/>
              </p:ext>
            </p:extLst>
          </p:nvPr>
        </p:nvGraphicFramePr>
        <p:xfrm>
          <a:off x="6791326" y="0"/>
          <a:ext cx="2595562" cy="414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82" name="PhotoImpact" r:id="rId3" imgW="1495238" imgH="2390476" progId="PI3.Image">
                  <p:embed/>
                </p:oleObj>
              </mc:Choice>
              <mc:Fallback>
                <p:oleObj name="PhotoImpact" r:id="rId3" imgW="1495238" imgH="2390476" progId="PI3.Image">
                  <p:embed/>
                  <p:pic>
                    <p:nvPicPr>
                      <p:cNvPr id="6246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1326" y="0"/>
                        <a:ext cx="2595562" cy="414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68" name="AutoShape 9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4597" y="202407"/>
            <a:ext cx="5941631" cy="171145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algn="l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zh-TW" sz="3200" b="0" i="0" u="none" strike="noStrike" kern="1200" cap="none" spc="0" baseline="0">
                <a:solidFill>
                  <a:srgbClr val="0000FF"/>
                </a:solidFill>
                <a:uFillTx/>
                <a:latin typeface="標楷體" pitchFamily="65"/>
                <a:ea typeface="標楷體" pitchFamily="65"/>
                <a:cs typeface="標楷體" pitchFamily="65"/>
              </a:defRPr>
            </a:lvl1pPr>
            <a:lvl2pPr marL="742950" marR="0" lvl="1" indent="-285750" algn="l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 pitchFamily="34"/>
              <a:buChar char="–"/>
              <a:tabLst/>
              <a:defRPr lang="zh-TW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2pPr>
            <a:lvl3pPr marL="1143000" marR="0" lvl="2" indent="-228600" algn="l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zh-TW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3pPr>
            <a:lvl4pPr marL="1600200" marR="0" lvl="3" indent="-22860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–"/>
              <a:tabLst/>
              <a:defRPr lang="zh-TW" sz="2000" b="0" i="0" u="none" strike="noStrike" kern="1200" cap="none" spc="0" baseline="0"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4pPr>
            <a:lvl5pPr marL="2057400" marR="0" lvl="4" indent="-22860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»"/>
              <a:tabLst/>
              <a:defRPr lang="zh-TW" sz="2000" b="0" i="0" u="none" strike="noStrike" kern="1200" cap="none" spc="0" baseline="0"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Tx/>
              <a:buNone/>
            </a:pPr>
            <a:r>
              <a:rPr lang="zh-TW" altLang="en-US" dirty="0" smtClean="0">
                <a:solidFill>
                  <a:srgbClr val="002060"/>
                </a:solidFill>
              </a:rPr>
              <a:t>骨折、扭傷與脫臼極少發生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zh-TW" altLang="en-US" dirty="0" smtClean="0">
                <a:solidFill>
                  <a:srgbClr val="002060"/>
                </a:solidFill>
              </a:rPr>
              <a:t>    除非是劇烈的衝撞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BE001879-122A-41BF-9C25-94802BE7ABDC}" type="slidenum">
              <a:rPr lang="en-US" altLang="zh-TW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9234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課程名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課程名稱</Template>
  <TotalTime>6905</TotalTime>
  <Words>660</Words>
  <Application>Microsoft Office PowerPoint</Application>
  <PresentationFormat>如螢幕大小 (4:3)</PresentationFormat>
  <Paragraphs>128</Paragraphs>
  <Slides>24</Slides>
  <Notes>0</Notes>
  <HiddenSlides>0</HiddenSlides>
  <MMClips>5</MMClips>
  <ScaleCrop>false</ScaleCrop>
  <HeadingPairs>
    <vt:vector size="8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33" baseType="lpstr">
      <vt:lpstr>SimSun</vt:lpstr>
      <vt:lpstr>新細明體</vt:lpstr>
      <vt:lpstr>標楷體</vt:lpstr>
      <vt:lpstr>Arial</vt:lpstr>
      <vt:lpstr>Calibri</vt:lpstr>
      <vt:lpstr>Times New Roman</vt:lpstr>
      <vt:lpstr>Wingdings</vt:lpstr>
      <vt:lpstr>課程名稱</vt:lpstr>
      <vt:lpstr>PhotoImpact</vt:lpstr>
      <vt:lpstr>運動傷害與急救</vt:lpstr>
      <vt:lpstr>骨骼結構</vt:lpstr>
      <vt:lpstr>骨盆</vt:lpstr>
      <vt:lpstr>PowerPoint 簡報</vt:lpstr>
      <vt:lpstr>薦髂關節</vt:lpstr>
      <vt:lpstr>薦髂關節扭傷</vt:lpstr>
      <vt:lpstr>髖關節</vt:lpstr>
      <vt:lpstr>PowerPoint 簡報</vt:lpstr>
      <vt:lpstr>PowerPoint 簡報</vt:lpstr>
      <vt:lpstr>PowerPoint 簡報</vt:lpstr>
      <vt:lpstr>關節活動</vt:lpstr>
      <vt:lpstr>股四頭肌撞傷 </vt:lpstr>
      <vt:lpstr>肌肉拉傷</vt:lpstr>
      <vt:lpstr>內收肌拉傷</vt:lpstr>
      <vt:lpstr>腿後肌拉傷的處理</vt:lpstr>
      <vt:lpstr>腿後肌離心肌力訓練</vt:lpstr>
      <vt:lpstr>預防腿後肌緊繃與拉傷  屈髖肌柔軟度 （髂腰肌）</vt:lpstr>
      <vt:lpstr>喚醒臀肌 減少背肌及腿後肌代償</vt:lpstr>
      <vt:lpstr>骨盆是整體姿勢穩定度的基礎與根基</vt:lpstr>
      <vt:lpstr>骨盆是整體姿勢穩定度　　的基礎與根基</vt:lpstr>
      <vt:lpstr>簡易自我篩檢</vt:lpstr>
      <vt:lpstr>預防腿後肌緊繃與拉傷  屈髖肌柔軟度 （髂腰肌）</vt:lpstr>
      <vt:lpstr>喚醒臀肌 減少背肌及腿後肌代償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課程名稱</dc:title>
  <dc:creator>BPC</dc:creator>
  <cp:lastModifiedBy>Windows User</cp:lastModifiedBy>
  <cp:revision>86</cp:revision>
  <dcterms:created xsi:type="dcterms:W3CDTF">2017-11-07T02:54:43Z</dcterms:created>
  <dcterms:modified xsi:type="dcterms:W3CDTF">2018-08-06T00:33:48Z</dcterms:modified>
</cp:coreProperties>
</file>