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19"/>
  </p:notesMasterIdLst>
  <p:sldIdLst>
    <p:sldId id="261" r:id="rId3"/>
    <p:sldId id="259" r:id="rId4"/>
    <p:sldId id="263" r:id="rId5"/>
    <p:sldId id="267" r:id="rId6"/>
    <p:sldId id="268" r:id="rId7"/>
    <p:sldId id="264" r:id="rId8"/>
    <p:sldId id="269" r:id="rId9"/>
    <p:sldId id="270" r:id="rId10"/>
    <p:sldId id="272" r:id="rId11"/>
    <p:sldId id="265" r:id="rId12"/>
    <p:sldId id="271" r:id="rId13"/>
    <p:sldId id="266" r:id="rId14"/>
    <p:sldId id="273" r:id="rId15"/>
    <p:sldId id="274" r:id="rId16"/>
    <p:sldId id="275" r:id="rId17"/>
    <p:sldId id="276" r:id="rId18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31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09F6B40-9388-43B3-941A-0D7EF221EE30}" type="datetimeFigureOut">
              <a:rPr lang="zh-TW" altLang="en-US" smtClean="0"/>
              <a:t>2018/8/15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E72E78-7AF6-4497-8081-2CE290838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8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26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81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2018/8/15</a:t>
            </a:fld>
            <a:endParaRPr lang="zh-TW" alt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52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2018/8/15</a:t>
            </a:fld>
            <a:endParaRPr lang="zh-TW" alt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49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70A433CC-F972-485A-B8E2-83829DF8449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669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0449E22B-7CFF-42B5-A996-209CF0FA2B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267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83BE18C-E497-4035-AC54-83ED1E1557EE}" type="datetimeFigureOut">
              <a:rPr lang="zh-TW" altLang="en-US"/>
              <a:pPr>
                <a:defRPr/>
              </a:pPr>
              <a:t>2018/8/15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81E545D-C366-4015-8925-629C19DAAA2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595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2F60A922-8B8A-462A-B0D2-A1E85BF09F93}" type="datetimeFigureOut">
              <a:rPr lang="zh-TW" altLang="en-US"/>
              <a:pPr>
                <a:defRPr/>
              </a:pPr>
              <a:t>2018/8/15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73760BF-F8C4-4249-8E79-E61D285EA39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15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fld id="{583945B1-C047-45E4-9316-4EB77234EF15}" type="datetimeFigureOut">
              <a:rPr lang="zh-TW" altLang="en-US" smtClean="0"/>
              <a:t>2018/8/15</a:t>
            </a:fld>
            <a:endParaRPr lang="zh-TW" alt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937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F1D4BB26-3D70-4E1B-BB71-22F3E5D0F56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504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/>
          <a:srcRect l="12602" r="12557" b="295"/>
          <a:stretch/>
        </p:blipFill>
        <p:spPr>
          <a:xfrm>
            <a:off x="0" y="12364"/>
            <a:ext cx="9144000" cy="6850334"/>
          </a:xfrm>
          <a:prstGeom prst="rect">
            <a:avLst/>
          </a:prstGeom>
        </p:spPr>
      </p:pic>
      <p:sp>
        <p:nvSpPr>
          <p:cNvPr id="10" name="標題 9"/>
          <p:cNvSpPr>
            <a:spLocks noGrp="1"/>
          </p:cNvSpPr>
          <p:nvPr>
            <p:ph type="ctrTitle"/>
          </p:nvPr>
        </p:nvSpPr>
        <p:spPr>
          <a:xfrm>
            <a:off x="-114300" y="2683589"/>
            <a:ext cx="9258300" cy="490199"/>
          </a:xfrm>
        </p:spPr>
        <p:txBody>
          <a:bodyPr/>
          <a:lstStyle/>
          <a:p>
            <a:pPr algn="ctr">
              <a:lnSpc>
                <a:spcPts val="3000"/>
              </a:lnSpc>
            </a:pPr>
            <a:r>
              <a:rPr lang="zh-TW" altLang="en-US" sz="3600" b="1" dirty="0">
                <a:solidFill>
                  <a:srgbClr val="FF0000"/>
                </a:solidFill>
              </a:rPr>
              <a:t>優秀運動選手學業學習 </a:t>
            </a:r>
            <a:r>
              <a:rPr lang="en-US" altLang="zh-TW" sz="3600" b="1" dirty="0">
                <a:solidFill>
                  <a:srgbClr val="FF0000"/>
                </a:solidFill>
              </a:rPr>
              <a:t>E </a:t>
            </a:r>
            <a:r>
              <a:rPr lang="zh-TW" altLang="en-US" sz="3600" b="1">
                <a:solidFill>
                  <a:srgbClr val="FF0000"/>
                </a:solidFill>
              </a:rPr>
              <a:t>化計畫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副標題 10"/>
          <p:cNvSpPr>
            <a:spLocks noGrp="1"/>
          </p:cNvSpPr>
          <p:nvPr>
            <p:ph type="subTitle" idx="1"/>
          </p:nvPr>
        </p:nvSpPr>
        <p:spPr>
          <a:xfrm>
            <a:off x="1283380" y="5119139"/>
            <a:ext cx="6858000" cy="794064"/>
          </a:xfrm>
        </p:spPr>
        <p:txBody>
          <a:bodyPr/>
          <a:lstStyle/>
          <a:p>
            <a:pPr algn="ctr"/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授課講師：何仁育</a:t>
            </a:r>
            <a:endParaRPr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/>
          </a:p>
        </p:txBody>
      </p:sp>
      <p:sp>
        <p:nvSpPr>
          <p:cNvPr id="17" name="標題 9"/>
          <p:cNvSpPr txBox="1">
            <a:spLocks/>
          </p:cNvSpPr>
          <p:nvPr/>
        </p:nvSpPr>
        <p:spPr bwMode="auto">
          <a:xfrm>
            <a:off x="1143000" y="3708674"/>
            <a:ext cx="685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2">
                    <a:lumMod val="75000"/>
                  </a:schemeClr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5pPr>
            <a:lvl6pPr marL="3429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6pPr>
            <a:lvl7pPr marL="685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7pPr>
            <a:lvl8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8pPr>
            <a:lvl9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9pPr>
          </a:lstStyle>
          <a:p>
            <a:pPr algn="ctr"/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課程名</a:t>
            </a:r>
            <a:r>
              <a:rPr lang="zh-TW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稱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zh-TW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肌力和爆發力的</a:t>
            </a:r>
            <a:r>
              <a:rPr lang="zh-TW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發展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(5)</a:t>
            </a:r>
            <a:endParaRPr lang="zh-TW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43124" y="6241143"/>
            <a:ext cx="943428" cy="6168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6920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訓練頻率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8"/>
            <a:ext cx="8229600" cy="42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訓練</a:t>
            </a:r>
            <a:r>
              <a:rPr lang="zh-TW" altLang="zh-TW" sz="2800" dirty="0"/>
              <a:t>頻率是指某肌肉群每週進行的訓練次數，或運動員訓練全身的次數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新手或中水準重訓運動員 → 每週</a:t>
            </a:r>
            <a:r>
              <a:rPr lang="en-US" altLang="zh-TW" sz="2800" dirty="0"/>
              <a:t>2-3</a:t>
            </a:r>
            <a:r>
              <a:rPr lang="zh-TW" altLang="zh-TW" sz="2800" dirty="0"/>
              <a:t>天的</a:t>
            </a:r>
            <a:r>
              <a:rPr lang="zh-TW" altLang="zh-TW" sz="2800" dirty="0" smtClean="0"/>
              <a:t>訓練似乎</a:t>
            </a:r>
            <a:r>
              <a:rPr lang="zh-TW" altLang="zh-TW" sz="2800" dirty="0"/>
              <a:t>是最為</a:t>
            </a:r>
            <a:r>
              <a:rPr lang="zh-TW" altLang="zh-TW" sz="2800" dirty="0" smtClean="0"/>
              <a:t>恰當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進階選手應該進行較高頻率的</a:t>
            </a:r>
            <a:r>
              <a:rPr lang="zh-TW" altLang="zh-TW" sz="2800" dirty="0" smtClean="0"/>
              <a:t>訓練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→ 可</a:t>
            </a:r>
            <a:r>
              <a:rPr lang="zh-TW" altLang="zh-TW" sz="2800" dirty="0" smtClean="0"/>
              <a:t>透過</a:t>
            </a:r>
            <a:r>
              <a:rPr lang="zh-TW" altLang="zh-TW" sz="2800" dirty="0"/>
              <a:t>訓練量的設計，縮短每一訓練課的時間，使得每天安排多次的訓練</a:t>
            </a:r>
            <a:r>
              <a:rPr lang="zh-TW" altLang="zh-TW" sz="2800" dirty="0" smtClean="0"/>
              <a:t>課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221811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訓練頻率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8"/>
            <a:ext cx="8229600" cy="42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學者</a:t>
            </a:r>
            <a:r>
              <a:rPr lang="zh-TW" altLang="zh-TW" sz="2800" dirty="0"/>
              <a:t>建議每天多次訓練課，可以使參與競賽的舉重選手，獲得最佳</a:t>
            </a:r>
            <a:r>
              <a:rPr lang="zh-TW" altLang="zh-TW" sz="2800" dirty="0" smtClean="0"/>
              <a:t>表現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可以將訓練量分成時間較短的訓練課，接著在休息期間安排復原</a:t>
            </a:r>
            <a:endParaRPr lang="en-US" altLang="zh-TW" sz="2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最佳的訓練頻率受到許多因素的</a:t>
            </a:r>
            <a:r>
              <a:rPr lang="zh-TW" altLang="zh-TW" sz="2800" dirty="0" smtClean="0"/>
              <a:t>影響</a:t>
            </a:r>
            <a:r>
              <a:rPr lang="zh-TW" altLang="en-US" sz="2800" dirty="0" smtClean="0"/>
              <a:t>：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訓練</a:t>
            </a:r>
            <a:r>
              <a:rPr lang="zh-TW" altLang="zh-TW" sz="2800" dirty="0"/>
              <a:t>水準、肌力訓練類型、週期化訓練階段</a:t>
            </a:r>
            <a:r>
              <a:rPr lang="en-US" altLang="zh-TW" sz="2800" dirty="0"/>
              <a:t>(</a:t>
            </a:r>
            <a:r>
              <a:rPr lang="zh-TW" altLang="zh-TW" sz="2800" dirty="0"/>
              <a:t>準備階段的訓練頻率明顯大於比賽階段</a:t>
            </a:r>
            <a:r>
              <a:rPr lang="en-US" altLang="zh-TW" sz="2800" dirty="0"/>
              <a:t>)</a:t>
            </a:r>
            <a:r>
              <a:rPr lang="zh-TW" altLang="zh-TW" sz="2800" dirty="0"/>
              <a:t>、運動員的訓練</a:t>
            </a:r>
            <a:r>
              <a:rPr lang="zh-TW" altLang="zh-TW" sz="2800" dirty="0" smtClean="0"/>
              <a:t>目標等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832003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負荷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764312"/>
            <a:ext cx="8229600" cy="2376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u="sng" dirty="0"/>
              <a:t>平頂金字塔式</a:t>
            </a:r>
            <a:r>
              <a:rPr lang="zh-TW" altLang="zh-TW" sz="2800" dirty="0"/>
              <a:t>：刺激最大力量的最有效負荷形式</a:t>
            </a:r>
            <a:r>
              <a:rPr lang="zh-TW" altLang="zh-TW" sz="2800" dirty="0" smtClean="0"/>
              <a:t>。</a:t>
            </a:r>
            <a:r>
              <a:rPr lang="zh-TW" altLang="en-US" sz="2800" dirty="0" smtClean="0"/>
              <a:t>先熱</a:t>
            </a:r>
            <a:r>
              <a:rPr lang="zh-TW" altLang="zh-TW" sz="2800" dirty="0" smtClean="0"/>
              <a:t>身，</a:t>
            </a:r>
            <a:r>
              <a:rPr lang="zh-TW" altLang="en-US" sz="2800" dirty="0" smtClean="0"/>
              <a:t>再</a:t>
            </a:r>
            <a:r>
              <a:rPr lang="zh-TW" altLang="zh-TW" sz="2800" dirty="0" smtClean="0"/>
              <a:t>逐漸</a:t>
            </a:r>
            <a:r>
              <a:rPr lang="zh-TW" altLang="zh-TW" sz="2800" dirty="0"/>
              <a:t>增加負荷至目標的強度；然後執行此一強度幾回合後，接著，最後一回合時，負荷</a:t>
            </a:r>
            <a:r>
              <a:rPr lang="zh-TW" altLang="zh-TW" sz="2800" dirty="0" smtClean="0"/>
              <a:t>下降。</a:t>
            </a:r>
            <a:r>
              <a:rPr lang="zh-TW" altLang="zh-TW" sz="2800" dirty="0"/>
              <a:t>此方法的目標負荷介於</a:t>
            </a:r>
            <a:r>
              <a:rPr lang="en-US" altLang="zh-TW" sz="2800" dirty="0"/>
              <a:t>80-100%</a:t>
            </a:r>
            <a:r>
              <a:rPr lang="zh-TW" altLang="zh-TW" sz="2800" dirty="0"/>
              <a:t>最大肌力，此時運動員的目標是為了訓練最大肌力。</a:t>
            </a:r>
          </a:p>
        </p:txBody>
      </p:sp>
      <p:pic>
        <p:nvPicPr>
          <p:cNvPr id="5" name="Picture 2" descr="D:\工作站\藝軒\jpg\10\表10-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277264"/>
            <a:ext cx="8504237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014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負荷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855097"/>
            <a:ext cx="8229600" cy="180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u="sng" dirty="0"/>
              <a:t>上升金字塔式</a:t>
            </a:r>
            <a:r>
              <a:rPr lang="zh-TW" altLang="zh-TW" sz="2800" dirty="0"/>
              <a:t>：隨著每一回合的進行，逐漸增加</a:t>
            </a:r>
            <a:r>
              <a:rPr lang="en-US" altLang="zh-TW" sz="2800" dirty="0"/>
              <a:t>1RM</a:t>
            </a:r>
            <a:r>
              <a:rPr lang="zh-TW" altLang="zh-TW" sz="2800" dirty="0"/>
              <a:t>百分比負荷，直到最大負荷，強度上升的過程中，每一回合的重覆次數亦隨之</a:t>
            </a:r>
            <a:r>
              <a:rPr lang="zh-TW" altLang="zh-TW" sz="2800" dirty="0" smtClean="0"/>
              <a:t>下降。建議增加</a:t>
            </a:r>
            <a:r>
              <a:rPr lang="zh-TW" altLang="zh-TW" sz="2800" dirty="0"/>
              <a:t>的負荷範圍為</a:t>
            </a:r>
            <a:r>
              <a:rPr lang="en-US" altLang="zh-TW" sz="2800" dirty="0"/>
              <a:t>10-15%</a:t>
            </a:r>
            <a:r>
              <a:rPr lang="zh-TW" altLang="zh-TW" sz="2800" dirty="0"/>
              <a:t>，以不超過</a:t>
            </a:r>
            <a:r>
              <a:rPr lang="en-US" altLang="zh-TW" sz="2800" dirty="0"/>
              <a:t>15%</a:t>
            </a:r>
            <a:r>
              <a:rPr lang="zh-TW" altLang="zh-TW" sz="2800" dirty="0"/>
              <a:t>為原則。</a:t>
            </a:r>
          </a:p>
        </p:txBody>
      </p:sp>
      <p:pic>
        <p:nvPicPr>
          <p:cNvPr id="5" name="Picture 2" descr="D:\工作站\藝軒\jpg\10\表10-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25" y="4054415"/>
            <a:ext cx="8402638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235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19492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負荷形式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43209"/>
            <a:ext cx="8229600" cy="2885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u="sng" dirty="0"/>
              <a:t>雙金字塔式</a:t>
            </a:r>
            <a:r>
              <a:rPr lang="zh-TW" altLang="zh-TW" sz="2800" dirty="0" smtClean="0"/>
              <a:t>：阻力</a:t>
            </a:r>
            <a:r>
              <a:rPr lang="zh-TW" altLang="zh-TW" sz="2800" dirty="0"/>
              <a:t>逐漸增加至最大負荷，然後負荷隨之逐漸下降</a:t>
            </a:r>
            <a:r>
              <a:rPr lang="zh-TW" altLang="zh-TW" sz="2800" dirty="0" smtClean="0"/>
              <a:t>。採兩</a:t>
            </a:r>
            <a:r>
              <a:rPr lang="zh-TW" altLang="en-US" sz="2800" dirty="0" smtClean="0"/>
              <a:t>種</a:t>
            </a:r>
            <a:r>
              <a:rPr lang="zh-TW" altLang="zh-TW" sz="2800" dirty="0" smtClean="0"/>
              <a:t>訓練</a:t>
            </a:r>
            <a:r>
              <a:rPr lang="zh-TW" altLang="zh-TW" sz="2800" dirty="0"/>
              <a:t>量</a:t>
            </a:r>
            <a:r>
              <a:rPr lang="zh-TW" altLang="zh-TW" sz="2800" dirty="0" smtClean="0"/>
              <a:t>形式。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 smtClean="0"/>
              <a:t>重覆</a:t>
            </a:r>
            <a:r>
              <a:rPr lang="zh-TW" altLang="zh-TW" sz="2400" dirty="0"/>
              <a:t>次數隨著強度的增加而下降</a:t>
            </a:r>
            <a:r>
              <a:rPr lang="zh-TW" altLang="zh-TW" sz="2400" dirty="0" smtClean="0"/>
              <a:t>；重覆</a:t>
            </a:r>
            <a:r>
              <a:rPr lang="zh-TW" altLang="zh-TW" sz="2400" dirty="0"/>
              <a:t>次數隨著強度的下降而</a:t>
            </a:r>
            <a:r>
              <a:rPr lang="zh-TW" altLang="zh-TW" sz="2400" dirty="0" smtClean="0"/>
              <a:t>增加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 smtClean="0"/>
              <a:t>維持</a:t>
            </a:r>
            <a:r>
              <a:rPr lang="zh-TW" altLang="zh-TW" sz="2400" dirty="0"/>
              <a:t>一成不變的訓練量，通常是重覆</a:t>
            </a:r>
            <a:r>
              <a:rPr lang="en-US" altLang="zh-TW" sz="2400" dirty="0"/>
              <a:t>1</a:t>
            </a:r>
            <a:r>
              <a:rPr lang="zh-TW" altLang="zh-TW" sz="2400" dirty="0"/>
              <a:t>次，負荷則是採用上升強度，隨之採用下降強度</a:t>
            </a:r>
            <a:endParaRPr lang="en-US" altLang="zh-TW" sz="2400" b="1" dirty="0" smtClean="0"/>
          </a:p>
        </p:txBody>
      </p:sp>
      <p:pic>
        <p:nvPicPr>
          <p:cNvPr id="5" name="Picture 2" descr="D:\工作站\藝軒\jpg\10\表10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38755"/>
            <a:ext cx="8410575" cy="253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5332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負荷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9"/>
            <a:ext cx="8229600" cy="188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u="sng" dirty="0"/>
              <a:t>偏態金字塔式</a:t>
            </a:r>
            <a:r>
              <a:rPr lang="zh-TW" altLang="zh-TW" sz="2800" dirty="0"/>
              <a:t>：改善雙金字塔的負荷形式，強度隨一系列回合而增加，而最後一回合，強度</a:t>
            </a:r>
            <a:r>
              <a:rPr lang="zh-TW" altLang="zh-TW" sz="2800" dirty="0" smtClean="0"/>
              <a:t>下降</a:t>
            </a:r>
            <a:r>
              <a:rPr lang="zh-TW" altLang="en-US" sz="2800" dirty="0" smtClean="0"/>
              <a:t>。</a:t>
            </a:r>
            <a:r>
              <a:rPr lang="zh-TW" altLang="zh-TW" sz="2800" dirty="0" smtClean="0"/>
              <a:t>最後</a:t>
            </a:r>
            <a:r>
              <a:rPr lang="zh-TW" altLang="zh-TW" sz="2800" dirty="0"/>
              <a:t>一回合強度的下降，必須能夠產生激活後增強作用。</a:t>
            </a:r>
          </a:p>
        </p:txBody>
      </p:sp>
      <p:pic>
        <p:nvPicPr>
          <p:cNvPr id="5" name="Picture 2" descr="D:\工作站\藝軒\jpg\10\表10-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88" y="4084608"/>
            <a:ext cx="8342312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030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2" y="410584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負荷形式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19256"/>
            <a:ext cx="8229600" cy="1461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u="sng" dirty="0" smtClean="0"/>
              <a:t>波浪</a:t>
            </a:r>
            <a:r>
              <a:rPr lang="zh-TW" altLang="zh-TW" sz="2800" b="1" u="sng" dirty="0"/>
              <a:t>負荷模式</a:t>
            </a:r>
            <a:r>
              <a:rPr lang="zh-TW" altLang="zh-TW" sz="2800" dirty="0" smtClean="0"/>
              <a:t>：訓練</a:t>
            </a:r>
            <a:r>
              <a:rPr lang="zh-TW" altLang="zh-TW" sz="2800" dirty="0"/>
              <a:t>負荷以波浪的形式增加</a:t>
            </a:r>
            <a:r>
              <a:rPr lang="zh-TW" altLang="zh-TW" sz="2800" dirty="0" smtClean="0"/>
              <a:t>負荷，</a:t>
            </a:r>
            <a:r>
              <a:rPr lang="zh-TW" altLang="zh-TW" sz="2800" dirty="0"/>
              <a:t>此種形式可能有效，因為高負荷後採用低負荷，可以激活後增強</a:t>
            </a:r>
            <a:r>
              <a:rPr lang="zh-TW" altLang="zh-TW" sz="2800" dirty="0" smtClean="0"/>
              <a:t>作用。</a:t>
            </a:r>
            <a:endParaRPr lang="zh-TW" altLang="zh-TW" sz="2800" dirty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  <p:pic>
        <p:nvPicPr>
          <p:cNvPr id="5" name="Picture 2" descr="D:\工作站\藝軒\jpg\10\表10-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29" y="3001992"/>
            <a:ext cx="8353425" cy="3407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447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0292" y="1143293"/>
            <a:ext cx="8229600" cy="52575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訓練變項的運用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訓練量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訓練強度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重覆次數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回合數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休息時間</a:t>
            </a:r>
            <a:endParaRPr lang="en-US" altLang="zh-TW" sz="3200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訓練動作的安排順序</a:t>
            </a:r>
            <a:endParaRPr lang="en-US" altLang="zh-TW" sz="3200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訓練頻率</a:t>
            </a:r>
            <a:endParaRPr lang="en-US" altLang="zh-TW" sz="3200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負荷形式</a:t>
            </a:r>
            <a:endParaRPr lang="en-US" altLang="zh-TW" sz="3200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0355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本講綱要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03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休息時間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816070"/>
            <a:ext cx="8229600" cy="42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回合間的休息時間是訓練負荷、訓練目標、訓練類型及訓練動作瞬發性之函數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回合間的休息時間長短，對於能量之</a:t>
            </a:r>
            <a:r>
              <a:rPr lang="zh-TW" altLang="zh-TW" sz="2800" dirty="0" smtClean="0"/>
              <a:t>恢復</a:t>
            </a:r>
            <a:r>
              <a:rPr lang="en-US" altLang="zh-TW" sz="2800" dirty="0" smtClean="0"/>
              <a:t> (ATP</a:t>
            </a:r>
            <a:r>
              <a:rPr lang="zh-TW" altLang="en-US" sz="2800" dirty="0" smtClean="0"/>
              <a:t>與</a:t>
            </a:r>
            <a:r>
              <a:rPr lang="en-US" altLang="zh-TW" sz="2800" dirty="0" err="1" smtClean="0"/>
              <a:t>PCr</a:t>
            </a:r>
            <a:r>
              <a:rPr lang="en-US" altLang="zh-TW" sz="2800" dirty="0" smtClean="0"/>
              <a:t>)</a:t>
            </a:r>
            <a:r>
              <a:rPr lang="zh-TW" altLang="zh-TW" sz="2800" dirty="0" smtClean="0"/>
              <a:t>，</a:t>
            </a:r>
            <a:r>
              <a:rPr lang="zh-TW" altLang="zh-TW" sz="2800" dirty="0"/>
              <a:t>扮演著關鍵</a:t>
            </a:r>
            <a:r>
              <a:rPr lang="zh-TW" altLang="zh-TW" sz="2800" dirty="0" smtClean="0"/>
              <a:t>角色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休息</a:t>
            </a:r>
            <a:r>
              <a:rPr lang="zh-TW" altLang="en-US" sz="2800" dirty="0" smtClean="0"/>
              <a:t>時間</a:t>
            </a:r>
            <a:r>
              <a:rPr lang="zh-TW" altLang="zh-TW" sz="2800" dirty="0" smtClean="0"/>
              <a:t>少於</a:t>
            </a:r>
            <a:r>
              <a:rPr lang="zh-TW" altLang="zh-TW" sz="2800" dirty="0"/>
              <a:t>一分鐘</a:t>
            </a:r>
            <a:r>
              <a:rPr lang="zh-TW" altLang="zh-TW" sz="2800" dirty="0" smtClean="0"/>
              <a:t>，</a:t>
            </a:r>
            <a:r>
              <a:rPr lang="zh-TW" altLang="zh-TW" sz="2800" dirty="0"/>
              <a:t>無法使能量獲得完全的恢復，</a:t>
            </a:r>
            <a:r>
              <a:rPr lang="zh-TW" altLang="zh-TW" sz="2800" dirty="0" smtClean="0"/>
              <a:t>則</a:t>
            </a:r>
            <a:r>
              <a:rPr lang="zh-TW" altLang="zh-TW" sz="2800" dirty="0"/>
              <a:t>肌力與爆發力的發展下降</a:t>
            </a:r>
            <a:r>
              <a:rPr lang="en-US" altLang="zh-TW" sz="2800" dirty="0" smtClean="0"/>
              <a:t>12-44</a:t>
            </a:r>
            <a:r>
              <a:rPr lang="en-US" altLang="zh-TW" sz="2800" dirty="0"/>
              <a:t>%</a:t>
            </a:r>
            <a:r>
              <a:rPr lang="zh-TW" altLang="zh-TW" sz="2800" dirty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因此，</a:t>
            </a:r>
            <a:r>
              <a:rPr lang="zh-TW" altLang="zh-TW" sz="2800" dirty="0" smtClean="0"/>
              <a:t>運動員</a:t>
            </a:r>
            <a:r>
              <a:rPr lang="zh-TW" altLang="zh-TW" sz="2800" dirty="0"/>
              <a:t>進行肌力與爆發力訓練時，回合間的休息不得少於一分鐘，應採</a:t>
            </a:r>
            <a:r>
              <a:rPr lang="en-US" altLang="zh-TW" sz="2800" dirty="0"/>
              <a:t>2-5</a:t>
            </a:r>
            <a:r>
              <a:rPr lang="zh-TW" altLang="zh-TW" sz="2800" dirty="0"/>
              <a:t>分鐘的休息。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03862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休息時間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2035834"/>
            <a:ext cx="8229600" cy="4018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如果</a:t>
            </a:r>
            <a:r>
              <a:rPr lang="zh-TW" altLang="zh-TW" sz="2800" dirty="0" smtClean="0"/>
              <a:t>阻力</a:t>
            </a:r>
            <a:r>
              <a:rPr lang="zh-TW" altLang="zh-TW" sz="2800" dirty="0"/>
              <a:t>訓練是為了發展肌耐力，則休息時間宜</a:t>
            </a:r>
            <a:r>
              <a:rPr lang="zh-TW" altLang="zh-TW" sz="2800" dirty="0" smtClean="0"/>
              <a:t>短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生理適應包括粒線體跟微血管密度的增加，及提升緩衝能力</a:t>
            </a:r>
            <a:endParaRPr lang="en-US" altLang="zh-TW" sz="2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短休息時間的安排會顯著增加荷爾蒙，使肌肉</a:t>
            </a:r>
            <a:r>
              <a:rPr lang="zh-TW" altLang="zh-TW" sz="2800" dirty="0" smtClean="0"/>
              <a:t>增加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採用高重覆次數</a:t>
            </a:r>
            <a:r>
              <a:rPr lang="en-US" altLang="zh-TW" sz="2800" dirty="0"/>
              <a:t>(10RM)</a:t>
            </a:r>
            <a:r>
              <a:rPr lang="zh-TW" altLang="zh-TW" sz="2800" dirty="0"/>
              <a:t>、中負荷及回合之間安排短的休息</a:t>
            </a:r>
            <a:r>
              <a:rPr lang="zh-TW" altLang="zh-TW" sz="2800" dirty="0" smtClean="0"/>
              <a:t>時間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→ 生長激素濃度 ↑</a:t>
            </a:r>
            <a:endParaRPr lang="en-US" altLang="zh-TW" sz="2800" b="1" dirty="0"/>
          </a:p>
        </p:txBody>
      </p:sp>
    </p:spTree>
    <p:extLst>
      <p:ext uri="{BB962C8B-B14F-4D97-AF65-F5344CB8AC3E}">
        <p14:creationId xmlns:p14="http://schemas.microsoft.com/office/powerpoint/2010/main" val="1769375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806570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休息時間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49570"/>
            <a:ext cx="8229600" cy="410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當</a:t>
            </a:r>
            <a:r>
              <a:rPr lang="zh-TW" altLang="zh-TW" sz="2800" dirty="0"/>
              <a:t>休息時間如果過</a:t>
            </a:r>
            <a:r>
              <a:rPr lang="zh-TW" altLang="zh-TW" sz="2800" dirty="0" smtClean="0"/>
              <a:t>短</a:t>
            </a:r>
            <a:r>
              <a:rPr lang="zh-TW" altLang="en-US" sz="2800" dirty="0" smtClean="0"/>
              <a:t>，將</a:t>
            </a:r>
            <a:r>
              <a:rPr lang="zh-TW" altLang="zh-TW" sz="2800" dirty="0" smtClean="0"/>
              <a:t>導致</a:t>
            </a:r>
            <a:r>
              <a:rPr lang="zh-TW" altLang="zh-TW" sz="2800" dirty="0"/>
              <a:t>運動員的總作功量</a:t>
            </a:r>
            <a:r>
              <a:rPr lang="zh-TW" altLang="zh-TW" sz="2800" dirty="0" smtClean="0"/>
              <a:t>下降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學者</a:t>
            </a:r>
            <a:r>
              <a:rPr lang="zh-TW" altLang="zh-TW" sz="2800" dirty="0" smtClean="0"/>
              <a:t>認為訓練</a:t>
            </a:r>
            <a:r>
              <a:rPr lang="zh-TW" altLang="zh-TW" sz="2800" dirty="0"/>
              <a:t>所完成的總作功是刺激肌肉肥大的關鍵</a:t>
            </a:r>
            <a:endParaRPr lang="en-US" altLang="zh-TW" sz="2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教練</a:t>
            </a:r>
            <a:r>
              <a:rPr lang="zh-TW" altLang="zh-TW" sz="2800" dirty="0" smtClean="0"/>
              <a:t>應</a:t>
            </a:r>
            <a:r>
              <a:rPr lang="zh-TW" altLang="zh-TW" sz="2800" dirty="0"/>
              <a:t>根據不同運動員的恢復能力，安排不同的休息時間，以有效的增加肌肉質量。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774137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訓練動作的安排順序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8"/>
            <a:ext cx="8229600" cy="42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一次</a:t>
            </a:r>
            <a:r>
              <a:rPr lang="zh-TW" altLang="zh-TW" sz="2800" dirty="0"/>
              <a:t>訓練課程中，訓練動作的安排順序會影響訓練效率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先進行多關節及動用大肌肉群的動作或快速肌力</a:t>
            </a:r>
            <a:r>
              <a:rPr lang="zh-TW" altLang="zh-TW" sz="2800" dirty="0" smtClean="0"/>
              <a:t>動作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再</a:t>
            </a:r>
            <a:r>
              <a:rPr lang="zh-TW" altLang="zh-TW" sz="2800" dirty="0" smtClean="0"/>
              <a:t>進行</a:t>
            </a:r>
            <a:r>
              <a:rPr lang="zh-TW" altLang="zh-TW" sz="2800" dirty="0"/>
              <a:t>單關節及小肌肉群的動作</a:t>
            </a: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另一方面</a:t>
            </a:r>
            <a:r>
              <a:rPr lang="zh-TW" altLang="zh-TW" sz="2800" dirty="0"/>
              <a:t>，上半身與下半身動作輪替訓練，有利於</a:t>
            </a:r>
            <a:r>
              <a:rPr lang="zh-TW" altLang="zh-TW" sz="2800" dirty="0" smtClean="0"/>
              <a:t>恢復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但這種安排對於肌力與爆發力的發展是不恰當的</a:t>
            </a:r>
            <a:endParaRPr lang="en-US" altLang="zh-TW" sz="2800" b="1" dirty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861472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訓練動作的安排順序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8"/>
            <a:ext cx="8229600" cy="42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另一種安排動作順序的</a:t>
            </a:r>
            <a:r>
              <a:rPr lang="zh-TW" altLang="zh-TW" sz="2800" dirty="0" smtClean="0"/>
              <a:t>方法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→ </a:t>
            </a:r>
            <a:r>
              <a:rPr lang="zh-TW" altLang="zh-TW" sz="2800" dirty="0" smtClean="0"/>
              <a:t>預</a:t>
            </a:r>
            <a:r>
              <a:rPr lang="zh-TW" altLang="zh-TW" sz="2800" dirty="0"/>
              <a:t>耗動作的</a:t>
            </a:r>
            <a:r>
              <a:rPr lang="zh-TW" altLang="zh-TW" sz="2800" dirty="0" smtClean="0"/>
              <a:t>訓練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即訓練多關節大肌肉群之前，安排單關節大肌肉的動作，並使之</a:t>
            </a:r>
            <a:r>
              <a:rPr lang="zh-TW" altLang="zh-TW" sz="2800" dirty="0" smtClean="0"/>
              <a:t>疲勞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發展最大肌力與爆發力時，不宜採用預</a:t>
            </a:r>
            <a:r>
              <a:rPr lang="zh-TW" altLang="zh-TW" sz="2800" dirty="0" smtClean="0"/>
              <a:t>耗</a:t>
            </a:r>
            <a:r>
              <a:rPr lang="zh-TW" altLang="en-US" sz="2800" dirty="0" smtClean="0"/>
              <a:t>動作的</a:t>
            </a:r>
            <a:r>
              <a:rPr lang="zh-TW" altLang="zh-TW" sz="2800" dirty="0" smtClean="0"/>
              <a:t>訓練</a:t>
            </a:r>
            <a:r>
              <a:rPr lang="zh-TW" altLang="en-US" sz="2800" dirty="0" smtClean="0"/>
              <a:t>方式</a:t>
            </a:r>
            <a:endParaRPr lang="en-US" altLang="zh-TW" sz="2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運動員在發展最大肌力與爆發力時，進行瞬發運動項目</a:t>
            </a:r>
            <a:r>
              <a:rPr lang="zh-TW" altLang="zh-TW" sz="2800" dirty="0" smtClean="0"/>
              <a:t>之前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跳躍、短跑</a:t>
            </a:r>
            <a:r>
              <a:rPr lang="en-US" altLang="zh-TW" sz="2800" dirty="0"/>
              <a:t>)</a:t>
            </a:r>
            <a:r>
              <a:rPr lang="zh-TW" altLang="zh-TW" sz="2800" dirty="0"/>
              <a:t>，可採瞬發訓練動作，或多關節、大肌群的高負荷訓練動作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784946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訓練動作的安排順序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8"/>
            <a:ext cx="8229600" cy="42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b="1" dirty="0"/>
              <a:t>激活後增強</a:t>
            </a:r>
            <a:r>
              <a:rPr lang="zh-TW" altLang="zh-TW" sz="2800" b="1" dirty="0" smtClean="0"/>
              <a:t>作用</a:t>
            </a:r>
            <a:r>
              <a:rPr lang="en-US" altLang="zh-TW" sz="2800" b="1" dirty="0" smtClean="0"/>
              <a:t> (post-activation potentiation)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可以有效提升發力率，可以跳的更高、跑的更快，及提升自由車競速</a:t>
            </a:r>
            <a:r>
              <a:rPr lang="zh-TW" altLang="zh-TW" sz="2800" dirty="0" smtClean="0"/>
              <a:t>表現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可藉由</a:t>
            </a:r>
            <a:r>
              <a:rPr lang="zh-TW" altLang="zh-TW" sz="2800" dirty="0"/>
              <a:t>進行低重覆次數</a:t>
            </a:r>
            <a:r>
              <a:rPr lang="en-US" altLang="zh-TW" sz="2800" dirty="0"/>
              <a:t>(1-3</a:t>
            </a:r>
            <a:r>
              <a:rPr lang="zh-TW" altLang="zh-TW" sz="2800" dirty="0"/>
              <a:t>重覆次數</a:t>
            </a:r>
            <a:r>
              <a:rPr lang="en-US" altLang="zh-TW" sz="2800" dirty="0"/>
              <a:t>)</a:t>
            </a:r>
            <a:r>
              <a:rPr lang="zh-TW" altLang="zh-TW" sz="2800" dirty="0"/>
              <a:t>的高負荷訓練動作</a:t>
            </a:r>
            <a:r>
              <a:rPr lang="en-US" altLang="zh-TW" sz="2800" dirty="0"/>
              <a:t>(&gt;90%1RM)</a:t>
            </a:r>
            <a:r>
              <a:rPr lang="zh-TW" altLang="zh-TW" sz="2800" dirty="0"/>
              <a:t>，如蹲舉動作，</a:t>
            </a:r>
            <a:r>
              <a:rPr lang="en-US" altLang="zh-TW" sz="2800" dirty="0"/>
              <a:t>4-5</a:t>
            </a:r>
            <a:r>
              <a:rPr lang="zh-TW" altLang="zh-TW" sz="2800" dirty="0"/>
              <a:t>分鐘</a:t>
            </a:r>
            <a:r>
              <a:rPr lang="zh-TW" altLang="zh-TW" sz="2800" dirty="0" smtClean="0"/>
              <a:t>後</a:t>
            </a:r>
            <a:r>
              <a:rPr lang="zh-TW" altLang="en-US" sz="2800" dirty="0" smtClean="0"/>
              <a:t>，</a:t>
            </a:r>
            <a:r>
              <a:rPr lang="zh-TW" altLang="zh-TW" sz="2800" dirty="0"/>
              <a:t>再進行跳躍或</a:t>
            </a:r>
            <a:r>
              <a:rPr lang="zh-TW" altLang="zh-TW" sz="2800" dirty="0" smtClean="0"/>
              <a:t>短跑</a:t>
            </a:r>
            <a:r>
              <a:rPr lang="zh-TW" altLang="en-US" sz="2800" dirty="0" smtClean="0"/>
              <a:t>，以誘發激活後增強作用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926408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訓練動作的安排順序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2" descr="D:\工作站\藝軒\jpg\10\表10-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" y="2076091"/>
            <a:ext cx="8478837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385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教育部體育署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教育部體育署" id="{7C825ACC-1CE8-4018-B3AF-D5C6F65753A7}" vid="{A2F0CE34-1376-4303-AE44-B59EE69E2E56}"/>
    </a:ext>
  </a:extLst>
</a:theme>
</file>

<file path=ppt/theme/theme2.xml><?xml version="1.0" encoding="utf-8"?>
<a:theme xmlns:a="http://schemas.openxmlformats.org/drawingml/2006/main" name="5_Business design slide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教育部體育署</Template>
  <TotalTime>1143</TotalTime>
  <Words>979</Words>
  <Application>Microsoft Office PowerPoint</Application>
  <PresentationFormat>如螢幕大小 (4:3)</PresentationFormat>
  <Paragraphs>95</Paragraphs>
  <Slides>16</Slides>
  <Notes>16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16</vt:i4>
      </vt:variant>
    </vt:vector>
  </HeadingPairs>
  <TitlesOfParts>
    <vt:vector size="18" baseType="lpstr">
      <vt:lpstr>教育部體育署</vt:lpstr>
      <vt:lpstr>5_Business design slide</vt:lpstr>
      <vt:lpstr>優秀運動選手學業學習 E 化計畫</vt:lpstr>
      <vt:lpstr>本講綱要</vt:lpstr>
      <vt:lpstr>休息時間</vt:lpstr>
      <vt:lpstr>休息時間</vt:lpstr>
      <vt:lpstr>休息時間</vt:lpstr>
      <vt:lpstr>訓練動作的安排順序</vt:lpstr>
      <vt:lpstr>訓練動作的安排順序</vt:lpstr>
      <vt:lpstr>訓練動作的安排順序</vt:lpstr>
      <vt:lpstr>訓練動作的安排順序</vt:lpstr>
      <vt:lpstr>訓練頻率</vt:lpstr>
      <vt:lpstr>訓練頻率</vt:lpstr>
      <vt:lpstr>負荷形式</vt:lpstr>
      <vt:lpstr>負荷形式</vt:lpstr>
      <vt:lpstr>負荷形式</vt:lpstr>
      <vt:lpstr>負荷形式</vt:lpstr>
      <vt:lpstr>負荷形式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chinghung</dc:creator>
  <cp:lastModifiedBy>user</cp:lastModifiedBy>
  <cp:revision>148</cp:revision>
  <cp:lastPrinted>2018-02-11T15:51:33Z</cp:lastPrinted>
  <dcterms:created xsi:type="dcterms:W3CDTF">2018-01-09T03:57:38Z</dcterms:created>
  <dcterms:modified xsi:type="dcterms:W3CDTF">2018-08-15T04:17:18Z</dcterms:modified>
</cp:coreProperties>
</file>