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3" r:id="rId3"/>
    <p:sldId id="334" r:id="rId4"/>
    <p:sldId id="267" r:id="rId5"/>
    <p:sldId id="271" r:id="rId6"/>
    <p:sldId id="321" r:id="rId7"/>
    <p:sldId id="323" r:id="rId8"/>
    <p:sldId id="322" r:id="rId9"/>
    <p:sldId id="309" r:id="rId10"/>
    <p:sldId id="311" r:id="rId11"/>
    <p:sldId id="316" r:id="rId12"/>
    <p:sldId id="325" r:id="rId13"/>
    <p:sldId id="326" r:id="rId14"/>
    <p:sldId id="318" r:id="rId15"/>
    <p:sldId id="324" r:id="rId16"/>
    <p:sldId id="319" r:id="rId17"/>
    <p:sldId id="300" r:id="rId18"/>
    <p:sldId id="302" r:id="rId19"/>
    <p:sldId id="333" r:id="rId20"/>
    <p:sldId id="303" r:id="rId21"/>
    <p:sldId id="301" r:id="rId22"/>
    <p:sldId id="332" r:id="rId23"/>
    <p:sldId id="328" r:id="rId24"/>
    <p:sldId id="329" r:id="rId25"/>
    <p:sldId id="330" r:id="rId26"/>
    <p:sldId id="331" r:id="rId27"/>
    <p:sldId id="289" r:id="rId2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9FA509-932D-41CC-BB67-CCD9E3ECA0E2}" type="doc">
      <dgm:prSet loTypeId="urn:microsoft.com/office/officeart/2008/layout/VerticalCurvedList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EC1A6DF4-0FEE-46E5-8808-F752D91A7544}">
      <dgm:prSet phldrT="[文字]"/>
      <dgm:spPr/>
      <dgm:t>
        <a:bodyPr/>
        <a:lstStyle/>
        <a:p>
          <a:r>
            <a:rPr lang="zh-TW" altLang="zh-TW" b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提供熱量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2B2243-60A3-4732-A3FE-3C0B9532309D}" type="parTrans" cxnId="{3F302560-BBEC-49B6-9177-8E171CBCB6D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A2AA0CF-7749-449E-9168-544A39C6B5D6}" type="sibTrans" cxnId="{3F302560-BBEC-49B6-9177-8E171CBCB6D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E5BF7C-9FF8-4E7A-8333-CC286C7DAFDD}">
      <dgm:prSet phldrT="[文字]"/>
      <dgm:spPr/>
      <dgm:t>
        <a:bodyPr/>
        <a:lstStyle/>
        <a:p>
          <a:r>
            <a:rPr lang="zh-TW" altLang="zh-TW" b="1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節省蛋白質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FA5A39-E31B-47C6-A52B-FD84A283D7E8}" type="parTrans" cxnId="{28011746-5B24-4C45-8061-F32ABE4C9D7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01A1212-6BE1-4937-BB74-BB6341C5A64A}" type="sibTrans" cxnId="{28011746-5B24-4C45-8061-F32ABE4C9D7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A2C0D3D-1D50-46C4-98DB-1619D3D93E01}">
      <dgm:prSet phldrT="[文字]"/>
      <dgm:spPr/>
      <dgm:t>
        <a:bodyPr/>
        <a:lstStyle/>
        <a:p>
          <a:r>
            <a:rPr lang="zh-TW" altLang="en-US" b="1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維持正常的脂肪代謝</a:t>
          </a:r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364ECB0-EA53-4A93-9DDC-65CF38029396}" type="parTrans" cxnId="{DB78CD51-9019-4F29-AC2A-DF1C07C088E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5E6C33-B876-4C06-85BF-1AE0632E54BA}" type="sibTrans" cxnId="{DB78CD51-9019-4F29-AC2A-DF1C07C088E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83A1769-B8C0-47EC-9E56-BD91313642CA}">
      <dgm:prSet/>
      <dgm:spPr/>
      <dgm:t>
        <a:bodyPr/>
        <a:lstStyle/>
        <a:p>
          <a:r>
            <a:rPr lang="zh-TW" altLang="zh-TW" b="1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維持腸道功能正常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7478CD2-BACA-45FD-94A4-FFA2CADC4C7A}" type="parTrans" cxnId="{F841CFAF-5660-48F0-A276-73AF7565A98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502C88F-4D32-47D0-A0BC-26C8DE60BBDA}" type="sibTrans" cxnId="{F841CFAF-5660-48F0-A276-73AF7565A98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576E3B3-E028-41CD-AB39-ADAE0266BDBA}">
      <dgm:prSet/>
      <dgm:spPr/>
      <dgm:t>
        <a:bodyPr/>
        <a:lstStyle/>
        <a:p>
          <a:r>
            <a:rPr lang="zh-TW" altLang="zh-TW" b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增強食品風味與食品之應用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1ECE79D-B419-4791-8A64-253E47419559}" type="parTrans" cxnId="{60DD9237-C993-4E02-958D-667F0D0A45A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6D13E1E-558C-4264-8220-DBFD800C13B9}" type="sibTrans" cxnId="{60DD9237-C993-4E02-958D-667F0D0A45A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4A1BBCB-911B-4B4B-B188-33A5D81AF6F2}" type="pres">
      <dgm:prSet presAssocID="{C89FA509-932D-41CC-BB67-CCD9E3ECA0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F8D137B9-DEF4-4AF1-84B9-79328A61A3AF}" type="pres">
      <dgm:prSet presAssocID="{C89FA509-932D-41CC-BB67-CCD9E3ECA0E2}" presName="Name1" presStyleCnt="0"/>
      <dgm:spPr/>
    </dgm:pt>
    <dgm:pt modelId="{9A1FFCF7-DF46-4426-96FA-480CB06179A6}" type="pres">
      <dgm:prSet presAssocID="{C89FA509-932D-41CC-BB67-CCD9E3ECA0E2}" presName="cycle" presStyleCnt="0"/>
      <dgm:spPr/>
    </dgm:pt>
    <dgm:pt modelId="{F11C9682-EC83-4197-A484-E4234F0867EB}" type="pres">
      <dgm:prSet presAssocID="{C89FA509-932D-41CC-BB67-CCD9E3ECA0E2}" presName="srcNode" presStyleLbl="node1" presStyleIdx="0" presStyleCnt="5"/>
      <dgm:spPr/>
    </dgm:pt>
    <dgm:pt modelId="{97A74CA5-C924-4DA3-B68A-4E0D7166F455}" type="pres">
      <dgm:prSet presAssocID="{C89FA509-932D-41CC-BB67-CCD9E3ECA0E2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3E1F5536-AE32-4519-AB89-CE60711F706A}" type="pres">
      <dgm:prSet presAssocID="{C89FA509-932D-41CC-BB67-CCD9E3ECA0E2}" presName="extraNode" presStyleLbl="node1" presStyleIdx="0" presStyleCnt="5"/>
      <dgm:spPr/>
    </dgm:pt>
    <dgm:pt modelId="{5881D7AD-540D-4AB5-B450-D1702E27CDC8}" type="pres">
      <dgm:prSet presAssocID="{C89FA509-932D-41CC-BB67-CCD9E3ECA0E2}" presName="dstNode" presStyleLbl="node1" presStyleIdx="0" presStyleCnt="5"/>
      <dgm:spPr/>
    </dgm:pt>
    <dgm:pt modelId="{5DB28843-A878-4C5B-831B-22505A085CE4}" type="pres">
      <dgm:prSet presAssocID="{EC1A6DF4-0FEE-46E5-8808-F752D91A754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764D51-4A1A-4CA0-B482-843FA1B668D5}" type="pres">
      <dgm:prSet presAssocID="{EC1A6DF4-0FEE-46E5-8808-F752D91A7544}" presName="accent_1" presStyleCnt="0"/>
      <dgm:spPr/>
    </dgm:pt>
    <dgm:pt modelId="{48CB88A9-F594-467E-8E12-562CA7003A0C}" type="pres">
      <dgm:prSet presAssocID="{EC1A6DF4-0FEE-46E5-8808-F752D91A7544}" presName="accentRepeatNode" presStyleLbl="solidFgAcc1" presStyleIdx="0" presStyleCnt="5"/>
      <dgm:spPr/>
    </dgm:pt>
    <dgm:pt modelId="{A0C1EF27-2F93-41C8-BBDB-039C027ED091}" type="pres">
      <dgm:prSet presAssocID="{5AE5BF7C-9FF8-4E7A-8333-CC286C7DAFD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F57356-7F89-4AF2-A6A3-AFE5B13728E8}" type="pres">
      <dgm:prSet presAssocID="{5AE5BF7C-9FF8-4E7A-8333-CC286C7DAFDD}" presName="accent_2" presStyleCnt="0"/>
      <dgm:spPr/>
    </dgm:pt>
    <dgm:pt modelId="{FB341D42-3DD6-4C45-A138-27A463679D20}" type="pres">
      <dgm:prSet presAssocID="{5AE5BF7C-9FF8-4E7A-8333-CC286C7DAFDD}" presName="accentRepeatNode" presStyleLbl="solidFgAcc1" presStyleIdx="1" presStyleCnt="5"/>
      <dgm:spPr/>
    </dgm:pt>
    <dgm:pt modelId="{C21A495B-9BF2-4371-9B90-520834F37137}" type="pres">
      <dgm:prSet presAssocID="{8A2C0D3D-1D50-46C4-98DB-1619D3D93E0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AD2849-6670-4E26-888F-E8192621873E}" type="pres">
      <dgm:prSet presAssocID="{8A2C0D3D-1D50-46C4-98DB-1619D3D93E01}" presName="accent_3" presStyleCnt="0"/>
      <dgm:spPr/>
    </dgm:pt>
    <dgm:pt modelId="{E5CFD42D-0DA6-46C5-9DA3-CDC992917DB0}" type="pres">
      <dgm:prSet presAssocID="{8A2C0D3D-1D50-46C4-98DB-1619D3D93E01}" presName="accentRepeatNode" presStyleLbl="solidFgAcc1" presStyleIdx="2" presStyleCnt="5"/>
      <dgm:spPr/>
    </dgm:pt>
    <dgm:pt modelId="{90E00D96-5734-4C5C-827A-884E2B41E2E8}" type="pres">
      <dgm:prSet presAssocID="{A83A1769-B8C0-47EC-9E56-BD91313642C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F4A90B-B0DA-4011-8298-73BA4EA0D554}" type="pres">
      <dgm:prSet presAssocID="{A83A1769-B8C0-47EC-9E56-BD91313642CA}" presName="accent_4" presStyleCnt="0"/>
      <dgm:spPr/>
    </dgm:pt>
    <dgm:pt modelId="{F715C15F-9306-4312-BF6C-5AF2F10D4200}" type="pres">
      <dgm:prSet presAssocID="{A83A1769-B8C0-47EC-9E56-BD91313642CA}" presName="accentRepeatNode" presStyleLbl="solidFgAcc1" presStyleIdx="3" presStyleCnt="5"/>
      <dgm:spPr/>
    </dgm:pt>
    <dgm:pt modelId="{4A8705EC-260E-432F-B36F-E8CFCB9B736F}" type="pres">
      <dgm:prSet presAssocID="{7576E3B3-E028-41CD-AB39-ADAE0266BDB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189062-4EE7-4F35-B416-372A32EA5166}" type="pres">
      <dgm:prSet presAssocID="{7576E3B3-E028-41CD-AB39-ADAE0266BDBA}" presName="accent_5" presStyleCnt="0"/>
      <dgm:spPr/>
    </dgm:pt>
    <dgm:pt modelId="{2668BC3D-4886-4162-BDD6-F8CD0935DFE9}" type="pres">
      <dgm:prSet presAssocID="{7576E3B3-E028-41CD-AB39-ADAE0266BDBA}" presName="accentRepeatNode" presStyleLbl="solidFgAcc1" presStyleIdx="4" presStyleCnt="5"/>
      <dgm:spPr/>
    </dgm:pt>
  </dgm:ptLst>
  <dgm:cxnLst>
    <dgm:cxn modelId="{60DD9237-C993-4E02-958D-667F0D0A45A9}" srcId="{C89FA509-932D-41CC-BB67-CCD9E3ECA0E2}" destId="{7576E3B3-E028-41CD-AB39-ADAE0266BDBA}" srcOrd="4" destOrd="0" parTransId="{D1ECE79D-B419-4791-8A64-253E47419559}" sibTransId="{96D13E1E-558C-4264-8220-DBFD800C13B9}"/>
    <dgm:cxn modelId="{28011746-5B24-4C45-8061-F32ABE4C9D70}" srcId="{C89FA509-932D-41CC-BB67-CCD9E3ECA0E2}" destId="{5AE5BF7C-9FF8-4E7A-8333-CC286C7DAFDD}" srcOrd="1" destOrd="0" parTransId="{70FA5A39-E31B-47C6-A52B-FD84A283D7E8}" sibTransId="{401A1212-6BE1-4937-BB74-BB6341C5A64A}"/>
    <dgm:cxn modelId="{3F302560-BBEC-49B6-9177-8E171CBCB6D5}" srcId="{C89FA509-932D-41CC-BB67-CCD9E3ECA0E2}" destId="{EC1A6DF4-0FEE-46E5-8808-F752D91A7544}" srcOrd="0" destOrd="0" parTransId="{ED2B2243-60A3-4732-A3FE-3C0B9532309D}" sibTransId="{0A2AA0CF-7749-449E-9168-544A39C6B5D6}"/>
    <dgm:cxn modelId="{F841CFAF-5660-48F0-A276-73AF7565A985}" srcId="{C89FA509-932D-41CC-BB67-CCD9E3ECA0E2}" destId="{A83A1769-B8C0-47EC-9E56-BD91313642CA}" srcOrd="3" destOrd="0" parTransId="{17478CD2-BACA-45FD-94A4-FFA2CADC4C7A}" sibTransId="{D502C88F-4D32-47D0-A0BC-26C8DE60BBDA}"/>
    <dgm:cxn modelId="{09D6F9F7-96CA-4276-9087-AD60D8F7A42C}" type="presOf" srcId="{5AE5BF7C-9FF8-4E7A-8333-CC286C7DAFDD}" destId="{A0C1EF27-2F93-41C8-BBDB-039C027ED091}" srcOrd="0" destOrd="0" presId="urn:microsoft.com/office/officeart/2008/layout/VerticalCurvedList"/>
    <dgm:cxn modelId="{8D105736-3F5C-4CC3-BF9D-7446A9AD29AF}" type="presOf" srcId="{8A2C0D3D-1D50-46C4-98DB-1619D3D93E01}" destId="{C21A495B-9BF2-4371-9B90-520834F37137}" srcOrd="0" destOrd="0" presId="urn:microsoft.com/office/officeart/2008/layout/VerticalCurvedList"/>
    <dgm:cxn modelId="{D09089E0-EF25-40EB-8FEA-E2F38E22D30A}" type="presOf" srcId="{A83A1769-B8C0-47EC-9E56-BD91313642CA}" destId="{90E00D96-5734-4C5C-827A-884E2B41E2E8}" srcOrd="0" destOrd="0" presId="urn:microsoft.com/office/officeart/2008/layout/VerticalCurvedList"/>
    <dgm:cxn modelId="{833F77C5-7100-4567-A293-286BFA4E6F4A}" type="presOf" srcId="{C89FA509-932D-41CC-BB67-CCD9E3ECA0E2}" destId="{C4A1BBCB-911B-4B4B-B188-33A5D81AF6F2}" srcOrd="0" destOrd="0" presId="urn:microsoft.com/office/officeart/2008/layout/VerticalCurvedList"/>
    <dgm:cxn modelId="{83F9348A-53A9-4B67-BC4C-43CFC0B37854}" type="presOf" srcId="{0A2AA0CF-7749-449E-9168-544A39C6B5D6}" destId="{97A74CA5-C924-4DA3-B68A-4E0D7166F455}" srcOrd="0" destOrd="0" presId="urn:microsoft.com/office/officeart/2008/layout/VerticalCurvedList"/>
    <dgm:cxn modelId="{DB78CD51-9019-4F29-AC2A-DF1C07C088ED}" srcId="{C89FA509-932D-41CC-BB67-CCD9E3ECA0E2}" destId="{8A2C0D3D-1D50-46C4-98DB-1619D3D93E01}" srcOrd="2" destOrd="0" parTransId="{8364ECB0-EA53-4A93-9DDC-65CF38029396}" sibTransId="{485E6C33-B876-4C06-85BF-1AE0632E54BA}"/>
    <dgm:cxn modelId="{9BB804F8-28C4-4B38-94FD-7EE40EB76671}" type="presOf" srcId="{7576E3B3-E028-41CD-AB39-ADAE0266BDBA}" destId="{4A8705EC-260E-432F-B36F-E8CFCB9B736F}" srcOrd="0" destOrd="0" presId="urn:microsoft.com/office/officeart/2008/layout/VerticalCurvedList"/>
    <dgm:cxn modelId="{2195A4F9-4530-453D-A79F-33641C02F465}" type="presOf" srcId="{EC1A6DF4-0FEE-46E5-8808-F752D91A7544}" destId="{5DB28843-A878-4C5B-831B-22505A085CE4}" srcOrd="0" destOrd="0" presId="urn:microsoft.com/office/officeart/2008/layout/VerticalCurvedList"/>
    <dgm:cxn modelId="{A097E304-11A3-45DF-A871-4EA62CEDBAB0}" type="presParOf" srcId="{C4A1BBCB-911B-4B4B-B188-33A5D81AF6F2}" destId="{F8D137B9-DEF4-4AF1-84B9-79328A61A3AF}" srcOrd="0" destOrd="0" presId="urn:microsoft.com/office/officeart/2008/layout/VerticalCurvedList"/>
    <dgm:cxn modelId="{3AB8EC67-55D5-4D31-8BE0-0F4CA6B16663}" type="presParOf" srcId="{F8D137B9-DEF4-4AF1-84B9-79328A61A3AF}" destId="{9A1FFCF7-DF46-4426-96FA-480CB06179A6}" srcOrd="0" destOrd="0" presId="urn:microsoft.com/office/officeart/2008/layout/VerticalCurvedList"/>
    <dgm:cxn modelId="{A7263BC9-12EA-4094-A1DD-8C4D39088DF9}" type="presParOf" srcId="{9A1FFCF7-DF46-4426-96FA-480CB06179A6}" destId="{F11C9682-EC83-4197-A484-E4234F0867EB}" srcOrd="0" destOrd="0" presId="urn:microsoft.com/office/officeart/2008/layout/VerticalCurvedList"/>
    <dgm:cxn modelId="{027BBB3D-9639-4B41-A4EA-092FD7605E74}" type="presParOf" srcId="{9A1FFCF7-DF46-4426-96FA-480CB06179A6}" destId="{97A74CA5-C924-4DA3-B68A-4E0D7166F455}" srcOrd="1" destOrd="0" presId="urn:microsoft.com/office/officeart/2008/layout/VerticalCurvedList"/>
    <dgm:cxn modelId="{A0D43D9F-3C19-4CD5-9977-B4CC70DEB51E}" type="presParOf" srcId="{9A1FFCF7-DF46-4426-96FA-480CB06179A6}" destId="{3E1F5536-AE32-4519-AB89-CE60711F706A}" srcOrd="2" destOrd="0" presId="urn:microsoft.com/office/officeart/2008/layout/VerticalCurvedList"/>
    <dgm:cxn modelId="{8C9FC1A2-B591-49C1-8EC6-1BA1951DDC39}" type="presParOf" srcId="{9A1FFCF7-DF46-4426-96FA-480CB06179A6}" destId="{5881D7AD-540D-4AB5-B450-D1702E27CDC8}" srcOrd="3" destOrd="0" presId="urn:microsoft.com/office/officeart/2008/layout/VerticalCurvedList"/>
    <dgm:cxn modelId="{FDE77FA2-B736-4156-BC83-090708572F09}" type="presParOf" srcId="{F8D137B9-DEF4-4AF1-84B9-79328A61A3AF}" destId="{5DB28843-A878-4C5B-831B-22505A085CE4}" srcOrd="1" destOrd="0" presId="urn:microsoft.com/office/officeart/2008/layout/VerticalCurvedList"/>
    <dgm:cxn modelId="{4C4694FD-D1B7-4281-B617-AE7E87AB01D8}" type="presParOf" srcId="{F8D137B9-DEF4-4AF1-84B9-79328A61A3AF}" destId="{34764D51-4A1A-4CA0-B482-843FA1B668D5}" srcOrd="2" destOrd="0" presId="urn:microsoft.com/office/officeart/2008/layout/VerticalCurvedList"/>
    <dgm:cxn modelId="{75399237-5820-4C00-AD31-BDEA7CE963AA}" type="presParOf" srcId="{34764D51-4A1A-4CA0-B482-843FA1B668D5}" destId="{48CB88A9-F594-467E-8E12-562CA7003A0C}" srcOrd="0" destOrd="0" presId="urn:microsoft.com/office/officeart/2008/layout/VerticalCurvedList"/>
    <dgm:cxn modelId="{4537ACFB-B930-4CD0-AA83-6904D6DDC66E}" type="presParOf" srcId="{F8D137B9-DEF4-4AF1-84B9-79328A61A3AF}" destId="{A0C1EF27-2F93-41C8-BBDB-039C027ED091}" srcOrd="3" destOrd="0" presId="urn:microsoft.com/office/officeart/2008/layout/VerticalCurvedList"/>
    <dgm:cxn modelId="{5E3F79EE-2C8B-4247-A7F6-7AC486F920F6}" type="presParOf" srcId="{F8D137B9-DEF4-4AF1-84B9-79328A61A3AF}" destId="{B6F57356-7F89-4AF2-A6A3-AFE5B13728E8}" srcOrd="4" destOrd="0" presId="urn:microsoft.com/office/officeart/2008/layout/VerticalCurvedList"/>
    <dgm:cxn modelId="{B899ED2D-7C4A-461A-A5C2-439E664F9260}" type="presParOf" srcId="{B6F57356-7F89-4AF2-A6A3-AFE5B13728E8}" destId="{FB341D42-3DD6-4C45-A138-27A463679D20}" srcOrd="0" destOrd="0" presId="urn:microsoft.com/office/officeart/2008/layout/VerticalCurvedList"/>
    <dgm:cxn modelId="{2FDA0D27-7AB8-4775-92F8-C6E98DB044C3}" type="presParOf" srcId="{F8D137B9-DEF4-4AF1-84B9-79328A61A3AF}" destId="{C21A495B-9BF2-4371-9B90-520834F37137}" srcOrd="5" destOrd="0" presId="urn:microsoft.com/office/officeart/2008/layout/VerticalCurvedList"/>
    <dgm:cxn modelId="{A88ACEE8-E5FB-4CFD-9273-35BDF2AB1F36}" type="presParOf" srcId="{F8D137B9-DEF4-4AF1-84B9-79328A61A3AF}" destId="{33AD2849-6670-4E26-888F-E8192621873E}" srcOrd="6" destOrd="0" presId="urn:microsoft.com/office/officeart/2008/layout/VerticalCurvedList"/>
    <dgm:cxn modelId="{BC75B8DE-9A83-4F58-BF5A-D2F9E62C3690}" type="presParOf" srcId="{33AD2849-6670-4E26-888F-E8192621873E}" destId="{E5CFD42D-0DA6-46C5-9DA3-CDC992917DB0}" srcOrd="0" destOrd="0" presId="urn:microsoft.com/office/officeart/2008/layout/VerticalCurvedList"/>
    <dgm:cxn modelId="{486B4EF0-2AE3-4BCA-B127-E184A7BB51E2}" type="presParOf" srcId="{F8D137B9-DEF4-4AF1-84B9-79328A61A3AF}" destId="{90E00D96-5734-4C5C-827A-884E2B41E2E8}" srcOrd="7" destOrd="0" presId="urn:microsoft.com/office/officeart/2008/layout/VerticalCurvedList"/>
    <dgm:cxn modelId="{4A02A6BF-AC8A-43F0-B0FC-60B22D8BFB5C}" type="presParOf" srcId="{F8D137B9-DEF4-4AF1-84B9-79328A61A3AF}" destId="{69F4A90B-B0DA-4011-8298-73BA4EA0D554}" srcOrd="8" destOrd="0" presId="urn:microsoft.com/office/officeart/2008/layout/VerticalCurvedList"/>
    <dgm:cxn modelId="{7C0A3F55-C84E-45CE-8937-0C13AEA9252C}" type="presParOf" srcId="{69F4A90B-B0DA-4011-8298-73BA4EA0D554}" destId="{F715C15F-9306-4312-BF6C-5AF2F10D4200}" srcOrd="0" destOrd="0" presId="urn:microsoft.com/office/officeart/2008/layout/VerticalCurvedList"/>
    <dgm:cxn modelId="{5A1EE3D9-2EE7-4975-B87D-7EAEC60088FA}" type="presParOf" srcId="{F8D137B9-DEF4-4AF1-84B9-79328A61A3AF}" destId="{4A8705EC-260E-432F-B36F-E8CFCB9B736F}" srcOrd="9" destOrd="0" presId="urn:microsoft.com/office/officeart/2008/layout/VerticalCurvedList"/>
    <dgm:cxn modelId="{79D971AE-D06F-4B64-847E-C04C5D1293BB}" type="presParOf" srcId="{F8D137B9-DEF4-4AF1-84B9-79328A61A3AF}" destId="{92189062-4EE7-4F35-B416-372A32EA5166}" srcOrd="10" destOrd="0" presId="urn:microsoft.com/office/officeart/2008/layout/VerticalCurvedList"/>
    <dgm:cxn modelId="{A36F98F4-2103-4A63-A4C9-22A57BEDB20F}" type="presParOf" srcId="{92189062-4EE7-4F35-B416-372A32EA5166}" destId="{2668BC3D-4886-4162-BDD6-F8CD0935DF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74CA5-C924-4DA3-B68A-4E0D7166F455}">
      <dsp:nvSpPr>
        <dsp:cNvPr id="0" name=""/>
        <dsp:cNvSpPr/>
      </dsp:nvSpPr>
      <dsp:spPr>
        <a:xfrm>
          <a:off x="-4916870" y="-753441"/>
          <a:ext cx="5855963" cy="5855963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28843-A878-4C5B-831B-22505A085CE4}">
      <dsp:nvSpPr>
        <dsp:cNvPr id="0" name=""/>
        <dsp:cNvSpPr/>
      </dsp:nvSpPr>
      <dsp:spPr>
        <a:xfrm>
          <a:off x="410881" y="271730"/>
          <a:ext cx="6164509" cy="543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64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6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提供熱量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10881" y="271730"/>
        <a:ext cx="6164509" cy="543808"/>
      </dsp:txXfrm>
    </dsp:sp>
    <dsp:sp modelId="{48CB88A9-F594-467E-8E12-562CA7003A0C}">
      <dsp:nvSpPr>
        <dsp:cNvPr id="0" name=""/>
        <dsp:cNvSpPr/>
      </dsp:nvSpPr>
      <dsp:spPr>
        <a:xfrm>
          <a:off x="71000" y="203754"/>
          <a:ext cx="679761" cy="6797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C1EF27-2F93-41C8-BBDB-039C027ED091}">
      <dsp:nvSpPr>
        <dsp:cNvPr id="0" name=""/>
        <dsp:cNvSpPr/>
      </dsp:nvSpPr>
      <dsp:spPr>
        <a:xfrm>
          <a:off x="800558" y="1087183"/>
          <a:ext cx="5774831" cy="543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64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600" b="1" kern="120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節省蛋白質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00558" y="1087183"/>
        <a:ext cx="5774831" cy="543808"/>
      </dsp:txXfrm>
    </dsp:sp>
    <dsp:sp modelId="{FB341D42-3DD6-4C45-A138-27A463679D20}">
      <dsp:nvSpPr>
        <dsp:cNvPr id="0" name=""/>
        <dsp:cNvSpPr/>
      </dsp:nvSpPr>
      <dsp:spPr>
        <a:xfrm>
          <a:off x="460678" y="1019206"/>
          <a:ext cx="679761" cy="6797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1A495B-9BF2-4371-9B90-520834F37137}">
      <dsp:nvSpPr>
        <dsp:cNvPr id="0" name=""/>
        <dsp:cNvSpPr/>
      </dsp:nvSpPr>
      <dsp:spPr>
        <a:xfrm>
          <a:off x="920158" y="1902635"/>
          <a:ext cx="5655232" cy="543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64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維持正常的脂肪代謝</a:t>
          </a:r>
          <a:endParaRPr lang="zh-TW" altLang="en-US" sz="26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20158" y="1902635"/>
        <a:ext cx="5655232" cy="543808"/>
      </dsp:txXfrm>
    </dsp:sp>
    <dsp:sp modelId="{E5CFD42D-0DA6-46C5-9DA3-CDC992917DB0}">
      <dsp:nvSpPr>
        <dsp:cNvPr id="0" name=""/>
        <dsp:cNvSpPr/>
      </dsp:nvSpPr>
      <dsp:spPr>
        <a:xfrm>
          <a:off x="580278" y="1834659"/>
          <a:ext cx="679761" cy="6797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E00D96-5734-4C5C-827A-884E2B41E2E8}">
      <dsp:nvSpPr>
        <dsp:cNvPr id="0" name=""/>
        <dsp:cNvSpPr/>
      </dsp:nvSpPr>
      <dsp:spPr>
        <a:xfrm>
          <a:off x="800558" y="2718088"/>
          <a:ext cx="5774831" cy="543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64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600" b="1" kern="120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維持腸道功能正常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00558" y="2718088"/>
        <a:ext cx="5774831" cy="543808"/>
      </dsp:txXfrm>
    </dsp:sp>
    <dsp:sp modelId="{F715C15F-9306-4312-BF6C-5AF2F10D4200}">
      <dsp:nvSpPr>
        <dsp:cNvPr id="0" name=""/>
        <dsp:cNvSpPr/>
      </dsp:nvSpPr>
      <dsp:spPr>
        <a:xfrm>
          <a:off x="460678" y="2650111"/>
          <a:ext cx="679761" cy="6797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8705EC-260E-432F-B36F-E8CFCB9B736F}">
      <dsp:nvSpPr>
        <dsp:cNvPr id="0" name=""/>
        <dsp:cNvSpPr/>
      </dsp:nvSpPr>
      <dsp:spPr>
        <a:xfrm>
          <a:off x="410881" y="3533540"/>
          <a:ext cx="6164509" cy="543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64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6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rPr>
            <a:t>增強食品風味與食品之應用</a:t>
          </a:r>
          <a:endParaRPr lang="zh-TW" altLang="en-US" sz="2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10881" y="3533540"/>
        <a:ext cx="6164509" cy="543808"/>
      </dsp:txXfrm>
    </dsp:sp>
    <dsp:sp modelId="{2668BC3D-4886-4162-BDD6-F8CD0935DFE9}">
      <dsp:nvSpPr>
        <dsp:cNvPr id="0" name=""/>
        <dsp:cNvSpPr/>
      </dsp:nvSpPr>
      <dsp:spPr>
        <a:xfrm>
          <a:off x="71000" y="3465564"/>
          <a:ext cx="679761" cy="6797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95C9E2E-EE89-4C13-954B-B848DA2B0508}" type="datetimeFigureOut">
              <a:rPr lang="zh-TW" altLang="en-US"/>
              <a:pPr>
                <a:defRPr/>
              </a:pPr>
              <a:t>2018/6/11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BA9DA79-BFBD-4CDF-850A-91E907D8A0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039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u="sng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六碳醣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是生理上最具重要性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A9DA79-BFBD-4CDF-850A-91E907D8A002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12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F966E-2397-44BE-882B-AF7E122A93AB}" type="slidenum">
              <a:rPr lang="zh-TW" altLang="en-US"/>
              <a:pPr/>
              <a:t>27</a:t>
            </a:fld>
            <a:endParaRPr lang="en-US" altLang="zh-TW"/>
          </a:p>
        </p:txBody>
      </p:sp>
      <p:sp>
        <p:nvSpPr>
          <p:cNvPr id="164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72" y="4344049"/>
            <a:ext cx="5030256" cy="4113213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72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4/7/2018</a:t>
            </a:r>
            <a:endParaRPr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7DF61-D896-4049-8320-8C175718E18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09577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4/7/2018</a:t>
            </a:r>
            <a:endParaRPr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7BD9-F9D7-43D5-8E94-6B1EA172450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959800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4/7/2018</a:t>
            </a:r>
            <a:endParaRPr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060B7-DD4D-41C0-A8AD-D853FBCA209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910103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2492375"/>
            <a:ext cx="1081087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 tIns="45720" rIns="91440" bIns="45720" anchor="ctr"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4/7/2018</a:t>
            </a:r>
            <a:endParaRPr lang="en-US" altLang="zh-TW"/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43156B0-0586-4748-B37D-9D2197E621F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46734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64114" y="3321278"/>
            <a:ext cx="1415772" cy="215444"/>
          </a:xfrm>
        </p:spPr>
        <p:txBody>
          <a:bodyPr wrap="none">
            <a:sp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20816" y="728700"/>
            <a:ext cx="5455340" cy="228370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4/7/2018</a:t>
            </a:r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95B0-68C4-4871-9A28-F67AB32C2D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29572"/>
      </p:ext>
    </p:extLst>
  </p:cSld>
  <p:clrMapOvr>
    <a:masterClrMapping/>
  </p:clrMapOvr>
  <p:transition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179512" y="1340768"/>
            <a:ext cx="8712968" cy="4896520"/>
          </a:xfrm>
        </p:spPr>
        <p:txBody>
          <a:bodyPr>
            <a:normAutofit/>
          </a:bodyPr>
          <a:lstStyle>
            <a:lvl1pPr marL="450850" indent="-355600">
              <a:lnSpc>
                <a:spcPct val="100000"/>
              </a:lnSpc>
              <a:buFont typeface="Wingdings" pitchFamily="2" charset="2"/>
              <a:buChar char="l"/>
              <a:defRPr sz="3200"/>
            </a:lvl1pPr>
            <a:lvl2pPr marL="804863" indent="-354013">
              <a:lnSpc>
                <a:spcPct val="100000"/>
              </a:lnSpc>
              <a:buFont typeface="Wingdings" pitchFamily="2" charset="2"/>
              <a:buChar char="l"/>
              <a:defRPr sz="2800"/>
            </a:lvl2pPr>
            <a:lvl3pPr marL="1160463" indent="-355600">
              <a:lnSpc>
                <a:spcPct val="100000"/>
              </a:lnSpc>
              <a:buSzPct val="85000"/>
              <a:buFont typeface="Wingdings" pitchFamily="2" charset="2"/>
              <a:buChar char="l"/>
              <a:defRPr sz="2400"/>
            </a:lvl3pPr>
            <a:lvl4pPr marL="1528763" indent="-368300">
              <a:lnSpc>
                <a:spcPct val="100000"/>
              </a:lnSpc>
              <a:buSzPct val="85000"/>
              <a:buFont typeface="Wingdings" pitchFamily="2" charset="2"/>
              <a:buChar char="l"/>
              <a:defRPr sz="2000"/>
            </a:lvl4pPr>
            <a:lvl5pPr marL="1882775" indent="-354013">
              <a:lnSpc>
                <a:spcPct val="100000"/>
              </a:lnSpc>
              <a:buSzPct val="90000"/>
              <a:buFont typeface="Wingdings" pitchFamily="2" charset="2"/>
              <a:buChar char="l"/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620768"/>
            <a:ext cx="8712968" cy="720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932040" y="6309320"/>
            <a:ext cx="3963600" cy="359992"/>
          </a:xfrm>
        </p:spPr>
        <p:txBody>
          <a:bodyPr anchor="b">
            <a:noAutofit/>
          </a:bodyPr>
          <a:lstStyle>
            <a:lvl1pPr marL="0" indent="0" algn="r">
              <a:buNone/>
              <a:defRPr sz="1400">
                <a:solidFill>
                  <a:srgbClr val="002060"/>
                </a:solidFill>
              </a:defRPr>
            </a:lvl1pPr>
            <a:lvl2pPr marL="320040" indent="0" algn="r">
              <a:buNone/>
              <a:defRPr sz="1400">
                <a:solidFill>
                  <a:srgbClr val="002060"/>
                </a:solidFill>
              </a:defRPr>
            </a:lvl2pPr>
            <a:lvl3pPr marL="594360" indent="0" algn="r">
              <a:buNone/>
              <a:defRPr sz="1400">
                <a:solidFill>
                  <a:srgbClr val="002060"/>
                </a:solidFill>
              </a:defRPr>
            </a:lvl3pPr>
            <a:lvl4pPr marL="868680" indent="0" algn="r">
              <a:buNone/>
              <a:defRPr sz="1400">
                <a:solidFill>
                  <a:srgbClr val="002060"/>
                </a:solidFill>
              </a:defRPr>
            </a:lvl4pPr>
            <a:lvl5pPr marL="1143000" indent="0" algn="r">
              <a:buNone/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65324179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179512" y="1340768"/>
            <a:ext cx="8712968" cy="4896520"/>
          </a:xfrm>
        </p:spPr>
        <p:txBody>
          <a:bodyPr>
            <a:normAutofit/>
          </a:bodyPr>
          <a:lstStyle>
            <a:lvl1pPr marL="450850" indent="-355600">
              <a:lnSpc>
                <a:spcPct val="100000"/>
              </a:lnSpc>
              <a:buFont typeface="Wingdings" pitchFamily="2" charset="2"/>
              <a:buChar char="l"/>
              <a:defRPr sz="3200"/>
            </a:lvl1pPr>
            <a:lvl2pPr marL="804863" indent="-354013">
              <a:lnSpc>
                <a:spcPct val="100000"/>
              </a:lnSpc>
              <a:buFont typeface="Wingdings" pitchFamily="2" charset="2"/>
              <a:buChar char="l"/>
              <a:defRPr sz="2800"/>
            </a:lvl2pPr>
            <a:lvl3pPr marL="1160463" indent="-355600">
              <a:lnSpc>
                <a:spcPct val="100000"/>
              </a:lnSpc>
              <a:buSzPct val="85000"/>
              <a:buFont typeface="Wingdings" pitchFamily="2" charset="2"/>
              <a:buChar char="l"/>
              <a:defRPr sz="2400"/>
            </a:lvl3pPr>
            <a:lvl4pPr marL="1528763" indent="-368300">
              <a:lnSpc>
                <a:spcPct val="100000"/>
              </a:lnSpc>
              <a:buSzPct val="85000"/>
              <a:buFont typeface="Wingdings" pitchFamily="2" charset="2"/>
              <a:buChar char="l"/>
              <a:defRPr sz="2000"/>
            </a:lvl4pPr>
            <a:lvl5pPr marL="1882775" indent="-354013">
              <a:lnSpc>
                <a:spcPct val="100000"/>
              </a:lnSpc>
              <a:buSzPct val="90000"/>
              <a:buFont typeface="Wingdings" pitchFamily="2" charset="2"/>
              <a:buChar char="l"/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620768"/>
            <a:ext cx="8712968" cy="720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932040" y="6309320"/>
            <a:ext cx="3963600" cy="359992"/>
          </a:xfrm>
        </p:spPr>
        <p:txBody>
          <a:bodyPr anchor="b">
            <a:noAutofit/>
          </a:bodyPr>
          <a:lstStyle>
            <a:lvl1pPr marL="0" indent="0" algn="r">
              <a:buNone/>
              <a:defRPr sz="1400">
                <a:solidFill>
                  <a:srgbClr val="002060"/>
                </a:solidFill>
              </a:defRPr>
            </a:lvl1pPr>
            <a:lvl2pPr marL="320040" indent="0" algn="r">
              <a:buNone/>
              <a:defRPr sz="1400">
                <a:solidFill>
                  <a:srgbClr val="002060"/>
                </a:solidFill>
              </a:defRPr>
            </a:lvl2pPr>
            <a:lvl3pPr marL="594360" indent="0" algn="r">
              <a:buNone/>
              <a:defRPr sz="1400">
                <a:solidFill>
                  <a:srgbClr val="002060"/>
                </a:solidFill>
              </a:defRPr>
            </a:lvl3pPr>
            <a:lvl4pPr marL="868680" indent="0" algn="r">
              <a:buNone/>
              <a:defRPr sz="1400">
                <a:solidFill>
                  <a:srgbClr val="002060"/>
                </a:solidFill>
              </a:defRPr>
            </a:lvl4pPr>
            <a:lvl5pPr marL="1143000" indent="0" algn="r">
              <a:buNone/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89390015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000" y="571327"/>
            <a:ext cx="8640000" cy="769441"/>
          </a:xfrm>
          <a:noFill/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03238" y="1844674"/>
            <a:ext cx="8209222" cy="228370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4/7/2018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1BC9B-26D5-439C-BEDB-7ED2EB289C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07806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4/7/2018</a:t>
            </a:r>
            <a:endParaRPr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31F4A-16E1-4174-9696-78C335716BB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687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4/7/2018</a:t>
            </a:r>
            <a:endParaRPr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AA47D-4785-4C37-BB66-844B2F2501A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3814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4/7/2018</a:t>
            </a:r>
            <a:endParaRPr/>
          </a:p>
        </p:txBody>
      </p:sp>
      <p:sp>
        <p:nvSpPr>
          <p:cNvPr id="6" name="頁尾版面配置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6FFC2-7E0E-424D-81D9-CD987B3CC86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722965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4/7/2018</a:t>
            </a:r>
            <a:endParaRPr/>
          </a:p>
        </p:txBody>
      </p:sp>
      <p:sp>
        <p:nvSpPr>
          <p:cNvPr id="8" name="頁尾版面配置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投影片編號版面配置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D388A-C9B7-4E03-9AEA-C5F15A8ACE0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979665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4/7/2018</a:t>
            </a:r>
            <a:endParaRPr/>
          </a:p>
        </p:txBody>
      </p:sp>
      <p:sp>
        <p:nvSpPr>
          <p:cNvPr id="4" name="頁尾版面配置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投影片編號版面配置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2D9D9-2C84-4ACD-8A63-7CF499E87D9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233597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4/7/2018</a:t>
            </a:r>
            <a:endParaRPr/>
          </a:p>
        </p:txBody>
      </p:sp>
      <p:sp>
        <p:nvSpPr>
          <p:cNvPr id="3" name="頁尾版面配置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投影片編號版面配置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97BF-8B44-48D4-B035-03D91261916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95493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4/7/2018</a:t>
            </a:r>
            <a:endParaRPr/>
          </a:p>
        </p:txBody>
      </p:sp>
      <p:sp>
        <p:nvSpPr>
          <p:cNvPr id="6" name="頁尾版面配置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47CA1-D45E-4999-AA3A-611391A378B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13855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US"/>
            </a:lvl1pPr>
          </a:lstStyle>
          <a:p>
            <a:pPr lvl="0"/>
            <a:endParaRPr lang="en-US" noProof="0" smtClean="0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4/7/2018</a:t>
            </a:r>
            <a:endParaRPr/>
          </a:p>
        </p:txBody>
      </p:sp>
      <p:sp>
        <p:nvSpPr>
          <p:cNvPr id="6" name="頁尾版面配置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42D27-3433-4425-8CBE-1E7337AAF35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53131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文字版面配置區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/>
              <a:t>按一下以編輯母片文字樣式</a:t>
            </a:r>
          </a:p>
          <a:p>
            <a:pPr lvl="1"/>
            <a:r>
              <a:rPr lang="zh-TW" altLang="zh-TW" smtClean="0"/>
              <a:t>第二層</a:t>
            </a:r>
          </a:p>
          <a:p>
            <a:pPr lvl="2"/>
            <a:r>
              <a:rPr lang="zh-TW" altLang="zh-TW" smtClean="0"/>
              <a:t>第三層</a:t>
            </a:r>
          </a:p>
          <a:p>
            <a:pPr lvl="3"/>
            <a:r>
              <a:rPr lang="zh-TW" altLang="zh-TW" smtClean="0"/>
              <a:t>第四層</a:t>
            </a:r>
          </a:p>
          <a:p>
            <a:pPr lvl="4"/>
            <a:r>
              <a:rPr lang="zh-TW" altLang="zh-TW" smtClean="0"/>
              <a:t>第五層</a:t>
            </a:r>
            <a:endParaRPr lang="en-US" altLang="zh-TW" smtClean="0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kumimoji="0" lang="en-US" sz="1200" b="0" i="0" u="none" strike="noStrike" kern="1200" cap="none" spc="0" baseline="0" smtClean="0">
                <a:solidFill>
                  <a:srgbClr val="898989"/>
                </a:solidFill>
                <a:uFillTx/>
                <a:latin typeface="Calibri"/>
                <a:ea typeface="+mn-ea"/>
              </a:defRPr>
            </a:lvl1pPr>
          </a:lstStyle>
          <a:p>
            <a:pPr>
              <a:defRPr/>
            </a:pPr>
            <a:r>
              <a:rPr lang="en-US" altLang="zh-TW" smtClean="0"/>
              <a:t>4/7/2018</a:t>
            </a:r>
            <a:endParaRPr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kumimoji="0" lang="en-US" sz="1200" b="0" i="0" u="none" strike="noStrike" kern="1200" cap="none" spc="0" baseline="0" smtClean="0">
                <a:solidFill>
                  <a:srgbClr val="898989"/>
                </a:solidFill>
                <a:uFillTx/>
                <a:latin typeface="Calibri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kumimoji="0" lang="en-US" sz="1200" b="0" i="0" u="none" strike="noStrike" kern="1200" cap="none" spc="0" baseline="0" smtClean="0">
                <a:solidFill>
                  <a:srgbClr val="898989"/>
                </a:solidFill>
                <a:uFillTx/>
                <a:latin typeface="Calibri"/>
                <a:ea typeface="+mn-ea"/>
              </a:defRPr>
            </a:lvl1pPr>
          </a:lstStyle>
          <a:p>
            <a:pPr>
              <a:defRPr/>
            </a:pPr>
            <a:fld id="{9CEF3B9A-E5A8-473A-96D4-D8239EE119B2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1913"/>
            <a:ext cx="14763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508750"/>
            <a:ext cx="12636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5" r:id="rId15"/>
    <p:sldLayoutId id="2147483666" r:id="rId16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>
        <a:spcBef>
          <a:spcPct val="0"/>
        </a:spcBef>
        <a:spcAft>
          <a:spcPct val="0"/>
        </a:spcAft>
        <a:defRPr lang="zh-TW" sz="4400" kern="1200">
          <a:solidFill>
            <a:srgbClr val="000000"/>
          </a:solidFill>
          <a:latin typeface="Times New Roman" pitchFamily="18"/>
          <a:ea typeface="標楷體" pitchFamily="65"/>
          <a:cs typeface="Times New Roman" pitchFamily="18"/>
        </a:defRPr>
      </a:lvl1pPr>
      <a:lvl2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zh-TW" sz="3200" kern="1200">
          <a:solidFill>
            <a:srgbClr val="000000"/>
          </a:solidFill>
          <a:latin typeface="Times New Roman" pitchFamily="18"/>
          <a:ea typeface="標楷體" pitchFamily="65"/>
          <a:cs typeface="Times New Roman" pitchFamily="18"/>
        </a:defRPr>
      </a:lvl1pPr>
      <a:lvl2pPr marL="742950" lvl="1" indent="-285750" algn="l" rtl="0" eaLnBrk="0" fontAlgn="base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zh-TW" sz="2800" kern="1200">
          <a:solidFill>
            <a:srgbClr val="000000"/>
          </a:solidFill>
          <a:latin typeface="Times New Roman" pitchFamily="18"/>
          <a:ea typeface="標楷體" pitchFamily="65"/>
          <a:cs typeface="Times New Roman" pitchFamily="18"/>
        </a:defRPr>
      </a:lvl2pPr>
      <a:lvl3pPr marL="1143000" lvl="2" indent="-228600" algn="l" rtl="0" eaLnBrk="0" fontAlgn="base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zh-TW" sz="2400" kern="1200">
          <a:solidFill>
            <a:srgbClr val="000000"/>
          </a:solidFill>
          <a:latin typeface="Times New Roman" pitchFamily="18"/>
          <a:ea typeface="標楷體" pitchFamily="65"/>
          <a:cs typeface="Times New Roman" pitchFamily="18"/>
        </a:defRPr>
      </a:lvl3pPr>
      <a:lvl4pPr marL="1600200" lvl="3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zh-TW" sz="2000" kern="1200">
          <a:solidFill>
            <a:srgbClr val="000000"/>
          </a:solidFill>
          <a:latin typeface="Times New Roman" pitchFamily="18"/>
          <a:ea typeface="標楷體" pitchFamily="65"/>
          <a:cs typeface="Times New Roman" pitchFamily="18"/>
        </a:defRPr>
      </a:lvl4pPr>
      <a:lvl5pPr marL="2057400" lvl="4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zh-TW" sz="2000" kern="1200">
          <a:solidFill>
            <a:srgbClr val="000000"/>
          </a:solidFill>
          <a:latin typeface="Times New Roman" pitchFamily="18"/>
          <a:ea typeface="標楷體" pitchFamily="65"/>
          <a:cs typeface="Times New Roman" pitchFamily="18"/>
        </a:defRPr>
      </a:lvl5pPr>
      <a:lvl6pPr marL="25146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zh-TW" sz="2000" kern="1200">
          <a:solidFill>
            <a:srgbClr val="000000"/>
          </a:solidFill>
          <a:latin typeface="Times New Roman" pitchFamily="18"/>
          <a:ea typeface="標楷體" pitchFamily="65"/>
          <a:cs typeface="Times New Roman" pitchFamily="18"/>
        </a:defRPr>
      </a:lvl6pPr>
      <a:lvl7pPr marL="29718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zh-TW" sz="2000" kern="1200">
          <a:solidFill>
            <a:srgbClr val="000000"/>
          </a:solidFill>
          <a:latin typeface="Times New Roman" pitchFamily="18"/>
          <a:ea typeface="標楷體" pitchFamily="65"/>
          <a:cs typeface="Times New Roman" pitchFamily="18"/>
        </a:defRPr>
      </a:lvl7pPr>
      <a:lvl8pPr marL="34290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zh-TW" sz="2000" kern="1200">
          <a:solidFill>
            <a:srgbClr val="000000"/>
          </a:solidFill>
          <a:latin typeface="Times New Roman" pitchFamily="18"/>
          <a:ea typeface="標楷體" pitchFamily="65"/>
          <a:cs typeface="Times New Roman" pitchFamily="18"/>
        </a:defRPr>
      </a:lvl8pPr>
      <a:lvl9pPr marL="38862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zh-TW" sz="2000" kern="1200">
          <a:solidFill>
            <a:srgbClr val="000000"/>
          </a:solidFill>
          <a:latin typeface="Times New Roman" pitchFamily="18"/>
          <a:ea typeface="標楷體" pitchFamily="65"/>
          <a:cs typeface="Times New Roman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 txBox="1">
            <a:spLocks noGrp="1"/>
          </p:cNvSpPr>
          <p:nvPr>
            <p:ph type="ctrTitle"/>
          </p:nvPr>
        </p:nvSpPr>
        <p:spPr>
          <a:xfrm>
            <a:off x="738188" y="476250"/>
            <a:ext cx="7772400" cy="1470025"/>
          </a:xfrm>
        </p:spPr>
        <p:txBody>
          <a:bodyPr/>
          <a:lstStyle/>
          <a:p>
            <a:pPr eaLnBrk="1"/>
            <a:r>
              <a:rPr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課程名稱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-</a:t>
            </a:r>
            <a:r>
              <a:rPr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醣類</a:t>
            </a:r>
          </a:p>
        </p:txBody>
      </p:sp>
      <p:sp>
        <p:nvSpPr>
          <p:cNvPr id="2051" name="副標題 2"/>
          <p:cNvSpPr txBox="1">
            <a:spLocks noGrp="1"/>
          </p:cNvSpPr>
          <p:nvPr>
            <p:ph type="subTitle" idx="1"/>
          </p:nvPr>
        </p:nvSpPr>
        <p:spPr>
          <a:xfrm>
            <a:off x="1476375" y="1989138"/>
            <a:ext cx="6400800" cy="647700"/>
          </a:xfrm>
        </p:spPr>
        <p:txBody>
          <a:bodyPr/>
          <a:lstStyle/>
          <a:p>
            <a:pPr eaLnBrk="1"/>
            <a:r>
              <a:rPr altLang="zh-TW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李淑玲</a:t>
            </a:r>
            <a:endParaRPr lang="en-US" altLang="zh-TW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052" name="Picture 2" descr="C:\Users\BPC\Downloads\教育部logo991006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1913"/>
            <a:ext cx="14763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508750"/>
            <a:ext cx="12636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副標題 2"/>
          <p:cNvSpPr txBox="1">
            <a:spLocks noChangeArrowheads="1"/>
          </p:cNvSpPr>
          <p:nvPr/>
        </p:nvSpPr>
        <p:spPr bwMode="auto">
          <a:xfrm>
            <a:off x="1535113" y="2997200"/>
            <a:ext cx="6400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ts val="800"/>
              </a:spcBef>
            </a:pPr>
            <a:r>
              <a:rPr kumimoji="0" lang="en-US" altLang="zh-TW" sz="3200" dirty="0" smtClean="0">
                <a:solidFill>
                  <a:srgbClr val="898989"/>
                </a:solidFill>
              </a:rPr>
              <a:t>02</a:t>
            </a:r>
            <a:endParaRPr kumimoji="0" lang="en-US" altLang="zh-TW" sz="3200" dirty="0">
              <a:solidFill>
                <a:srgbClr val="898989"/>
              </a:solidFill>
            </a:endParaRPr>
          </a:p>
        </p:txBody>
      </p:sp>
      <p:sp>
        <p:nvSpPr>
          <p:cNvPr id="2055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32142B-5918-43F8-B962-FAFDAF84EF55}" type="slidenum">
              <a:rPr altLang="zh-TW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altLang="zh-TW">
              <a:solidFill>
                <a:srgbClr val="898989"/>
              </a:solidFill>
            </a:endParaRPr>
          </a:p>
        </p:txBody>
      </p:sp>
      <p:pic>
        <p:nvPicPr>
          <p:cNvPr id="8" name="Picture 4" descr="diagra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4900"/>
            <a:ext cx="3779837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內容版面配置區 2"/>
          <p:cNvSpPr>
            <a:spLocks noGrp="1"/>
          </p:cNvSpPr>
          <p:nvPr>
            <p:ph sz="quarter" idx="10"/>
          </p:nvPr>
        </p:nvSpPr>
        <p:spPr>
          <a:xfrm>
            <a:off x="179388" y="1341438"/>
            <a:ext cx="8713787" cy="489585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</a:rPr>
              <a:t>脫水聚合作用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620713"/>
            <a:ext cx="8713787" cy="7207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</a:rPr>
              <a:t>二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</a:rPr>
              <a:t>雙醣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460" name="內容版面配置區 2"/>
          <p:cNvSpPr>
            <a:spLocks noGrp="1"/>
          </p:cNvSpPr>
          <p:nvPr>
            <p:ph sz="quarter" idx="11"/>
          </p:nvPr>
        </p:nvSpPr>
        <p:spPr>
          <a:xfrm>
            <a:off x="4932363" y="6308725"/>
            <a:ext cx="3963987" cy="360363"/>
          </a:xfrm>
        </p:spPr>
        <p:txBody>
          <a:bodyPr/>
          <a:lstStyle/>
          <a:p>
            <a:r>
              <a:rPr lang="en-US" altLang="zh-TW" smtClean="0"/>
              <a:t>1-3</a:t>
            </a:r>
            <a:r>
              <a:rPr lang="zh-TW" altLang="en-US" smtClean="0"/>
              <a:t> 細胞的生理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81300"/>
            <a:ext cx="14938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11"/>
          <p:cNvGrpSpPr>
            <a:grpSpLocks/>
          </p:cNvGrpSpPr>
          <p:nvPr/>
        </p:nvGrpSpPr>
        <p:grpSpPr bwMode="auto">
          <a:xfrm>
            <a:off x="2160588" y="2781300"/>
            <a:ext cx="1730375" cy="2185988"/>
            <a:chOff x="1785918" y="2462914"/>
            <a:chExt cx="2104877" cy="2966350"/>
          </a:xfrm>
        </p:grpSpPr>
        <p:pic>
          <p:nvPicPr>
            <p:cNvPr id="194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18" y="2462914"/>
              <a:ext cx="243810" cy="296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224" y="2462914"/>
              <a:ext cx="1828571" cy="296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群組 12"/>
          <p:cNvGrpSpPr>
            <a:grpSpLocks/>
          </p:cNvGrpSpPr>
          <p:nvPr/>
        </p:nvGrpSpPr>
        <p:grpSpPr bwMode="auto">
          <a:xfrm>
            <a:off x="3708400" y="2781300"/>
            <a:ext cx="3590925" cy="2185988"/>
            <a:chOff x="3890795" y="2462914"/>
            <a:chExt cx="4368254" cy="2966350"/>
          </a:xfrm>
        </p:grpSpPr>
        <p:pic>
          <p:nvPicPr>
            <p:cNvPr id="1946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795" y="2462914"/>
              <a:ext cx="721270" cy="296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065" y="2462914"/>
              <a:ext cx="3646984" cy="296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708275"/>
            <a:ext cx="68421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3620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 sz="3600">
              <a:ea typeface="細明體" pitchFamily="49" charset="-12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12776"/>
            <a:ext cx="7859712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dirty="0" smtClean="0"/>
              <a:t>雙</a:t>
            </a:r>
            <a:r>
              <a:rPr lang="zh-TW" altLang="en-US" dirty="0"/>
              <a:t>醣</a:t>
            </a:r>
            <a:r>
              <a:rPr lang="zh-TW" altLang="en-US" dirty="0" smtClean="0"/>
              <a:t>類</a:t>
            </a:r>
            <a:endParaRPr lang="en-US" altLang="zh-TW" dirty="0"/>
          </a:p>
          <a:p>
            <a:pPr>
              <a:buFont typeface="Wingdings" pitchFamily="2" charset="2"/>
              <a:buNone/>
            </a:pPr>
            <a:r>
              <a:rPr lang="en-US" altLang="zh-TW" sz="2800" dirty="0"/>
              <a:t>(</a:t>
            </a:r>
            <a:r>
              <a:rPr lang="zh-TW" altLang="en-US" sz="2800" dirty="0"/>
              <a:t>一</a:t>
            </a:r>
            <a:r>
              <a:rPr lang="en-US" altLang="zh-TW" sz="2800" dirty="0"/>
              <a:t>)</a:t>
            </a:r>
            <a:r>
              <a:rPr lang="zh-TW" altLang="en-US" sz="2800" dirty="0"/>
              <a:t>蔗糖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/>
              <a:t>(</a:t>
            </a:r>
            <a:r>
              <a:rPr lang="zh-TW" altLang="en-US" sz="2800" dirty="0"/>
              <a:t>二</a:t>
            </a:r>
            <a:r>
              <a:rPr lang="en-US" altLang="zh-TW" sz="2800" dirty="0"/>
              <a:t>)</a:t>
            </a:r>
            <a:r>
              <a:rPr lang="zh-TW" altLang="en-US" sz="2800" dirty="0"/>
              <a:t>麥芽糖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/>
              <a:t>(</a:t>
            </a:r>
            <a:r>
              <a:rPr lang="zh-TW" altLang="en-US" sz="2800" dirty="0"/>
              <a:t>三</a:t>
            </a:r>
            <a:r>
              <a:rPr lang="en-US" altLang="zh-TW" sz="2800" dirty="0"/>
              <a:t>)</a:t>
            </a:r>
            <a:r>
              <a:rPr lang="zh-TW" altLang="en-US" sz="2800" dirty="0"/>
              <a:t>乳糖</a:t>
            </a:r>
          </a:p>
        </p:txBody>
      </p:sp>
      <p:pic>
        <p:nvPicPr>
          <p:cNvPr id="4" name="Picture 2" descr="表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5693219" cy="338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122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467389" y="760321"/>
            <a:ext cx="8209222" cy="5337359"/>
          </a:xfrm>
        </p:spPr>
        <p:txBody>
          <a:bodyPr/>
          <a:lstStyle/>
          <a:p>
            <a:pPr marL="0" lvl="1" indent="0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None/>
            </a:pPr>
            <a:r>
              <a:rPr lang="zh-TW" altLang="zh-TW" sz="3800" b="1" dirty="0" smtClean="0">
                <a:solidFill>
                  <a:srgbClr val="99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雙</a:t>
            </a:r>
            <a:r>
              <a:rPr lang="zh-TW" altLang="zh-TW" sz="3800" b="1" dirty="0">
                <a:solidFill>
                  <a:srgbClr val="99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醣類</a:t>
            </a:r>
          </a:p>
          <a:p>
            <a:pPr marL="446088" lvl="1" indent="-446088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None/>
            </a:pPr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zh-TW" altLang="zh-TW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蔗糖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：廣泛存在於帶甜味的蔬菜、水果中。</a:t>
            </a:r>
          </a:p>
          <a:p>
            <a:pPr marL="446088" lvl="1" indent="-446088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None/>
            </a:pPr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zh-TW" altLang="zh-TW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麥芽糖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：多見於澱粉經消化或分解的產物。</a:t>
            </a:r>
          </a:p>
          <a:p>
            <a:pPr marL="446088" lvl="1" indent="-446088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None/>
            </a:pPr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zh-TW" altLang="zh-TW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乳糖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：在人體腸道中需經「乳糖酶」水解成葡萄糖及半乳糖後才能被吸收。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111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5888"/>
            <a:ext cx="7772400" cy="1143000"/>
          </a:xfrm>
        </p:spPr>
        <p:txBody>
          <a:bodyPr/>
          <a:lstStyle/>
          <a:p>
            <a:r>
              <a:rPr lang="zh-TW" altLang="en-US" sz="4000" b="1" u="sng" dirty="0"/>
              <a:t>乳糖不耐</a:t>
            </a:r>
            <a:r>
              <a:rPr lang="zh-TW" altLang="en-US" sz="4000" b="1" u="sng" dirty="0" smtClean="0"/>
              <a:t>症</a:t>
            </a:r>
            <a:endParaRPr lang="en-US" altLang="zh-TW" sz="4000" b="1" u="sng" dirty="0"/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5795963" y="6237288"/>
            <a:ext cx="1944687" cy="4318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導致吸收不良</a:t>
            </a:r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1333500" y="1268413"/>
            <a:ext cx="7270750" cy="4968875"/>
            <a:chOff x="840" y="799"/>
            <a:chExt cx="4580" cy="3130"/>
          </a:xfrm>
        </p:grpSpPr>
        <p:sp>
          <p:nvSpPr>
            <p:cNvPr id="55301" name="AutoShape 5"/>
            <p:cNvSpPr>
              <a:spLocks noChangeArrowheads="1"/>
            </p:cNvSpPr>
            <p:nvPr/>
          </p:nvSpPr>
          <p:spPr bwMode="auto">
            <a:xfrm>
              <a:off x="840" y="1253"/>
              <a:ext cx="1224" cy="363"/>
            </a:xfrm>
            <a:prstGeom prst="wedgeEllipseCallout">
              <a:avLst>
                <a:gd name="adj1" fmla="val 52694"/>
                <a:gd name="adj2" fmla="val 57991"/>
              </a:avLst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zh-TW" altLang="en-US" sz="2000" b="1" dirty="0">
                  <a:solidFill>
                    <a:schemeClr val="accent4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細菌作用</a:t>
              </a:r>
            </a:p>
          </p:txBody>
        </p:sp>
        <p:sp>
          <p:nvSpPr>
            <p:cNvPr id="55302" name="AutoShape 6"/>
            <p:cNvSpPr>
              <a:spLocks noChangeArrowheads="1"/>
            </p:cNvSpPr>
            <p:nvPr/>
          </p:nvSpPr>
          <p:spPr bwMode="auto">
            <a:xfrm>
              <a:off x="4059" y="1208"/>
              <a:ext cx="1361" cy="363"/>
            </a:xfrm>
            <a:prstGeom prst="wedgeEllipseCallout">
              <a:avLst>
                <a:gd name="adj1" fmla="val -36699"/>
                <a:gd name="adj2" fmla="val 70111"/>
              </a:avLst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zh-TW" altLang="en-US" sz="2000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滲透壓影響</a:t>
              </a:r>
            </a:p>
          </p:txBody>
        </p:sp>
        <p:sp>
          <p:nvSpPr>
            <p:cNvPr id="55303" name="AutoShape 7"/>
            <p:cNvSpPr>
              <a:spLocks noChangeArrowheads="1"/>
            </p:cNvSpPr>
            <p:nvPr/>
          </p:nvSpPr>
          <p:spPr bwMode="auto">
            <a:xfrm>
              <a:off x="2762" y="799"/>
              <a:ext cx="771" cy="363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4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乳糖</a:t>
              </a:r>
            </a:p>
          </p:txBody>
        </p:sp>
        <p:sp>
          <p:nvSpPr>
            <p:cNvPr id="55304" name="AutoShape 8"/>
            <p:cNvSpPr>
              <a:spLocks noChangeArrowheads="1"/>
            </p:cNvSpPr>
            <p:nvPr/>
          </p:nvSpPr>
          <p:spPr bwMode="auto">
            <a:xfrm>
              <a:off x="3651" y="3113"/>
              <a:ext cx="1225" cy="272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400" b="1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使腸壁發脹</a:t>
              </a:r>
            </a:p>
          </p:txBody>
        </p:sp>
        <p:sp>
          <p:nvSpPr>
            <p:cNvPr id="55305" name="AutoShape 9"/>
            <p:cNvSpPr>
              <a:spLocks noChangeArrowheads="1"/>
            </p:cNvSpPr>
            <p:nvPr/>
          </p:nvSpPr>
          <p:spPr bwMode="auto">
            <a:xfrm>
              <a:off x="1546" y="1843"/>
              <a:ext cx="1107" cy="363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400" b="1" dirty="0" smtClean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乳酸 </a:t>
              </a:r>
              <a:r>
                <a:rPr lang="en-US" altLang="zh-TW" sz="2400" b="1" dirty="0" smtClean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+</a:t>
              </a:r>
              <a:r>
                <a:rPr lang="zh-TW" altLang="en-US" sz="2400" b="1" dirty="0" smtClean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2400" b="1" dirty="0" smtClean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CO</a:t>
              </a:r>
              <a:r>
                <a:rPr lang="en-US" altLang="zh-TW" sz="2400" b="1" baseline="-25000" dirty="0" smtClean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</a:t>
              </a:r>
              <a:endParaRPr lang="en-US" altLang="zh-TW" sz="2400" b="1" baseline="-25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5306" name="AutoShape 10"/>
            <p:cNvSpPr>
              <a:spLocks noChangeArrowheads="1"/>
            </p:cNvSpPr>
            <p:nvPr/>
          </p:nvSpPr>
          <p:spPr bwMode="auto">
            <a:xfrm>
              <a:off x="3742" y="1843"/>
              <a:ext cx="1088" cy="363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4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增加滲透壓</a:t>
              </a:r>
            </a:p>
          </p:txBody>
        </p:sp>
        <p:sp>
          <p:nvSpPr>
            <p:cNvPr id="55307" name="AutoShape 11"/>
            <p:cNvSpPr>
              <a:spLocks noChangeArrowheads="1"/>
            </p:cNvSpPr>
            <p:nvPr/>
          </p:nvSpPr>
          <p:spPr bwMode="auto">
            <a:xfrm>
              <a:off x="2381" y="2432"/>
              <a:ext cx="1678" cy="363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4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流體的負荷量增加</a:t>
              </a:r>
            </a:p>
          </p:txBody>
        </p:sp>
        <p:sp>
          <p:nvSpPr>
            <p:cNvPr id="55308" name="AutoShape 12"/>
            <p:cNvSpPr>
              <a:spLocks noChangeArrowheads="1"/>
            </p:cNvSpPr>
            <p:nvPr/>
          </p:nvSpPr>
          <p:spPr bwMode="auto">
            <a:xfrm>
              <a:off x="1755" y="3113"/>
              <a:ext cx="853" cy="363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4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水性腹瀉</a:t>
              </a:r>
            </a:p>
          </p:txBody>
        </p:sp>
        <p:sp>
          <p:nvSpPr>
            <p:cNvPr id="55309" name="Line 13"/>
            <p:cNvSpPr>
              <a:spLocks noChangeShapeType="1"/>
            </p:cNvSpPr>
            <p:nvPr/>
          </p:nvSpPr>
          <p:spPr bwMode="auto">
            <a:xfrm>
              <a:off x="3152" y="1162"/>
              <a:ext cx="0" cy="5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5310" name="Line 14"/>
            <p:cNvSpPr>
              <a:spLocks noChangeShapeType="1"/>
            </p:cNvSpPr>
            <p:nvPr/>
          </p:nvSpPr>
          <p:spPr bwMode="auto">
            <a:xfrm>
              <a:off x="2110" y="1684"/>
              <a:ext cx="21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5311" name="Line 15"/>
            <p:cNvSpPr>
              <a:spLocks noChangeShapeType="1"/>
            </p:cNvSpPr>
            <p:nvPr/>
          </p:nvSpPr>
          <p:spPr bwMode="auto">
            <a:xfrm>
              <a:off x="2109" y="1684"/>
              <a:ext cx="0" cy="1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5312" name="Line 16"/>
            <p:cNvSpPr>
              <a:spLocks noChangeShapeType="1"/>
            </p:cNvSpPr>
            <p:nvPr/>
          </p:nvSpPr>
          <p:spPr bwMode="auto">
            <a:xfrm>
              <a:off x="4241" y="1684"/>
              <a:ext cx="0" cy="1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5313" name="Line 17"/>
            <p:cNvSpPr>
              <a:spLocks noChangeShapeType="1"/>
            </p:cNvSpPr>
            <p:nvPr/>
          </p:nvSpPr>
          <p:spPr bwMode="auto">
            <a:xfrm>
              <a:off x="2109" y="2206"/>
              <a:ext cx="0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2109" y="2282"/>
              <a:ext cx="21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5315" name="Line 19"/>
            <p:cNvSpPr>
              <a:spLocks noChangeShapeType="1"/>
            </p:cNvSpPr>
            <p:nvPr/>
          </p:nvSpPr>
          <p:spPr bwMode="auto">
            <a:xfrm flipV="1">
              <a:off x="4241" y="2206"/>
              <a:ext cx="0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>
              <a:off x="3198" y="2281"/>
              <a:ext cx="0" cy="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5317" name="Line 21"/>
            <p:cNvSpPr>
              <a:spLocks noChangeShapeType="1"/>
            </p:cNvSpPr>
            <p:nvPr/>
          </p:nvSpPr>
          <p:spPr bwMode="auto">
            <a:xfrm>
              <a:off x="3197" y="2796"/>
              <a:ext cx="0" cy="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5318" name="Line 22"/>
            <p:cNvSpPr>
              <a:spLocks noChangeShapeType="1"/>
            </p:cNvSpPr>
            <p:nvPr/>
          </p:nvSpPr>
          <p:spPr bwMode="auto">
            <a:xfrm>
              <a:off x="2155" y="2954"/>
              <a:ext cx="21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5319" name="Line 23"/>
            <p:cNvSpPr>
              <a:spLocks noChangeShapeType="1"/>
            </p:cNvSpPr>
            <p:nvPr/>
          </p:nvSpPr>
          <p:spPr bwMode="auto">
            <a:xfrm>
              <a:off x="2154" y="2954"/>
              <a:ext cx="0" cy="1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5320" name="Line 24"/>
            <p:cNvSpPr>
              <a:spLocks noChangeShapeType="1"/>
            </p:cNvSpPr>
            <p:nvPr/>
          </p:nvSpPr>
          <p:spPr bwMode="auto">
            <a:xfrm>
              <a:off x="4286" y="2954"/>
              <a:ext cx="0" cy="1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5321" name="AutoShape 25"/>
            <p:cNvSpPr>
              <a:spLocks noChangeArrowheads="1"/>
            </p:cNvSpPr>
            <p:nvPr/>
          </p:nvSpPr>
          <p:spPr bwMode="auto">
            <a:xfrm>
              <a:off x="3651" y="3521"/>
              <a:ext cx="1225" cy="272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400" b="1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蠕動性增加</a:t>
              </a:r>
            </a:p>
          </p:txBody>
        </p:sp>
        <p:sp>
          <p:nvSpPr>
            <p:cNvPr id="55322" name="Line 26"/>
            <p:cNvSpPr>
              <a:spLocks noChangeShapeType="1"/>
            </p:cNvSpPr>
            <p:nvPr/>
          </p:nvSpPr>
          <p:spPr bwMode="auto">
            <a:xfrm>
              <a:off x="4286" y="338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5323" name="Line 27"/>
            <p:cNvSpPr>
              <a:spLocks noChangeShapeType="1"/>
            </p:cNvSpPr>
            <p:nvPr/>
          </p:nvSpPr>
          <p:spPr bwMode="auto">
            <a:xfrm>
              <a:off x="4286" y="3793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5324" name="Rectangle 28"/>
            <p:cNvSpPr>
              <a:spLocks noChangeArrowheads="1"/>
            </p:cNvSpPr>
            <p:nvPr/>
          </p:nvSpPr>
          <p:spPr bwMode="auto">
            <a:xfrm>
              <a:off x="2576" y="1285"/>
              <a:ext cx="1152" cy="27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400" b="1" dirty="0">
                  <a:solidFill>
                    <a:srgbClr val="FF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缺乏乳糖酶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2D9D9-2C84-4ACD-8A63-7CF499E87D91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182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58838"/>
          </a:xfrm>
        </p:spPr>
        <p:txBody>
          <a:bodyPr/>
          <a:lstStyle/>
          <a:p>
            <a:r>
              <a:rPr lang="en-US" altLang="zh-TW" sz="3200" dirty="0" smtClean="0"/>
              <a:t>(</a:t>
            </a:r>
            <a:r>
              <a:rPr lang="zh-TW" altLang="en-US" sz="3200" dirty="0" smtClean="0"/>
              <a:t>三</a:t>
            </a:r>
            <a:r>
              <a:rPr lang="en-US" altLang="zh-TW" sz="3200" dirty="0"/>
              <a:t>)</a:t>
            </a:r>
            <a:r>
              <a:rPr lang="zh-TW" altLang="en-US" sz="3200" dirty="0" smtClean="0"/>
              <a:t>寡</a:t>
            </a:r>
            <a:r>
              <a:rPr lang="zh-TW" altLang="en-US" sz="3200" dirty="0"/>
              <a:t>醣</a:t>
            </a:r>
            <a:r>
              <a:rPr lang="zh-TW" altLang="en-US" sz="3200" dirty="0" smtClean="0"/>
              <a:t>類</a:t>
            </a:r>
            <a:endParaRPr lang="en-US" altLang="zh-TW" sz="32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601788"/>
            <a:ext cx="7489825" cy="3555404"/>
          </a:xfrm>
        </p:spPr>
        <p:txBody>
          <a:bodyPr/>
          <a:lstStyle/>
          <a:p>
            <a:r>
              <a:rPr lang="en-US" altLang="zh-TW" sz="2900" dirty="0" smtClean="0">
                <a:latin typeface="Times New Roman" pitchFamily="18" charset="0"/>
              </a:rPr>
              <a:t>3</a:t>
            </a:r>
            <a:r>
              <a:rPr lang="zh-TW" altLang="en-US" sz="2900" dirty="0">
                <a:latin typeface="Times New Roman" pitchFamily="18" charset="0"/>
              </a:rPr>
              <a:t>～</a:t>
            </a:r>
            <a:r>
              <a:rPr lang="en-US" altLang="zh-TW" sz="2900" dirty="0">
                <a:latin typeface="Times New Roman" pitchFamily="18" charset="0"/>
              </a:rPr>
              <a:t>10</a:t>
            </a:r>
            <a:r>
              <a:rPr lang="zh-TW" altLang="en-US" sz="2900" dirty="0">
                <a:latin typeface="Times New Roman" pitchFamily="18" charset="0"/>
              </a:rPr>
              <a:t>分子單醣</a:t>
            </a:r>
            <a:r>
              <a:rPr lang="zh-TW" altLang="en-US" sz="2900" dirty="0" smtClean="0">
                <a:latin typeface="Times New Roman" pitchFamily="18" charset="0"/>
              </a:rPr>
              <a:t>。</a:t>
            </a:r>
            <a:endParaRPr lang="en-US" altLang="zh-TW" sz="2900" dirty="0" smtClean="0">
              <a:latin typeface="Times New Roman" pitchFamily="18" charset="0"/>
            </a:endParaRPr>
          </a:p>
          <a:p>
            <a:pPr marL="360363" lvl="1" indent="-360363" algn="just" eaLnBrk="1"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endParaRPr lang="en-US" altLang="zh-TW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lvl="1" indent="-360363" algn="just" eaLnBrk="1">
              <a:spcBef>
                <a:spcPts val="60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以</a:t>
            </a:r>
            <a:r>
              <a:rPr lang="zh-TW" altLang="zh-TW" sz="2600" u="sng" dirty="0">
                <a:latin typeface="Times New Roman" pitchFamily="18" charset="0"/>
                <a:cs typeface="Times New Roman" pitchFamily="18" charset="0"/>
              </a:rPr>
              <a:t>棉籽糖</a:t>
            </a:r>
            <a:r>
              <a:rPr lang="zh-TW" altLang="zh-TW" sz="2600" dirty="0">
                <a:latin typeface="Times New Roman" pitchFamily="18" charset="0"/>
                <a:cs typeface="Times New Roman" pitchFamily="18" charset="0"/>
              </a:rPr>
              <a:t>與</a:t>
            </a:r>
            <a:r>
              <a:rPr lang="zh-TW" altLang="zh-TW" sz="2600" u="sng" dirty="0">
                <a:latin typeface="Times New Roman" pitchFamily="18" charset="0"/>
                <a:cs typeface="Times New Roman" pitchFamily="18" charset="0"/>
              </a:rPr>
              <a:t>水蘇四糖</a:t>
            </a:r>
            <a:r>
              <a:rPr lang="zh-TW" alt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zh-TW" sz="2600" dirty="0">
                <a:latin typeface="Times New Roman" pitchFamily="18" charset="0"/>
                <a:cs typeface="Times New Roman" pitchFamily="18" charset="0"/>
              </a:rPr>
              <a:t>較常見。</a:t>
            </a:r>
          </a:p>
          <a:p>
            <a:pPr marL="360363" lvl="1" indent="-360363" algn="just" eaLnBrk="1">
              <a:spcBef>
                <a:spcPts val="60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sz="2600" dirty="0">
                <a:latin typeface="Times New Roman" pitchFamily="18" charset="0"/>
                <a:cs typeface="Times New Roman" pitchFamily="18" charset="0"/>
              </a:rPr>
              <a:t>多存於豆類及豆莢類食物。</a:t>
            </a:r>
          </a:p>
          <a:p>
            <a:pPr marL="360363" lvl="1" indent="-360363" algn="just" eaLnBrk="1">
              <a:spcBef>
                <a:spcPts val="60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sz="2600" dirty="0">
                <a:latin typeface="Times New Roman" pitchFamily="18" charset="0"/>
                <a:cs typeface="Times New Roman" pitchFamily="18" charset="0"/>
              </a:rPr>
              <a:t>不易水解、消化，但腸道內細菌可將之發酵分解並產生氣體</a:t>
            </a:r>
            <a:r>
              <a:rPr lang="zh-TW" altLang="zh-TW" sz="2600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zh-TW" altLang="zh-TW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944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學習1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87"/>
          <a:stretch>
            <a:fillRect/>
          </a:stretch>
        </p:blipFill>
        <p:spPr>
          <a:xfrm>
            <a:off x="107504" y="17065"/>
            <a:ext cx="8532948" cy="1642065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906132" y="908720"/>
            <a:ext cx="4042132" cy="769441"/>
          </a:xfrm>
        </p:spPr>
        <p:txBody>
          <a:bodyPr wrap="none"/>
          <a:lstStyle/>
          <a:p>
            <a:r>
              <a:rPr lang="zh-TW" altLang="en-US" b="1" dirty="0" smtClean="0">
                <a:solidFill>
                  <a:srgbClr val="006600"/>
                </a:solidFill>
              </a:rPr>
              <a:t>寡醣與腸道健康</a:t>
            </a:r>
            <a:endParaRPr lang="zh-TW" altLang="en-US" b="1" dirty="0">
              <a:solidFill>
                <a:srgbClr val="00660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395536" y="1988840"/>
            <a:ext cx="8244916" cy="3744416"/>
          </a:xfrm>
        </p:spPr>
        <p:txBody>
          <a:bodyPr/>
          <a:lstStyle/>
          <a:p>
            <a:pPr marL="360363" lvl="1" indent="-360363" algn="just" eaLnBrk="1">
              <a:spcBef>
                <a:spcPts val="1200"/>
              </a:spcBef>
              <a:spcAft>
                <a:spcPts val="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益生菌：</a:t>
            </a:r>
            <a:r>
              <a:rPr lang="zh-TW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指在人體內可繁殖且不會產生危害性的菌叢（如乳酸菌），對維持腸道健康有益</a:t>
            </a:r>
            <a:r>
              <a:rPr lang="zh-TW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</a:p>
          <a:p>
            <a:pPr marL="360363" lvl="1" indent="-360363" algn="just" eaLnBrk="1">
              <a:spcBef>
                <a:spcPts val="1200"/>
              </a:spcBef>
              <a:spcAft>
                <a:spcPts val="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益</a:t>
            </a:r>
            <a:r>
              <a:rPr lang="zh-TW" altLang="zh-TW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菌生：</a:t>
            </a:r>
            <a:r>
              <a:rPr lang="zh-TW" altLang="zh-TW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指能做為腸道中增加有益菌生長或活性的物質（如膳食纖維、果寡醣）</a:t>
            </a:r>
            <a:r>
              <a:rPr lang="zh-TW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360363" lvl="1" indent="-360363" algn="just" eaLnBrk="1">
              <a:spcBef>
                <a:spcPts val="1200"/>
              </a:spcBef>
              <a:spcAft>
                <a:spcPts val="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寡醣：</a:t>
            </a:r>
            <a:r>
              <a:rPr lang="zh-TW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近幾年發現能被腸道中部分有益菌利用，增加其在腸道中的優勢，進而改變腸道功能</a:t>
            </a:r>
            <a:r>
              <a:rPr lang="zh-TW" altLang="zh-TW" sz="32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4454191" y="6067400"/>
            <a:ext cx="217487" cy="20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/>
            <a:endParaRPr kumimoji="0" lang="zh-Hant" altLang="en-US">
              <a:solidFill>
                <a:srgbClr val="FFFFFF"/>
              </a:solidFill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4793916" y="6067400"/>
            <a:ext cx="219075" cy="20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/>
            <a:endParaRPr kumimoji="0" lang="zh-Hant" altLang="en-US">
              <a:solidFill>
                <a:srgbClr val="FFFFFF"/>
              </a:solidFill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8199103" y="6067400"/>
            <a:ext cx="217488" cy="20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/>
            <a:endParaRPr kumimoji="0" lang="zh-Hant" altLang="en-US">
              <a:solidFill>
                <a:srgbClr val="FFFFFF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121369" y="5398545"/>
            <a:ext cx="2955497" cy="1091340"/>
            <a:chOff x="5121369" y="5398545"/>
            <a:chExt cx="2955497" cy="1091340"/>
          </a:xfrm>
        </p:grpSpPr>
        <p:pic>
          <p:nvPicPr>
            <p:cNvPr id="10" name="圖片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369" y="5398545"/>
              <a:ext cx="862572" cy="1044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13"/>
            <p:cNvSpPr/>
            <p:nvPr/>
          </p:nvSpPr>
          <p:spPr bwMode="auto">
            <a:xfrm>
              <a:off x="5135228" y="6067400"/>
              <a:ext cx="217488" cy="204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/>
              <a:endParaRPr kumimoji="0" lang="zh-Hant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5474953" y="6067400"/>
              <a:ext cx="219075" cy="204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/>
              <a:endParaRPr kumimoji="0" lang="zh-Hant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5816266" y="6067400"/>
              <a:ext cx="217487" cy="204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/>
              <a:endParaRPr kumimoji="0" lang="zh-Hant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6155991" y="6067400"/>
              <a:ext cx="219075" cy="204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/>
              <a:endParaRPr kumimoji="0" lang="zh-Hant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6497303" y="6067400"/>
              <a:ext cx="217488" cy="204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/>
              <a:endParaRPr kumimoji="0" lang="zh-Hant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6837028" y="6067400"/>
              <a:ext cx="219075" cy="204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/>
              <a:endParaRPr kumimoji="0" lang="zh-Hant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7178341" y="6067400"/>
              <a:ext cx="217487" cy="204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/>
              <a:endParaRPr kumimoji="0" lang="zh-Hant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7518066" y="6067400"/>
              <a:ext cx="217487" cy="204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/>
              <a:endParaRPr kumimoji="0" lang="zh-Hant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7857791" y="6067400"/>
              <a:ext cx="219075" cy="204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/>
              <a:endParaRPr kumimoji="0" lang="zh-Hant" altLang="en-US">
                <a:solidFill>
                  <a:srgbClr val="FFFFFF"/>
                </a:solidFill>
              </a:endParaRPr>
            </a:p>
          </p:txBody>
        </p:sp>
        <p:pic>
          <p:nvPicPr>
            <p:cNvPr id="24" name="圖片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645" y="5426340"/>
              <a:ext cx="839914" cy="1063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圖片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2261" y="5413554"/>
              <a:ext cx="653798" cy="1029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3368994" y="5698068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ant" b="1" dirty="0" err="1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Oligo</a:t>
            </a:r>
            <a:r>
              <a:rPr lang="zh-Hant" alt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寡糖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6430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>
                <a:latin typeface="標楷體" pitchFamily="65" charset="-120"/>
              </a:rPr>
              <a:t>四、多醣</a:t>
            </a:r>
            <a:r>
              <a:rPr lang="zh-TW" altLang="en-US" sz="2800" dirty="0" smtClean="0">
                <a:latin typeface="標楷體" pitchFamily="65" charset="-120"/>
              </a:rPr>
              <a:t>類</a:t>
            </a:r>
            <a:endParaRPr lang="en-US" altLang="zh-TW" sz="2800" dirty="0">
              <a:latin typeface="標楷體" pitchFamily="65" charset="-12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2800" dirty="0"/>
              <a:t>(</a:t>
            </a:r>
            <a:r>
              <a:rPr lang="zh-TW" altLang="en-US" sz="2800" dirty="0"/>
              <a:t>一</a:t>
            </a:r>
            <a:r>
              <a:rPr lang="en-US" altLang="zh-TW" sz="2800" dirty="0"/>
              <a:t>)</a:t>
            </a:r>
            <a:r>
              <a:rPr lang="zh-TW" altLang="en-US" sz="2800" dirty="0"/>
              <a:t>澱粉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/>
              <a:t>(</a:t>
            </a:r>
            <a:r>
              <a:rPr lang="zh-TW" altLang="en-US" sz="2800" dirty="0"/>
              <a:t>二</a:t>
            </a:r>
            <a:r>
              <a:rPr lang="en-US" altLang="zh-TW" sz="2800" dirty="0"/>
              <a:t>)</a:t>
            </a:r>
            <a:r>
              <a:rPr lang="zh-TW" altLang="en-US" sz="2800" dirty="0"/>
              <a:t>肝醣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/>
              <a:t>(</a:t>
            </a:r>
            <a:r>
              <a:rPr lang="zh-TW" altLang="en-US" sz="2800" dirty="0"/>
              <a:t>三</a:t>
            </a:r>
            <a:r>
              <a:rPr lang="en-US" altLang="zh-TW" sz="2800" dirty="0"/>
              <a:t>)</a:t>
            </a:r>
            <a:r>
              <a:rPr lang="zh-TW" altLang="en-US" sz="2800" dirty="0"/>
              <a:t>膳食纖維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815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5555" y="692696"/>
            <a:ext cx="8229600" cy="1143000"/>
          </a:xfrm>
        </p:spPr>
        <p:txBody>
          <a:bodyPr/>
          <a:lstStyle/>
          <a:p>
            <a:pPr algn="l"/>
            <a:r>
              <a:rPr lang="zh-TW" altLang="en-US" sz="4000" dirty="0" smtClean="0">
                <a:latin typeface="標楷體" pitchFamily="65" charset="-120"/>
              </a:rPr>
              <a:t>多醣類</a:t>
            </a:r>
            <a:r>
              <a:rPr lang="en-US" altLang="zh-TW" sz="3600" dirty="0" smtClean="0">
                <a:latin typeface="標楷體" pitchFamily="65" charset="-120"/>
              </a:rPr>
              <a:t>-</a:t>
            </a:r>
            <a:r>
              <a:rPr lang="zh-TW" altLang="en-US" sz="2800" dirty="0" smtClean="0"/>
              <a:t>澱粉</a:t>
            </a:r>
            <a:r>
              <a:rPr lang="zh-TW" altLang="en-US" sz="2800" dirty="0"/>
              <a:t>、肝醣、膳食</a:t>
            </a:r>
            <a:r>
              <a:rPr lang="zh-TW" altLang="en-US" sz="2800" dirty="0" smtClean="0"/>
              <a:t>纖維</a:t>
            </a:r>
            <a:endParaRPr lang="en-US" altLang="zh-TW" sz="2800" dirty="0">
              <a:latin typeface="標楷體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827584" y="1880732"/>
            <a:ext cx="7661547" cy="4336971"/>
            <a:chOff x="150813" y="1052513"/>
            <a:chExt cx="8842375" cy="558751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1" t="3339" r="1241" b="11339"/>
            <a:stretch>
              <a:fillRect/>
            </a:stretch>
          </p:blipFill>
          <p:spPr bwMode="auto">
            <a:xfrm>
              <a:off x="150813" y="1549400"/>
              <a:ext cx="8842375" cy="475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859338" y="1052513"/>
              <a:ext cx="1358225" cy="5472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0" lang="en-US" altLang="zh-TW" sz="1400" b="1" dirty="0">
                  <a:latin typeface="Times New Roman" pitchFamily="18" charset="0"/>
                </a:rPr>
                <a:t>(a)</a:t>
              </a:r>
              <a:r>
                <a:rPr kumimoji="0" lang="en-US" altLang="zh-TW" sz="2400" b="1" dirty="0">
                  <a:latin typeface="Times New Roman" pitchFamily="18" charset="0"/>
                </a:rPr>
                <a:t> </a:t>
              </a:r>
              <a:r>
                <a:rPr kumimoji="0" lang="zh-TW" altLang="en-US" sz="2400" b="1" dirty="0" smtClean="0">
                  <a:latin typeface="Times New Roman" pitchFamily="18" charset="0"/>
                </a:rPr>
                <a:t>澱粉</a:t>
              </a:r>
              <a:endParaRPr kumimoji="0" lang="en-US" altLang="zh-TW" sz="2400" b="1" i="1" dirty="0">
                <a:latin typeface="Times New Roman" pitchFamily="18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858000" y="1590675"/>
              <a:ext cx="877888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0" lang="en-US" altLang="zh-TW" sz="1200" b="1">
                  <a:ea typeface="新細明體" charset="-120"/>
                </a:rPr>
                <a:t>Glucose</a:t>
              </a:r>
            </a:p>
            <a:p>
              <a:pPr eaLnBrk="0" hangingPunct="0">
                <a:lnSpc>
                  <a:spcPct val="90000"/>
                </a:lnSpc>
              </a:pPr>
              <a:r>
                <a:rPr kumimoji="0" lang="en-US" altLang="zh-TW" sz="1200" b="1">
                  <a:ea typeface="新細明體" charset="-120"/>
                </a:rPr>
                <a:t>monomer</a:t>
              </a:r>
              <a:endParaRPr kumimoji="0" lang="en-US" altLang="zh-TW" sz="1200" b="1" i="1">
                <a:ea typeface="新細明體" charset="-12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076826" y="4508500"/>
              <a:ext cx="1359877" cy="5472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0" lang="en-US" altLang="zh-TW" b="1" dirty="0">
                  <a:latin typeface="Times New Roman" pitchFamily="18" charset="0"/>
                </a:rPr>
                <a:t>(b) </a:t>
              </a:r>
              <a:r>
                <a:rPr kumimoji="0" lang="zh-TW" altLang="en-US" sz="2400" b="1" dirty="0">
                  <a:latin typeface="Times New Roman" pitchFamily="18" charset="0"/>
                </a:rPr>
                <a:t>肝</a:t>
              </a:r>
              <a:r>
                <a:rPr kumimoji="0" lang="zh-TW" altLang="en-US" sz="2400" b="1" dirty="0" smtClean="0">
                  <a:latin typeface="Times New Roman" pitchFamily="18" charset="0"/>
                </a:rPr>
                <a:t>醣</a:t>
              </a:r>
              <a:endParaRPr kumimoji="0" lang="en-US" altLang="zh-TW" sz="2400" b="1" i="1" dirty="0">
                <a:latin typeface="Times New Roman" pitchFamily="18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076824" y="6092825"/>
              <a:ext cx="2161382" cy="5472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0" lang="en-US" altLang="zh-TW" b="1" dirty="0">
                  <a:latin typeface="Times New Roman" pitchFamily="18" charset="0"/>
                </a:rPr>
                <a:t>(c) </a:t>
              </a:r>
              <a:r>
                <a:rPr kumimoji="0" lang="zh-TW" altLang="en-US" sz="2400" b="1" dirty="0" smtClean="0">
                  <a:latin typeface="Times New Roman" pitchFamily="18" charset="0"/>
                </a:rPr>
                <a:t>膳食纖維</a:t>
              </a:r>
              <a:endParaRPr kumimoji="0" lang="en-US" altLang="zh-TW" sz="2400" b="1" i="1" dirty="0">
                <a:latin typeface="Times New Roman" pitchFamily="18" charset="0"/>
              </a:endParaRPr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 rot="5378932">
              <a:off x="7200107" y="1966119"/>
              <a:ext cx="76200" cy="458787"/>
            </a:xfrm>
            <a:prstGeom prst="leftBracket">
              <a:avLst>
                <a:gd name="adj" fmla="val 2843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7239000" y="2006600"/>
              <a:ext cx="0" cy="152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51520" y="115863"/>
            <a:ext cx="2843808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>
            <a:lvl1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dirty="0" smtClean="0"/>
              <a:t>第一節 醣類的組成、分類與性質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23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1268413"/>
            <a:ext cx="7867650" cy="5256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600" dirty="0">
                <a:latin typeface="標楷體" pitchFamily="65" charset="-120"/>
              </a:rPr>
              <a:t>澱粉、</a:t>
            </a:r>
            <a:r>
              <a:rPr lang="zh-TW" altLang="en-US" sz="2600" dirty="0"/>
              <a:t>肝醣</a:t>
            </a:r>
            <a:endParaRPr lang="zh-TW" altLang="en-US" sz="2600" dirty="0">
              <a:latin typeface="標楷體" pitchFamily="65" charset="-120"/>
            </a:endParaRP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zh-TW" altLang="en-US" sz="2400" dirty="0">
                <a:latin typeface="標楷體" pitchFamily="65" charset="-120"/>
              </a:rPr>
              <a:t>植物儲存澱粉，動物儲存肝醣</a:t>
            </a:r>
            <a:r>
              <a:rPr lang="zh-TW" altLang="en-US" sz="2400" dirty="0" smtClean="0">
                <a:latin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</a:endParaRP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zh-TW" altLang="en-US" sz="2400" dirty="0" smtClean="0">
                <a:latin typeface="標楷體" pitchFamily="65" charset="-120"/>
              </a:rPr>
              <a:t>兩者</a:t>
            </a:r>
            <a:r>
              <a:rPr lang="zh-TW" altLang="en-US" sz="2400" dirty="0">
                <a:latin typeface="標楷體" pitchFamily="65" charset="-120"/>
              </a:rPr>
              <a:t>構造頗為相似，都是葡萄糖形成的聚合物。不同之處是肝醣沒有直鏈狀的，而且分支非常細密。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zh-TW" altLang="en-US" sz="2400" dirty="0">
                <a:latin typeface="標楷體" pitchFamily="65" charset="-120"/>
              </a:rPr>
              <a:t>植物常把澱粉儲存在特殊的組織裡</a:t>
            </a:r>
            <a:r>
              <a:rPr lang="zh-TW" altLang="en-US" sz="2400" dirty="0" smtClean="0">
                <a:latin typeface="標楷體" pitchFamily="65" charset="-120"/>
              </a:rPr>
              <a:t>，如：馬鈴薯</a:t>
            </a:r>
            <a:r>
              <a:rPr lang="zh-TW" altLang="en-US" sz="2400" dirty="0">
                <a:latin typeface="標楷體" pitchFamily="65" charset="-120"/>
              </a:rPr>
              <a:t>的塊莖。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zh-TW" altLang="en-US" sz="2400" dirty="0">
                <a:solidFill>
                  <a:srgbClr val="C00000"/>
                </a:solidFill>
                <a:latin typeface="標楷體" pitchFamily="65" charset="-120"/>
              </a:rPr>
              <a:t>動物主要把肝醣儲存在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</a:rPr>
              <a:t>肝臟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itchFamily="65" charset="-120"/>
              </a:rPr>
              <a:t>裡</a:t>
            </a:r>
            <a:r>
              <a:rPr lang="zh-TW" altLang="en-US" sz="2400" dirty="0">
                <a:solidFill>
                  <a:srgbClr val="C00000"/>
                </a:solidFill>
                <a:latin typeface="標楷體" pitchFamily="65" charset="-120"/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  <a:latin typeface="標楷體" pitchFamily="65" charset="-120"/>
              </a:rPr>
              <a:t>肌肉</a:t>
            </a:r>
            <a:r>
              <a:rPr lang="zh-TW" altLang="en-US" sz="2400" dirty="0">
                <a:solidFill>
                  <a:srgbClr val="C00000"/>
                </a:solidFill>
                <a:latin typeface="標楷體" pitchFamily="65" charset="-120"/>
              </a:rPr>
              <a:t>也有儲存少量的肝醣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itchFamily="65" charset="-120"/>
              </a:rPr>
              <a:t>。</a:t>
            </a:r>
            <a:endParaRPr lang="zh-TW" altLang="en-US" sz="2400" dirty="0">
              <a:solidFill>
                <a:srgbClr val="C00000"/>
              </a:solidFill>
              <a:latin typeface="標楷體" pitchFamily="65" charset="-12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49288"/>
          </a:xfrm>
        </p:spPr>
        <p:txBody>
          <a:bodyPr/>
          <a:lstStyle/>
          <a:p>
            <a:r>
              <a:rPr lang="zh-TW" altLang="en-US" sz="3600" b="1">
                <a:latin typeface="標楷體" pitchFamily="65" charset="-120"/>
              </a:rPr>
              <a:t>多醣類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1520" y="115863"/>
            <a:ext cx="2843808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>
            <a:lvl1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dirty="0" smtClean="0"/>
              <a:t>第一節 醣類的組成、分類與性質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509120"/>
            <a:ext cx="3816424" cy="19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1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zh-TW" altLang="en-US" sz="2600" dirty="0">
                <a:latin typeface="標楷體" pitchFamily="65" charset="-120"/>
              </a:rPr>
              <a:t>膳食纖維</a:t>
            </a:r>
          </a:p>
          <a:p>
            <a:pPr lvl="1">
              <a:lnSpc>
                <a:spcPct val="90000"/>
              </a:lnSpc>
            </a:pPr>
            <a:r>
              <a:rPr lang="zh-TW" altLang="en-US" sz="2400" dirty="0"/>
              <a:t>它的長鏈是直線且平行相連</a:t>
            </a:r>
            <a:endParaRPr lang="en-US" altLang="zh-TW" sz="2400" dirty="0"/>
          </a:p>
          <a:p>
            <a:pPr lvl="1">
              <a:lnSpc>
                <a:spcPct val="90000"/>
              </a:lnSpc>
            </a:pPr>
            <a:r>
              <a:rPr lang="zh-TW" altLang="en-US" sz="2400" dirty="0"/>
              <a:t>人體無法分解利用</a:t>
            </a:r>
            <a:endParaRPr lang="en-US" altLang="zh-TW" sz="2400" dirty="0"/>
          </a:p>
          <a:p>
            <a:pPr lvl="1">
              <a:lnSpc>
                <a:spcPct val="90000"/>
              </a:lnSpc>
            </a:pPr>
            <a:r>
              <a:rPr lang="zh-TW" altLang="zh-TW" sz="2400" b="1" dirty="0">
                <a:latin typeface="Times New Roman" pitchFamily="18" charset="0"/>
                <a:cs typeface="Times New Roman" pitchFamily="18" charset="0"/>
              </a:rPr>
              <a:t>依其水溶性與結構分為：水溶性膳食纖維、非水溶性膳食纖維</a:t>
            </a:r>
            <a:endParaRPr lang="zh-TW" altLang="en-US" sz="2400" dirty="0"/>
          </a:p>
          <a:p>
            <a:pPr lvl="1">
              <a:lnSpc>
                <a:spcPct val="90000"/>
              </a:lnSpc>
            </a:pPr>
            <a:endParaRPr lang="en-US" altLang="zh-TW" sz="2400" dirty="0" smtClean="0"/>
          </a:p>
          <a:p>
            <a:pPr lvl="1">
              <a:lnSpc>
                <a:spcPct val="90000"/>
              </a:lnSpc>
            </a:pPr>
            <a:r>
              <a:rPr lang="zh-TW" altLang="en-US" sz="2400" dirty="0" smtClean="0"/>
              <a:t>可</a:t>
            </a:r>
            <a:r>
              <a:rPr lang="zh-TW" altLang="en-US" sz="2400" dirty="0"/>
              <a:t>幫助腸道蠕動、增加排便體積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>
              <a:lnSpc>
                <a:spcPct val="90000"/>
              </a:lnSpc>
            </a:pPr>
            <a:endParaRPr lang="en-US" altLang="zh-TW" sz="24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09120"/>
            <a:ext cx="1971013" cy="20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2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zh-TW" b="1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　醣類</a:t>
            </a:r>
          </a:p>
        </p:txBody>
      </p:sp>
      <p:sp>
        <p:nvSpPr>
          <p:cNvPr id="4099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第一節　醣類的組成、分類與性質</a:t>
            </a:r>
          </a:p>
          <a:p>
            <a:pPr eaLnBrk="1"/>
            <a:r>
              <a:rPr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第二節　醣類的功能</a:t>
            </a:r>
          </a:p>
          <a:p>
            <a:pPr eaLnBrk="1"/>
            <a:r>
              <a:rPr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第三節　醣類的消化、吸收與代謝</a:t>
            </a:r>
          </a:p>
          <a:p>
            <a:pPr eaLnBrk="1"/>
            <a:r>
              <a:rPr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第四節　醣類的食物來源與需要量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</a:p>
        </p:txBody>
      </p:sp>
      <p:sp>
        <p:nvSpPr>
          <p:cNvPr id="4100" name="投影片編號版面配置區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/>
            <a:fld id="{D4757AF5-FBB8-4A92-9C84-11111204A638}" type="slidenum">
              <a:rPr kumimoji="0" lang="en-US" altLang="zh-TW" sz="1200">
                <a:solidFill>
                  <a:srgbClr val="898989"/>
                </a:solidFill>
              </a:rPr>
              <a:pPr algn="r"/>
              <a:t>2</a:t>
            </a:fld>
            <a:endParaRPr kumimoji="0" lang="en-US" altLang="zh-TW" sz="1200">
              <a:solidFill>
                <a:srgbClr val="898989"/>
              </a:solidFill>
            </a:endParaRPr>
          </a:p>
        </p:txBody>
      </p:sp>
      <p:sp>
        <p:nvSpPr>
          <p:cNvPr id="410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85ACEC-566E-4864-84A5-507D11F3D86B}" type="slidenum">
              <a:rPr altLang="zh-TW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altLang="zh-TW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8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表</a:t>
            </a:r>
            <a:r>
              <a:rPr lang="en-US" altLang="zh-TW" sz="8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2-2</a:t>
            </a:r>
            <a:r>
              <a:rPr lang="zh-TW" altLang="zh-TW" sz="8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　膳食纖維的分類、生理功能、成分及食物來源</a:t>
            </a:r>
            <a:endParaRPr lang="zh-TW" altLang="zh-TW" sz="800" kern="1200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0" y="1052736"/>
            <a:ext cx="8215587" cy="3704726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1520" y="115863"/>
            <a:ext cx="2843808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>
            <a:lvl1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dirty="0" smtClean="0"/>
              <a:t>第一節 醣類的組成、分類與性質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923928" y="5013176"/>
            <a:ext cx="5058042" cy="1666644"/>
            <a:chOff x="3923928" y="5013176"/>
            <a:chExt cx="5058042" cy="1666644"/>
          </a:xfrm>
        </p:grpSpPr>
        <p:sp>
          <p:nvSpPr>
            <p:cNvPr id="8" name="矩形 7"/>
            <p:cNvSpPr/>
            <p:nvPr/>
          </p:nvSpPr>
          <p:spPr>
            <a:xfrm>
              <a:off x="6176035" y="6039746"/>
              <a:ext cx="2805935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Hant" altLang="en-US" sz="2500" b="1" dirty="0" smtClean="0">
                  <a:latin typeface="Microsoft YaHei" pitchFamily="34" charset="-122"/>
                  <a:ea typeface="Microsoft YaHei" pitchFamily="34" charset="-122"/>
                </a:rPr>
                <a:t>降低大腸癌風險</a:t>
              </a:r>
              <a:endParaRPr lang="en-US" altLang="zh-Hant" sz="2500" b="1" dirty="0">
                <a:latin typeface="Microsoft YaHei" pitchFamily="34" charset="-122"/>
                <a:ea typeface="Microsoft YaHei" pitchFamily="34" charset="-122"/>
              </a:endParaRPr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3923928" y="5013176"/>
              <a:ext cx="2016224" cy="1666644"/>
              <a:chOff x="535375" y="1955125"/>
              <a:chExt cx="2977979" cy="2977979"/>
            </a:xfrm>
          </p:grpSpPr>
          <p:sp>
            <p:nvSpPr>
              <p:cNvPr id="10" name="橢圓 9"/>
              <p:cNvSpPr/>
              <p:nvPr/>
            </p:nvSpPr>
            <p:spPr>
              <a:xfrm>
                <a:off x="535375" y="1955125"/>
                <a:ext cx="2977979" cy="297797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ant" altLang="en-US"/>
              </a:p>
            </p:txBody>
          </p:sp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4826" y="2289138"/>
                <a:ext cx="2179078" cy="23099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" name="矩形 11"/>
            <p:cNvSpPr/>
            <p:nvPr/>
          </p:nvSpPr>
          <p:spPr>
            <a:xfrm>
              <a:off x="6104027" y="5261614"/>
              <a:ext cx="220277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Hant" altLang="en-US" sz="2500" b="1" dirty="0" smtClean="0">
                  <a:latin typeface="Microsoft YaHei" pitchFamily="34" charset="-122"/>
                  <a:ea typeface="Microsoft YaHei" pitchFamily="34" charset="-122"/>
                </a:rPr>
                <a:t>降低憩室風險</a:t>
              </a:r>
              <a:endParaRPr lang="en-US" altLang="zh-Hant" sz="2500" b="1" dirty="0"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412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第二節　醣類的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功能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7DF61-D896-4049-8320-8C175718E189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098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醣類的功能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166641"/>
              </p:ext>
            </p:extLst>
          </p:nvPr>
        </p:nvGraphicFramePr>
        <p:xfrm>
          <a:off x="1547664" y="1556792"/>
          <a:ext cx="6635080" cy="43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322187" y="260648"/>
            <a:ext cx="226215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第二節　醣類的功能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78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467389" y="1911341"/>
            <a:ext cx="8209222" cy="3035318"/>
          </a:xfrm>
        </p:spPr>
        <p:txBody>
          <a:bodyPr/>
          <a:lstStyle/>
          <a:p>
            <a:pPr marL="411163" indent="-811213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None/>
            </a:pPr>
            <a:r>
              <a:rPr lang="zh-TW" altLang="zh-TW" sz="4500" b="1" dirty="0">
                <a:solidFill>
                  <a:srgbClr val="CC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</a:t>
            </a:r>
            <a:r>
              <a:rPr lang="en-US" altLang="zh-TW" sz="4500" b="1" dirty="0">
                <a:solidFill>
                  <a:srgbClr val="CC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zh-TW" sz="4500" b="1" dirty="0">
                <a:solidFill>
                  <a:srgbClr val="CC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醣類的功能</a:t>
            </a:r>
          </a:p>
          <a:p>
            <a:pPr marL="0" lvl="1" indent="0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None/>
            </a:pPr>
            <a:r>
              <a:rPr lang="en-US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一</a:t>
            </a:r>
            <a:r>
              <a:rPr lang="en-US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提供</a:t>
            </a:r>
            <a:r>
              <a:rPr lang="zh-TW" altLang="zh-TW" sz="3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熱量</a:t>
            </a:r>
            <a:endParaRPr lang="en-US" altLang="zh-TW" sz="3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None/>
            </a:pPr>
            <a:r>
              <a:rPr lang="zh-TW" altLang="en-US" sz="3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每</a:t>
            </a:r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公克的醣類氧化後，平均可產生</a:t>
            </a:r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大卡的熱量。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5460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7848872" cy="3888432"/>
          </a:xfrm>
        </p:spPr>
        <p:txBody>
          <a:bodyPr/>
          <a:lstStyle/>
          <a:p>
            <a:pPr marL="0" lvl="1" indent="0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None/>
            </a:pPr>
            <a:r>
              <a:rPr lang="en-US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二</a:t>
            </a:r>
            <a:r>
              <a:rPr lang="en-US" altLang="zh-TW" sz="3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節省</a:t>
            </a:r>
            <a:r>
              <a:rPr lang="zh-TW" altLang="zh-TW" sz="3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蛋白質</a:t>
            </a:r>
            <a:endParaRPr lang="en-US" altLang="zh-TW" sz="3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zh-Hant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正常情形下，體內運用熱量營養素的順序為</a:t>
            </a:r>
            <a:endParaRPr lang="en-US" altLang="zh-Hant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Hant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醣類→脂質→</a:t>
            </a:r>
            <a:r>
              <a:rPr lang="zh-Hant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蛋白質</a:t>
            </a: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296000" lvl="3" indent="-457200" algn="just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1296000" lvl="3" indent="-457200" algn="just"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zh-TW" sz="2400" dirty="0" smtClean="0">
                <a:latin typeface="Times New Roman" pitchFamily="18" charset="0"/>
                <a:cs typeface="Times New Roman" pitchFamily="18" charset="0"/>
              </a:rPr>
              <a:t>醣類（或脂質）提供足夠能量時，可避免人體分解蛋白質作為能量來源。</a:t>
            </a:r>
          </a:p>
          <a:p>
            <a:pPr marL="971550" lvl="2" indent="-571500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</a:pPr>
            <a:endParaRPr lang="en-US" altLang="zh-TW" sz="3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4539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209222" cy="2310889"/>
          </a:xfrm>
        </p:spPr>
        <p:txBody>
          <a:bodyPr/>
          <a:lstStyle/>
          <a:p>
            <a:pPr marL="0" lvl="1" indent="0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None/>
            </a:pPr>
            <a:r>
              <a:rPr lang="en-US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三</a:t>
            </a:r>
            <a:r>
              <a:rPr lang="en-US" altLang="zh-TW" sz="3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維持正常</a:t>
            </a:r>
            <a:r>
              <a:rPr lang="zh-TW" altLang="en-US" sz="3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的脂肪</a:t>
            </a:r>
            <a:r>
              <a:rPr lang="zh-TW" altLang="en-US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代謝</a:t>
            </a:r>
            <a:endParaRPr lang="en-US" altLang="zh-TW" sz="3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0413" lvl="2" indent="-360363" algn="just" eaLnBrk="1">
              <a:spcBef>
                <a:spcPts val="0"/>
              </a:spcBef>
              <a:spcAft>
                <a:spcPts val="0"/>
              </a:spcAft>
              <a:buSzPct val="85000"/>
              <a:buFont typeface="Wingdings" pitchFamily="2" charset="2"/>
              <a:buChar char="Ø"/>
            </a:pPr>
            <a:r>
              <a:rPr lang="zh-Hant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當身體沒有醣類可以利用時，脂肪會被大量代謝，以提供能量，但是因為脂肪正常代謝過程中需要醣類，所以</a:t>
            </a:r>
            <a:r>
              <a:rPr lang="zh-Hant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代謝過程會變成酮</a:t>
            </a:r>
            <a:r>
              <a:rPr lang="zh-Hant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Hant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0413" lvl="2" indent="-360363" algn="just" eaLnBrk="1">
              <a:spcBef>
                <a:spcPts val="0"/>
              </a:spcBef>
              <a:spcAft>
                <a:spcPts val="0"/>
              </a:spcAft>
              <a:buSzPct val="85000"/>
              <a:buFont typeface="Wingdings" pitchFamily="2" charset="2"/>
              <a:buChar char="Ø"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760413" lvl="2" indent="-360363" algn="just" eaLnBrk="1">
              <a:spcBef>
                <a:spcPts val="0"/>
              </a:spcBef>
              <a:spcAft>
                <a:spcPts val="0"/>
              </a:spcAft>
              <a:buSzPct val="85000"/>
              <a:buFont typeface="Wingdings" pitchFamily="2" charset="2"/>
              <a:buChar char="Ø"/>
            </a:pP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marL="760413" lvl="2" indent="-360363" algn="just" eaLnBrk="1">
              <a:spcBef>
                <a:spcPts val="0"/>
              </a:spcBef>
              <a:spcAft>
                <a:spcPts val="0"/>
              </a:spcAft>
              <a:buSzPct val="85000"/>
              <a:buFont typeface="Wingdings" pitchFamily="2" charset="2"/>
              <a:buChar char="Ø"/>
            </a:pP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當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體內攝取足夠醣類時，能抑制酮體生成，避免發生酮酸中毒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zh-TW" altLang="zh-TW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endParaRPr lang="zh-TW" altLang="zh-TW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6226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683568" y="620688"/>
            <a:ext cx="7776864" cy="5439951"/>
          </a:xfrm>
        </p:spPr>
        <p:txBody>
          <a:bodyPr/>
          <a:lstStyle/>
          <a:p>
            <a:pPr marL="0" lvl="1" indent="0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None/>
            </a:pPr>
            <a:r>
              <a:rPr lang="en-US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四</a:t>
            </a:r>
            <a:r>
              <a:rPr lang="en-US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維持腸道功能正常</a:t>
            </a:r>
          </a:p>
          <a:p>
            <a:pPr marL="446088" lvl="1" indent="-446088" algn="just" eaLnBrk="1">
              <a:spcBef>
                <a:spcPts val="0"/>
              </a:spcBef>
              <a:spcAft>
                <a:spcPts val="0"/>
              </a:spcAft>
              <a:buClr>
                <a:srgbClr val="CC00FF"/>
              </a:buClr>
              <a:buSzPct val="85000"/>
              <a:buNone/>
            </a:pP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zh-TW" altLang="zh-TW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膳食纖維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：能刺激腸道蠕動、增加糞便體積以幫助排便。</a:t>
            </a:r>
          </a:p>
          <a:p>
            <a:pPr marL="446088" lvl="1" indent="-446088" algn="just" eaLnBrk="1">
              <a:spcBef>
                <a:spcPts val="0"/>
              </a:spcBef>
              <a:spcAft>
                <a:spcPts val="0"/>
              </a:spcAft>
              <a:buClr>
                <a:srgbClr val="CC00FF"/>
              </a:buClr>
              <a:buSzPct val="85000"/>
              <a:buNone/>
            </a:pP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zh-TW" altLang="zh-TW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寡</a:t>
            </a:r>
            <a:r>
              <a:rPr lang="zh-TW" altLang="zh-TW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醣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：能促進腸道有益菌的增殖及腸道蠕動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。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446088" lvl="1" indent="-446088" algn="just" eaLnBrk="1">
              <a:spcBef>
                <a:spcPts val="0"/>
              </a:spcBef>
              <a:spcAft>
                <a:spcPts val="0"/>
              </a:spcAft>
              <a:buClr>
                <a:srgbClr val="CC00FF"/>
              </a:buClr>
              <a:buSzPct val="85000"/>
              <a:buNone/>
            </a:pP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zh-TW" altLang="zh-TW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乳糖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：能促進腸蠕動，且有助於腸內乳酸菌之生長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446088" lvl="1" indent="-446088" algn="just" eaLnBrk="1">
              <a:spcBef>
                <a:spcPts val="0"/>
              </a:spcBef>
              <a:spcAft>
                <a:spcPts val="0"/>
              </a:spcAft>
              <a:buClr>
                <a:srgbClr val="CC00FF"/>
              </a:buClr>
              <a:buSzPct val="85000"/>
              <a:buNone/>
            </a:pPr>
            <a:endParaRPr lang="en-US" altLang="zh-TW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None/>
            </a:pPr>
            <a:r>
              <a:rPr lang="en-US" altLang="zh-TW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zh-TW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五</a:t>
            </a:r>
            <a:r>
              <a:rPr lang="en-US" altLang="zh-TW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zh-TW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增強食品風味與食品之應用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2142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運動時消耗之物質</a:t>
            </a:r>
          </a:p>
        </p:txBody>
      </p:sp>
      <p:sp>
        <p:nvSpPr>
          <p:cNvPr id="1641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556792"/>
            <a:ext cx="3816424" cy="2808312"/>
          </a:xfrm>
          <a:solidFill>
            <a:schemeClr val="bg1"/>
          </a:solidFill>
        </p:spPr>
        <p:txBody>
          <a:bodyPr/>
          <a:lstStyle/>
          <a:p>
            <a:pPr marL="0" indent="0"/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醣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類足夠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血糖可維持</a:t>
            </a:r>
          </a:p>
          <a:p>
            <a:pPr marL="0" indent="0">
              <a:buFont typeface="Wingdings" pitchFamily="2" charset="2"/>
              <a:buChar char="v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血脂肪低</a:t>
            </a:r>
          </a:p>
          <a:p>
            <a:pPr marL="0" indent="0">
              <a:buFont typeface="Wingdings" pitchFamily="2" charset="2"/>
              <a:buChar char="v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蛋白質利用低</a:t>
            </a:r>
          </a:p>
          <a:p>
            <a:pPr marL="0" indent="0">
              <a:buFont typeface="Wingdings" pitchFamily="2" charset="2"/>
              <a:buChar char="v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維持能量供應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414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6450" y="1628775"/>
            <a:ext cx="3987800" cy="2376289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醣類不足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血糖不可維持</a:t>
            </a:r>
          </a:p>
          <a:p>
            <a:pPr marL="0" indent="0">
              <a:buFont typeface="Wingdings" pitchFamily="2" charset="2"/>
              <a:buChar char="v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蛋白質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利用高</a:t>
            </a:r>
          </a:p>
          <a:p>
            <a:pPr marL="0" indent="0">
              <a:buFont typeface="Wingdings" pitchFamily="2" charset="2"/>
              <a:buChar char="v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無法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維持肌肉最大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功能</a:t>
            </a:r>
          </a:p>
        </p:txBody>
      </p:sp>
      <p:pic>
        <p:nvPicPr>
          <p:cNvPr id="1641477" name="Picture 5" descr="action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066628" cy="98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6FFC2-7E0E-424D-81D9-CD987B3CC86D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950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14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14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14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74" grpId="0"/>
      <p:bldP spid="1641475" grpId="0" build="p"/>
      <p:bldP spid="164147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zh-TW" b="1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　醣類</a:t>
            </a:r>
          </a:p>
        </p:txBody>
      </p:sp>
      <p:sp>
        <p:nvSpPr>
          <p:cNvPr id="4099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第一節　醣類的組成、分類與性質</a:t>
            </a:r>
          </a:p>
          <a:p>
            <a:pPr eaLnBrk="1"/>
            <a:r>
              <a:rPr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第二節　醣類的功能</a:t>
            </a:r>
          </a:p>
          <a:p>
            <a:pPr eaLnBrk="1"/>
            <a:r>
              <a:rPr altLang="zh-TW" dirty="0" smtClean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第三節　醣類的消化、吸收與代謝</a:t>
            </a:r>
          </a:p>
          <a:p>
            <a:pPr eaLnBrk="1"/>
            <a:r>
              <a:rPr altLang="zh-TW" dirty="0" smtClean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第四節　醣類的食物來源與需要量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</a:p>
        </p:txBody>
      </p:sp>
      <p:sp>
        <p:nvSpPr>
          <p:cNvPr id="4100" name="投影片編號版面配置區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/>
            <a:fld id="{D4757AF5-FBB8-4A92-9C84-11111204A638}" type="slidenum">
              <a:rPr kumimoji="0" lang="en-US" altLang="zh-TW" sz="1200">
                <a:solidFill>
                  <a:srgbClr val="898989"/>
                </a:solidFill>
              </a:rPr>
              <a:pPr algn="r"/>
              <a:t>3</a:t>
            </a:fld>
            <a:endParaRPr kumimoji="0" lang="en-US" altLang="zh-TW" sz="1200">
              <a:solidFill>
                <a:srgbClr val="898989"/>
              </a:solidFill>
            </a:endParaRPr>
          </a:p>
        </p:txBody>
      </p:sp>
      <p:sp>
        <p:nvSpPr>
          <p:cNvPr id="410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85ACEC-566E-4864-84A5-507D11F3D86B}" type="slidenum">
              <a:rPr altLang="zh-TW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altLang="zh-TW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8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 txBox="1">
            <a:spLocks noGrp="1"/>
          </p:cNvSpPr>
          <p:nvPr>
            <p:ph idx="1"/>
          </p:nvPr>
        </p:nvSpPr>
        <p:spPr>
          <a:xfrm>
            <a:off x="611560" y="1704959"/>
            <a:ext cx="7661275" cy="4683125"/>
          </a:xfrm>
        </p:spPr>
        <p:txBody>
          <a:bodyPr/>
          <a:lstStyle/>
          <a:p>
            <a:pPr eaLnBrk="1">
              <a:lnSpc>
                <a:spcPct val="105000"/>
              </a:lnSpc>
              <a:spcBef>
                <a:spcPts val="900"/>
              </a:spcBef>
              <a:buFont typeface="Wingdings" panose="05000000000000000000" pitchFamily="2" charset="2"/>
              <a:buChar char="u"/>
            </a:pPr>
            <a:r>
              <a:rPr altLang="zh-TW" sz="2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成分：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1" eaLnBrk="1">
              <a:lnSpc>
                <a:spcPct val="105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altLang="zh-TW" sz="2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醣類</a:t>
            </a:r>
            <a:r>
              <a:rPr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是由碳、氫、氧三種元素所組成。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1" eaLnBrk="1">
              <a:lnSpc>
                <a:spcPct val="105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且多數的</a:t>
            </a:r>
            <a:r>
              <a:rPr altLang="zh-TW" sz="2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醣類</a:t>
            </a:r>
            <a:r>
              <a:rPr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，其氫、氧之比例與水一樣，故又稱為</a:t>
            </a:r>
            <a:r>
              <a:rPr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碳水化合物</a:t>
            </a:r>
            <a:r>
              <a:rPr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</a:p>
          <a:p>
            <a:pPr eaLnBrk="1">
              <a:lnSpc>
                <a:spcPct val="105000"/>
              </a:lnSpc>
              <a:spcBef>
                <a:spcPts val="1000"/>
              </a:spcBef>
              <a:buFont typeface="Arial" charset="0"/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1">
              <a:lnSpc>
                <a:spcPct val="105000"/>
              </a:lnSpc>
              <a:spcBef>
                <a:spcPts val="900"/>
              </a:spcBef>
              <a:buFont typeface="Arial" charset="0"/>
              <a:buNone/>
            </a:pPr>
            <a:r>
              <a:rPr altLang="en-US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endParaRPr altLang="zh-TW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68313" y="333375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zh-TW" sz="360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一、醣類的組成、分類與性質</a:t>
            </a:r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C1FDF2-5071-4627-A5B3-22BDD6D6E621}" type="slidenum">
              <a:rPr altLang="zh-TW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altLang="zh-TW">
              <a:solidFill>
                <a:srgbClr val="898989"/>
              </a:solidFill>
            </a:endParaRPr>
          </a:p>
        </p:txBody>
      </p:sp>
      <p:pic>
        <p:nvPicPr>
          <p:cNvPr id="5" name="Picture 4" descr="diabetes-gluco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50192"/>
            <a:ext cx="3030931" cy="22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 txBox="1"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eaLnBrk="1"/>
            <a:r>
              <a:rPr altLang="en-US" sz="3200" u="sng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「醣」和「糖」不一樣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44500" y="5661025"/>
            <a:ext cx="8229600" cy="752475"/>
          </a:xfrm>
        </p:spPr>
        <p:txBody>
          <a:bodyPr/>
          <a:lstStyle/>
          <a:p>
            <a:pPr eaLnBrk="1"/>
            <a:r>
              <a:rPr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「醣」是所有產糖食物的通稱，也就是「碳水化合物」，按照分子結構可分為：</a:t>
            </a:r>
            <a:r>
              <a:rPr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單醣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、雙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醣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、寡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醣、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多醣</a:t>
            </a:r>
            <a:r>
              <a:rPr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altLang="en-US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3132138" y="1844675"/>
            <a:ext cx="4894262" cy="36718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    醣</a:t>
            </a:r>
            <a:endParaRPr kumimoji="0"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單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醣、雙醣、寡醣、多醣</a:t>
            </a:r>
          </a:p>
        </p:txBody>
      </p:sp>
      <p:sp>
        <p:nvSpPr>
          <p:cNvPr id="5" name="橢圓 4"/>
          <p:cNvSpPr/>
          <p:nvPr/>
        </p:nvSpPr>
        <p:spPr>
          <a:xfrm>
            <a:off x="3635375" y="3059113"/>
            <a:ext cx="1368425" cy="1244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糖</a:t>
            </a:r>
          </a:p>
        </p:txBody>
      </p:sp>
      <p:grpSp>
        <p:nvGrpSpPr>
          <p:cNvPr id="22" name="群組 21"/>
          <p:cNvGrpSpPr>
            <a:grpSpLocks/>
          </p:cNvGrpSpPr>
          <p:nvPr/>
        </p:nvGrpSpPr>
        <p:grpSpPr bwMode="auto">
          <a:xfrm>
            <a:off x="395288" y="2006600"/>
            <a:ext cx="3240087" cy="1570038"/>
            <a:chOff x="395536" y="1732879"/>
            <a:chExt cx="3240360" cy="1569660"/>
          </a:xfrm>
        </p:grpSpPr>
        <p:sp>
          <p:nvSpPr>
            <p:cNvPr id="6153" name="矩形 5"/>
            <p:cNvSpPr>
              <a:spLocks noChangeArrowheads="1"/>
            </p:cNvSpPr>
            <p:nvPr/>
          </p:nvSpPr>
          <p:spPr bwMode="auto">
            <a:xfrm>
              <a:off x="395536" y="1732879"/>
              <a:ext cx="3078973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r>
                <a:rPr kumimoji="0" lang="zh-TW" altLang="en-US" sz="32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「糖」通常是吃起來具有甜味</a:t>
              </a:r>
              <a:endParaRPr kumimoji="0" lang="zh-TW" altLang="en-US">
                <a:cs typeface="Times New Roman" pitchFamily="18" charset="0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2627749" y="2785139"/>
              <a:ext cx="1008147" cy="4285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1" name="投影片編號版面配置區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18BD82-2781-43D1-9EEC-2A28D5797F53}" type="slidenum">
              <a:rPr altLang="zh-TW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altLang="zh-TW">
              <a:solidFill>
                <a:srgbClr val="898989"/>
              </a:solidFill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66725" y="152400"/>
            <a:ext cx="3168650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>
            <a:lvl1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dirty="0" smtClean="0"/>
              <a:t>第一節 醣類的組成、分類與性質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908050"/>
            <a:ext cx="7661275" cy="5259388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TW" altLang="en-US" b="1" dirty="0">
                <a:latin typeface="標楷體" pitchFamily="65" charset="-120"/>
              </a:rPr>
              <a:t>二</a:t>
            </a:r>
            <a:r>
              <a:rPr lang="zh-TW" altLang="en-US" b="1" dirty="0" smtClean="0">
                <a:latin typeface="標楷體" pitchFamily="65" charset="-120"/>
              </a:rPr>
              <a:t>、分類</a:t>
            </a:r>
            <a:r>
              <a:rPr lang="zh-TW" altLang="en-US" b="1" dirty="0">
                <a:latin typeface="標楷體" pitchFamily="65" charset="-120"/>
              </a:rPr>
              <a:t>：</a:t>
            </a:r>
            <a:r>
              <a:rPr lang="zh-TW" altLang="en-US" dirty="0">
                <a:latin typeface="標楷體" pitchFamily="65" charset="-120"/>
              </a:rPr>
              <a:t> </a:t>
            </a:r>
            <a:br>
              <a:rPr lang="zh-TW" altLang="en-US" dirty="0">
                <a:latin typeface="標楷體" pitchFamily="65" charset="-120"/>
              </a:rPr>
            </a:br>
            <a:r>
              <a:rPr lang="zh-TW" altLang="en-US" sz="2800" dirty="0">
                <a:latin typeface="標楷體" pitchFamily="65" charset="-120"/>
              </a:rPr>
              <a:t>    </a:t>
            </a:r>
            <a:r>
              <a:rPr lang="zh-TW" altLang="en-US" sz="3000" dirty="0">
                <a:latin typeface="標楷體" pitchFamily="65" charset="-120"/>
              </a:rPr>
              <a:t>醣類根據其水解產物大致可分為四類：</a:t>
            </a:r>
            <a:r>
              <a:rPr lang="zh-TW" altLang="en-US" sz="3000" u="sng" dirty="0">
                <a:latin typeface="標楷體" pitchFamily="65" charset="-120"/>
              </a:rPr>
              <a:t>單醣類</a:t>
            </a:r>
            <a:r>
              <a:rPr lang="zh-TW" altLang="en-US" sz="3000" dirty="0">
                <a:latin typeface="標楷體" pitchFamily="65" charset="-120"/>
              </a:rPr>
              <a:t>、</a:t>
            </a:r>
            <a:r>
              <a:rPr lang="zh-TW" altLang="en-US" sz="3000" u="sng" dirty="0">
                <a:latin typeface="標楷體" pitchFamily="65" charset="-120"/>
              </a:rPr>
              <a:t>雙醣類</a:t>
            </a:r>
            <a:r>
              <a:rPr lang="zh-TW" altLang="en-US" sz="3000" dirty="0">
                <a:latin typeface="標楷體" pitchFamily="65" charset="-120"/>
              </a:rPr>
              <a:t>、</a:t>
            </a:r>
            <a:r>
              <a:rPr lang="zh-TW" altLang="en-US" sz="3000" u="sng" dirty="0">
                <a:latin typeface="標楷體" pitchFamily="65" charset="-120"/>
              </a:rPr>
              <a:t>多醣類</a:t>
            </a:r>
            <a:r>
              <a:rPr lang="zh-TW" altLang="en-US" sz="3000" dirty="0">
                <a:latin typeface="標楷體" pitchFamily="65" charset="-120"/>
              </a:rPr>
              <a:t>、</a:t>
            </a:r>
            <a:r>
              <a:rPr lang="zh-TW" altLang="en-US" sz="3000" u="sng" dirty="0">
                <a:latin typeface="標楷體" pitchFamily="65" charset="-120"/>
              </a:rPr>
              <a:t>寡醣類</a:t>
            </a:r>
            <a:r>
              <a:rPr lang="zh-TW" altLang="en-US" sz="3000" dirty="0">
                <a:latin typeface="標楷體" pitchFamily="65" charset="-120"/>
              </a:rPr>
              <a:t>。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0927"/>
            <a:ext cx="5616624" cy="356766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5490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8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表</a:t>
            </a:r>
            <a:r>
              <a:rPr lang="en-US" altLang="zh-TW" sz="8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2-1</a:t>
            </a:r>
            <a:r>
              <a:rPr lang="zh-TW" altLang="zh-TW" sz="8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　醣類的分類與其主要成分</a:t>
            </a:r>
            <a:endParaRPr lang="zh-TW" altLang="zh-TW" sz="800" kern="1200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9249"/>
            <a:ext cx="6336704" cy="6444409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1520" y="115863"/>
            <a:ext cx="2843808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>
            <a:lvl1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dirty="0" smtClean="0"/>
              <a:t>第一節 醣類的組成、分類與性質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504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08150" y="1125538"/>
            <a:ext cx="7435850" cy="549275"/>
          </a:xfrm>
        </p:spPr>
        <p:txBody>
          <a:bodyPr/>
          <a:lstStyle/>
          <a:p>
            <a:r>
              <a:rPr lang="zh-TW" altLang="en-US" sz="2800" dirty="0">
                <a:solidFill>
                  <a:schemeClr val="tx1"/>
                </a:solidFill>
              </a:rPr>
              <a:t>構造最簡單，含</a:t>
            </a:r>
            <a:r>
              <a:rPr lang="en-US" altLang="zh-TW" sz="2800" dirty="0">
                <a:solidFill>
                  <a:schemeClr val="tx1"/>
                </a:solidFill>
              </a:rPr>
              <a:t>3~8</a:t>
            </a:r>
            <a:r>
              <a:rPr lang="zh-TW" altLang="en-US" sz="2800" dirty="0">
                <a:solidFill>
                  <a:schemeClr val="tx1"/>
                </a:solidFill>
              </a:rPr>
              <a:t>個</a:t>
            </a: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碳</a:t>
            </a: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原子</a:t>
            </a:r>
            <a:endParaRPr lang="en-US" altLang="zh-TW" sz="3000" dirty="0" smtClean="0"/>
          </a:p>
          <a:p>
            <a:r>
              <a:rPr lang="zh-TW" altLang="en-US" sz="3000" dirty="0" smtClean="0"/>
              <a:t>單</a:t>
            </a:r>
            <a:r>
              <a:rPr lang="zh-TW" altLang="en-US" sz="3000" dirty="0">
                <a:latin typeface="標楷體" pitchFamily="65" charset="-120"/>
              </a:rPr>
              <a:t>醣</a:t>
            </a:r>
            <a:r>
              <a:rPr lang="zh-TW" altLang="en-US" sz="3000" dirty="0" smtClean="0"/>
              <a:t>在</a:t>
            </a:r>
            <a:r>
              <a:rPr lang="zh-TW" altLang="en-US" sz="3000" dirty="0"/>
              <a:t>水裡會形成環狀的構造</a:t>
            </a:r>
          </a:p>
          <a:p>
            <a:r>
              <a:rPr lang="zh-TW" altLang="en-US" sz="3000" dirty="0" smtClean="0"/>
              <a:t>單</a:t>
            </a:r>
            <a:r>
              <a:rPr lang="zh-TW" altLang="en-US" sz="3000" dirty="0">
                <a:latin typeface="標楷體" pitchFamily="65" charset="-120"/>
              </a:rPr>
              <a:t>醣</a:t>
            </a:r>
            <a:r>
              <a:rPr lang="zh-TW" altLang="en-US" sz="3000" dirty="0" smtClean="0"/>
              <a:t>是</a:t>
            </a:r>
            <a:r>
              <a:rPr lang="zh-TW" altLang="en-US" sz="3000" dirty="0"/>
              <a:t>我們細胞能量的主要來源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t="4066" r="4944" b="19856"/>
          <a:stretch>
            <a:fillRect/>
          </a:stretch>
        </p:blipFill>
        <p:spPr bwMode="auto">
          <a:xfrm>
            <a:off x="2555875" y="2997200"/>
            <a:ext cx="4897438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411413" y="5157788"/>
            <a:ext cx="1281120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kumimoji="0" lang="en-US" altLang="zh-TW" sz="1600" b="1" dirty="0">
                <a:ea typeface="新細明體" charset="-120"/>
              </a:rPr>
              <a:t>(a) </a:t>
            </a:r>
            <a:r>
              <a:rPr kumimoji="0" lang="zh-TW" altLang="en-US" sz="1600" b="1" dirty="0" smtClean="0">
                <a:ea typeface="新細明體" charset="-120"/>
              </a:rPr>
              <a:t>直線結構</a:t>
            </a:r>
            <a:endParaRPr kumimoji="0" lang="en-US" altLang="zh-TW" sz="1600" b="1" i="1" dirty="0">
              <a:ea typeface="新細明體" charset="-12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643438" y="5157788"/>
            <a:ext cx="129073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kumimoji="0" lang="en-US" altLang="zh-TW" sz="1600" b="1" dirty="0">
                <a:ea typeface="新細明體" charset="-120"/>
              </a:rPr>
              <a:t>(b) </a:t>
            </a:r>
            <a:r>
              <a:rPr kumimoji="0" lang="zh-TW" altLang="en-US" sz="1600" b="1" dirty="0" smtClean="0">
                <a:ea typeface="新細明體" charset="-120"/>
              </a:rPr>
              <a:t>環狀結構</a:t>
            </a:r>
            <a:endParaRPr kumimoji="0" lang="en-US" altLang="zh-TW" sz="1600" b="1" dirty="0">
              <a:ea typeface="新細明體" charset="-120"/>
            </a:endParaRPr>
          </a:p>
        </p:txBody>
      </p:sp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3787" cy="720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</a:rPr>
              <a:t>單醣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TW" altLang="en-US" sz="4000" dirty="0" smtClean="0">
                <a:solidFill>
                  <a:schemeClr val="tx1"/>
                </a:solidFill>
              </a:rPr>
              <a:t>醣</a:t>
            </a:r>
            <a:r>
              <a:rPr lang="zh-TW" altLang="en-US" sz="4000" dirty="0">
                <a:solidFill>
                  <a:schemeClr val="tx1"/>
                </a:solidFill>
              </a:rPr>
              <a:t>類中最簡單的形式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322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 advAuto="0"/>
      <p:bldP spid="37892" grpId="0" autoUpdateAnimBg="0"/>
      <p:bldP spid="3789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>
          <a:xfrm>
            <a:off x="179388" y="1341438"/>
            <a:ext cx="8713787" cy="4895850"/>
          </a:xfrm>
        </p:spPr>
        <p:txBody>
          <a:bodyPr/>
          <a:lstStyle/>
          <a:p>
            <a:pPr marL="914400" lvl="1" indent="-457200" eaLnBrk="1" fontAlgn="auto" hangingPunct="1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五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碳糖：核糖、去氧核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糖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indent="-347663" eaLnBrk="1" fontAlgn="auto" hangingPunct="1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indent="-347663" eaLnBrk="1" fontAlgn="auto" hangingPunct="1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0" lvl="1" indent="-457200" eaLnBrk="1" fontAlgn="auto" hangingPunct="1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六碳糖：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葡萄糖、果糖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、半乳糖</a:t>
            </a:r>
          </a:p>
          <a:p>
            <a:pPr>
              <a:defRPr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388" y="620713"/>
            <a:ext cx="8713787" cy="720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</a:rPr>
              <a:t>單醣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TW" altLang="en-US" sz="4000" dirty="0" smtClean="0">
                <a:solidFill>
                  <a:schemeClr val="tx1"/>
                </a:solidFill>
              </a:rPr>
              <a:t>醣</a:t>
            </a:r>
            <a:r>
              <a:rPr lang="zh-TW" altLang="en-US" sz="4000" dirty="0">
                <a:solidFill>
                  <a:schemeClr val="tx1"/>
                </a:solidFill>
              </a:rPr>
              <a:t>類中最簡單的形式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32" y="2243019"/>
            <a:ext cx="1412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420" y="2243019"/>
            <a:ext cx="128111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327" y="4308844"/>
            <a:ext cx="112871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170" y="4293096"/>
            <a:ext cx="14716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692" y="4336244"/>
            <a:ext cx="108267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114549" y="4210050"/>
            <a:ext cx="4358837" cy="1811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向左箭號圖說文字 10"/>
          <p:cNvSpPr/>
          <p:nvPr/>
        </p:nvSpPr>
        <p:spPr>
          <a:xfrm>
            <a:off x="5433694" y="2204800"/>
            <a:ext cx="2131140" cy="68115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06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TW" altLang="en-US" sz="2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組成核酸的重要成分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30225" y="145733"/>
            <a:ext cx="3168650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>
            <a:lvl1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dirty="0" smtClean="0"/>
              <a:t>第一節 醣類的組成、分類與性質</a:t>
            </a:r>
          </a:p>
        </p:txBody>
      </p:sp>
      <p:sp>
        <p:nvSpPr>
          <p:cNvPr id="13" name="向左箭號圖說文字 12"/>
          <p:cNvSpPr/>
          <p:nvPr/>
        </p:nvSpPr>
        <p:spPr>
          <a:xfrm>
            <a:off x="6473386" y="4614288"/>
            <a:ext cx="1960025" cy="69746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06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TW" altLang="en-US" sz="2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細胞能量的主要來源</a:t>
            </a:r>
          </a:p>
        </p:txBody>
      </p:sp>
    </p:spTree>
    <p:extLst>
      <p:ext uri="{BB962C8B-B14F-4D97-AF65-F5344CB8AC3E}">
        <p14:creationId xmlns:p14="http://schemas.microsoft.com/office/powerpoint/2010/main" val="4799341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</TotalTime>
  <Words>886</Words>
  <Application>Microsoft Office PowerPoint</Application>
  <PresentationFormat>如螢幕大小 (4:3)</PresentationFormat>
  <Paragraphs>175</Paragraphs>
  <Slides>27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6" baseType="lpstr">
      <vt:lpstr>Microsoft YaHei</vt:lpstr>
      <vt:lpstr>細明體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課程名稱-醣類</vt:lpstr>
      <vt:lpstr>　醣類</vt:lpstr>
      <vt:lpstr>　醣類</vt:lpstr>
      <vt:lpstr>PowerPoint 簡報</vt:lpstr>
      <vt:lpstr>「醣」和「糖」不一樣</vt:lpstr>
      <vt:lpstr>PowerPoint 簡報</vt:lpstr>
      <vt:lpstr>表2-1　醣類的分類與其主要成分</vt:lpstr>
      <vt:lpstr>(一)單醣-醣類中最簡單的形式</vt:lpstr>
      <vt:lpstr>單醣-醣類中最簡單的形式</vt:lpstr>
      <vt:lpstr>(二)雙醣</vt:lpstr>
      <vt:lpstr>PowerPoint 簡報</vt:lpstr>
      <vt:lpstr>PowerPoint 簡報</vt:lpstr>
      <vt:lpstr>乳糖不耐症</vt:lpstr>
      <vt:lpstr>(三)寡醣類</vt:lpstr>
      <vt:lpstr>寡醣與腸道健康</vt:lpstr>
      <vt:lpstr>四、多醣類</vt:lpstr>
      <vt:lpstr>多醣類-澱粉、肝醣、膳食纖維</vt:lpstr>
      <vt:lpstr>多醣類</vt:lpstr>
      <vt:lpstr>PowerPoint 簡報</vt:lpstr>
      <vt:lpstr>表2-2　膳食纖維的分類、生理功能、成分及食物來源</vt:lpstr>
      <vt:lpstr>第二節　醣類的功能</vt:lpstr>
      <vt:lpstr>醣類的功能</vt:lpstr>
      <vt:lpstr>PowerPoint 簡報</vt:lpstr>
      <vt:lpstr>PowerPoint 簡報</vt:lpstr>
      <vt:lpstr>PowerPoint 簡報</vt:lpstr>
      <vt:lpstr>PowerPoint 簡報</vt:lpstr>
      <vt:lpstr>運動時消耗之物質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shulin LEE</cp:lastModifiedBy>
  <cp:revision>133</cp:revision>
  <dcterms:created xsi:type="dcterms:W3CDTF">2017-11-07T02:54:43Z</dcterms:created>
  <dcterms:modified xsi:type="dcterms:W3CDTF">2018-06-11T04:11:08Z</dcterms:modified>
</cp:coreProperties>
</file>