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4" r:id="rId3"/>
    <p:sldId id="306" r:id="rId4"/>
    <p:sldId id="282" r:id="rId5"/>
    <p:sldId id="283" r:id="rId6"/>
    <p:sldId id="272" r:id="rId7"/>
    <p:sldId id="285" r:id="rId8"/>
    <p:sldId id="286" r:id="rId9"/>
    <p:sldId id="292" r:id="rId10"/>
    <p:sldId id="288" r:id="rId11"/>
    <p:sldId id="289" r:id="rId12"/>
    <p:sldId id="303" r:id="rId13"/>
    <p:sldId id="302" r:id="rId14"/>
    <p:sldId id="308" r:id="rId15"/>
    <p:sldId id="311" r:id="rId16"/>
    <p:sldId id="287" r:id="rId17"/>
    <p:sldId id="290" r:id="rId18"/>
    <p:sldId id="265" r:id="rId19"/>
    <p:sldId id="291" r:id="rId20"/>
    <p:sldId id="293" r:id="rId21"/>
    <p:sldId id="294" r:id="rId22"/>
    <p:sldId id="313" r:id="rId23"/>
    <p:sldId id="299" r:id="rId24"/>
    <p:sldId id="278" r:id="rId25"/>
    <p:sldId id="279" r:id="rId26"/>
    <p:sldId id="280" r:id="rId27"/>
    <p:sldId id="316" r:id="rId28"/>
    <p:sldId id="309" r:id="rId29"/>
    <p:sldId id="277" r:id="rId30"/>
    <p:sldId id="305" r:id="rId31"/>
    <p:sldId id="315" r:id="rId32"/>
    <p:sldId id="281" r:id="rId33"/>
    <p:sldId id="268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EF682-DF7E-49B8-974D-DB1C724B37AB}" type="datetimeFigureOut">
              <a:rPr lang="zh-TW" altLang="en-US" smtClean="0"/>
              <a:pPr/>
              <a:t>2018/6/19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A53-7D82-476A-B2B7-9D0D82F2E1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3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9910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14897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9CADC28-EBE3-4F82-8EEE-66F69C7961AF}" type="slidenum">
              <a:rPr lang="en-US" altLang="ja-JP" sz="1200"/>
              <a:pPr eaLnBrk="1" hangingPunct="1"/>
              <a:t>13</a:t>
            </a:fld>
            <a:endParaRPr lang="en-US" altLang="ja-JP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z="2000" smtClean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18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CC0EA-111B-49CA-827F-9DAC7891F841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4329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蜂蜜中含有肉毒桿菌、芽孢菌等成分，可能導致</a:t>
            </a:r>
            <a:r>
              <a:rPr lang="en-US" altLang="zh-TW" dirty="0" smtClean="0">
                <a:effectLst/>
              </a:rPr>
              <a:t>1</a:t>
            </a:r>
            <a:r>
              <a:rPr lang="zh-TW" altLang="en-US" dirty="0" smtClean="0">
                <a:effectLst/>
              </a:rPr>
              <a:t>歲以下的小朋友中毒，甚至是癱瘓危險，要特別注意。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CFC2-405B-4DA1-A3B1-AE7EE222F57A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39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55B13A74-7A2A-4032-A618-590F3EF791D6}" type="slidenum">
              <a:rPr lang="en-US" altLang="zh-TW">
                <a:latin typeface="Arial" panose="020B0604020202020204" pitchFamily="34" charset="0"/>
              </a:rPr>
              <a:pPr/>
              <a:t>31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z="2400" smtClean="0"/>
          </a:p>
        </p:txBody>
      </p:sp>
    </p:spTree>
    <p:extLst>
      <p:ext uri="{BB962C8B-B14F-4D97-AF65-F5344CB8AC3E}">
        <p14:creationId xmlns:p14="http://schemas.microsoft.com/office/powerpoint/2010/main" val="135857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A53-7D82-476A-B2B7-9D0D82F2E1E2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3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3A345D-23B6-4158-B154-26AA89E96404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5B7117-5178-4610-9640-3E3D2F9B49CC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4A505E-8EF4-4A5C-AAE9-3748FEBE614D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B1733-4117-47D4-840B-9627D51E9A82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7D82B9-1D68-4563-8472-BAD2CB8DA581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AECCA5-80F9-4DD2-A03F-90386038EBB8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571327"/>
            <a:ext cx="8640000" cy="769441"/>
          </a:xfrm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03238" y="1844674"/>
            <a:ext cx="8209222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AD8-2B38-423C-B9F7-A5F754741EA0}" type="datetime1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C9B-26D5-439C-BEDB-7ED2EB28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61821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9D53-E658-4C88-BD36-E55C3EA6E930}" type="datetime1">
              <a:rPr lang="zh-TW" altLang="en-US" smtClean="0"/>
              <a:t>2018/6/19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11195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2492375"/>
            <a:ext cx="1081087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A3CCAB-662B-4C98-8435-6ACF894EAB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58883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DD3284-EF49-4A47-ACEC-A7CE3B8BBF76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E11C5-9073-49F4-938D-ED470B915DAA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2FAA8B-0D80-4101-9951-7E7057BCB2C4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2374A-7E32-44F9-A217-6E0D4C531AF5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F23D63-0855-470C-BBC2-1DC6B6CA2E86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DCD86-1042-4790-9886-457DA74F7E5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F570D-240D-4CAC-901E-BD7C46377CDC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EF7D-93F9-439D-8C35-40FA09742518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562A6-1A1E-4560-AB89-92008B9838AD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D6C25-9B7C-46B7-B45F-A5B1AA9A733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982998-DE12-4F0D-AD84-E212989B70AC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482A57-9E68-4CA5-8587-CA5BC7E66607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66E293-F819-4116-9BE2-4E7BE26F94D3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378782-894C-4F0B-8D32-AFEAA7B066AD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545131-8B4E-4496-B0A8-059027DC9B6D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659308-8BC6-468E-8131-62542C73B44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F2BF2D4-CA80-4DC7-B719-04163750C4E8}" type="datetime1">
              <a:rPr lang="zh-TW" altLang="en-US" smtClean="0"/>
              <a:t>2018/6/19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CB9A9C-C3B3-4DF6-A2A3-3EA421093A9D}" type="slidenum">
              <a:rPr/>
              <a:pPr lvl="0"/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itchFamily="18"/>
          <a:ea typeface="標楷體" pitchFamily="65"/>
          <a:cs typeface="Times New Roman" pitchFamily="18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dirty="0"/>
              <a:t>課程名稱</a:t>
            </a:r>
            <a:r>
              <a:rPr lang="en-US" dirty="0" smtClean="0"/>
              <a:t>-</a:t>
            </a:r>
            <a:r>
              <a:rPr lang="zh-TW" altLang="en-US" dirty="0"/>
              <a:t>水與電解質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李淑玲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dirty="0" smtClean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10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smtClean="0"/>
              <a:pPr lvl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algn="ctr"/>
            <a:fld id="{CA5C6BE4-3F97-4431-BA54-98E0153579A5}" type="slidenum">
              <a:rPr kumimoji="0" lang="en-US" altLang="zh-TW" sz="1000"/>
              <a:pPr algn="ctr"/>
              <a:t>10</a:t>
            </a:fld>
            <a:endParaRPr kumimoji="0" lang="en-US" altLang="zh-TW" sz="1000" dirty="0"/>
          </a:p>
        </p:txBody>
      </p:sp>
      <p:pic>
        <p:nvPicPr>
          <p:cNvPr id="8195" name="Picture 2" descr="7-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88237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35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圖</a:t>
            </a:r>
            <a:r>
              <a:rPr lang="en-US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3-4</a:t>
            </a:r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休息與長時間運動狀態下，水分的攝取與流失情形</a:t>
            </a:r>
            <a:endParaRPr lang="zh-TW" altLang="zh-TW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8" y="797567"/>
            <a:ext cx="8886324" cy="5328592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pPr lvl="0"/>
              <a:t>11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24128" y="2420888"/>
            <a:ext cx="2962671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24128" y="3933056"/>
            <a:ext cx="2818655" cy="35790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15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第二節 電解質定義與重要性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pPr lvl="0"/>
              <a:t>12</a:t>
            </a:fld>
            <a:endParaRPr lang="zh-TW" altLang="en-US"/>
          </a:p>
        </p:txBody>
      </p:sp>
      <p:sp>
        <p:nvSpPr>
          <p:cNvPr id="5" name="Text Box 29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03648" y="3861048"/>
            <a:ext cx="6400800" cy="17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體液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水份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電解質</a:t>
            </a:r>
            <a:r>
              <a:rPr lang="zh-TW" altLang="en-US" sz="28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23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35150" y="693738"/>
            <a:ext cx="69389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99"/>
              </a:buClr>
              <a:buSzPct val="120000"/>
              <a:buFont typeface="Wingdings 2" pitchFamily="18" charset="2"/>
              <a:buBlip>
                <a:blip r:embed="rId3"/>
              </a:buBlip>
              <a:defRPr/>
            </a:pPr>
            <a:endParaRPr lang="zh-TW" altLang="en-US" sz="4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儷特圓" pitchFamily="49" charset="-120"/>
              <a:ea typeface="華康儷特圓" pitchFamily="49" charset="-120"/>
            </a:endParaRPr>
          </a:p>
        </p:txBody>
      </p:sp>
      <p:graphicFrame>
        <p:nvGraphicFramePr>
          <p:cNvPr id="12585" name="Group 2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499337"/>
              </p:ext>
            </p:extLst>
          </p:nvPr>
        </p:nvGraphicFramePr>
        <p:xfrm>
          <a:off x="693738" y="2780928"/>
          <a:ext cx="7993062" cy="3230880"/>
        </p:xfrm>
        <a:graphic>
          <a:graphicData uri="http://schemas.openxmlformats.org/drawingml/2006/table">
            <a:tbl>
              <a:tblPr/>
              <a:tblGrid>
                <a:gridCol w="936625"/>
                <a:gridCol w="1213445"/>
                <a:gridCol w="1018580"/>
                <a:gridCol w="925636"/>
                <a:gridCol w="1017464"/>
                <a:gridCol w="865187"/>
                <a:gridCol w="2016125"/>
              </a:tblGrid>
              <a:tr h="266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主要電解質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體內水份控制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0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神經傳導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0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肌肉收縮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0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骨骼牙齒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0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0FD"/>
                    </a:solidFill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細胞外液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kumimoji="1" lang="en-US" altLang="zh-TW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鈉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kumimoji="1" lang="en-US" altLang="zh-TW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氯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胃酸合成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細胞內液</a:t>
                      </a: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1" lang="en-US" altLang="zh-TW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鉀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心肌收縮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kumimoji="1" lang="en-US" altLang="zh-TW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鎂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酵素活性化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kumimoji="1" lang="en-US" altLang="zh-TW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2+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鈣</a:t>
                      </a: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E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99"/>
                        </a:buClr>
                        <a:buSzPct val="120000"/>
                        <a:buFont typeface="Wingdings 2" pitchFamily="18" charset="2"/>
                        <a:buNone/>
                        <a:tabLst/>
                      </a:pPr>
                      <a:endParaRPr kumimoji="0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血液凝固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A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75" name="Text Box 294"/>
          <p:cNvSpPr txBox="1">
            <a:spLocks noChangeArrowheads="1"/>
          </p:cNvSpPr>
          <p:nvPr/>
        </p:nvSpPr>
        <p:spPr bwMode="auto">
          <a:xfrm>
            <a:off x="1079029" y="6501032"/>
            <a:ext cx="626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2587" name="AutoShape 299"/>
          <p:cNvSpPr>
            <a:spLocks noChangeArrowheads="1"/>
          </p:cNvSpPr>
          <p:nvPr/>
        </p:nvSpPr>
        <p:spPr bwMode="auto">
          <a:xfrm>
            <a:off x="4211960" y="3861296"/>
            <a:ext cx="468312" cy="35979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88" name="AutoShape 300"/>
          <p:cNvSpPr>
            <a:spLocks noChangeArrowheads="1"/>
          </p:cNvSpPr>
          <p:nvPr/>
        </p:nvSpPr>
        <p:spPr bwMode="auto">
          <a:xfrm>
            <a:off x="5219700" y="3861296"/>
            <a:ext cx="468313" cy="35979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89" name="AutoShape 301"/>
          <p:cNvSpPr>
            <a:spLocks noChangeArrowheads="1"/>
          </p:cNvSpPr>
          <p:nvPr/>
        </p:nvSpPr>
        <p:spPr bwMode="auto">
          <a:xfrm>
            <a:off x="3203576" y="4365352"/>
            <a:ext cx="415524" cy="35102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90" name="AutoShape 302"/>
          <p:cNvSpPr>
            <a:spLocks noChangeArrowheads="1"/>
          </p:cNvSpPr>
          <p:nvPr/>
        </p:nvSpPr>
        <p:spPr bwMode="auto">
          <a:xfrm>
            <a:off x="4211960" y="4725392"/>
            <a:ext cx="468312" cy="35979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91" name="AutoShape 303"/>
          <p:cNvSpPr>
            <a:spLocks noChangeArrowheads="1"/>
          </p:cNvSpPr>
          <p:nvPr/>
        </p:nvSpPr>
        <p:spPr bwMode="auto">
          <a:xfrm>
            <a:off x="5219700" y="4725392"/>
            <a:ext cx="468313" cy="35979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92" name="AutoShape 304"/>
          <p:cNvSpPr>
            <a:spLocks noChangeArrowheads="1"/>
          </p:cNvSpPr>
          <p:nvPr/>
        </p:nvSpPr>
        <p:spPr bwMode="auto">
          <a:xfrm>
            <a:off x="5219700" y="5229225"/>
            <a:ext cx="468313" cy="35078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93" name="AutoShape 305"/>
          <p:cNvSpPr>
            <a:spLocks noChangeArrowheads="1"/>
          </p:cNvSpPr>
          <p:nvPr/>
        </p:nvSpPr>
        <p:spPr bwMode="auto">
          <a:xfrm>
            <a:off x="6084169" y="5229224"/>
            <a:ext cx="360040" cy="359767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94" name="AutoShape 306"/>
          <p:cNvSpPr>
            <a:spLocks noChangeArrowheads="1"/>
          </p:cNvSpPr>
          <p:nvPr/>
        </p:nvSpPr>
        <p:spPr bwMode="auto">
          <a:xfrm>
            <a:off x="4211960" y="5661025"/>
            <a:ext cx="468312" cy="28825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95" name="AutoShape 307"/>
          <p:cNvSpPr>
            <a:spLocks noChangeArrowheads="1"/>
          </p:cNvSpPr>
          <p:nvPr/>
        </p:nvSpPr>
        <p:spPr bwMode="auto">
          <a:xfrm>
            <a:off x="6084168" y="5661024"/>
            <a:ext cx="360041" cy="35078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97" name="AutoShape 309"/>
          <p:cNvSpPr>
            <a:spLocks noChangeArrowheads="1"/>
          </p:cNvSpPr>
          <p:nvPr/>
        </p:nvSpPr>
        <p:spPr bwMode="auto">
          <a:xfrm>
            <a:off x="5219700" y="5661025"/>
            <a:ext cx="468313" cy="392189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586" name="AutoShape 298"/>
          <p:cNvSpPr>
            <a:spLocks noChangeArrowheads="1"/>
          </p:cNvSpPr>
          <p:nvPr/>
        </p:nvSpPr>
        <p:spPr bwMode="auto">
          <a:xfrm>
            <a:off x="3203575" y="3861296"/>
            <a:ext cx="415525" cy="35979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4900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何謂電解質</a:t>
            </a:r>
            <a:r>
              <a:rPr lang="en-US" altLang="zh-TW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295" y="1109663"/>
            <a:ext cx="8326859" cy="1629859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定義：可在水中溶解，並可解離成為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陽離子或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陰離子者。</a:t>
            </a:r>
          </a:p>
          <a:p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各電解質的功能：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871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562072"/>
          </a:xfrm>
        </p:spPr>
        <p:txBody>
          <a:bodyPr/>
          <a:lstStyle/>
          <a:p>
            <a:r>
              <a:rPr lang="zh-TW" altLang="en-US" sz="2800" dirty="0"/>
              <a:t>體液電解離子的</a:t>
            </a:r>
            <a:r>
              <a:rPr lang="zh-TW" altLang="en-US" sz="2800" dirty="0" smtClean="0"/>
              <a:t>比</a:t>
            </a:r>
            <a:r>
              <a:rPr lang="zh-TW" altLang="en-US" sz="2800" dirty="0"/>
              <a:t>較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46758" name="Picture 6" descr="表06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" y="1012097"/>
            <a:ext cx="7715200" cy="53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020272" y="1412776"/>
            <a:ext cx="1512168" cy="4907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74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第三節 </a:t>
            </a:r>
            <a:r>
              <a:rPr lang="zh-TW" altLang="en-US" dirty="0" smtClean="0"/>
              <a:t>脫水與熱病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pPr lvl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5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209222" cy="3118803"/>
          </a:xfrm>
        </p:spPr>
        <p:txBody>
          <a:bodyPr/>
          <a:lstStyle/>
          <a:p>
            <a:pPr marL="411163" indent="-81121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en-US" sz="4000" dirty="0" smtClean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水分調控</a:t>
            </a:r>
            <a:endParaRPr lang="en-US" altLang="zh-TW" sz="4000" dirty="0" smtClean="0">
              <a:solidFill>
                <a:srgbClr val="CC33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主要因人體藉由汗水蒸發調控體溫恆定。</a:t>
            </a: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Font typeface="Wingdings" panose="05000000000000000000" pitchFamily="2" charset="2"/>
              <a:buChar char="Ø"/>
            </a:pP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若</a:t>
            </a:r>
            <a:r>
              <a:rPr lang="zh-TW" altLang="zh-TW" sz="3200" dirty="0">
                <a:latin typeface="Times New Roman" pitchFamily="18" charset="0"/>
                <a:cs typeface="Times New Roman" pitchFamily="18" charset="0"/>
              </a:rPr>
              <a:t>未適度補充易發生脫水</a:t>
            </a: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現象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(dehydration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sz="3200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575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468313" y="11588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中黑體" pitchFamily="49" charset="-120"/>
                <a:ea typeface="華康中黑體" pitchFamily="49" charset="-120"/>
              </a:rPr>
              <a:t>脫水的原因與後果 </a:t>
            </a:r>
          </a:p>
        </p:txBody>
      </p:sp>
      <p:pic>
        <p:nvPicPr>
          <p:cNvPr id="132106" name="Picture 10" descr="\\192.168.10.65\work\排版\200806食品營養概論二版\ppt\14\14-p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81994"/>
            <a:ext cx="4744326" cy="55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38160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脫水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的程度與健康問題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872" y="6477515"/>
            <a:ext cx="5472608" cy="274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</a:t>
            </a:r>
            <a:r>
              <a:rPr lang="zh-TW" alt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：蕭</a:t>
            </a:r>
            <a:r>
              <a:rPr lang="zh-TW" altLang="en-US" sz="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寧</a:t>
            </a:r>
            <a:r>
              <a:rPr lang="zh-TW" alt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馨 </a:t>
            </a:r>
            <a:r>
              <a:rPr lang="en-US" altLang="zh-TW" sz="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(2009)</a:t>
            </a:r>
            <a:r>
              <a:rPr lang="zh-TW" alt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食品營養概論，時新出版有限公司，台北。 </a:t>
            </a:r>
            <a:r>
              <a:rPr lang="en-US" altLang="zh-TW" sz="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pPr lvl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4123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脫水與熱病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526417"/>
            <a:ext cx="8170440" cy="4629128"/>
          </a:xfrm>
        </p:spPr>
        <p:txBody>
          <a:bodyPr/>
          <a:lstStyle/>
          <a:p>
            <a:r>
              <a:rPr lang="zh-TW" altLang="en-US" dirty="0" smtClean="0"/>
              <a:t>運動者在運動前和運動中若不補充水份，則很容易在大量出汗的運動中發生脫水現象。</a:t>
            </a:r>
          </a:p>
          <a:p>
            <a:endParaRPr lang="zh-TW" altLang="en-US" sz="1000" dirty="0" smtClean="0"/>
          </a:p>
          <a:p>
            <a:r>
              <a:rPr lang="zh-TW" altLang="en-US" dirty="0" smtClean="0"/>
              <a:t>若沒有補充流汗所失去的水分，體溫可能會持續上升，進而導致體力的喪失。</a:t>
            </a:r>
            <a:endParaRPr lang="en-US" altLang="zh-TW" dirty="0" smtClean="0"/>
          </a:p>
          <a:p>
            <a:r>
              <a:rPr lang="zh-TW" altLang="en-US" dirty="0" smtClean="0"/>
              <a:t>嚴重有產生熱病</a:t>
            </a:r>
            <a:r>
              <a:rPr lang="en-US" altLang="zh-TW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熱痙攣、熱衰竭、中暑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，甚至死亡的可能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028384" y="6093296"/>
            <a:ext cx="609600" cy="521208"/>
          </a:xfrm>
          <a:prstGeom prst="rect">
            <a:avLst/>
          </a:prstGeom>
        </p:spPr>
        <p:txBody>
          <a:bodyPr/>
          <a:lstStyle/>
          <a:p>
            <a:fld id="{D96AAF2D-FBF0-4444-8B8A-29338B860032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圖片 4" descr="imagesCA480LC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2287" y="5229200"/>
            <a:ext cx="166878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6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92888" cy="7920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熱病：熱痙攣、熱衰竭、熱中暑</a:t>
            </a:r>
            <a:endParaRPr lang="zh-TW" altLang="en-US" dirty="0"/>
          </a:p>
        </p:txBody>
      </p:sp>
      <p:pic>
        <p:nvPicPr>
          <p:cNvPr id="5" name="內容版面配置區 4" descr="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912768" cy="406034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028384" y="6093296"/>
            <a:ext cx="609600" cy="521208"/>
          </a:xfrm>
          <a:prstGeom prst="rect">
            <a:avLst/>
          </a:prstGeom>
        </p:spPr>
        <p:txBody>
          <a:bodyPr/>
          <a:lstStyle/>
          <a:p>
            <a:fld id="{D96AAF2D-FBF0-4444-8B8A-29338B860032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08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水分</a:t>
            </a:r>
            <a:r>
              <a:rPr lang="zh-TW" altLang="en-US" dirty="0"/>
              <a:t>與電解質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第一節 水分功能與重要性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第二節 電解質定義與重要性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第三節 脫水</a:t>
            </a:r>
            <a:r>
              <a:rPr lang="zh-TW" altLang="en-US" dirty="0"/>
              <a:t>與熱病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第四節 水分攝取原則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pPr lvl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19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熱病</a:t>
            </a:r>
            <a:r>
              <a:rPr lang="zh-TW" altLang="en-US" b="1" dirty="0" smtClean="0"/>
              <a:t>  </a:t>
            </a:r>
            <a:endParaRPr lang="zh-TW" alt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15250" cy="4535487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rgbClr val="0000FF"/>
                </a:solidFill>
                <a:ea typeface="標楷體" panose="03000509000000000000" pitchFamily="65" charset="-120"/>
              </a:rPr>
              <a:t>熱病：</a:t>
            </a:r>
            <a:r>
              <a:rPr lang="zh-TW" altLang="en-US" dirty="0">
                <a:solidFill>
                  <a:srgbClr val="0000FF"/>
                </a:solidFill>
                <a:ea typeface="標楷體" panose="03000509000000000000" pitchFamily="65" charset="-120"/>
              </a:rPr>
              <a:t>在熱的環境喪失適當的溫度調節</a:t>
            </a:r>
          </a:p>
          <a:p>
            <a:pPr marL="457200" indent="-457200"/>
            <a:endParaRPr lang="en-US" altLang="zh-TW" b="1" dirty="0" smtClean="0">
              <a:ea typeface="標楷體" panose="03000509000000000000" pitchFamily="65" charset="-120"/>
            </a:endParaRPr>
          </a:p>
          <a:p>
            <a:pPr marL="457200" indent="-457200"/>
            <a:r>
              <a:rPr lang="zh-TW" altLang="en-US" b="1" dirty="0" smtClean="0">
                <a:ea typeface="標楷體" panose="03000509000000000000" pitchFamily="65" charset="-120"/>
              </a:rPr>
              <a:t>溫度</a:t>
            </a:r>
            <a:r>
              <a:rPr lang="zh-TW" altLang="en-US" b="1" dirty="0">
                <a:ea typeface="標楷體" panose="03000509000000000000" pitchFamily="65" charset="-120"/>
              </a:rPr>
              <a:t>異常</a:t>
            </a:r>
          </a:p>
          <a:p>
            <a:pPr marL="838200" lvl="1" indent="-381000"/>
            <a:r>
              <a:rPr lang="zh-TW" altLang="en-US" sz="3200" dirty="0">
                <a:ea typeface="標楷體" panose="03000509000000000000" pitchFamily="65" charset="-120"/>
              </a:rPr>
              <a:t>熱</a:t>
            </a:r>
            <a:r>
              <a:rPr lang="zh-TW" altLang="en-US" sz="3200" dirty="0" smtClean="0">
                <a:ea typeface="標楷體" panose="03000509000000000000" pitchFamily="65" charset="-120"/>
              </a:rPr>
              <a:t>痙攣</a:t>
            </a:r>
            <a:endParaRPr lang="en-US" altLang="zh-TW" sz="3200" dirty="0" smtClean="0">
              <a:ea typeface="標楷體" panose="03000509000000000000" pitchFamily="65" charset="-120"/>
            </a:endParaRPr>
          </a:p>
          <a:p>
            <a:pPr marL="838200" lvl="1" indent="-381000"/>
            <a:r>
              <a:rPr lang="zh-TW" altLang="en-US" sz="3200" dirty="0" smtClean="0">
                <a:ea typeface="標楷體" panose="03000509000000000000" pitchFamily="65" charset="-120"/>
              </a:rPr>
              <a:t>熱衰竭</a:t>
            </a:r>
            <a:endParaRPr lang="en-US" altLang="zh-TW" sz="3200" dirty="0" smtClean="0">
              <a:ea typeface="標楷體" panose="03000509000000000000" pitchFamily="65" charset="-120"/>
            </a:endParaRPr>
          </a:p>
          <a:p>
            <a:pPr marL="838200" lvl="1" indent="-381000"/>
            <a:r>
              <a:rPr lang="zh-TW" altLang="en-US" sz="32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熱中暑</a:t>
            </a:r>
            <a:endParaRPr lang="en-US" altLang="zh-TW" sz="32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40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熱痙攣</a:t>
            </a:r>
            <a:endParaRPr lang="zh-TW" altLang="en-US" sz="360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852988"/>
          </a:xfrm>
        </p:spPr>
        <p:txBody>
          <a:bodyPr/>
          <a:lstStyle/>
          <a:p>
            <a:r>
              <a:rPr lang="zh-TW" altLang="en-US" b="1" dirty="0">
                <a:ea typeface="標楷體" panose="03000509000000000000" pitchFamily="65" charset="-120"/>
              </a:rPr>
              <a:t>發生原因：</a:t>
            </a:r>
            <a:r>
              <a:rPr lang="zh-TW" altLang="en-US" dirty="0">
                <a:latin typeface="文鼎粗隸" pitchFamily="49" charset="-120"/>
                <a:ea typeface="標楷體" panose="03000509000000000000" pitchFamily="65" charset="-120"/>
              </a:rPr>
              <a:t>因於運動或工作時，</a:t>
            </a:r>
            <a:r>
              <a:rPr lang="zh-TW" altLang="en-US" dirty="0">
                <a:solidFill>
                  <a:srgbClr val="0000FF"/>
                </a:solidFill>
                <a:latin typeface="文鼎粗隸" pitchFamily="49" charset="-120"/>
                <a:ea typeface="標楷體" panose="03000509000000000000" pitchFamily="65" charset="-120"/>
              </a:rPr>
              <a:t>因流汗過多，體液</a:t>
            </a:r>
            <a:r>
              <a:rPr lang="zh-TW" altLang="en-US" dirty="0">
                <a:solidFill>
                  <a:srgbClr val="0000FF"/>
                </a:solidFill>
                <a:ea typeface="標楷體" panose="03000509000000000000" pitchFamily="65" charset="-120"/>
              </a:rPr>
              <a:t>鹽份</a:t>
            </a:r>
            <a:r>
              <a:rPr lang="zh-TW" altLang="en-US" dirty="0">
                <a:solidFill>
                  <a:srgbClr val="0000FF"/>
                </a:solidFill>
                <a:latin typeface="文鼎粗隸" pitchFamily="49" charset="-120"/>
                <a:ea typeface="標楷體" panose="03000509000000000000" pitchFamily="65" charset="-120"/>
              </a:rPr>
              <a:t>喪失所致。</a:t>
            </a:r>
          </a:p>
          <a:p>
            <a:r>
              <a:rPr lang="zh-TW" altLang="en-US" b="1" dirty="0">
                <a:ea typeface="標楷體" panose="03000509000000000000" pitchFamily="65" charset="-120"/>
              </a:rPr>
              <a:t>主要症狀：</a:t>
            </a:r>
          </a:p>
          <a:p>
            <a:pPr lvl="1"/>
            <a:r>
              <a:rPr lang="zh-TW" altLang="en-US" sz="3200" dirty="0">
                <a:latin typeface="文鼎粗隸" pitchFamily="49" charset="-120"/>
                <a:ea typeface="標楷體" panose="03000509000000000000" pitchFamily="65" charset="-120"/>
              </a:rPr>
              <a:t>突然於四肢肌肉（如小腿肌肉）發生劇痛及抽筋。</a:t>
            </a:r>
          </a:p>
          <a:p>
            <a:pPr lvl="1"/>
            <a:r>
              <a:rPr lang="zh-TW" altLang="en-US" sz="3200" dirty="0">
                <a:latin typeface="文鼎粗隸" pitchFamily="49" charset="-120"/>
                <a:ea typeface="標楷體" panose="03000509000000000000" pitchFamily="65" charset="-120"/>
              </a:rPr>
              <a:t>抽筋也可發生在腹壁肌肉</a:t>
            </a:r>
            <a:r>
              <a:rPr lang="zh-TW" altLang="en-US" sz="3200" dirty="0" smtClean="0">
                <a:latin typeface="文鼎粗隸" pitchFamily="49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latin typeface="文鼎粗隸" pitchFamily="49" charset="-120"/>
              <a:ea typeface="標楷體" panose="03000509000000000000" pitchFamily="65" charset="-120"/>
            </a:endParaRPr>
          </a:p>
        </p:txBody>
      </p:sp>
      <p:pic>
        <p:nvPicPr>
          <p:cNvPr id="5" name="Picture 4" descr="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30743"/>
            <a:ext cx="2267421" cy="24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7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熱衰竭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是指身體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過度喪失水分與電解質</a:t>
            </a:r>
            <a:r>
              <a:rPr lang="zh-TW" altLang="en-US" dirty="0">
                <a:ea typeface="標楷體" pitchFamily="65" charset="-120"/>
              </a:rPr>
              <a:t>，病患感覺到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皮膚濕冷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心跳加快</a:t>
            </a:r>
            <a:r>
              <a:rPr lang="zh-TW" altLang="en-US" dirty="0">
                <a:ea typeface="標楷體" pitchFamily="65" charset="-120"/>
              </a:rPr>
              <a:t>、伴隨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全身虛弱無力</a:t>
            </a:r>
            <a:r>
              <a:rPr lang="zh-TW" altLang="en-US" dirty="0">
                <a:ea typeface="標楷體" pitchFamily="65" charset="-120"/>
              </a:rPr>
              <a:t>，甚至會有噁心、嘔吐與頭暈的現象，有時也會著抽筋的產生，不過病患的</a:t>
            </a: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意識仍屬清醒</a:t>
            </a:r>
            <a:r>
              <a:rPr lang="zh-TW" altLang="en-US" dirty="0"/>
              <a:t> 。</a:t>
            </a:r>
            <a:endParaRPr lang="zh-TW" altLang="en-US" dirty="0"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pPr lvl="0"/>
              <a:t>22</a:t>
            </a:fld>
            <a:endParaRPr lang="zh-TW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0" r="1576" b="8333"/>
          <a:stretch>
            <a:fillRect/>
          </a:stretch>
        </p:blipFill>
        <p:spPr bwMode="auto">
          <a:xfrm>
            <a:off x="4427984" y="3840339"/>
            <a:ext cx="3168352" cy="255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24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熱中暑</a:t>
            </a:r>
            <a:endParaRPr lang="zh-TW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 smtClean="0"/>
              <a:t>熱</a:t>
            </a:r>
            <a:r>
              <a:rPr lang="zh-TW" altLang="en-US" sz="2800" dirty="0"/>
              <a:t>病</a:t>
            </a:r>
            <a:r>
              <a:rPr lang="zh-TW" altLang="en-US" sz="2800" dirty="0" smtClean="0"/>
              <a:t>中</a:t>
            </a:r>
            <a:r>
              <a:rPr lang="zh-TW" altLang="en-US" sz="2800" dirty="0"/>
              <a:t>最嚴重的一種，常發生在高溫、沒有風的</a:t>
            </a:r>
            <a:r>
              <a:rPr lang="zh-TW" altLang="en-US" sz="2800" dirty="0" smtClean="0"/>
              <a:t>環境</a:t>
            </a:r>
            <a:endParaRPr lang="en-US" altLang="zh-TW" sz="2800" dirty="0" smtClean="0"/>
          </a:p>
          <a:p>
            <a:pPr>
              <a:lnSpc>
                <a:spcPct val="90000"/>
              </a:lnSpc>
            </a:pPr>
            <a:endParaRPr lang="en-US" altLang="zh-TW" sz="2800" b="1" dirty="0" smtClean="0"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b="1" dirty="0" smtClean="0">
                <a:ea typeface="標楷體" panose="03000509000000000000" pitchFamily="65" charset="-120"/>
              </a:rPr>
              <a:t>主要</a:t>
            </a:r>
            <a:r>
              <a:rPr lang="zh-TW" altLang="en-US" sz="2800" b="1" dirty="0">
                <a:ea typeface="標楷體" panose="03000509000000000000" pitchFamily="65" charset="-120"/>
              </a:rPr>
              <a:t>症狀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：</a:t>
            </a:r>
            <a:endParaRPr lang="zh-TW" altLang="en-US" sz="2800" dirty="0"/>
          </a:p>
          <a:p>
            <a:pPr lvl="1">
              <a:lnSpc>
                <a:spcPct val="90000"/>
              </a:lnSpc>
            </a:pPr>
            <a:r>
              <a:rPr lang="zh-TW" altLang="en-US" sz="2600" dirty="0"/>
              <a:t>一般症狀有皮膚乾燥不出汗、體溫上升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40</a:t>
            </a:r>
            <a:r>
              <a:rPr lang="zh-TW" altLang="en-US" sz="2600" dirty="0" smtClean="0"/>
              <a:t>度</a:t>
            </a:r>
            <a:r>
              <a:rPr lang="en-US" altLang="zh-TW" sz="26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zh-TW" altLang="en-US" sz="2600" dirty="0" smtClean="0"/>
              <a:t>頭暈</a:t>
            </a:r>
            <a:r>
              <a:rPr lang="zh-TW" altLang="en-US" sz="2600" dirty="0"/>
              <a:t>、嘔吐、腹瀉、</a:t>
            </a:r>
            <a:r>
              <a:rPr lang="zh-TW" altLang="en-US" sz="2600" dirty="0" smtClean="0"/>
              <a:t>臉色潮紅</a:t>
            </a:r>
            <a:endParaRPr lang="en-US" altLang="zh-TW" sz="2600" dirty="0" smtClean="0"/>
          </a:p>
          <a:p>
            <a:pPr lvl="1">
              <a:lnSpc>
                <a:spcPct val="90000"/>
              </a:lnSpc>
            </a:pPr>
            <a:r>
              <a:rPr lang="zh-TW" altLang="en-US" sz="2600" dirty="0" smtClean="0"/>
              <a:t>脈搏</a:t>
            </a:r>
            <a:r>
              <a:rPr lang="zh-TW" altLang="en-US" sz="2600" dirty="0"/>
              <a:t>加快減弱、呼吸不順、中樞神經異常</a:t>
            </a:r>
            <a:r>
              <a:rPr lang="en-US" altLang="zh-TW" sz="2600" dirty="0"/>
              <a:t>(</a:t>
            </a:r>
            <a:r>
              <a:rPr lang="zh-TW" altLang="en-US" sz="2600" dirty="0"/>
              <a:t>躁動、迷糊、抽搐、昏迷</a:t>
            </a:r>
            <a:r>
              <a:rPr lang="en-US" altLang="zh-TW" sz="2600" dirty="0" smtClean="0"/>
              <a:t>)</a:t>
            </a:r>
            <a:endParaRPr lang="en-US" altLang="zh-TW" sz="2600" dirty="0"/>
          </a:p>
        </p:txBody>
      </p:sp>
    </p:spTree>
    <p:extLst>
      <p:ext uri="{BB962C8B-B14F-4D97-AF65-F5344CB8AC3E}">
        <p14:creationId xmlns:p14="http://schemas.microsoft.com/office/powerpoint/2010/main" val="157267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2359926"/>
            <a:ext cx="8209222" cy="2208297"/>
          </a:xfrm>
        </p:spPr>
        <p:txBody>
          <a:bodyPr/>
          <a:lstStyle/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運動中實際的體液流失速率會因個別運動員、運動項目和環境溫度的不同而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有出入。</a:t>
            </a:r>
            <a:endParaRPr lang="zh-TW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51384" y="764704"/>
            <a:ext cx="7241232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脫水與運動能力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2678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圖</a:t>
            </a:r>
            <a:r>
              <a:rPr lang="en-US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3-5</a:t>
            </a:r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不同溫度的運動環境對身體脫水量與運動表現的相關性</a:t>
            </a:r>
            <a:endParaRPr lang="zh-TW" altLang="zh-TW" dirty="0">
              <a:effectLst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>
          <a:xfrm>
            <a:off x="6553204" y="6308719"/>
            <a:ext cx="2133596" cy="365129"/>
          </a:xfrm>
        </p:spPr>
        <p:txBody>
          <a:bodyPr/>
          <a:lstStyle/>
          <a:p>
            <a:pPr>
              <a:defRPr/>
            </a:pPr>
            <a:fld id="{EFC895B0-68C4-4871-9A28-F67AB32C2D3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06420"/>
            <a:ext cx="5904656" cy="55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1516938"/>
            <a:ext cx="8209222" cy="3824124"/>
          </a:xfrm>
        </p:spPr>
        <p:txBody>
          <a:bodyPr/>
          <a:lstStyle/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流失水分量</a:t>
            </a:r>
          </a:p>
          <a:p>
            <a:pPr marL="720725" lvl="1" indent="-36671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體重的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％：體內正常生理功能開始受到改變。</a:t>
            </a:r>
          </a:p>
          <a:p>
            <a:pPr marL="720725" lvl="1" indent="-36671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anose="05000000000000000000" pitchFamily="2" charset="2"/>
              <a:buChar char="ü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體重的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％以上：會降低調節體溫能力及認知能力，將顯著影響有氧運動能力。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569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3468814"/>
            <a:ext cx="3816425" cy="300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566943"/>
            <a:ext cx="8147248" cy="994122"/>
          </a:xfrm>
        </p:spPr>
        <p:txBody>
          <a:bodyPr/>
          <a:lstStyle/>
          <a:p>
            <a:r>
              <a:rPr lang="zh-CN" altLang="en-US" b="1" dirty="0">
                <a:solidFill>
                  <a:srgbClr val="10222B"/>
                </a:solidFill>
                <a:latin typeface="標楷體" panose="03000509000000000000" pitchFamily="65" charset="-120"/>
                <a:cs typeface="Arial Unicode MS" pitchFamily="34" charset="-120"/>
              </a:rPr>
              <a:t>正常的尿液是什麼顏色？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860032" y="1916832"/>
            <a:ext cx="3168352" cy="3103965"/>
          </a:xfrm>
        </p:spPr>
        <p:txBody>
          <a:bodyPr/>
          <a:lstStyle/>
          <a:p>
            <a:r>
              <a:rPr lang="zh-TW" altLang="en-US" dirty="0" smtClean="0"/>
              <a:t>脫水監測</a:t>
            </a:r>
            <a:endParaRPr lang="en-US" altLang="zh-TW" dirty="0" smtClean="0"/>
          </a:p>
          <a:p>
            <a:pPr lvl="1"/>
            <a:r>
              <a:rPr lang="zh-TW" altLang="en-US" dirty="0"/>
              <a:t>尿液</a:t>
            </a:r>
            <a:r>
              <a:rPr lang="zh-TW" altLang="en-US" dirty="0" smtClean="0"/>
              <a:t>顏色、味道</a:t>
            </a:r>
            <a:endParaRPr lang="zh-TW" altLang="en-US" dirty="0"/>
          </a:p>
          <a:p>
            <a:pPr lvl="1"/>
            <a:r>
              <a:rPr lang="zh-TW" altLang="en-US" dirty="0" smtClean="0"/>
              <a:t>體重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1691208" cy="365125"/>
          </a:xfrm>
          <a:prstGeom prst="rect">
            <a:avLst/>
          </a:prstGeom>
        </p:spPr>
        <p:txBody>
          <a:bodyPr/>
          <a:lstStyle/>
          <a:p>
            <a:fld id="{A2B73F13-1F15-4B24-AFD0-A06E5150C6BA}" type="slidenum">
              <a:rPr lang="fr-FR" altLang="zh-TW" smtClean="0"/>
              <a:pPr/>
              <a:t>27</a:t>
            </a:fld>
            <a:endParaRPr lang="fr-FR" altLang="zh-TW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2952750" cy="2192338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59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正確飲水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zh-TW" altLang="en-US" dirty="0">
                <a:ea typeface="標楷體" panose="03000509000000000000" pitchFamily="65" charset="-120"/>
              </a:rPr>
              <a:t>由於熱環境</a:t>
            </a:r>
            <a:r>
              <a:rPr lang="zh-TW" altLang="en-US" dirty="0" smtClean="0">
                <a:ea typeface="標楷體" panose="03000509000000000000" pitchFamily="65" charset="-120"/>
              </a:rPr>
              <a:t>中活動，容易</a:t>
            </a:r>
            <a:r>
              <a:rPr lang="zh-TW" altLang="en-US" dirty="0">
                <a:ea typeface="標楷體" panose="03000509000000000000" pitchFamily="65" charset="-120"/>
              </a:rPr>
              <a:t>造成工作者大量流失水分與</a:t>
            </a:r>
            <a:r>
              <a:rPr lang="zh-TW" altLang="en-US" dirty="0" smtClean="0">
                <a:ea typeface="標楷體" panose="03000509000000000000" pitchFamily="65" charset="-120"/>
              </a:rPr>
              <a:t>電解質</a:t>
            </a:r>
            <a:endParaRPr lang="en-US" altLang="zh-TW" dirty="0" smtClean="0">
              <a:ea typeface="標楷體" panose="03000509000000000000" pitchFamily="65" charset="-120"/>
            </a:endParaRPr>
          </a:p>
          <a:p>
            <a:r>
              <a:rPr lang="zh-TW" altLang="en-US" dirty="0" smtClean="0">
                <a:ea typeface="標楷體" panose="03000509000000000000" pitchFamily="65" charset="-120"/>
              </a:rPr>
              <a:t>因此</a:t>
            </a:r>
            <a:r>
              <a:rPr lang="zh-TW" altLang="en-US" dirty="0">
                <a:ea typeface="標楷體" panose="03000509000000000000" pitchFamily="65" charset="-120"/>
              </a:rPr>
              <a:t>應補充適量水分 </a:t>
            </a:r>
            <a:r>
              <a:rPr lang="zh-TW" altLang="en-US" dirty="0" smtClean="0">
                <a:ea typeface="標楷體" panose="03000509000000000000" pitchFamily="65" charset="-120"/>
              </a:rPr>
              <a:t>，</a:t>
            </a:r>
            <a:r>
              <a:rPr lang="zh-TW" altLang="en-US" dirty="0">
                <a:ea typeface="標楷體" panose="03000509000000000000" pitchFamily="65" charset="-120"/>
              </a:rPr>
              <a:t>以減少熱疾病發生的機率。</a:t>
            </a:r>
            <a:r>
              <a:rPr lang="zh-TW" altLang="en-US" dirty="0"/>
              <a:t> </a:t>
            </a:r>
          </a:p>
        </p:txBody>
      </p:sp>
      <p:pic>
        <p:nvPicPr>
          <p:cNvPr id="51205" name="Picture 5" descr="heatbookg13.jpg (13107 個位元組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85825"/>
            <a:ext cx="1728365" cy="23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43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2366594"/>
            <a:ext cx="8209222" cy="2124812"/>
          </a:xfrm>
        </p:spPr>
        <p:txBody>
          <a:bodyPr/>
          <a:lstStyle/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平時的生活作息及運動過程中，就需隨時注意水分的攝取，應避免等出現口渴感受時才攝取水分。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527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第一節 水分功能與</a:t>
            </a:r>
            <a:r>
              <a:rPr lang="zh-TW" altLang="en-US" dirty="0" smtClean="0"/>
              <a:t>重要性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55B7117-5178-4610-9640-3E3D2F9B49CC}" type="slidenum">
              <a:rPr lang="en-US" altLang="zh-TW" smtClean="0"/>
              <a:pPr lvl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18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371787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zh-TW" altLang="en-US" sz="4800" dirty="0"/>
              <a:t>第四節 水分攝取原則</a:t>
            </a:r>
            <a:br>
              <a:rPr lang="zh-TW" altLang="en-US" sz="4800" dirty="0"/>
            </a:b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5796136" y="6237312"/>
            <a:ext cx="2895600" cy="365125"/>
          </a:xfrm>
          <a:prstGeom prst="rect">
            <a:avLst/>
          </a:prstGeom>
        </p:spPr>
        <p:txBody>
          <a:bodyPr/>
          <a:lstStyle/>
          <a:p>
            <a:fld id="{D96AAF2D-FBF0-4444-8B8A-29338B860032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528392" cy="17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22" y="0"/>
            <a:ext cx="3618777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2C8C705F-3A56-4461-8672-87E8F418AD53}" type="slidenum">
              <a:rPr kumimoji="0" lang="en-US" altLang="zh-TW"/>
              <a:pPr/>
              <a:t>31</a:t>
            </a:fld>
            <a:endParaRPr kumimoji="0" lang="en-US" altLang="zh-TW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532812" cy="79216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00CC"/>
                </a:solidFill>
              </a:rPr>
              <a:t>水份的補充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775575" cy="48768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pitchFamily="65" charset="-120"/>
              </a:rPr>
              <a:t>純水被人體所吸收之速度最快。</a:t>
            </a:r>
          </a:p>
          <a:p>
            <a:pPr eaLnBrk="1" hangingPunct="1"/>
            <a:endParaRPr lang="zh-TW" altLang="en-US" sz="900" dirty="0" smtClean="0">
              <a:latin typeface="標楷體" panose="03000509000000000000" pitchFamily="65" charset="-120"/>
            </a:endParaRPr>
          </a:p>
          <a:p>
            <a:r>
              <a:rPr lang="en-US" altLang="zh-TW" dirty="0" smtClean="0"/>
              <a:t>10-15</a:t>
            </a:r>
            <a:r>
              <a:rPr lang="en-US" altLang="zh-TW" dirty="0">
                <a:sym typeface="Symbol" panose="05050102010706020507" pitchFamily="18" charset="2"/>
              </a:rPr>
              <a:t> </a:t>
            </a:r>
            <a:r>
              <a:rPr lang="en-US" altLang="zh-TW" dirty="0"/>
              <a:t>C</a:t>
            </a:r>
            <a:r>
              <a:rPr lang="zh-TW" altLang="en-US" dirty="0" smtClean="0"/>
              <a:t>之</a:t>
            </a:r>
            <a:r>
              <a:rPr lang="zh-TW" altLang="en-US" dirty="0"/>
              <a:t>液體吸收速度比溫及熱飲來得吸收更快。</a:t>
            </a:r>
          </a:p>
          <a:p>
            <a:pPr eaLnBrk="1" hangingPunct="1"/>
            <a:endParaRPr lang="zh-TW" altLang="en-US" sz="900" dirty="0" smtClean="0">
              <a:latin typeface="標楷體" panose="03000509000000000000" pitchFamily="65" charset="-120"/>
            </a:endParaRPr>
          </a:p>
          <a:p>
            <a:pPr eaLnBrk="1" hangingPunct="1"/>
            <a:r>
              <a:rPr lang="zh-TW" altLang="en-US" dirty="0" smtClean="0"/>
              <a:t>依據美國運動醫學會之指示，若運動超過一小時，有必要加入適當的醣類及電解質以配合足夠的水份，做完整的體液補充。</a:t>
            </a:r>
            <a:endParaRPr lang="zh-TW" altLang="en-US" dirty="0" smtClean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567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57688" y="1196752"/>
            <a:ext cx="8209222" cy="3740639"/>
          </a:xfrm>
        </p:spPr>
        <p:txBody>
          <a:bodyPr/>
          <a:lstStyle/>
          <a:p>
            <a:pPr marL="411163" indent="-81121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sz="4500" b="1" dirty="0" smtClean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需要量</a:t>
            </a:r>
            <a:endParaRPr lang="zh-TW" altLang="zh-TW" sz="4500" b="1" dirty="0">
              <a:solidFill>
                <a:srgbClr val="CC33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成人每日水分需要攝取量為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2,000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3,000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毫升，約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杯（每杯約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毫升）。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一般建議運動中每隔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分鐘，攝取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毫升的水或運動飲料。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9899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241232" cy="72008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如何補充水分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7584" y="1412776"/>
            <a:ext cx="7990386" cy="462912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運動前：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小時攝取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水分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小時攝取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水分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運動中：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每小時攝取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1200 ml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水分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加入醣類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％，每公升加入鈉鹽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克。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後：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補充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倍的汗液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028384" y="6093296"/>
            <a:ext cx="609600" cy="521208"/>
          </a:xfrm>
          <a:prstGeom prst="rect">
            <a:avLst/>
          </a:prstGeom>
        </p:spPr>
        <p:txBody>
          <a:bodyPr/>
          <a:lstStyle/>
          <a:p>
            <a:fld id="{367BA249-4140-48F7-9E14-56740BC80E6D}" type="slidenum">
              <a:rPr lang="en-US" altLang="zh-TW"/>
              <a:pPr/>
              <a:t>33</a:t>
            </a:fld>
            <a:endParaRPr lang="en-US" altLang="zh-TW"/>
          </a:p>
        </p:txBody>
      </p:sp>
      <p:pic>
        <p:nvPicPr>
          <p:cNvPr id="5" name="圖片 4" descr="217342_473284379407517_3121825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0199" y="5487910"/>
            <a:ext cx="590926" cy="11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6"/>
          <p:cNvGrpSpPr>
            <a:grpSpLocks/>
          </p:cNvGrpSpPr>
          <p:nvPr/>
        </p:nvGrpSpPr>
        <p:grpSpPr bwMode="auto">
          <a:xfrm>
            <a:off x="4548188" y="1484313"/>
            <a:ext cx="3856037" cy="3063875"/>
            <a:chOff x="4548188" y="1484313"/>
            <a:chExt cx="3855244" cy="3063875"/>
          </a:xfrm>
        </p:grpSpPr>
        <p:sp>
          <p:nvSpPr>
            <p:cNvPr id="9241" name="Line 10"/>
            <p:cNvSpPr>
              <a:spLocks noChangeShapeType="1"/>
            </p:cNvSpPr>
            <p:nvPr/>
          </p:nvSpPr>
          <p:spPr bwMode="auto">
            <a:xfrm>
              <a:off x="4548188" y="1484313"/>
              <a:ext cx="38552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42" name="群組 13"/>
            <p:cNvGrpSpPr>
              <a:grpSpLocks/>
            </p:cNvGrpSpPr>
            <p:nvPr/>
          </p:nvGrpSpPr>
          <p:grpSpPr bwMode="auto">
            <a:xfrm>
              <a:off x="4833938" y="1506538"/>
              <a:ext cx="3482975" cy="3041650"/>
              <a:chOff x="4833938" y="1506538"/>
              <a:chExt cx="3482975" cy="3041650"/>
            </a:xfrm>
          </p:grpSpPr>
          <p:sp>
            <p:nvSpPr>
              <p:cNvPr id="9243" name="Line 13"/>
              <p:cNvSpPr>
                <a:spLocks noChangeShapeType="1"/>
              </p:cNvSpPr>
              <p:nvPr/>
            </p:nvSpPr>
            <p:spPr bwMode="auto">
              <a:xfrm>
                <a:off x="6188075" y="2349500"/>
                <a:ext cx="0" cy="19431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4" name="Line 13"/>
              <p:cNvSpPr>
                <a:spLocks noChangeShapeType="1"/>
              </p:cNvSpPr>
              <p:nvPr/>
            </p:nvSpPr>
            <p:spPr bwMode="auto">
              <a:xfrm>
                <a:off x="5180013" y="2349500"/>
                <a:ext cx="0" cy="16557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5" name="Line 13"/>
              <p:cNvSpPr>
                <a:spLocks noChangeShapeType="1"/>
              </p:cNvSpPr>
              <p:nvPr/>
            </p:nvSpPr>
            <p:spPr bwMode="auto">
              <a:xfrm>
                <a:off x="7169150" y="2565400"/>
                <a:ext cx="0" cy="1584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22" name="Text Box 6"/>
              <p:cNvSpPr txBox="1">
                <a:spLocks noChangeArrowheads="1"/>
              </p:cNvSpPr>
              <p:nvPr/>
            </p:nvSpPr>
            <p:spPr bwMode="auto">
              <a:xfrm>
                <a:off x="4833879" y="2214563"/>
                <a:ext cx="2663278" cy="538162"/>
              </a:xfrm>
              <a:prstGeom prst="rect">
                <a:avLst/>
              </a:prstGeom>
              <a:solidFill>
                <a:srgbClr val="CCB23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zh-TW" altLang="en-US" sz="320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不可產生能量</a:t>
                </a:r>
              </a:p>
            </p:txBody>
          </p:sp>
          <p:sp>
            <p:nvSpPr>
              <p:cNvPr id="8223" name="Text Box 10"/>
              <p:cNvSpPr txBox="1">
                <a:spLocks noChangeArrowheads="1"/>
              </p:cNvSpPr>
              <p:nvPr/>
            </p:nvSpPr>
            <p:spPr bwMode="auto">
              <a:xfrm>
                <a:off x="4833879" y="3071813"/>
                <a:ext cx="647567" cy="1476375"/>
              </a:xfrm>
              <a:prstGeom prst="rect">
                <a:avLst/>
              </a:prstGeom>
              <a:solidFill>
                <a:srgbClr val="FFF8D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 wrap="none" lIns="90000" anchor="ctr" anchorCtr="1"/>
              <a:lstStyle/>
              <a:p>
                <a:pPr algn="ctr" eaLnBrk="0" hangingPunct="0">
                  <a:lnSpc>
                    <a:spcPts val="3838"/>
                  </a:lnSpc>
                  <a:defRPr/>
                </a:pPr>
                <a:r>
                  <a:rPr lang="zh-TW" altLang="en-US" sz="320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礦物質</a:t>
                </a:r>
              </a:p>
            </p:txBody>
          </p:sp>
          <p:sp>
            <p:nvSpPr>
              <p:cNvPr id="8224" name="Text Box 11"/>
              <p:cNvSpPr txBox="1">
                <a:spLocks noChangeArrowheads="1"/>
              </p:cNvSpPr>
              <p:nvPr/>
            </p:nvSpPr>
            <p:spPr bwMode="auto">
              <a:xfrm>
                <a:off x="5783009" y="3071813"/>
                <a:ext cx="647567" cy="1476375"/>
              </a:xfrm>
              <a:prstGeom prst="rect">
                <a:avLst/>
              </a:prstGeom>
              <a:solidFill>
                <a:srgbClr val="FFF8D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 wrap="none" lIns="90000" anchor="ctr" anchorCtr="1"/>
              <a:lstStyle/>
              <a:p>
                <a:pPr algn="ctr" eaLnBrk="0" hangingPunct="0">
                  <a:lnSpc>
                    <a:spcPts val="3838"/>
                  </a:lnSpc>
                  <a:defRPr/>
                </a:pPr>
                <a:r>
                  <a:rPr lang="zh-TW" altLang="en-US" sz="3200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維生素</a:t>
                </a: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6790864" y="3071813"/>
                <a:ext cx="647567" cy="1476375"/>
              </a:xfrm>
              <a:prstGeom prst="rect">
                <a:avLst/>
              </a:prstGeom>
              <a:solidFill>
                <a:srgbClr val="FFF8D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vert="eaVert" wrap="none" lIns="90000" anchor="ctr" anchorCtr="1"/>
              <a:lstStyle>
                <a:defPPr>
                  <a:defRPr lang="en-US"/>
                </a:defPPr>
                <a:lvl1pPr algn="ctr" eaLnBrk="0" hangingPunct="0">
                  <a:lnSpc>
                    <a:spcPts val="3840"/>
                  </a:lnSpc>
                  <a:defRPr sz="3200" spc="1000">
                    <a:solidFill>
                      <a:srgbClr val="000000"/>
                    </a:solidFill>
                  </a:defRPr>
                </a:lvl1pPr>
                <a:lvl2pPr marL="742950" indent="-285750" eaLnBrk="0" hangingPunct="0"/>
                <a:lvl3pPr marL="1143000" indent="-228600" eaLnBrk="0" hangingPunct="0"/>
                <a:lvl4pPr marL="1600200" indent="-228600" eaLnBrk="0" hangingPunct="0"/>
                <a:lvl5pPr marL="2057400" indent="-228600" eaLnBrk="0" hangingPunct="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defRPr/>
                </a:pPr>
                <a:r>
                  <a:rPr lang="zh-TW" altLang="en-US" dirty="0" smtClean="0">
                    <a:latin typeface="標楷體" pitchFamily="65" charset="-120"/>
                    <a:ea typeface="標楷體" pitchFamily="65" charset="-120"/>
                  </a:rPr>
                  <a:t>水</a:t>
                </a:r>
              </a:p>
            </p:txBody>
          </p:sp>
          <p:sp>
            <p:nvSpPr>
              <p:cNvPr id="9250" name="Line 13"/>
              <p:cNvSpPr>
                <a:spLocks noChangeShapeType="1"/>
              </p:cNvSpPr>
              <p:nvPr/>
            </p:nvSpPr>
            <p:spPr bwMode="auto">
              <a:xfrm>
                <a:off x="8316913" y="1506538"/>
                <a:ext cx="0" cy="9763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51" name="Line 10"/>
              <p:cNvSpPr>
                <a:spLocks noChangeShapeType="1"/>
              </p:cNvSpPr>
              <p:nvPr/>
            </p:nvSpPr>
            <p:spPr bwMode="auto">
              <a:xfrm>
                <a:off x="7527925" y="2482850"/>
                <a:ext cx="7889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round/>
                <a:headEnd type="triangle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949325" y="4008438"/>
            <a:ext cx="3694113" cy="1436687"/>
            <a:chOff x="949325" y="4008438"/>
            <a:chExt cx="3694113" cy="1436687"/>
          </a:xfrm>
        </p:grpSpPr>
        <p:sp>
          <p:nvSpPr>
            <p:cNvPr id="9233" name="Line 10"/>
            <p:cNvSpPr>
              <a:spLocks noChangeShapeType="1"/>
            </p:cNvSpPr>
            <p:nvPr/>
          </p:nvSpPr>
          <p:spPr bwMode="auto">
            <a:xfrm>
              <a:off x="949325" y="4008438"/>
              <a:ext cx="3203575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9234" name="群組 14"/>
            <p:cNvGrpSpPr>
              <a:grpSpLocks/>
            </p:cNvGrpSpPr>
            <p:nvPr/>
          </p:nvGrpSpPr>
          <p:grpSpPr bwMode="auto">
            <a:xfrm>
              <a:off x="949325" y="4008438"/>
              <a:ext cx="3694113" cy="1436687"/>
              <a:chOff x="949325" y="4008438"/>
              <a:chExt cx="3694113" cy="1436687"/>
            </a:xfrm>
          </p:grpSpPr>
          <p:sp>
            <p:nvSpPr>
              <p:cNvPr id="9235" name="Text Box 13"/>
              <p:cNvSpPr txBox="1">
                <a:spLocks noChangeArrowheads="1"/>
              </p:cNvSpPr>
              <p:nvPr/>
            </p:nvSpPr>
            <p:spPr bwMode="auto">
              <a:xfrm>
                <a:off x="1011238" y="4656138"/>
                <a:ext cx="3494087" cy="788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lnSpc>
                    <a:spcPts val="4200"/>
                  </a:lnSpc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zh-TW" altLang="en-US" sz="3200" b="1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人體主要能量來源</a:t>
                </a:r>
              </a:p>
            </p:txBody>
          </p:sp>
          <p:sp>
            <p:nvSpPr>
              <p:cNvPr id="9236" name="Line 13"/>
              <p:cNvSpPr>
                <a:spLocks noChangeShapeType="1"/>
              </p:cNvSpPr>
              <p:nvPr/>
            </p:nvSpPr>
            <p:spPr bwMode="auto">
              <a:xfrm>
                <a:off x="949325" y="4008438"/>
                <a:ext cx="0" cy="101917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7" name="Line 10"/>
              <p:cNvSpPr>
                <a:spLocks noChangeShapeType="1"/>
              </p:cNvSpPr>
              <p:nvPr/>
            </p:nvSpPr>
            <p:spPr bwMode="auto">
              <a:xfrm>
                <a:off x="949325" y="5027613"/>
                <a:ext cx="250825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8" name="Line 10"/>
              <p:cNvSpPr>
                <a:spLocks noChangeShapeType="1"/>
              </p:cNvSpPr>
              <p:nvPr/>
            </p:nvSpPr>
            <p:spPr bwMode="auto">
              <a:xfrm>
                <a:off x="4152900" y="4008438"/>
                <a:ext cx="48895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39" name="Line 13"/>
              <p:cNvSpPr>
                <a:spLocks noChangeShapeType="1"/>
              </p:cNvSpPr>
              <p:nvPr/>
            </p:nvSpPr>
            <p:spPr bwMode="auto">
              <a:xfrm>
                <a:off x="4641850" y="4008438"/>
                <a:ext cx="0" cy="1019175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40" name="Line 10"/>
              <p:cNvSpPr>
                <a:spLocks noChangeShapeType="1"/>
              </p:cNvSpPr>
              <p:nvPr/>
            </p:nvSpPr>
            <p:spPr bwMode="auto">
              <a:xfrm>
                <a:off x="4452938" y="5027613"/>
                <a:ext cx="190500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606425" y="1484313"/>
            <a:ext cx="3856038" cy="3065462"/>
            <a:chOff x="606425" y="1484313"/>
            <a:chExt cx="3855244" cy="3065462"/>
          </a:xfrm>
        </p:grpSpPr>
        <p:sp>
          <p:nvSpPr>
            <p:cNvPr id="9223" name="Line 10"/>
            <p:cNvSpPr>
              <a:spLocks noChangeShapeType="1"/>
            </p:cNvSpPr>
            <p:nvPr/>
          </p:nvSpPr>
          <p:spPr bwMode="auto">
            <a:xfrm>
              <a:off x="606425" y="1484313"/>
              <a:ext cx="38552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4" name="Line 13"/>
            <p:cNvSpPr>
              <a:spLocks noChangeShapeType="1"/>
            </p:cNvSpPr>
            <p:nvPr/>
          </p:nvSpPr>
          <p:spPr bwMode="auto">
            <a:xfrm>
              <a:off x="2663825" y="2465388"/>
              <a:ext cx="0" cy="1684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5" name="Line 13"/>
            <p:cNvSpPr>
              <a:spLocks noChangeShapeType="1"/>
            </p:cNvSpPr>
            <p:nvPr/>
          </p:nvSpPr>
          <p:spPr bwMode="auto">
            <a:xfrm>
              <a:off x="1765300" y="2349500"/>
              <a:ext cx="0" cy="16557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6" name="Line 13"/>
            <p:cNvSpPr>
              <a:spLocks noChangeShapeType="1"/>
            </p:cNvSpPr>
            <p:nvPr/>
          </p:nvSpPr>
          <p:spPr bwMode="auto">
            <a:xfrm>
              <a:off x="3752850" y="2565400"/>
              <a:ext cx="0" cy="158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3" name="Text Box 5"/>
            <p:cNvSpPr txBox="1">
              <a:spLocks noChangeArrowheads="1"/>
            </p:cNvSpPr>
            <p:nvPr/>
          </p:nvSpPr>
          <p:spPr bwMode="auto">
            <a:xfrm>
              <a:off x="1441278" y="2195513"/>
              <a:ext cx="2663276" cy="538162"/>
            </a:xfrm>
            <a:prstGeom prst="rect">
              <a:avLst/>
            </a:prstGeom>
            <a:solidFill>
              <a:srgbClr val="CCB23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sz="3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可產生能量</a:t>
              </a:r>
            </a:p>
          </p:txBody>
        </p:sp>
        <p:sp>
          <p:nvSpPr>
            <p:cNvPr id="9228" name="Line 13"/>
            <p:cNvSpPr>
              <a:spLocks noChangeShapeType="1"/>
            </p:cNvSpPr>
            <p:nvPr/>
          </p:nvSpPr>
          <p:spPr bwMode="auto">
            <a:xfrm>
              <a:off x="606425" y="1506538"/>
              <a:ext cx="0" cy="10191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9" name="Line 10"/>
            <p:cNvSpPr>
              <a:spLocks noChangeShapeType="1"/>
            </p:cNvSpPr>
            <p:nvPr/>
          </p:nvSpPr>
          <p:spPr bwMode="auto">
            <a:xfrm>
              <a:off x="606425" y="2525713"/>
              <a:ext cx="7889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441278" y="3073400"/>
              <a:ext cx="647567" cy="1476375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lIns="90000" anchor="ctr" anchorCtr="1"/>
            <a:lstStyle>
              <a:defPPr>
                <a:defRPr lang="en-US"/>
              </a:defPPr>
              <a:lvl1pPr eaLnBrk="0" hangingPunct="0">
                <a:defRPr sz="3200">
                  <a:solidFill>
                    <a:srgbClr val="000000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>
                <a:lnSpc>
                  <a:spcPts val="3840"/>
                </a:lnSpc>
                <a:defRPr/>
              </a:pPr>
              <a:r>
                <a:rPr lang="zh-TW" altLang="en-US" spc="1000" dirty="0" smtClean="0">
                  <a:latin typeface="標楷體" pitchFamily="65" charset="-120"/>
                  <a:ea typeface="標楷體" pitchFamily="65" charset="-120"/>
                </a:rPr>
                <a:t>醣類</a:t>
              </a:r>
            </a:p>
          </p:txBody>
        </p:sp>
        <p:sp>
          <p:nvSpPr>
            <p:cNvPr id="8207" name="Text Box 8"/>
            <p:cNvSpPr txBox="1">
              <a:spLocks noChangeArrowheads="1"/>
            </p:cNvSpPr>
            <p:nvPr/>
          </p:nvSpPr>
          <p:spPr bwMode="auto">
            <a:xfrm>
              <a:off x="2339618" y="3071813"/>
              <a:ext cx="647567" cy="1476375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lIns="90000" anchor="ctr" anchorCtr="1"/>
            <a:lstStyle/>
            <a:p>
              <a:pPr algn="ctr" eaLnBrk="0" hangingPunct="0">
                <a:lnSpc>
                  <a:spcPts val="3838"/>
                </a:lnSpc>
                <a:defRPr/>
              </a:pPr>
              <a:r>
                <a:rPr lang="zh-TW" altLang="en-US" sz="32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蛋白質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347473" y="3071813"/>
              <a:ext cx="647567" cy="1476375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lIns="90000" anchor="ctr" anchorCtr="1"/>
            <a:lstStyle>
              <a:defPPr>
                <a:defRPr lang="en-US"/>
              </a:defPPr>
              <a:lvl1pPr algn="ctr" eaLnBrk="0" hangingPunct="0">
                <a:defRPr sz="3200" spc="1000">
                  <a:solidFill>
                    <a:srgbClr val="000000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lnSpc>
                  <a:spcPts val="3840"/>
                </a:lnSpc>
                <a:defRPr/>
              </a:pPr>
              <a:r>
                <a:rPr lang="zh-TW" altLang="en-US" dirty="0" smtClean="0">
                  <a:latin typeface="標楷體" pitchFamily="65" charset="-120"/>
                  <a:ea typeface="標楷體" pitchFamily="65" charset="-120"/>
                </a:rPr>
                <a:t>脂質</a:t>
              </a:r>
            </a:p>
          </p:txBody>
        </p:sp>
      </p:grp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271588" y="1206500"/>
            <a:ext cx="6226175" cy="557213"/>
          </a:xfrm>
          <a:prstGeom prst="rect">
            <a:avLst/>
          </a:prstGeom>
          <a:solidFill>
            <a:srgbClr val="70674F"/>
          </a:solidFill>
          <a:ln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lIns="684000" anchor="ctr"/>
          <a:lstStyle>
            <a:defPPr>
              <a:defRPr lang="en-US"/>
            </a:defPPr>
            <a:lvl1pPr algn="ctr" eaLnBrk="0" hangingPunct="0">
              <a:defRPr sz="3200" spc="600">
                <a:solidFill>
                  <a:schemeClr val="bg1"/>
                </a:solidFill>
              </a:defRPr>
            </a:lvl1pPr>
            <a:lvl2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2pPr>
            <a:lvl3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3pPr>
            <a:lvl4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4pPr>
            <a:lvl5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zh-TW" altLang="en-US" spc="2600" dirty="0" smtClean="0">
                <a:latin typeface="標楷體" pitchFamily="65" charset="-120"/>
                <a:ea typeface="標楷體" pitchFamily="65" charset="-120"/>
              </a:rPr>
              <a:t>六大</a:t>
            </a:r>
            <a:r>
              <a:rPr lang="zh-TW" altLang="en-US" spc="2600" dirty="0" smtClean="0">
                <a:latin typeface="標楷體" pitchFamily="65" charset="-120"/>
                <a:ea typeface="標楷體" pitchFamily="65" charset="-120"/>
              </a:rPr>
              <a:t>類營養素</a:t>
            </a:r>
            <a:endParaRPr lang="zh-TW" altLang="en-US" spc="2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2" name="標題 1"/>
          <p:cNvSpPr txBox="1">
            <a:spLocks/>
          </p:cNvSpPr>
          <p:nvPr/>
        </p:nvSpPr>
        <p:spPr bwMode="auto">
          <a:xfrm>
            <a:off x="539552" y="188913"/>
            <a:ext cx="814724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若以可產生能量與否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來分類六大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類營養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素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672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"/>
          <p:cNvSpPr>
            <a:spLocks noChangeShapeType="1"/>
          </p:cNvSpPr>
          <p:nvPr/>
        </p:nvSpPr>
        <p:spPr bwMode="auto">
          <a:xfrm>
            <a:off x="3635375" y="1484313"/>
            <a:ext cx="46815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7" name="Line 13"/>
          <p:cNvSpPr>
            <a:spLocks noChangeShapeType="1"/>
          </p:cNvSpPr>
          <p:nvPr/>
        </p:nvSpPr>
        <p:spPr bwMode="auto">
          <a:xfrm>
            <a:off x="6188075" y="2349500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8" name="Line 13"/>
          <p:cNvSpPr>
            <a:spLocks noChangeShapeType="1"/>
          </p:cNvSpPr>
          <p:nvPr/>
        </p:nvSpPr>
        <p:spPr bwMode="auto">
          <a:xfrm>
            <a:off x="5180013" y="2349500"/>
            <a:ext cx="0" cy="16557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69" name="Line 13"/>
          <p:cNvSpPr>
            <a:spLocks noChangeShapeType="1"/>
          </p:cNvSpPr>
          <p:nvPr/>
        </p:nvSpPr>
        <p:spPr bwMode="auto">
          <a:xfrm>
            <a:off x="7169150" y="2565400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33938" y="2214563"/>
            <a:ext cx="2663825" cy="538162"/>
          </a:xfrm>
          <a:prstGeom prst="rect">
            <a:avLst/>
          </a:prstGeom>
          <a:solidFill>
            <a:srgbClr val="FFF8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TW" altLang="en-US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不可產生能量</a:t>
            </a:r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8316913" y="1506538"/>
            <a:ext cx="0" cy="976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>
            <a:off x="7527925" y="2482850"/>
            <a:ext cx="7889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71588" y="1206500"/>
            <a:ext cx="6226175" cy="557213"/>
          </a:xfrm>
          <a:prstGeom prst="rect">
            <a:avLst/>
          </a:prstGeom>
          <a:solidFill>
            <a:srgbClr val="70674F"/>
          </a:solidFill>
          <a:ln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lIns="684000" anchor="ctr"/>
          <a:lstStyle>
            <a:defPPr>
              <a:defRPr lang="en-US"/>
            </a:defPPr>
            <a:lvl1pPr algn="ctr" eaLnBrk="0" hangingPunct="0">
              <a:defRPr sz="3200" spc="600">
                <a:solidFill>
                  <a:schemeClr val="bg1"/>
                </a:solidFill>
              </a:defRPr>
            </a:lvl1pPr>
            <a:lvl2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2pPr>
            <a:lvl3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3pPr>
            <a:lvl4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4pPr>
            <a:lvl5pPr eaLnBrk="0" hangingPunct="0">
              <a:defRPr sz="3200">
                <a:solidFill>
                  <a:schemeClr val="tx2"/>
                </a:solidFill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zh-TW" altLang="en-US" spc="2600" dirty="0" smtClean="0">
                <a:latin typeface="標楷體" pitchFamily="65" charset="-120"/>
                <a:ea typeface="標楷體" pitchFamily="65" charset="-120"/>
              </a:rPr>
              <a:t>六大</a:t>
            </a:r>
            <a:r>
              <a:rPr lang="zh-TW" altLang="en-US" spc="2600" dirty="0" smtClean="0">
                <a:latin typeface="標楷體" pitchFamily="65" charset="-120"/>
                <a:ea typeface="標楷體" pitchFamily="65" charset="-120"/>
              </a:rPr>
              <a:t>類營養素</a:t>
            </a:r>
            <a:endParaRPr lang="zh-TW" altLang="en-US" spc="2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895975" y="3071813"/>
            <a:ext cx="647700" cy="1476375"/>
          </a:xfrm>
          <a:prstGeom prst="rect">
            <a:avLst/>
          </a:prstGeom>
          <a:solidFill>
            <a:srgbClr val="FFF8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lIns="90000" anchor="ctr" anchorCtr="1"/>
          <a:lstStyle/>
          <a:p>
            <a:pPr algn="ctr" eaLnBrk="0" hangingPunct="0">
              <a:lnSpc>
                <a:spcPts val="3838"/>
              </a:lnSpc>
              <a:defRPr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礦物質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5300" y="3071813"/>
            <a:ext cx="647700" cy="1476375"/>
          </a:xfrm>
          <a:prstGeom prst="rect">
            <a:avLst/>
          </a:prstGeom>
          <a:solidFill>
            <a:srgbClr val="FFF8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lIns="90000" anchor="ctr" anchorCtr="1"/>
          <a:lstStyle/>
          <a:p>
            <a:pPr algn="ctr" eaLnBrk="0" hangingPunct="0">
              <a:lnSpc>
                <a:spcPts val="3838"/>
              </a:lnSpc>
              <a:defRPr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維生素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856163" y="3071813"/>
            <a:ext cx="647700" cy="1476375"/>
          </a:xfrm>
          <a:prstGeom prst="rect">
            <a:avLst/>
          </a:prstGeom>
          <a:solidFill>
            <a:srgbClr val="FFF8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lIns="90000" anchor="ctr" anchorCtr="1"/>
          <a:lstStyle/>
          <a:p>
            <a:pPr algn="ctr" eaLnBrk="0" hangingPunct="0">
              <a:lnSpc>
                <a:spcPts val="3838"/>
              </a:lnSpc>
              <a:defRPr/>
            </a:pPr>
            <a:r>
              <a:rPr lang="zh-TW" altLang="en-US" sz="3200">
                <a:latin typeface="標楷體" pitchFamily="65" charset="-120"/>
                <a:ea typeface="標楷體" pitchFamily="65" charset="-120"/>
              </a:rPr>
              <a:t>水</a:t>
            </a:r>
          </a:p>
        </p:txBody>
      </p:sp>
      <p:grpSp>
        <p:nvGrpSpPr>
          <p:cNvPr id="3" name="群組 6"/>
          <p:cNvGrpSpPr>
            <a:grpSpLocks/>
          </p:cNvGrpSpPr>
          <p:nvPr/>
        </p:nvGrpSpPr>
        <p:grpSpPr bwMode="auto">
          <a:xfrm>
            <a:off x="2051050" y="3071813"/>
            <a:ext cx="5502275" cy="3165475"/>
            <a:chOff x="2051050" y="3072368"/>
            <a:chExt cx="5502275" cy="3164920"/>
          </a:xfrm>
        </p:grpSpPr>
        <p:sp>
          <p:nvSpPr>
            <p:cNvPr id="11283" name="Line 13"/>
            <p:cNvSpPr>
              <a:spLocks noChangeShapeType="1"/>
            </p:cNvSpPr>
            <p:nvPr/>
          </p:nvSpPr>
          <p:spPr bwMode="auto">
            <a:xfrm>
              <a:off x="7118350" y="4275138"/>
              <a:ext cx="4763" cy="650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4" name="Line 13"/>
            <p:cNvSpPr>
              <a:spLocks noChangeShapeType="1"/>
            </p:cNvSpPr>
            <p:nvPr/>
          </p:nvSpPr>
          <p:spPr bwMode="auto">
            <a:xfrm>
              <a:off x="6213475" y="4275138"/>
              <a:ext cx="4763" cy="650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2051050" y="4942115"/>
              <a:ext cx="5502275" cy="1295173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>
              <a:defPPr>
                <a:defRPr lang="en-US"/>
              </a:defPPr>
              <a:lvl1pPr eaLnBrk="0" hangingPunct="0">
                <a:defRPr sz="3200">
                  <a:solidFill>
                    <a:srgbClr val="000000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lnSpc>
                  <a:spcPts val="4400"/>
                </a:lnSpc>
                <a:defRPr/>
              </a:pPr>
              <a:r>
                <a:rPr lang="zh-TW" altLang="en-US" b="1" spc="12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人體需求量小，但是對維持</a:t>
              </a:r>
              <a:r>
                <a:rPr lang="en-US" altLang="zh-TW" b="1" spc="12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b="1" spc="12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b="1" spc="120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正常生理運作很重要</a:t>
              </a:r>
            </a:p>
          </p:txBody>
        </p:sp>
        <p:sp>
          <p:nvSpPr>
            <p:cNvPr id="10262" name="Text Box 10"/>
            <p:cNvSpPr txBox="1">
              <a:spLocks noChangeArrowheads="1"/>
            </p:cNvSpPr>
            <p:nvPr/>
          </p:nvSpPr>
          <p:spPr bwMode="auto">
            <a:xfrm>
              <a:off x="5895975" y="3072368"/>
              <a:ext cx="647700" cy="1476116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lIns="90000" anchor="ctr" anchorCtr="1"/>
            <a:lstStyle/>
            <a:p>
              <a:pPr algn="ctr" eaLnBrk="0" hangingPunct="0">
                <a:lnSpc>
                  <a:spcPts val="3838"/>
                </a:lnSpc>
                <a:defRPr/>
              </a:pPr>
              <a:r>
                <a:rPr lang="zh-TW" altLang="en-US" sz="32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礦物質</a:t>
              </a:r>
            </a:p>
          </p:txBody>
        </p:sp>
        <p:sp>
          <p:nvSpPr>
            <p:cNvPr id="10263" name="Text Box 11"/>
            <p:cNvSpPr txBox="1">
              <a:spLocks noChangeArrowheads="1"/>
            </p:cNvSpPr>
            <p:nvPr/>
          </p:nvSpPr>
          <p:spPr bwMode="auto">
            <a:xfrm>
              <a:off x="6845300" y="3072368"/>
              <a:ext cx="647700" cy="1476116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lIns="90000" anchor="ctr" anchorCtr="1"/>
            <a:lstStyle/>
            <a:p>
              <a:pPr algn="ctr" eaLnBrk="0" hangingPunct="0">
                <a:lnSpc>
                  <a:spcPts val="3838"/>
                </a:lnSpc>
                <a:defRPr/>
              </a:pPr>
              <a:r>
                <a:rPr lang="zh-TW" altLang="en-US" sz="32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維生素</a:t>
              </a:r>
            </a:p>
          </p:txBody>
        </p:sp>
      </p:grpSp>
      <p:grpSp>
        <p:nvGrpSpPr>
          <p:cNvPr id="4" name="群組 4"/>
          <p:cNvGrpSpPr>
            <a:grpSpLocks/>
          </p:cNvGrpSpPr>
          <p:nvPr/>
        </p:nvGrpSpPr>
        <p:grpSpPr bwMode="auto">
          <a:xfrm>
            <a:off x="684213" y="2852738"/>
            <a:ext cx="4819650" cy="1695450"/>
            <a:chOff x="684213" y="2852738"/>
            <a:chExt cx="4819709" cy="1696005"/>
          </a:xfrm>
        </p:grpSpPr>
        <p:sp>
          <p:nvSpPr>
            <p:cNvPr id="11280" name="Line 10"/>
            <p:cNvSpPr>
              <a:spLocks noChangeShapeType="1"/>
            </p:cNvSpPr>
            <p:nvPr/>
          </p:nvSpPr>
          <p:spPr bwMode="auto">
            <a:xfrm>
              <a:off x="4240213" y="3719513"/>
              <a:ext cx="5619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ash"/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684213" y="2852738"/>
              <a:ext cx="3530643" cy="1676949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>
              <a:defPPr>
                <a:defRPr lang="en-US"/>
              </a:defPPr>
              <a:lvl1pPr algn="ctr" eaLnBrk="0" hangingPunct="0">
                <a:defRPr sz="3200" b="1" spc="120">
                  <a:solidFill>
                    <a:srgbClr val="FF0000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>
                <a:lnSpc>
                  <a:spcPts val="4200"/>
                </a:lnSpc>
                <a:defRPr/>
              </a:pPr>
              <a:r>
                <a:rPr lang="zh-TW" altLang="en-US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人體最多的成分，</a:t>
              </a:r>
              <a:r>
                <a:rPr lang="en-US" altLang="zh-TW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也是生理化學反</a:t>
              </a:r>
              <a:r>
                <a:rPr lang="en-US" altLang="zh-TW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dirty="0" smtClean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應的最佳溶劑</a:t>
              </a: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4856214" y="3071885"/>
              <a:ext cx="647708" cy="1476858"/>
            </a:xfrm>
            <a:prstGeom prst="rect">
              <a:avLst/>
            </a:prstGeom>
            <a:solidFill>
              <a:srgbClr val="FFF8D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lIns="90000" anchor="ctr" anchorCtr="1"/>
            <a:lstStyle/>
            <a:p>
              <a:pPr algn="ctr" eaLnBrk="0" hangingPunct="0">
                <a:lnSpc>
                  <a:spcPts val="3838"/>
                </a:lnSpc>
                <a:defRPr/>
              </a:pPr>
              <a:r>
                <a:rPr lang="zh-TW" altLang="en-US" sz="32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水</a:t>
              </a:r>
            </a:p>
          </p:txBody>
        </p:sp>
      </p:grpSp>
      <p:sp>
        <p:nvSpPr>
          <p:cNvPr id="11279" name="標題 1"/>
          <p:cNvSpPr txBox="1">
            <a:spLocks/>
          </p:cNvSpPr>
          <p:nvPr/>
        </p:nvSpPr>
        <p:spPr bwMode="auto">
          <a:xfrm>
            <a:off x="3132138" y="188913"/>
            <a:ext cx="5554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89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1565589" y="2667959"/>
            <a:ext cx="6012823" cy="1522083"/>
          </a:xfrm>
        </p:spPr>
        <p:txBody>
          <a:bodyPr/>
          <a:lstStyle/>
          <a:p>
            <a:pPr marL="411163" indent="-81121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生理功能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人體水分約占體重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％。</a:t>
            </a:r>
          </a:p>
        </p:txBody>
      </p:sp>
      <p:pic>
        <p:nvPicPr>
          <p:cNvPr id="4" name="圖片 3" descr="橙級.tif"/>
          <p:cNvPicPr>
            <a:picLocks noChangeAspect="1"/>
          </p:cNvPicPr>
          <p:nvPr/>
        </p:nvPicPr>
        <p:blipFill>
          <a:blip r:embed="rId2" cstate="print"/>
          <a:srcRect r="26247"/>
          <a:stretch>
            <a:fillRect/>
          </a:stretch>
        </p:blipFill>
        <p:spPr>
          <a:xfrm>
            <a:off x="252000" y="548680"/>
            <a:ext cx="6372228" cy="1651574"/>
          </a:xfrm>
          <a:prstGeom prst="rect">
            <a:avLst/>
          </a:prstGeom>
        </p:spPr>
      </p:pic>
      <p:sp>
        <p:nvSpPr>
          <p:cNvPr id="7" name="標題 3"/>
          <p:cNvSpPr>
            <a:spLocks noGrp="1"/>
          </p:cNvSpPr>
          <p:nvPr>
            <p:ph type="title"/>
          </p:nvPr>
        </p:nvSpPr>
        <p:spPr>
          <a:xfrm>
            <a:off x="1439652" y="1327314"/>
            <a:ext cx="1914455" cy="733534"/>
          </a:xfrm>
        </p:spPr>
        <p:txBody>
          <a:bodyPr wrap="none" lIns="90000"/>
          <a:lstStyle/>
          <a:p>
            <a:pPr marL="1262063" indent="-1262063" algn="just">
              <a:lnSpc>
                <a:spcPts val="5000"/>
              </a:lnSpc>
            </a:pPr>
            <a:r>
              <a:rPr lang="zh-TW" altLang="en-US" sz="4500" b="1" dirty="0" smtClean="0">
                <a:latin typeface="新細明體" pitchFamily="18" charset="-120"/>
                <a:ea typeface="新細明體" pitchFamily="18" charset="-120"/>
              </a:rPr>
              <a:t>水　分</a:t>
            </a:r>
            <a:endParaRPr lang="zh-TW" altLang="en-US" sz="45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527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468313" y="11588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bg1"/>
                </a:solidFill>
                <a:ea typeface="華康中黑體" pitchFamily="49" charset="-120"/>
              </a:rPr>
              <a:t>水份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水份</a:t>
            </a:r>
            <a:endParaRPr lang="zh-TW" altLang="en-US" dirty="0"/>
          </a:p>
        </p:txBody>
      </p:sp>
      <p:sp>
        <p:nvSpPr>
          <p:cNvPr id="126997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/>
              <a:t>水份是人體含量最多的成分</a:t>
            </a:r>
            <a:r>
              <a:rPr lang="zh-TW" altLang="en-US" sz="2000" dirty="0" smtClean="0"/>
              <a:t>，以</a:t>
            </a:r>
            <a:r>
              <a:rPr lang="zh-TW" altLang="en-US" sz="2000" dirty="0"/>
              <a:t>嬰兒的比例最高，老人的比例最低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7" name="Picture 3" descr="表8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2780928"/>
            <a:ext cx="5281438" cy="303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pPr lvl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23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3" name="Rectangle 17"/>
          <p:cNvSpPr>
            <a:spLocks noChangeArrowheads="1"/>
          </p:cNvSpPr>
          <p:nvPr/>
        </p:nvSpPr>
        <p:spPr bwMode="auto">
          <a:xfrm>
            <a:off x="468313" y="115888"/>
            <a:ext cx="8229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2800" dirty="0">
                <a:solidFill>
                  <a:schemeClr val="bg1"/>
                </a:solidFill>
                <a:ea typeface="華康中黑體" pitchFamily="49" charset="-120"/>
              </a:rPr>
              <a:t>水份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水份</a:t>
            </a:r>
            <a:endParaRPr lang="zh-TW" altLang="en-US" dirty="0"/>
          </a:p>
        </p:txBody>
      </p:sp>
      <p:sp>
        <p:nvSpPr>
          <p:cNvPr id="126997" name="Rectangle 21"/>
          <p:cNvSpPr>
            <a:spLocks noGrp="1" noChangeArrowheads="1"/>
          </p:cNvSpPr>
          <p:nvPr>
            <p:ph idx="1"/>
          </p:nvPr>
        </p:nvSpPr>
        <p:spPr>
          <a:xfrm>
            <a:off x="468313" y="1124744"/>
            <a:ext cx="8229600" cy="452595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生理功能</a:t>
            </a:r>
            <a:endParaRPr lang="zh-TW" altLang="en-US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dirty="0"/>
              <a:t>溶解與運送養分</a:t>
            </a:r>
          </a:p>
          <a:p>
            <a:pPr lvl="1"/>
            <a:r>
              <a:rPr lang="zh-TW" altLang="en-US" sz="2400" dirty="0"/>
              <a:t>排泄廢物</a:t>
            </a:r>
          </a:p>
          <a:p>
            <a:pPr lvl="1"/>
            <a:r>
              <a:rPr lang="zh-TW" altLang="en-US" sz="2400" dirty="0"/>
              <a:t>參與代謝反應</a:t>
            </a:r>
          </a:p>
          <a:p>
            <a:pPr lvl="1"/>
            <a:r>
              <a:rPr lang="zh-TW" altLang="en-US" sz="2400" dirty="0"/>
              <a:t>物理機能</a:t>
            </a:r>
          </a:p>
          <a:p>
            <a:pPr lvl="1"/>
            <a:r>
              <a:rPr lang="zh-TW" altLang="en-US" sz="2400" dirty="0"/>
              <a:t>維持體溫恆定</a:t>
            </a:r>
          </a:p>
          <a:p>
            <a:pPr lvl="1"/>
            <a:r>
              <a:rPr lang="zh-TW" altLang="en-US" sz="2400" dirty="0"/>
              <a:t>協助維持酸鹼平衡</a:t>
            </a:r>
          </a:p>
        </p:txBody>
      </p:sp>
      <p:pic>
        <p:nvPicPr>
          <p:cNvPr id="127003" name="Picture 27" descr="\\192.168.10.65\work\排版\200806食品營養概論二版\ppt\14\14-p217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07" y="1628800"/>
            <a:ext cx="518160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6FE11C5-9073-49F4-938D-ED470B915DAA}" type="slidenum">
              <a:rPr lang="en-US" altLang="zh-TW" smtClean="0"/>
              <a:pPr lvl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43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76057"/>
            <a:ext cx="8229600" cy="778096"/>
          </a:xfrm>
        </p:spPr>
        <p:txBody>
          <a:bodyPr/>
          <a:lstStyle/>
          <a:p>
            <a:r>
              <a:rPr lang="zh-TW" altLang="en-US" sz="3600" dirty="0" smtClean="0"/>
              <a:t>水分調控機制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4153"/>
            <a:ext cx="7258707" cy="5154735"/>
          </a:xfrm>
        </p:spPr>
      </p:pic>
      <p:sp>
        <p:nvSpPr>
          <p:cNvPr id="12290" name="投影片編號版面配置區 3"/>
          <p:cNvSpPr>
            <a:spLocks noGrp="1"/>
          </p:cNvSpPr>
          <p:nvPr>
            <p:ph type="sldNum" sz="quarter" idx="8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C590F27B-7F50-4366-B75D-32AF47689DD5}" type="slidenum">
              <a:rPr kumimoji="0" lang="en-US" altLang="zh-TW"/>
              <a:pPr/>
              <a:t>9</a:t>
            </a:fld>
            <a:endParaRPr kumimoji="0"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1907704" y="2564904"/>
            <a:ext cx="194421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683568" y="1319468"/>
            <a:ext cx="936104" cy="38134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9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960</Words>
  <Application>Microsoft Office PowerPoint</Application>
  <PresentationFormat>如螢幕大小 (4:3)</PresentationFormat>
  <Paragraphs>172</Paragraphs>
  <Slides>33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8" baseType="lpstr">
      <vt:lpstr>Arial Unicode MS</vt:lpstr>
      <vt:lpstr>MS PGothic</vt:lpstr>
      <vt:lpstr>文鼎粗隸</vt:lpstr>
      <vt:lpstr>華康中黑體</vt:lpstr>
      <vt:lpstr>華康儷特圓</vt:lpstr>
      <vt:lpstr>新細明體</vt:lpstr>
      <vt:lpstr>標楷體</vt:lpstr>
      <vt:lpstr>Arial</vt:lpstr>
      <vt:lpstr>Calibri</vt:lpstr>
      <vt:lpstr>Symbol</vt:lpstr>
      <vt:lpstr>Times New Roman</vt:lpstr>
      <vt:lpstr>Verdana</vt:lpstr>
      <vt:lpstr>Wingdings</vt:lpstr>
      <vt:lpstr>Wingdings 2</vt:lpstr>
      <vt:lpstr>Office 佈景主題</vt:lpstr>
      <vt:lpstr>課程名稱-水與電解質</vt:lpstr>
      <vt:lpstr>水分與電解質</vt:lpstr>
      <vt:lpstr>第一節 水分功能與重要性</vt:lpstr>
      <vt:lpstr>PowerPoint 簡報</vt:lpstr>
      <vt:lpstr>PowerPoint 簡報</vt:lpstr>
      <vt:lpstr>水　分</vt:lpstr>
      <vt:lpstr>水份</vt:lpstr>
      <vt:lpstr>水份</vt:lpstr>
      <vt:lpstr>水分調控機制</vt:lpstr>
      <vt:lpstr>PowerPoint 簡報</vt:lpstr>
      <vt:lpstr>圖3-4　休息與長時間運動狀態下，水分的攝取與流失情形</vt:lpstr>
      <vt:lpstr>第二節 電解質定義與重要性</vt:lpstr>
      <vt:lpstr>何謂電解質?</vt:lpstr>
      <vt:lpstr>體液電解離子的比較</vt:lpstr>
      <vt:lpstr>第三節 脫水與熱病</vt:lpstr>
      <vt:lpstr>PowerPoint 簡報</vt:lpstr>
      <vt:lpstr>脫水的程度與健康問題</vt:lpstr>
      <vt:lpstr>脫水與熱病</vt:lpstr>
      <vt:lpstr>熱病：熱痙攣、熱衰竭、熱中暑</vt:lpstr>
      <vt:lpstr>熱病  </vt:lpstr>
      <vt:lpstr>熱痙攣</vt:lpstr>
      <vt:lpstr>熱衰竭</vt:lpstr>
      <vt:lpstr>熱中暑</vt:lpstr>
      <vt:lpstr>脫水與運動能力</vt:lpstr>
      <vt:lpstr>圖3-5　不同溫度的運動環境對身體脫水量與運動表現的相關性</vt:lpstr>
      <vt:lpstr>PowerPoint 簡報</vt:lpstr>
      <vt:lpstr>正常的尿液是什麼顏色？</vt:lpstr>
      <vt:lpstr>正確飲水 </vt:lpstr>
      <vt:lpstr>PowerPoint 簡報</vt:lpstr>
      <vt:lpstr>第四節 水分攝取原則 </vt:lpstr>
      <vt:lpstr>水份的補充</vt:lpstr>
      <vt:lpstr>PowerPoint 簡報</vt:lpstr>
      <vt:lpstr>如何補充水分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82</cp:revision>
  <dcterms:created xsi:type="dcterms:W3CDTF">2017-11-07T02:54:43Z</dcterms:created>
  <dcterms:modified xsi:type="dcterms:W3CDTF">2018-06-19T09:33:10Z</dcterms:modified>
</cp:coreProperties>
</file>