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24"/>
  </p:notesMasterIdLst>
  <p:sldIdLst>
    <p:sldId id="261" r:id="rId3"/>
    <p:sldId id="259" r:id="rId4"/>
    <p:sldId id="263" r:id="rId5"/>
    <p:sldId id="264" r:id="rId6"/>
    <p:sldId id="265" r:id="rId7"/>
    <p:sldId id="270" r:id="rId8"/>
    <p:sldId id="271" r:id="rId9"/>
    <p:sldId id="272" r:id="rId10"/>
    <p:sldId id="273" r:id="rId11"/>
    <p:sldId id="267" r:id="rId12"/>
    <p:sldId id="274" r:id="rId13"/>
    <p:sldId id="275" r:id="rId14"/>
    <p:sldId id="276" r:id="rId15"/>
    <p:sldId id="268" r:id="rId16"/>
    <p:sldId id="277" r:id="rId17"/>
    <p:sldId id="278" r:id="rId18"/>
    <p:sldId id="281" r:id="rId19"/>
    <p:sldId id="282" r:id="rId20"/>
    <p:sldId id="269" r:id="rId21"/>
    <p:sldId id="283" r:id="rId22"/>
    <p:sldId id="279" r:id="rId23"/>
  </p:sldIdLst>
  <p:sldSz cx="9144000" cy="6858000" type="screen4x3"/>
  <p:notesSz cx="7099300" cy="102346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310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09F6B40-9388-43B3-941A-0D7EF221EE30}" type="datetimeFigureOut">
              <a:rPr lang="zh-TW" altLang="en-US" smtClean="0"/>
              <a:t>2018/8/17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8E72E78-7AF6-4497-8081-2CE2908385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984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804763" indent="-30952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238098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733337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228576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defTabSz="990478">
              <a:spcBef>
                <a:spcPct val="0"/>
              </a:spcBef>
              <a:defRPr/>
            </a:pPr>
            <a:fld id="{A29DB021-68E6-4A87-8FE6-8B7EAC2AB1A0}" type="slidenum">
              <a:rPr lang="zh-TW" altLang="en-US">
                <a:solidFill>
                  <a:prstClr val="black"/>
                </a:solidFill>
              </a:rPr>
              <a:pPr defTabSz="990478">
                <a:spcBef>
                  <a:spcPct val="0"/>
                </a:spcBef>
                <a:defRPr/>
              </a:pPr>
              <a:t>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5266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804763" indent="-30952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238098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733337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228576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defTabSz="990478">
              <a:spcBef>
                <a:spcPct val="0"/>
              </a:spcBef>
              <a:defRPr/>
            </a:pPr>
            <a:fld id="{A29DB021-68E6-4A87-8FE6-8B7EAC2AB1A0}" type="slidenum">
              <a:rPr lang="zh-TW" altLang="en-US">
                <a:solidFill>
                  <a:prstClr val="black"/>
                </a:solidFill>
              </a:rPr>
              <a:pPr defTabSz="990478">
                <a:spcBef>
                  <a:spcPct val="0"/>
                </a:spcBef>
                <a:defRPr/>
              </a:pPr>
              <a:t>10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018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804763" indent="-30952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238098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733337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228576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defTabSz="990478">
              <a:spcBef>
                <a:spcPct val="0"/>
              </a:spcBef>
              <a:defRPr/>
            </a:pPr>
            <a:fld id="{A29DB021-68E6-4A87-8FE6-8B7EAC2AB1A0}" type="slidenum">
              <a:rPr lang="zh-TW" altLang="en-US">
                <a:solidFill>
                  <a:prstClr val="black"/>
                </a:solidFill>
              </a:rPr>
              <a:pPr defTabSz="990478">
                <a:spcBef>
                  <a:spcPct val="0"/>
                </a:spcBef>
                <a:defRPr/>
              </a:pPr>
              <a:t>11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018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804763" indent="-30952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238098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733337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228576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defTabSz="990478">
              <a:spcBef>
                <a:spcPct val="0"/>
              </a:spcBef>
              <a:defRPr/>
            </a:pPr>
            <a:fld id="{A29DB021-68E6-4A87-8FE6-8B7EAC2AB1A0}" type="slidenum">
              <a:rPr lang="zh-TW" altLang="en-US">
                <a:solidFill>
                  <a:prstClr val="black"/>
                </a:solidFill>
              </a:rPr>
              <a:pPr defTabSz="990478">
                <a:spcBef>
                  <a:spcPct val="0"/>
                </a:spcBef>
                <a:defRPr/>
              </a:pPr>
              <a:t>12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018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804763" indent="-30952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238098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733337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228576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defTabSz="990478">
              <a:spcBef>
                <a:spcPct val="0"/>
              </a:spcBef>
              <a:defRPr/>
            </a:pPr>
            <a:fld id="{A29DB021-68E6-4A87-8FE6-8B7EAC2AB1A0}" type="slidenum">
              <a:rPr lang="zh-TW" altLang="en-US">
                <a:solidFill>
                  <a:prstClr val="black"/>
                </a:solidFill>
              </a:rPr>
              <a:pPr defTabSz="990478">
                <a:spcBef>
                  <a:spcPct val="0"/>
                </a:spcBef>
                <a:defRPr/>
              </a:pPr>
              <a:t>13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018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804763" indent="-30952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238098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733337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228576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defTabSz="990478">
              <a:spcBef>
                <a:spcPct val="0"/>
              </a:spcBef>
              <a:defRPr/>
            </a:pPr>
            <a:fld id="{A29DB021-68E6-4A87-8FE6-8B7EAC2AB1A0}" type="slidenum">
              <a:rPr lang="zh-TW" altLang="en-US">
                <a:solidFill>
                  <a:prstClr val="black"/>
                </a:solidFill>
              </a:rPr>
              <a:pPr defTabSz="990478">
                <a:spcBef>
                  <a:spcPct val="0"/>
                </a:spcBef>
                <a:defRPr/>
              </a:pPr>
              <a:t>14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018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804763" indent="-30952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238098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733337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228576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defTabSz="990478">
              <a:spcBef>
                <a:spcPct val="0"/>
              </a:spcBef>
              <a:defRPr/>
            </a:pPr>
            <a:fld id="{A29DB021-68E6-4A87-8FE6-8B7EAC2AB1A0}" type="slidenum">
              <a:rPr lang="zh-TW" altLang="en-US">
                <a:solidFill>
                  <a:prstClr val="black"/>
                </a:solidFill>
              </a:rPr>
              <a:pPr defTabSz="990478">
                <a:spcBef>
                  <a:spcPct val="0"/>
                </a:spcBef>
                <a:defRPr/>
              </a:pPr>
              <a:t>15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018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804763" indent="-30952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238098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733337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228576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defTabSz="990478">
              <a:spcBef>
                <a:spcPct val="0"/>
              </a:spcBef>
              <a:defRPr/>
            </a:pPr>
            <a:fld id="{A29DB021-68E6-4A87-8FE6-8B7EAC2AB1A0}" type="slidenum">
              <a:rPr lang="zh-TW" altLang="en-US">
                <a:solidFill>
                  <a:prstClr val="black"/>
                </a:solidFill>
              </a:rPr>
              <a:pPr defTabSz="990478">
                <a:spcBef>
                  <a:spcPct val="0"/>
                </a:spcBef>
                <a:defRPr/>
              </a:pPr>
              <a:t>16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018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804763" indent="-30952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238098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733337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228576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defTabSz="990478">
              <a:spcBef>
                <a:spcPct val="0"/>
              </a:spcBef>
              <a:defRPr/>
            </a:pPr>
            <a:fld id="{A29DB021-68E6-4A87-8FE6-8B7EAC2AB1A0}" type="slidenum">
              <a:rPr lang="zh-TW" altLang="en-US">
                <a:solidFill>
                  <a:prstClr val="black"/>
                </a:solidFill>
              </a:rPr>
              <a:pPr defTabSz="990478">
                <a:spcBef>
                  <a:spcPct val="0"/>
                </a:spcBef>
                <a:defRPr/>
              </a:pPr>
              <a:t>17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018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804763" indent="-30952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238098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733337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228576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defTabSz="990478">
              <a:spcBef>
                <a:spcPct val="0"/>
              </a:spcBef>
              <a:defRPr/>
            </a:pPr>
            <a:fld id="{A29DB021-68E6-4A87-8FE6-8B7EAC2AB1A0}" type="slidenum">
              <a:rPr lang="zh-TW" altLang="en-US">
                <a:solidFill>
                  <a:prstClr val="black"/>
                </a:solidFill>
              </a:rPr>
              <a:pPr defTabSz="990478">
                <a:spcBef>
                  <a:spcPct val="0"/>
                </a:spcBef>
                <a:defRPr/>
              </a:pPr>
              <a:t>18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018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804763" indent="-30952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238098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733337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228576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defTabSz="990478">
              <a:spcBef>
                <a:spcPct val="0"/>
              </a:spcBef>
              <a:defRPr/>
            </a:pPr>
            <a:fld id="{A29DB021-68E6-4A87-8FE6-8B7EAC2AB1A0}" type="slidenum">
              <a:rPr lang="zh-TW" altLang="en-US">
                <a:solidFill>
                  <a:prstClr val="black"/>
                </a:solidFill>
              </a:rPr>
              <a:pPr defTabSz="990478">
                <a:spcBef>
                  <a:spcPct val="0"/>
                </a:spcBef>
                <a:defRPr/>
              </a:pPr>
              <a:t>19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01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804763" indent="-30952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238098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733337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228576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defTabSz="990478">
              <a:spcBef>
                <a:spcPct val="0"/>
              </a:spcBef>
              <a:defRPr/>
            </a:pPr>
            <a:fld id="{A29DB021-68E6-4A87-8FE6-8B7EAC2AB1A0}" type="slidenum">
              <a:rPr lang="zh-TW" altLang="en-US">
                <a:solidFill>
                  <a:prstClr val="black"/>
                </a:solidFill>
              </a:rPr>
              <a:pPr defTabSz="990478">
                <a:spcBef>
                  <a:spcPct val="0"/>
                </a:spcBef>
                <a:defRPr/>
              </a:pPr>
              <a:t>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3812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804763" indent="-30952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238098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733337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228576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defTabSz="990478">
              <a:spcBef>
                <a:spcPct val="0"/>
              </a:spcBef>
              <a:defRPr/>
            </a:pPr>
            <a:fld id="{A29DB021-68E6-4A87-8FE6-8B7EAC2AB1A0}" type="slidenum">
              <a:rPr lang="zh-TW" altLang="en-US">
                <a:solidFill>
                  <a:prstClr val="black"/>
                </a:solidFill>
              </a:rPr>
              <a:pPr defTabSz="990478">
                <a:spcBef>
                  <a:spcPct val="0"/>
                </a:spcBef>
                <a:defRPr/>
              </a:pPr>
              <a:t>20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018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804763" indent="-30952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238098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733337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228576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defTabSz="990478">
              <a:spcBef>
                <a:spcPct val="0"/>
              </a:spcBef>
              <a:defRPr/>
            </a:pPr>
            <a:fld id="{A29DB021-68E6-4A87-8FE6-8B7EAC2AB1A0}" type="slidenum">
              <a:rPr lang="zh-TW" altLang="en-US">
                <a:solidFill>
                  <a:prstClr val="black"/>
                </a:solidFill>
              </a:rPr>
              <a:pPr defTabSz="990478">
                <a:spcBef>
                  <a:spcPct val="0"/>
                </a:spcBef>
                <a:defRPr/>
              </a:pPr>
              <a:t>21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01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804763" indent="-30952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238098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733337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228576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defTabSz="990478">
              <a:spcBef>
                <a:spcPct val="0"/>
              </a:spcBef>
              <a:defRPr/>
            </a:pPr>
            <a:fld id="{A29DB021-68E6-4A87-8FE6-8B7EAC2AB1A0}" type="slidenum">
              <a:rPr lang="zh-TW" altLang="en-US">
                <a:solidFill>
                  <a:prstClr val="black"/>
                </a:solidFill>
              </a:rPr>
              <a:pPr defTabSz="990478">
                <a:spcBef>
                  <a:spcPct val="0"/>
                </a:spcBef>
                <a:defRPr/>
              </a:pPr>
              <a:t>3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01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804763" indent="-30952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238098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733337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228576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defTabSz="990478">
              <a:spcBef>
                <a:spcPct val="0"/>
              </a:spcBef>
              <a:defRPr/>
            </a:pPr>
            <a:fld id="{A29DB021-68E6-4A87-8FE6-8B7EAC2AB1A0}" type="slidenum">
              <a:rPr lang="zh-TW" altLang="en-US">
                <a:solidFill>
                  <a:prstClr val="black"/>
                </a:solidFill>
              </a:rPr>
              <a:pPr defTabSz="990478">
                <a:spcBef>
                  <a:spcPct val="0"/>
                </a:spcBef>
                <a:defRPr/>
              </a:pPr>
              <a:t>4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01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804763" indent="-30952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238098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733337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228576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defTabSz="990478">
              <a:spcBef>
                <a:spcPct val="0"/>
              </a:spcBef>
              <a:defRPr/>
            </a:pPr>
            <a:fld id="{A29DB021-68E6-4A87-8FE6-8B7EAC2AB1A0}" type="slidenum">
              <a:rPr lang="zh-TW" altLang="en-US">
                <a:solidFill>
                  <a:prstClr val="black"/>
                </a:solidFill>
              </a:rPr>
              <a:pPr defTabSz="990478">
                <a:spcBef>
                  <a:spcPct val="0"/>
                </a:spcBef>
                <a:defRPr/>
              </a:pPr>
              <a:t>5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01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804763" indent="-30952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238098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733337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228576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defTabSz="990478">
              <a:spcBef>
                <a:spcPct val="0"/>
              </a:spcBef>
              <a:defRPr/>
            </a:pPr>
            <a:fld id="{A29DB021-68E6-4A87-8FE6-8B7EAC2AB1A0}" type="slidenum">
              <a:rPr lang="zh-TW" altLang="en-US">
                <a:solidFill>
                  <a:prstClr val="black"/>
                </a:solidFill>
              </a:rPr>
              <a:pPr defTabSz="990478">
                <a:spcBef>
                  <a:spcPct val="0"/>
                </a:spcBef>
                <a:defRPr/>
              </a:pPr>
              <a:t>6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01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804763" indent="-30952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238098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733337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228576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defTabSz="990478">
              <a:spcBef>
                <a:spcPct val="0"/>
              </a:spcBef>
              <a:defRPr/>
            </a:pPr>
            <a:fld id="{A29DB021-68E6-4A87-8FE6-8B7EAC2AB1A0}" type="slidenum">
              <a:rPr lang="zh-TW" altLang="en-US">
                <a:solidFill>
                  <a:prstClr val="black"/>
                </a:solidFill>
              </a:rPr>
              <a:pPr defTabSz="990478">
                <a:spcBef>
                  <a:spcPct val="0"/>
                </a:spcBef>
                <a:defRPr/>
              </a:pPr>
              <a:t>7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01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804763" indent="-30952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238098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733337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228576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defTabSz="990478">
              <a:spcBef>
                <a:spcPct val="0"/>
              </a:spcBef>
              <a:defRPr/>
            </a:pPr>
            <a:fld id="{A29DB021-68E6-4A87-8FE6-8B7EAC2AB1A0}" type="slidenum">
              <a:rPr lang="zh-TW" altLang="en-US">
                <a:solidFill>
                  <a:prstClr val="black"/>
                </a:solidFill>
              </a:rPr>
              <a:pPr defTabSz="990478">
                <a:spcBef>
                  <a:spcPct val="0"/>
                </a:spcBef>
                <a:defRPr/>
              </a:pPr>
              <a:t>8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01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804763" indent="-30952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238098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733337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228576" indent="-247620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723815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3219054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714293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4209532" indent="-24762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defTabSz="990478">
              <a:spcBef>
                <a:spcPct val="0"/>
              </a:spcBef>
              <a:defRPr/>
            </a:pPr>
            <a:fld id="{A29DB021-68E6-4A87-8FE6-8B7EAC2AB1A0}" type="slidenum">
              <a:rPr lang="zh-TW" altLang="en-US">
                <a:solidFill>
                  <a:prstClr val="black"/>
                </a:solidFill>
              </a:rPr>
              <a:pPr defTabSz="990478">
                <a:spcBef>
                  <a:spcPct val="0"/>
                </a:spcBef>
                <a:defRPr/>
              </a:pPr>
              <a:t>9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01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1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9144001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7543801" y="0"/>
              <a:ext cx="1600200" cy="2209800"/>
            </a:xfrm>
            <a:custGeom>
              <a:avLst/>
              <a:gdLst>
                <a:gd name="T0" fmla="*/ 0 w 1432"/>
                <a:gd name="T1" fmla="*/ 0 h 3492"/>
                <a:gd name="T2" fmla="*/ 2147483647 w 1432"/>
                <a:gd name="T3" fmla="*/ 0 h 3492"/>
                <a:gd name="T4" fmla="*/ 2147483647 w 1432"/>
                <a:gd name="T5" fmla="*/ 2147483647 h 3492"/>
                <a:gd name="T6" fmla="*/ 2147483647 w 1432"/>
                <a:gd name="T7" fmla="*/ 2147483647 h 3492"/>
                <a:gd name="T8" fmla="*/ 2147483647 w 1432"/>
                <a:gd name="T9" fmla="*/ 2147483647 h 3492"/>
                <a:gd name="T10" fmla="*/ 2147483647 w 1432"/>
                <a:gd name="T11" fmla="*/ 2147483647 h 3492"/>
                <a:gd name="T12" fmla="*/ 2147483647 w 1432"/>
                <a:gd name="T13" fmla="*/ 2147483647 h 3492"/>
                <a:gd name="T14" fmla="*/ 2147483647 w 1432"/>
                <a:gd name="T15" fmla="*/ 2147483647 h 3492"/>
                <a:gd name="T16" fmla="*/ 2147483647 w 1432"/>
                <a:gd name="T17" fmla="*/ 2147483647 h 3492"/>
                <a:gd name="T18" fmla="*/ 2147483647 w 1432"/>
                <a:gd name="T19" fmla="*/ 2147483647 h 3492"/>
                <a:gd name="T20" fmla="*/ 2147483647 w 1432"/>
                <a:gd name="T21" fmla="*/ 2147483647 h 3492"/>
                <a:gd name="T22" fmla="*/ 2147483647 w 1432"/>
                <a:gd name="T23" fmla="*/ 2147483647 h 3492"/>
                <a:gd name="T24" fmla="*/ 2147483647 w 1432"/>
                <a:gd name="T25" fmla="*/ 2147483647 h 3492"/>
                <a:gd name="T26" fmla="*/ 2147483647 w 1432"/>
                <a:gd name="T27" fmla="*/ 2147483647 h 3492"/>
                <a:gd name="T28" fmla="*/ 2147483647 w 1432"/>
                <a:gd name="T29" fmla="*/ 2147483647 h 3492"/>
                <a:gd name="T30" fmla="*/ 2147483647 w 1432"/>
                <a:gd name="T31" fmla="*/ 2147483647 h 3492"/>
                <a:gd name="T32" fmla="*/ 2147483647 w 1432"/>
                <a:gd name="T33" fmla="*/ 2147483647 h 3492"/>
                <a:gd name="T34" fmla="*/ 2147483647 w 1432"/>
                <a:gd name="T35" fmla="*/ 2147483647 h 3492"/>
                <a:gd name="T36" fmla="*/ 2147483647 w 1432"/>
                <a:gd name="T37" fmla="*/ 2147483647 h 3492"/>
                <a:gd name="T38" fmla="*/ 2147483647 w 1432"/>
                <a:gd name="T39" fmla="*/ 2147483647 h 3492"/>
                <a:gd name="T40" fmla="*/ 2147483647 w 1432"/>
                <a:gd name="T41" fmla="*/ 2147483647 h 3492"/>
                <a:gd name="T42" fmla="*/ 2147483647 w 1432"/>
                <a:gd name="T43" fmla="*/ 2147483647 h 3492"/>
                <a:gd name="T44" fmla="*/ 2147483647 w 1432"/>
                <a:gd name="T45" fmla="*/ 2147483647 h 3492"/>
                <a:gd name="T46" fmla="*/ 2147483647 w 1432"/>
                <a:gd name="T47" fmla="*/ 2147483647 h 3492"/>
                <a:gd name="T48" fmla="*/ 2147483647 w 1432"/>
                <a:gd name="T49" fmla="*/ 2147483647 h 3492"/>
                <a:gd name="T50" fmla="*/ 2147483647 w 1432"/>
                <a:gd name="T51" fmla="*/ 2147483647 h 3492"/>
                <a:gd name="T52" fmla="*/ 2147483647 w 1432"/>
                <a:gd name="T53" fmla="*/ 2147483647 h 3492"/>
                <a:gd name="T54" fmla="*/ 2147483647 w 1432"/>
                <a:gd name="T55" fmla="*/ 2147483647 h 3492"/>
                <a:gd name="T56" fmla="*/ 2147483647 w 1432"/>
                <a:gd name="T57" fmla="*/ 2147483647 h 3492"/>
                <a:gd name="T58" fmla="*/ 2147483647 w 1432"/>
                <a:gd name="T59" fmla="*/ 2147483647 h 3492"/>
                <a:gd name="T60" fmla="*/ 2147483647 w 1432"/>
                <a:gd name="T61" fmla="*/ 2147483647 h 3492"/>
                <a:gd name="T62" fmla="*/ 2147483647 w 1432"/>
                <a:gd name="T63" fmla="*/ 2147483647 h 3492"/>
                <a:gd name="T64" fmla="*/ 2147483647 w 1432"/>
                <a:gd name="T65" fmla="*/ 2147483647 h 3492"/>
                <a:gd name="T66" fmla="*/ 2147483647 w 1432"/>
                <a:gd name="T67" fmla="*/ 2147483647 h 3492"/>
                <a:gd name="T68" fmla="*/ 0 w 1432"/>
                <a:gd name="T69" fmla="*/ 0 h 34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432" h="3492">
                  <a:moveTo>
                    <a:pt x="0" y="0"/>
                  </a:moveTo>
                  <a:lnTo>
                    <a:pt x="1432" y="0"/>
                  </a:lnTo>
                  <a:lnTo>
                    <a:pt x="1432" y="3492"/>
                  </a:lnTo>
                  <a:lnTo>
                    <a:pt x="1419" y="3252"/>
                  </a:lnTo>
                  <a:lnTo>
                    <a:pt x="1406" y="3024"/>
                  </a:lnTo>
                  <a:lnTo>
                    <a:pt x="1393" y="2807"/>
                  </a:lnTo>
                  <a:lnTo>
                    <a:pt x="1379" y="2601"/>
                  </a:lnTo>
                  <a:lnTo>
                    <a:pt x="1364" y="2407"/>
                  </a:lnTo>
                  <a:lnTo>
                    <a:pt x="1348" y="2222"/>
                  </a:lnTo>
                  <a:lnTo>
                    <a:pt x="1330" y="2047"/>
                  </a:lnTo>
                  <a:lnTo>
                    <a:pt x="1311" y="1881"/>
                  </a:lnTo>
                  <a:lnTo>
                    <a:pt x="1291" y="1726"/>
                  </a:lnTo>
                  <a:lnTo>
                    <a:pt x="1268" y="1580"/>
                  </a:lnTo>
                  <a:lnTo>
                    <a:pt x="1245" y="1442"/>
                  </a:lnTo>
                  <a:lnTo>
                    <a:pt x="1218" y="1313"/>
                  </a:lnTo>
                  <a:lnTo>
                    <a:pt x="1190" y="1192"/>
                  </a:lnTo>
                  <a:lnTo>
                    <a:pt x="1158" y="1078"/>
                  </a:lnTo>
                  <a:lnTo>
                    <a:pt x="1125" y="973"/>
                  </a:lnTo>
                  <a:lnTo>
                    <a:pt x="1089" y="873"/>
                  </a:lnTo>
                  <a:lnTo>
                    <a:pt x="1049" y="781"/>
                  </a:lnTo>
                  <a:lnTo>
                    <a:pt x="1007" y="696"/>
                  </a:lnTo>
                  <a:lnTo>
                    <a:pt x="962" y="617"/>
                  </a:lnTo>
                  <a:lnTo>
                    <a:pt x="913" y="544"/>
                  </a:lnTo>
                  <a:lnTo>
                    <a:pt x="860" y="475"/>
                  </a:lnTo>
                  <a:lnTo>
                    <a:pt x="804" y="413"/>
                  </a:lnTo>
                  <a:lnTo>
                    <a:pt x="744" y="354"/>
                  </a:lnTo>
                  <a:lnTo>
                    <a:pt x="680" y="301"/>
                  </a:lnTo>
                  <a:lnTo>
                    <a:pt x="611" y="252"/>
                  </a:lnTo>
                  <a:lnTo>
                    <a:pt x="539" y="206"/>
                  </a:lnTo>
                  <a:lnTo>
                    <a:pt x="461" y="165"/>
                  </a:lnTo>
                  <a:lnTo>
                    <a:pt x="379" y="128"/>
                  </a:lnTo>
                  <a:lnTo>
                    <a:pt x="292" y="92"/>
                  </a:lnTo>
                  <a:lnTo>
                    <a:pt x="200" y="59"/>
                  </a:lnTo>
                  <a:lnTo>
                    <a:pt x="10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3733800" y="5715000"/>
              <a:ext cx="5029201" cy="762000"/>
            </a:xfrm>
            <a:custGeom>
              <a:avLst/>
              <a:gdLst/>
              <a:ahLst/>
              <a:cxnLst>
                <a:cxn ang="0">
                  <a:pos x="17264" y="180"/>
                </a:cxn>
                <a:cxn ang="0">
                  <a:pos x="16706" y="689"/>
                </a:cxn>
                <a:cxn ang="0">
                  <a:pos x="15959" y="1141"/>
                </a:cxn>
                <a:cxn ang="0">
                  <a:pos x="15050" y="1535"/>
                </a:cxn>
                <a:cxn ang="0">
                  <a:pos x="14003" y="1871"/>
                </a:cxn>
                <a:cxn ang="0">
                  <a:pos x="12844" y="2151"/>
                </a:cxn>
                <a:cxn ang="0">
                  <a:pos x="11599" y="2374"/>
                </a:cxn>
                <a:cxn ang="0">
                  <a:pos x="10294" y="2540"/>
                </a:cxn>
                <a:cxn ang="0">
                  <a:pos x="8951" y="2649"/>
                </a:cxn>
                <a:cxn ang="0">
                  <a:pos x="7599" y="2704"/>
                </a:cxn>
                <a:cxn ang="0">
                  <a:pos x="6264" y="2702"/>
                </a:cxn>
                <a:cxn ang="0">
                  <a:pos x="4968" y="2645"/>
                </a:cxn>
                <a:cxn ang="0">
                  <a:pos x="3740" y="2534"/>
                </a:cxn>
                <a:cxn ang="0">
                  <a:pos x="2603" y="2367"/>
                </a:cxn>
                <a:cxn ang="0">
                  <a:pos x="1584" y="2147"/>
                </a:cxn>
                <a:cxn ang="0">
                  <a:pos x="708" y="1871"/>
                </a:cxn>
                <a:cxn ang="0">
                  <a:pos x="0" y="1543"/>
                </a:cxn>
                <a:cxn ang="0">
                  <a:pos x="341" y="1635"/>
                </a:cxn>
                <a:cxn ang="0">
                  <a:pos x="1155" y="1920"/>
                </a:cxn>
                <a:cxn ang="0">
                  <a:pos x="2121" y="2151"/>
                </a:cxn>
                <a:cxn ang="0">
                  <a:pos x="3215" y="2331"/>
                </a:cxn>
                <a:cxn ang="0">
                  <a:pos x="4413" y="2457"/>
                </a:cxn>
                <a:cxn ang="0">
                  <a:pos x="5686" y="2531"/>
                </a:cxn>
                <a:cxn ang="0">
                  <a:pos x="7011" y="2550"/>
                </a:cxn>
                <a:cxn ang="0">
                  <a:pos x="8361" y="2515"/>
                </a:cxn>
                <a:cxn ang="0">
                  <a:pos x="9712" y="2426"/>
                </a:cxn>
                <a:cxn ang="0">
                  <a:pos x="11037" y="2283"/>
                </a:cxn>
                <a:cxn ang="0">
                  <a:pos x="12311" y="2084"/>
                </a:cxn>
                <a:cxn ang="0">
                  <a:pos x="13509" y="1831"/>
                </a:cxn>
                <a:cxn ang="0">
                  <a:pos x="14604" y="1522"/>
                </a:cxn>
                <a:cxn ang="0">
                  <a:pos x="15571" y="1158"/>
                </a:cxn>
                <a:cxn ang="0">
                  <a:pos x="16386" y="737"/>
                </a:cxn>
                <a:cxn ang="0">
                  <a:pos x="17021" y="260"/>
                </a:cxn>
              </a:cxnLst>
              <a:rect l="0" t="0" r="r" b="b"/>
              <a:pathLst>
                <a:path w="17264" h="2710">
                  <a:moveTo>
                    <a:pt x="17264" y="0"/>
                  </a:moveTo>
                  <a:lnTo>
                    <a:pt x="17264" y="180"/>
                  </a:lnTo>
                  <a:lnTo>
                    <a:pt x="17010" y="442"/>
                  </a:lnTo>
                  <a:lnTo>
                    <a:pt x="16706" y="689"/>
                  </a:lnTo>
                  <a:lnTo>
                    <a:pt x="16354" y="923"/>
                  </a:lnTo>
                  <a:lnTo>
                    <a:pt x="15959" y="1141"/>
                  </a:lnTo>
                  <a:lnTo>
                    <a:pt x="15524" y="1345"/>
                  </a:lnTo>
                  <a:lnTo>
                    <a:pt x="15050" y="1535"/>
                  </a:lnTo>
                  <a:lnTo>
                    <a:pt x="14543" y="1710"/>
                  </a:lnTo>
                  <a:lnTo>
                    <a:pt x="14003" y="1871"/>
                  </a:lnTo>
                  <a:lnTo>
                    <a:pt x="13437" y="2018"/>
                  </a:lnTo>
                  <a:lnTo>
                    <a:pt x="12844" y="2151"/>
                  </a:lnTo>
                  <a:lnTo>
                    <a:pt x="12232" y="2269"/>
                  </a:lnTo>
                  <a:lnTo>
                    <a:pt x="11599" y="2374"/>
                  </a:lnTo>
                  <a:lnTo>
                    <a:pt x="10952" y="2464"/>
                  </a:lnTo>
                  <a:lnTo>
                    <a:pt x="10294" y="2540"/>
                  </a:lnTo>
                  <a:lnTo>
                    <a:pt x="9625" y="2602"/>
                  </a:lnTo>
                  <a:lnTo>
                    <a:pt x="8951" y="2649"/>
                  </a:lnTo>
                  <a:lnTo>
                    <a:pt x="8275" y="2684"/>
                  </a:lnTo>
                  <a:lnTo>
                    <a:pt x="7599" y="2704"/>
                  </a:lnTo>
                  <a:lnTo>
                    <a:pt x="6928" y="2710"/>
                  </a:lnTo>
                  <a:lnTo>
                    <a:pt x="6264" y="2702"/>
                  </a:lnTo>
                  <a:lnTo>
                    <a:pt x="5609" y="2681"/>
                  </a:lnTo>
                  <a:lnTo>
                    <a:pt x="4968" y="2645"/>
                  </a:lnTo>
                  <a:lnTo>
                    <a:pt x="4344" y="2597"/>
                  </a:lnTo>
                  <a:lnTo>
                    <a:pt x="3740" y="2534"/>
                  </a:lnTo>
                  <a:lnTo>
                    <a:pt x="3158" y="2457"/>
                  </a:lnTo>
                  <a:lnTo>
                    <a:pt x="2603" y="2367"/>
                  </a:lnTo>
                  <a:lnTo>
                    <a:pt x="2077" y="2264"/>
                  </a:lnTo>
                  <a:lnTo>
                    <a:pt x="1584" y="2147"/>
                  </a:lnTo>
                  <a:lnTo>
                    <a:pt x="1126" y="2016"/>
                  </a:lnTo>
                  <a:lnTo>
                    <a:pt x="708" y="1871"/>
                  </a:lnTo>
                  <a:lnTo>
                    <a:pt x="331" y="1714"/>
                  </a:lnTo>
                  <a:lnTo>
                    <a:pt x="0" y="1543"/>
                  </a:lnTo>
                  <a:lnTo>
                    <a:pt x="0" y="1474"/>
                  </a:lnTo>
                  <a:lnTo>
                    <a:pt x="341" y="1635"/>
                  </a:lnTo>
                  <a:lnTo>
                    <a:pt x="727" y="1784"/>
                  </a:lnTo>
                  <a:lnTo>
                    <a:pt x="1155" y="1920"/>
                  </a:lnTo>
                  <a:lnTo>
                    <a:pt x="1621" y="2042"/>
                  </a:lnTo>
                  <a:lnTo>
                    <a:pt x="2121" y="2151"/>
                  </a:lnTo>
                  <a:lnTo>
                    <a:pt x="2654" y="2249"/>
                  </a:lnTo>
                  <a:lnTo>
                    <a:pt x="3215" y="2331"/>
                  </a:lnTo>
                  <a:lnTo>
                    <a:pt x="3803" y="2401"/>
                  </a:lnTo>
                  <a:lnTo>
                    <a:pt x="4413" y="2457"/>
                  </a:lnTo>
                  <a:lnTo>
                    <a:pt x="5041" y="2500"/>
                  </a:lnTo>
                  <a:lnTo>
                    <a:pt x="5686" y="2531"/>
                  </a:lnTo>
                  <a:lnTo>
                    <a:pt x="6343" y="2547"/>
                  </a:lnTo>
                  <a:lnTo>
                    <a:pt x="7011" y="2550"/>
                  </a:lnTo>
                  <a:lnTo>
                    <a:pt x="7685" y="2539"/>
                  </a:lnTo>
                  <a:lnTo>
                    <a:pt x="8361" y="2515"/>
                  </a:lnTo>
                  <a:lnTo>
                    <a:pt x="9039" y="2478"/>
                  </a:lnTo>
                  <a:lnTo>
                    <a:pt x="9712" y="2426"/>
                  </a:lnTo>
                  <a:lnTo>
                    <a:pt x="10379" y="2361"/>
                  </a:lnTo>
                  <a:lnTo>
                    <a:pt x="11037" y="2283"/>
                  </a:lnTo>
                  <a:lnTo>
                    <a:pt x="11682" y="2190"/>
                  </a:lnTo>
                  <a:lnTo>
                    <a:pt x="12311" y="2084"/>
                  </a:lnTo>
                  <a:lnTo>
                    <a:pt x="12921" y="1964"/>
                  </a:lnTo>
                  <a:lnTo>
                    <a:pt x="13509" y="1831"/>
                  </a:lnTo>
                  <a:lnTo>
                    <a:pt x="14070" y="1683"/>
                  </a:lnTo>
                  <a:lnTo>
                    <a:pt x="14604" y="1522"/>
                  </a:lnTo>
                  <a:lnTo>
                    <a:pt x="15105" y="1347"/>
                  </a:lnTo>
                  <a:lnTo>
                    <a:pt x="15571" y="1158"/>
                  </a:lnTo>
                  <a:lnTo>
                    <a:pt x="15999" y="954"/>
                  </a:lnTo>
                  <a:lnTo>
                    <a:pt x="16386" y="737"/>
                  </a:lnTo>
                  <a:lnTo>
                    <a:pt x="16728" y="506"/>
                  </a:lnTo>
                  <a:lnTo>
                    <a:pt x="17021" y="260"/>
                  </a:lnTo>
                  <a:lnTo>
                    <a:pt x="1726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accent2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0" y="2854327"/>
            <a:ext cx="3581400" cy="4003675"/>
            <a:chOff x="0" y="2533588"/>
            <a:chExt cx="8022336" cy="8966516"/>
          </a:xfrm>
        </p:grpSpPr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0" y="2533588"/>
              <a:ext cx="4128517" cy="25136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0" y="4979648"/>
              <a:ext cx="3182621" cy="6520456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0" y="3372643"/>
              <a:ext cx="2894584" cy="2154524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1504189" y="5587609"/>
              <a:ext cx="6518147" cy="5912495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1155701" y="5800928"/>
              <a:ext cx="3420872" cy="5699176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14" name="Rectangle 4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grpSp>
        <p:nvGrpSpPr>
          <p:cNvPr id="15" name="Group 43"/>
          <p:cNvGrpSpPr>
            <a:grpSpLocks/>
          </p:cNvGrpSpPr>
          <p:nvPr/>
        </p:nvGrpSpPr>
        <p:grpSpPr bwMode="auto">
          <a:xfrm>
            <a:off x="0" y="2268538"/>
            <a:ext cx="4191000" cy="4589462"/>
            <a:chOff x="-1" y="1600199"/>
            <a:chExt cx="4501019" cy="5257801"/>
          </a:xfrm>
        </p:grpSpPr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-1" y="1600199"/>
              <a:ext cx="4127640" cy="25152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-1" y="3580740"/>
              <a:ext cx="1600931" cy="3277260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8" name="Freeform 9"/>
            <p:cNvSpPr>
              <a:spLocks/>
            </p:cNvSpPr>
            <p:nvPr/>
          </p:nvSpPr>
          <p:spPr bwMode="auto">
            <a:xfrm>
              <a:off x="-1" y="2438610"/>
              <a:ext cx="2894974" cy="2153316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1224140" y="3886278"/>
              <a:ext cx="3276878" cy="2971722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876334" y="3993581"/>
              <a:ext cx="1720276" cy="2864419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21" name="Freeform 46"/>
          <p:cNvSpPr>
            <a:spLocks/>
          </p:cNvSpPr>
          <p:nvPr/>
        </p:nvSpPr>
        <p:spPr bwMode="auto">
          <a:xfrm>
            <a:off x="7543800" y="0"/>
            <a:ext cx="1600200" cy="2209800"/>
          </a:xfrm>
          <a:custGeom>
            <a:avLst/>
            <a:gdLst>
              <a:gd name="T0" fmla="*/ 0 w 1432"/>
              <a:gd name="T1" fmla="*/ 0 h 3492"/>
              <a:gd name="T2" fmla="*/ 2147483647 w 1432"/>
              <a:gd name="T3" fmla="*/ 0 h 3492"/>
              <a:gd name="T4" fmla="*/ 2147483647 w 1432"/>
              <a:gd name="T5" fmla="*/ 2147483647 h 3492"/>
              <a:gd name="T6" fmla="*/ 2147483647 w 1432"/>
              <a:gd name="T7" fmla="*/ 2147483647 h 3492"/>
              <a:gd name="T8" fmla="*/ 2147483647 w 1432"/>
              <a:gd name="T9" fmla="*/ 2147483647 h 3492"/>
              <a:gd name="T10" fmla="*/ 2147483647 w 1432"/>
              <a:gd name="T11" fmla="*/ 2147483647 h 3492"/>
              <a:gd name="T12" fmla="*/ 2147483647 w 1432"/>
              <a:gd name="T13" fmla="*/ 2147483647 h 3492"/>
              <a:gd name="T14" fmla="*/ 2147483647 w 1432"/>
              <a:gd name="T15" fmla="*/ 2147483647 h 3492"/>
              <a:gd name="T16" fmla="*/ 2147483647 w 1432"/>
              <a:gd name="T17" fmla="*/ 2147483647 h 3492"/>
              <a:gd name="T18" fmla="*/ 2147483647 w 1432"/>
              <a:gd name="T19" fmla="*/ 2147483647 h 3492"/>
              <a:gd name="T20" fmla="*/ 2147483647 w 1432"/>
              <a:gd name="T21" fmla="*/ 2147483647 h 3492"/>
              <a:gd name="T22" fmla="*/ 2147483647 w 1432"/>
              <a:gd name="T23" fmla="*/ 2147483647 h 3492"/>
              <a:gd name="T24" fmla="*/ 2147483647 w 1432"/>
              <a:gd name="T25" fmla="*/ 2147483647 h 3492"/>
              <a:gd name="T26" fmla="*/ 2147483647 w 1432"/>
              <a:gd name="T27" fmla="*/ 2147483647 h 3492"/>
              <a:gd name="T28" fmla="*/ 2147483647 w 1432"/>
              <a:gd name="T29" fmla="*/ 2147483647 h 3492"/>
              <a:gd name="T30" fmla="*/ 2147483647 w 1432"/>
              <a:gd name="T31" fmla="*/ 2147483647 h 3492"/>
              <a:gd name="T32" fmla="*/ 2147483647 w 1432"/>
              <a:gd name="T33" fmla="*/ 2147483647 h 3492"/>
              <a:gd name="T34" fmla="*/ 2147483647 w 1432"/>
              <a:gd name="T35" fmla="*/ 2147483647 h 3492"/>
              <a:gd name="T36" fmla="*/ 2147483647 w 1432"/>
              <a:gd name="T37" fmla="*/ 2147483647 h 3492"/>
              <a:gd name="T38" fmla="*/ 2147483647 w 1432"/>
              <a:gd name="T39" fmla="*/ 2147483647 h 3492"/>
              <a:gd name="T40" fmla="*/ 2147483647 w 1432"/>
              <a:gd name="T41" fmla="*/ 2147483647 h 3492"/>
              <a:gd name="T42" fmla="*/ 2147483647 w 1432"/>
              <a:gd name="T43" fmla="*/ 2147483647 h 3492"/>
              <a:gd name="T44" fmla="*/ 2147483647 w 1432"/>
              <a:gd name="T45" fmla="*/ 2147483647 h 3492"/>
              <a:gd name="T46" fmla="*/ 2147483647 w 1432"/>
              <a:gd name="T47" fmla="*/ 2147483647 h 3492"/>
              <a:gd name="T48" fmla="*/ 2147483647 w 1432"/>
              <a:gd name="T49" fmla="*/ 2147483647 h 3492"/>
              <a:gd name="T50" fmla="*/ 2147483647 w 1432"/>
              <a:gd name="T51" fmla="*/ 2147483647 h 3492"/>
              <a:gd name="T52" fmla="*/ 2147483647 w 1432"/>
              <a:gd name="T53" fmla="*/ 2147483647 h 3492"/>
              <a:gd name="T54" fmla="*/ 2147483647 w 1432"/>
              <a:gd name="T55" fmla="*/ 2147483647 h 3492"/>
              <a:gd name="T56" fmla="*/ 2147483647 w 1432"/>
              <a:gd name="T57" fmla="*/ 2147483647 h 3492"/>
              <a:gd name="T58" fmla="*/ 2147483647 w 1432"/>
              <a:gd name="T59" fmla="*/ 2147483647 h 3492"/>
              <a:gd name="T60" fmla="*/ 2147483647 w 1432"/>
              <a:gd name="T61" fmla="*/ 2147483647 h 3492"/>
              <a:gd name="T62" fmla="*/ 2147483647 w 1432"/>
              <a:gd name="T63" fmla="*/ 2147483647 h 3492"/>
              <a:gd name="T64" fmla="*/ 2147483647 w 1432"/>
              <a:gd name="T65" fmla="*/ 2147483647 h 3492"/>
              <a:gd name="T66" fmla="*/ 2147483647 w 1432"/>
              <a:gd name="T67" fmla="*/ 2147483647 h 3492"/>
              <a:gd name="T68" fmla="*/ 0 w 1432"/>
              <a:gd name="T69" fmla="*/ 0 h 349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432" h="3492">
                <a:moveTo>
                  <a:pt x="0" y="0"/>
                </a:moveTo>
                <a:lnTo>
                  <a:pt x="1432" y="0"/>
                </a:lnTo>
                <a:lnTo>
                  <a:pt x="1432" y="3492"/>
                </a:lnTo>
                <a:lnTo>
                  <a:pt x="1419" y="3252"/>
                </a:lnTo>
                <a:lnTo>
                  <a:pt x="1406" y="3024"/>
                </a:lnTo>
                <a:lnTo>
                  <a:pt x="1393" y="2807"/>
                </a:lnTo>
                <a:lnTo>
                  <a:pt x="1379" y="2601"/>
                </a:lnTo>
                <a:lnTo>
                  <a:pt x="1364" y="2407"/>
                </a:lnTo>
                <a:lnTo>
                  <a:pt x="1348" y="2222"/>
                </a:lnTo>
                <a:lnTo>
                  <a:pt x="1330" y="2047"/>
                </a:lnTo>
                <a:lnTo>
                  <a:pt x="1311" y="1881"/>
                </a:lnTo>
                <a:lnTo>
                  <a:pt x="1291" y="1726"/>
                </a:lnTo>
                <a:lnTo>
                  <a:pt x="1268" y="1580"/>
                </a:lnTo>
                <a:lnTo>
                  <a:pt x="1245" y="1442"/>
                </a:lnTo>
                <a:lnTo>
                  <a:pt x="1218" y="1313"/>
                </a:lnTo>
                <a:lnTo>
                  <a:pt x="1190" y="1192"/>
                </a:lnTo>
                <a:lnTo>
                  <a:pt x="1158" y="1078"/>
                </a:lnTo>
                <a:lnTo>
                  <a:pt x="1125" y="973"/>
                </a:lnTo>
                <a:lnTo>
                  <a:pt x="1089" y="873"/>
                </a:lnTo>
                <a:lnTo>
                  <a:pt x="1049" y="781"/>
                </a:lnTo>
                <a:lnTo>
                  <a:pt x="1007" y="696"/>
                </a:lnTo>
                <a:lnTo>
                  <a:pt x="962" y="617"/>
                </a:lnTo>
                <a:lnTo>
                  <a:pt x="913" y="544"/>
                </a:lnTo>
                <a:lnTo>
                  <a:pt x="860" y="475"/>
                </a:lnTo>
                <a:lnTo>
                  <a:pt x="804" y="413"/>
                </a:lnTo>
                <a:lnTo>
                  <a:pt x="744" y="354"/>
                </a:lnTo>
                <a:lnTo>
                  <a:pt x="680" y="301"/>
                </a:lnTo>
                <a:lnTo>
                  <a:pt x="611" y="252"/>
                </a:lnTo>
                <a:lnTo>
                  <a:pt x="539" y="206"/>
                </a:lnTo>
                <a:lnTo>
                  <a:pt x="461" y="165"/>
                </a:lnTo>
                <a:lnTo>
                  <a:pt x="379" y="128"/>
                </a:lnTo>
                <a:lnTo>
                  <a:pt x="292" y="92"/>
                </a:lnTo>
                <a:lnTo>
                  <a:pt x="200" y="59"/>
                </a:lnTo>
                <a:lnTo>
                  <a:pt x="103" y="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z="1350"/>
          </a:p>
        </p:txBody>
      </p:sp>
      <p:sp>
        <p:nvSpPr>
          <p:cNvPr id="22" name="Freeform 47"/>
          <p:cNvSpPr>
            <a:spLocks/>
          </p:cNvSpPr>
          <p:nvPr/>
        </p:nvSpPr>
        <p:spPr bwMode="auto">
          <a:xfrm>
            <a:off x="3733800" y="5715000"/>
            <a:ext cx="5029200" cy="762000"/>
          </a:xfrm>
          <a:custGeom>
            <a:avLst/>
            <a:gdLst/>
            <a:ahLst/>
            <a:cxnLst>
              <a:cxn ang="0">
                <a:pos x="17264" y="180"/>
              </a:cxn>
              <a:cxn ang="0">
                <a:pos x="16706" y="689"/>
              </a:cxn>
              <a:cxn ang="0">
                <a:pos x="15959" y="1141"/>
              </a:cxn>
              <a:cxn ang="0">
                <a:pos x="15050" y="1535"/>
              </a:cxn>
              <a:cxn ang="0">
                <a:pos x="14003" y="1871"/>
              </a:cxn>
              <a:cxn ang="0">
                <a:pos x="12844" y="2151"/>
              </a:cxn>
              <a:cxn ang="0">
                <a:pos x="11599" y="2374"/>
              </a:cxn>
              <a:cxn ang="0">
                <a:pos x="10294" y="2540"/>
              </a:cxn>
              <a:cxn ang="0">
                <a:pos x="8951" y="2649"/>
              </a:cxn>
              <a:cxn ang="0">
                <a:pos x="7599" y="2704"/>
              </a:cxn>
              <a:cxn ang="0">
                <a:pos x="6264" y="2702"/>
              </a:cxn>
              <a:cxn ang="0">
                <a:pos x="4968" y="2645"/>
              </a:cxn>
              <a:cxn ang="0">
                <a:pos x="3740" y="2534"/>
              </a:cxn>
              <a:cxn ang="0">
                <a:pos x="2603" y="2367"/>
              </a:cxn>
              <a:cxn ang="0">
                <a:pos x="1584" y="2147"/>
              </a:cxn>
              <a:cxn ang="0">
                <a:pos x="708" y="1871"/>
              </a:cxn>
              <a:cxn ang="0">
                <a:pos x="0" y="1543"/>
              </a:cxn>
              <a:cxn ang="0">
                <a:pos x="341" y="1635"/>
              </a:cxn>
              <a:cxn ang="0">
                <a:pos x="1155" y="1920"/>
              </a:cxn>
              <a:cxn ang="0">
                <a:pos x="2121" y="2151"/>
              </a:cxn>
              <a:cxn ang="0">
                <a:pos x="3215" y="2331"/>
              </a:cxn>
              <a:cxn ang="0">
                <a:pos x="4413" y="2457"/>
              </a:cxn>
              <a:cxn ang="0">
                <a:pos x="5686" y="2531"/>
              </a:cxn>
              <a:cxn ang="0">
                <a:pos x="7011" y="2550"/>
              </a:cxn>
              <a:cxn ang="0">
                <a:pos x="8361" y="2515"/>
              </a:cxn>
              <a:cxn ang="0">
                <a:pos x="9712" y="2426"/>
              </a:cxn>
              <a:cxn ang="0">
                <a:pos x="11037" y="2283"/>
              </a:cxn>
              <a:cxn ang="0">
                <a:pos x="12311" y="2084"/>
              </a:cxn>
              <a:cxn ang="0">
                <a:pos x="13509" y="1831"/>
              </a:cxn>
              <a:cxn ang="0">
                <a:pos x="14604" y="1522"/>
              </a:cxn>
              <a:cxn ang="0">
                <a:pos x="15571" y="1158"/>
              </a:cxn>
              <a:cxn ang="0">
                <a:pos x="16386" y="737"/>
              </a:cxn>
              <a:cxn ang="0">
                <a:pos x="17021" y="260"/>
              </a:cxn>
            </a:cxnLst>
            <a:rect l="0" t="0" r="r" b="b"/>
            <a:pathLst>
              <a:path w="17264" h="2710">
                <a:moveTo>
                  <a:pt x="17264" y="0"/>
                </a:moveTo>
                <a:lnTo>
                  <a:pt x="17264" y="180"/>
                </a:lnTo>
                <a:lnTo>
                  <a:pt x="17010" y="442"/>
                </a:lnTo>
                <a:lnTo>
                  <a:pt x="16706" y="689"/>
                </a:lnTo>
                <a:lnTo>
                  <a:pt x="16354" y="923"/>
                </a:lnTo>
                <a:lnTo>
                  <a:pt x="15959" y="1141"/>
                </a:lnTo>
                <a:lnTo>
                  <a:pt x="15524" y="1345"/>
                </a:lnTo>
                <a:lnTo>
                  <a:pt x="15050" y="1535"/>
                </a:lnTo>
                <a:lnTo>
                  <a:pt x="14543" y="1710"/>
                </a:lnTo>
                <a:lnTo>
                  <a:pt x="14003" y="1871"/>
                </a:lnTo>
                <a:lnTo>
                  <a:pt x="13437" y="2018"/>
                </a:lnTo>
                <a:lnTo>
                  <a:pt x="12844" y="2151"/>
                </a:lnTo>
                <a:lnTo>
                  <a:pt x="12232" y="2269"/>
                </a:lnTo>
                <a:lnTo>
                  <a:pt x="11599" y="2374"/>
                </a:lnTo>
                <a:lnTo>
                  <a:pt x="10952" y="2464"/>
                </a:lnTo>
                <a:lnTo>
                  <a:pt x="10294" y="2540"/>
                </a:lnTo>
                <a:lnTo>
                  <a:pt x="9625" y="2602"/>
                </a:lnTo>
                <a:lnTo>
                  <a:pt x="8951" y="2649"/>
                </a:lnTo>
                <a:lnTo>
                  <a:pt x="8275" y="2684"/>
                </a:lnTo>
                <a:lnTo>
                  <a:pt x="7599" y="2704"/>
                </a:lnTo>
                <a:lnTo>
                  <a:pt x="6928" y="2710"/>
                </a:lnTo>
                <a:lnTo>
                  <a:pt x="6264" y="2702"/>
                </a:lnTo>
                <a:lnTo>
                  <a:pt x="5609" y="2681"/>
                </a:lnTo>
                <a:lnTo>
                  <a:pt x="4968" y="2645"/>
                </a:lnTo>
                <a:lnTo>
                  <a:pt x="4344" y="2597"/>
                </a:lnTo>
                <a:lnTo>
                  <a:pt x="3740" y="2534"/>
                </a:lnTo>
                <a:lnTo>
                  <a:pt x="3158" y="2457"/>
                </a:lnTo>
                <a:lnTo>
                  <a:pt x="2603" y="2367"/>
                </a:lnTo>
                <a:lnTo>
                  <a:pt x="2077" y="2264"/>
                </a:lnTo>
                <a:lnTo>
                  <a:pt x="1584" y="2147"/>
                </a:lnTo>
                <a:lnTo>
                  <a:pt x="1126" y="2016"/>
                </a:lnTo>
                <a:lnTo>
                  <a:pt x="708" y="1871"/>
                </a:lnTo>
                <a:lnTo>
                  <a:pt x="331" y="1714"/>
                </a:lnTo>
                <a:lnTo>
                  <a:pt x="0" y="1543"/>
                </a:lnTo>
                <a:lnTo>
                  <a:pt x="0" y="1474"/>
                </a:lnTo>
                <a:lnTo>
                  <a:pt x="341" y="1635"/>
                </a:lnTo>
                <a:lnTo>
                  <a:pt x="727" y="1784"/>
                </a:lnTo>
                <a:lnTo>
                  <a:pt x="1155" y="1920"/>
                </a:lnTo>
                <a:lnTo>
                  <a:pt x="1621" y="2042"/>
                </a:lnTo>
                <a:lnTo>
                  <a:pt x="2121" y="2151"/>
                </a:lnTo>
                <a:lnTo>
                  <a:pt x="2654" y="2249"/>
                </a:lnTo>
                <a:lnTo>
                  <a:pt x="3215" y="2331"/>
                </a:lnTo>
                <a:lnTo>
                  <a:pt x="3803" y="2401"/>
                </a:lnTo>
                <a:lnTo>
                  <a:pt x="4413" y="2457"/>
                </a:lnTo>
                <a:lnTo>
                  <a:pt x="5041" y="2500"/>
                </a:lnTo>
                <a:lnTo>
                  <a:pt x="5686" y="2531"/>
                </a:lnTo>
                <a:lnTo>
                  <a:pt x="6343" y="2547"/>
                </a:lnTo>
                <a:lnTo>
                  <a:pt x="7011" y="2550"/>
                </a:lnTo>
                <a:lnTo>
                  <a:pt x="7685" y="2539"/>
                </a:lnTo>
                <a:lnTo>
                  <a:pt x="8361" y="2515"/>
                </a:lnTo>
                <a:lnTo>
                  <a:pt x="9039" y="2478"/>
                </a:lnTo>
                <a:lnTo>
                  <a:pt x="9712" y="2426"/>
                </a:lnTo>
                <a:lnTo>
                  <a:pt x="10379" y="2361"/>
                </a:lnTo>
                <a:lnTo>
                  <a:pt x="11037" y="2283"/>
                </a:lnTo>
                <a:lnTo>
                  <a:pt x="11682" y="2190"/>
                </a:lnTo>
                <a:lnTo>
                  <a:pt x="12311" y="2084"/>
                </a:lnTo>
                <a:lnTo>
                  <a:pt x="12921" y="1964"/>
                </a:lnTo>
                <a:lnTo>
                  <a:pt x="13509" y="1831"/>
                </a:lnTo>
                <a:lnTo>
                  <a:pt x="14070" y="1683"/>
                </a:lnTo>
                <a:lnTo>
                  <a:pt x="14604" y="1522"/>
                </a:lnTo>
                <a:lnTo>
                  <a:pt x="15105" y="1347"/>
                </a:lnTo>
                <a:lnTo>
                  <a:pt x="15571" y="1158"/>
                </a:lnTo>
                <a:lnTo>
                  <a:pt x="15999" y="954"/>
                </a:lnTo>
                <a:lnTo>
                  <a:pt x="16386" y="737"/>
                </a:lnTo>
                <a:lnTo>
                  <a:pt x="16728" y="506"/>
                </a:lnTo>
                <a:lnTo>
                  <a:pt x="17021" y="260"/>
                </a:lnTo>
                <a:lnTo>
                  <a:pt x="17264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accent2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193393"/>
            <a:ext cx="6858000" cy="553998"/>
          </a:xfrm>
        </p:spPr>
        <p:txBody>
          <a:bodyPr>
            <a:spAutoFit/>
          </a:bodyPr>
          <a:lstStyle>
            <a:lvl1pPr algn="r">
              <a:defRPr sz="30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900537"/>
            <a:ext cx="6858000" cy="369332"/>
          </a:xfrm>
        </p:spPr>
        <p:txBody>
          <a:bodyPr>
            <a:spAutoFit/>
          </a:bodyPr>
          <a:lstStyle>
            <a:lvl1pPr marL="0" indent="0" algn="r">
              <a:buNone/>
              <a:defRPr sz="180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fld id="{583945B1-C047-45E4-9316-4EB77234EF15}" type="datetimeFigureOut">
              <a:rPr lang="zh-TW" altLang="en-US" smtClean="0"/>
              <a:t>2018/8/17</a:t>
            </a:fld>
            <a:endParaRPr lang="zh-TW" alt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348038" y="6308727"/>
            <a:ext cx="2133600" cy="365125"/>
          </a:xfrm>
        </p:spPr>
        <p:txBody>
          <a:bodyPr/>
          <a:lstStyle>
            <a:lvl1pPr>
              <a:defRPr kumimoji="0"/>
            </a:lvl1pPr>
          </a:lstStyle>
          <a:p>
            <a:fld id="{C9D567A3-5C96-4A72-9BC8-87593BCFCF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3526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1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9144001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7543801" y="0"/>
              <a:ext cx="1600200" cy="2209800"/>
            </a:xfrm>
            <a:custGeom>
              <a:avLst/>
              <a:gdLst>
                <a:gd name="T0" fmla="*/ 0 w 1432"/>
                <a:gd name="T1" fmla="*/ 0 h 3492"/>
                <a:gd name="T2" fmla="*/ 2147483647 w 1432"/>
                <a:gd name="T3" fmla="*/ 0 h 3492"/>
                <a:gd name="T4" fmla="*/ 2147483647 w 1432"/>
                <a:gd name="T5" fmla="*/ 2147483647 h 3492"/>
                <a:gd name="T6" fmla="*/ 2147483647 w 1432"/>
                <a:gd name="T7" fmla="*/ 2147483647 h 3492"/>
                <a:gd name="T8" fmla="*/ 2147483647 w 1432"/>
                <a:gd name="T9" fmla="*/ 2147483647 h 3492"/>
                <a:gd name="T10" fmla="*/ 2147483647 w 1432"/>
                <a:gd name="T11" fmla="*/ 2147483647 h 3492"/>
                <a:gd name="T12" fmla="*/ 2147483647 w 1432"/>
                <a:gd name="T13" fmla="*/ 2147483647 h 3492"/>
                <a:gd name="T14" fmla="*/ 2147483647 w 1432"/>
                <a:gd name="T15" fmla="*/ 2147483647 h 3492"/>
                <a:gd name="T16" fmla="*/ 2147483647 w 1432"/>
                <a:gd name="T17" fmla="*/ 2147483647 h 3492"/>
                <a:gd name="T18" fmla="*/ 2147483647 w 1432"/>
                <a:gd name="T19" fmla="*/ 2147483647 h 3492"/>
                <a:gd name="T20" fmla="*/ 2147483647 w 1432"/>
                <a:gd name="T21" fmla="*/ 2147483647 h 3492"/>
                <a:gd name="T22" fmla="*/ 2147483647 w 1432"/>
                <a:gd name="T23" fmla="*/ 2147483647 h 3492"/>
                <a:gd name="T24" fmla="*/ 2147483647 w 1432"/>
                <a:gd name="T25" fmla="*/ 2147483647 h 3492"/>
                <a:gd name="T26" fmla="*/ 2147483647 w 1432"/>
                <a:gd name="T27" fmla="*/ 2147483647 h 3492"/>
                <a:gd name="T28" fmla="*/ 2147483647 w 1432"/>
                <a:gd name="T29" fmla="*/ 2147483647 h 3492"/>
                <a:gd name="T30" fmla="*/ 2147483647 w 1432"/>
                <a:gd name="T31" fmla="*/ 2147483647 h 3492"/>
                <a:gd name="T32" fmla="*/ 2147483647 w 1432"/>
                <a:gd name="T33" fmla="*/ 2147483647 h 3492"/>
                <a:gd name="T34" fmla="*/ 2147483647 w 1432"/>
                <a:gd name="T35" fmla="*/ 2147483647 h 3492"/>
                <a:gd name="T36" fmla="*/ 2147483647 w 1432"/>
                <a:gd name="T37" fmla="*/ 2147483647 h 3492"/>
                <a:gd name="T38" fmla="*/ 2147483647 w 1432"/>
                <a:gd name="T39" fmla="*/ 2147483647 h 3492"/>
                <a:gd name="T40" fmla="*/ 2147483647 w 1432"/>
                <a:gd name="T41" fmla="*/ 2147483647 h 3492"/>
                <a:gd name="T42" fmla="*/ 2147483647 w 1432"/>
                <a:gd name="T43" fmla="*/ 2147483647 h 3492"/>
                <a:gd name="T44" fmla="*/ 2147483647 w 1432"/>
                <a:gd name="T45" fmla="*/ 2147483647 h 3492"/>
                <a:gd name="T46" fmla="*/ 2147483647 w 1432"/>
                <a:gd name="T47" fmla="*/ 2147483647 h 3492"/>
                <a:gd name="T48" fmla="*/ 2147483647 w 1432"/>
                <a:gd name="T49" fmla="*/ 2147483647 h 3492"/>
                <a:gd name="T50" fmla="*/ 2147483647 w 1432"/>
                <a:gd name="T51" fmla="*/ 2147483647 h 3492"/>
                <a:gd name="T52" fmla="*/ 2147483647 w 1432"/>
                <a:gd name="T53" fmla="*/ 2147483647 h 3492"/>
                <a:gd name="T54" fmla="*/ 2147483647 w 1432"/>
                <a:gd name="T55" fmla="*/ 2147483647 h 3492"/>
                <a:gd name="T56" fmla="*/ 2147483647 w 1432"/>
                <a:gd name="T57" fmla="*/ 2147483647 h 3492"/>
                <a:gd name="T58" fmla="*/ 2147483647 w 1432"/>
                <a:gd name="T59" fmla="*/ 2147483647 h 3492"/>
                <a:gd name="T60" fmla="*/ 2147483647 w 1432"/>
                <a:gd name="T61" fmla="*/ 2147483647 h 3492"/>
                <a:gd name="T62" fmla="*/ 2147483647 w 1432"/>
                <a:gd name="T63" fmla="*/ 2147483647 h 3492"/>
                <a:gd name="T64" fmla="*/ 2147483647 w 1432"/>
                <a:gd name="T65" fmla="*/ 2147483647 h 3492"/>
                <a:gd name="T66" fmla="*/ 2147483647 w 1432"/>
                <a:gd name="T67" fmla="*/ 2147483647 h 3492"/>
                <a:gd name="T68" fmla="*/ 0 w 1432"/>
                <a:gd name="T69" fmla="*/ 0 h 34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432" h="3492">
                  <a:moveTo>
                    <a:pt x="0" y="0"/>
                  </a:moveTo>
                  <a:lnTo>
                    <a:pt x="1432" y="0"/>
                  </a:lnTo>
                  <a:lnTo>
                    <a:pt x="1432" y="3492"/>
                  </a:lnTo>
                  <a:lnTo>
                    <a:pt x="1419" y="3252"/>
                  </a:lnTo>
                  <a:lnTo>
                    <a:pt x="1406" y="3024"/>
                  </a:lnTo>
                  <a:lnTo>
                    <a:pt x="1393" y="2807"/>
                  </a:lnTo>
                  <a:lnTo>
                    <a:pt x="1379" y="2601"/>
                  </a:lnTo>
                  <a:lnTo>
                    <a:pt x="1364" y="2407"/>
                  </a:lnTo>
                  <a:lnTo>
                    <a:pt x="1348" y="2222"/>
                  </a:lnTo>
                  <a:lnTo>
                    <a:pt x="1330" y="2047"/>
                  </a:lnTo>
                  <a:lnTo>
                    <a:pt x="1311" y="1881"/>
                  </a:lnTo>
                  <a:lnTo>
                    <a:pt x="1291" y="1726"/>
                  </a:lnTo>
                  <a:lnTo>
                    <a:pt x="1268" y="1580"/>
                  </a:lnTo>
                  <a:lnTo>
                    <a:pt x="1245" y="1442"/>
                  </a:lnTo>
                  <a:lnTo>
                    <a:pt x="1218" y="1313"/>
                  </a:lnTo>
                  <a:lnTo>
                    <a:pt x="1190" y="1192"/>
                  </a:lnTo>
                  <a:lnTo>
                    <a:pt x="1158" y="1078"/>
                  </a:lnTo>
                  <a:lnTo>
                    <a:pt x="1125" y="973"/>
                  </a:lnTo>
                  <a:lnTo>
                    <a:pt x="1089" y="873"/>
                  </a:lnTo>
                  <a:lnTo>
                    <a:pt x="1049" y="781"/>
                  </a:lnTo>
                  <a:lnTo>
                    <a:pt x="1007" y="696"/>
                  </a:lnTo>
                  <a:lnTo>
                    <a:pt x="962" y="617"/>
                  </a:lnTo>
                  <a:lnTo>
                    <a:pt x="913" y="544"/>
                  </a:lnTo>
                  <a:lnTo>
                    <a:pt x="860" y="475"/>
                  </a:lnTo>
                  <a:lnTo>
                    <a:pt x="804" y="413"/>
                  </a:lnTo>
                  <a:lnTo>
                    <a:pt x="744" y="354"/>
                  </a:lnTo>
                  <a:lnTo>
                    <a:pt x="680" y="301"/>
                  </a:lnTo>
                  <a:lnTo>
                    <a:pt x="611" y="252"/>
                  </a:lnTo>
                  <a:lnTo>
                    <a:pt x="539" y="206"/>
                  </a:lnTo>
                  <a:lnTo>
                    <a:pt x="461" y="165"/>
                  </a:lnTo>
                  <a:lnTo>
                    <a:pt x="379" y="128"/>
                  </a:lnTo>
                  <a:lnTo>
                    <a:pt x="292" y="92"/>
                  </a:lnTo>
                  <a:lnTo>
                    <a:pt x="200" y="59"/>
                  </a:lnTo>
                  <a:lnTo>
                    <a:pt x="10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3733800" y="5715000"/>
              <a:ext cx="5029201" cy="762000"/>
            </a:xfrm>
            <a:custGeom>
              <a:avLst/>
              <a:gdLst/>
              <a:ahLst/>
              <a:cxnLst>
                <a:cxn ang="0">
                  <a:pos x="17264" y="180"/>
                </a:cxn>
                <a:cxn ang="0">
                  <a:pos x="16706" y="689"/>
                </a:cxn>
                <a:cxn ang="0">
                  <a:pos x="15959" y="1141"/>
                </a:cxn>
                <a:cxn ang="0">
                  <a:pos x="15050" y="1535"/>
                </a:cxn>
                <a:cxn ang="0">
                  <a:pos x="14003" y="1871"/>
                </a:cxn>
                <a:cxn ang="0">
                  <a:pos x="12844" y="2151"/>
                </a:cxn>
                <a:cxn ang="0">
                  <a:pos x="11599" y="2374"/>
                </a:cxn>
                <a:cxn ang="0">
                  <a:pos x="10294" y="2540"/>
                </a:cxn>
                <a:cxn ang="0">
                  <a:pos x="8951" y="2649"/>
                </a:cxn>
                <a:cxn ang="0">
                  <a:pos x="7599" y="2704"/>
                </a:cxn>
                <a:cxn ang="0">
                  <a:pos x="6264" y="2702"/>
                </a:cxn>
                <a:cxn ang="0">
                  <a:pos x="4968" y="2645"/>
                </a:cxn>
                <a:cxn ang="0">
                  <a:pos x="3740" y="2534"/>
                </a:cxn>
                <a:cxn ang="0">
                  <a:pos x="2603" y="2367"/>
                </a:cxn>
                <a:cxn ang="0">
                  <a:pos x="1584" y="2147"/>
                </a:cxn>
                <a:cxn ang="0">
                  <a:pos x="708" y="1871"/>
                </a:cxn>
                <a:cxn ang="0">
                  <a:pos x="0" y="1543"/>
                </a:cxn>
                <a:cxn ang="0">
                  <a:pos x="341" y="1635"/>
                </a:cxn>
                <a:cxn ang="0">
                  <a:pos x="1155" y="1920"/>
                </a:cxn>
                <a:cxn ang="0">
                  <a:pos x="2121" y="2151"/>
                </a:cxn>
                <a:cxn ang="0">
                  <a:pos x="3215" y="2331"/>
                </a:cxn>
                <a:cxn ang="0">
                  <a:pos x="4413" y="2457"/>
                </a:cxn>
                <a:cxn ang="0">
                  <a:pos x="5686" y="2531"/>
                </a:cxn>
                <a:cxn ang="0">
                  <a:pos x="7011" y="2550"/>
                </a:cxn>
                <a:cxn ang="0">
                  <a:pos x="8361" y="2515"/>
                </a:cxn>
                <a:cxn ang="0">
                  <a:pos x="9712" y="2426"/>
                </a:cxn>
                <a:cxn ang="0">
                  <a:pos x="11037" y="2283"/>
                </a:cxn>
                <a:cxn ang="0">
                  <a:pos x="12311" y="2084"/>
                </a:cxn>
                <a:cxn ang="0">
                  <a:pos x="13509" y="1831"/>
                </a:cxn>
                <a:cxn ang="0">
                  <a:pos x="14604" y="1522"/>
                </a:cxn>
                <a:cxn ang="0">
                  <a:pos x="15571" y="1158"/>
                </a:cxn>
                <a:cxn ang="0">
                  <a:pos x="16386" y="737"/>
                </a:cxn>
                <a:cxn ang="0">
                  <a:pos x="17021" y="260"/>
                </a:cxn>
              </a:cxnLst>
              <a:rect l="0" t="0" r="r" b="b"/>
              <a:pathLst>
                <a:path w="17264" h="2710">
                  <a:moveTo>
                    <a:pt x="17264" y="0"/>
                  </a:moveTo>
                  <a:lnTo>
                    <a:pt x="17264" y="180"/>
                  </a:lnTo>
                  <a:lnTo>
                    <a:pt x="17010" y="442"/>
                  </a:lnTo>
                  <a:lnTo>
                    <a:pt x="16706" y="689"/>
                  </a:lnTo>
                  <a:lnTo>
                    <a:pt x="16354" y="923"/>
                  </a:lnTo>
                  <a:lnTo>
                    <a:pt x="15959" y="1141"/>
                  </a:lnTo>
                  <a:lnTo>
                    <a:pt x="15524" y="1345"/>
                  </a:lnTo>
                  <a:lnTo>
                    <a:pt x="15050" y="1535"/>
                  </a:lnTo>
                  <a:lnTo>
                    <a:pt x="14543" y="1710"/>
                  </a:lnTo>
                  <a:lnTo>
                    <a:pt x="14003" y="1871"/>
                  </a:lnTo>
                  <a:lnTo>
                    <a:pt x="13437" y="2018"/>
                  </a:lnTo>
                  <a:lnTo>
                    <a:pt x="12844" y="2151"/>
                  </a:lnTo>
                  <a:lnTo>
                    <a:pt x="12232" y="2269"/>
                  </a:lnTo>
                  <a:lnTo>
                    <a:pt x="11599" y="2374"/>
                  </a:lnTo>
                  <a:lnTo>
                    <a:pt x="10952" y="2464"/>
                  </a:lnTo>
                  <a:lnTo>
                    <a:pt x="10294" y="2540"/>
                  </a:lnTo>
                  <a:lnTo>
                    <a:pt x="9625" y="2602"/>
                  </a:lnTo>
                  <a:lnTo>
                    <a:pt x="8951" y="2649"/>
                  </a:lnTo>
                  <a:lnTo>
                    <a:pt x="8275" y="2684"/>
                  </a:lnTo>
                  <a:lnTo>
                    <a:pt x="7599" y="2704"/>
                  </a:lnTo>
                  <a:lnTo>
                    <a:pt x="6928" y="2710"/>
                  </a:lnTo>
                  <a:lnTo>
                    <a:pt x="6264" y="2702"/>
                  </a:lnTo>
                  <a:lnTo>
                    <a:pt x="5609" y="2681"/>
                  </a:lnTo>
                  <a:lnTo>
                    <a:pt x="4968" y="2645"/>
                  </a:lnTo>
                  <a:lnTo>
                    <a:pt x="4344" y="2597"/>
                  </a:lnTo>
                  <a:lnTo>
                    <a:pt x="3740" y="2534"/>
                  </a:lnTo>
                  <a:lnTo>
                    <a:pt x="3158" y="2457"/>
                  </a:lnTo>
                  <a:lnTo>
                    <a:pt x="2603" y="2367"/>
                  </a:lnTo>
                  <a:lnTo>
                    <a:pt x="2077" y="2264"/>
                  </a:lnTo>
                  <a:lnTo>
                    <a:pt x="1584" y="2147"/>
                  </a:lnTo>
                  <a:lnTo>
                    <a:pt x="1126" y="2016"/>
                  </a:lnTo>
                  <a:lnTo>
                    <a:pt x="708" y="1871"/>
                  </a:lnTo>
                  <a:lnTo>
                    <a:pt x="331" y="1714"/>
                  </a:lnTo>
                  <a:lnTo>
                    <a:pt x="0" y="1543"/>
                  </a:lnTo>
                  <a:lnTo>
                    <a:pt x="0" y="1474"/>
                  </a:lnTo>
                  <a:lnTo>
                    <a:pt x="341" y="1635"/>
                  </a:lnTo>
                  <a:lnTo>
                    <a:pt x="727" y="1784"/>
                  </a:lnTo>
                  <a:lnTo>
                    <a:pt x="1155" y="1920"/>
                  </a:lnTo>
                  <a:lnTo>
                    <a:pt x="1621" y="2042"/>
                  </a:lnTo>
                  <a:lnTo>
                    <a:pt x="2121" y="2151"/>
                  </a:lnTo>
                  <a:lnTo>
                    <a:pt x="2654" y="2249"/>
                  </a:lnTo>
                  <a:lnTo>
                    <a:pt x="3215" y="2331"/>
                  </a:lnTo>
                  <a:lnTo>
                    <a:pt x="3803" y="2401"/>
                  </a:lnTo>
                  <a:lnTo>
                    <a:pt x="4413" y="2457"/>
                  </a:lnTo>
                  <a:lnTo>
                    <a:pt x="5041" y="2500"/>
                  </a:lnTo>
                  <a:lnTo>
                    <a:pt x="5686" y="2531"/>
                  </a:lnTo>
                  <a:lnTo>
                    <a:pt x="6343" y="2547"/>
                  </a:lnTo>
                  <a:lnTo>
                    <a:pt x="7011" y="2550"/>
                  </a:lnTo>
                  <a:lnTo>
                    <a:pt x="7685" y="2539"/>
                  </a:lnTo>
                  <a:lnTo>
                    <a:pt x="8361" y="2515"/>
                  </a:lnTo>
                  <a:lnTo>
                    <a:pt x="9039" y="2478"/>
                  </a:lnTo>
                  <a:lnTo>
                    <a:pt x="9712" y="2426"/>
                  </a:lnTo>
                  <a:lnTo>
                    <a:pt x="10379" y="2361"/>
                  </a:lnTo>
                  <a:lnTo>
                    <a:pt x="11037" y="2283"/>
                  </a:lnTo>
                  <a:lnTo>
                    <a:pt x="11682" y="2190"/>
                  </a:lnTo>
                  <a:lnTo>
                    <a:pt x="12311" y="2084"/>
                  </a:lnTo>
                  <a:lnTo>
                    <a:pt x="12921" y="1964"/>
                  </a:lnTo>
                  <a:lnTo>
                    <a:pt x="13509" y="1831"/>
                  </a:lnTo>
                  <a:lnTo>
                    <a:pt x="14070" y="1683"/>
                  </a:lnTo>
                  <a:lnTo>
                    <a:pt x="14604" y="1522"/>
                  </a:lnTo>
                  <a:lnTo>
                    <a:pt x="15105" y="1347"/>
                  </a:lnTo>
                  <a:lnTo>
                    <a:pt x="15571" y="1158"/>
                  </a:lnTo>
                  <a:lnTo>
                    <a:pt x="15999" y="954"/>
                  </a:lnTo>
                  <a:lnTo>
                    <a:pt x="16386" y="737"/>
                  </a:lnTo>
                  <a:lnTo>
                    <a:pt x="16728" y="506"/>
                  </a:lnTo>
                  <a:lnTo>
                    <a:pt x="17021" y="260"/>
                  </a:lnTo>
                  <a:lnTo>
                    <a:pt x="1726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accent2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0" y="2854327"/>
            <a:ext cx="3581400" cy="4003675"/>
            <a:chOff x="0" y="2533588"/>
            <a:chExt cx="8022336" cy="8966516"/>
          </a:xfrm>
        </p:grpSpPr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0" y="2533588"/>
              <a:ext cx="4128517" cy="25136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0" y="4979648"/>
              <a:ext cx="3182621" cy="6520456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0" y="3372643"/>
              <a:ext cx="2894584" cy="2154524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1504189" y="5587609"/>
              <a:ext cx="6518147" cy="5912495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1155701" y="5800928"/>
              <a:ext cx="3420872" cy="5699176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</p:grpSp>
      <p:pic>
        <p:nvPicPr>
          <p:cNvPr id="14" name="圖片 17" descr="教育部LOGO.jpg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276475"/>
            <a:ext cx="29527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18" descr="教育部體育署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7" r="4182" b="15637"/>
          <a:stretch>
            <a:fillRect/>
          </a:stretch>
        </p:blipFill>
        <p:spPr bwMode="auto">
          <a:xfrm>
            <a:off x="6734176" y="6427788"/>
            <a:ext cx="24098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10"/>
            <a:ext cx="8229600" cy="452596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0" name="標題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fld id="{583945B1-C047-45E4-9316-4EB77234EF15}" type="datetimeFigureOut">
              <a:rPr lang="zh-TW" altLang="en-US" smtClean="0"/>
              <a:t>2018/8/17</a:t>
            </a:fld>
            <a:endParaRPr lang="zh-TW" alt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0"/>
            </a:lvl1pPr>
          </a:lstStyle>
          <a:p>
            <a:fld id="{C9D567A3-5C96-4A72-9BC8-87593BCFCF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8495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1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9144001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7543801" y="0"/>
              <a:ext cx="1600200" cy="2209800"/>
            </a:xfrm>
            <a:custGeom>
              <a:avLst/>
              <a:gdLst>
                <a:gd name="T0" fmla="*/ 0 w 1432"/>
                <a:gd name="T1" fmla="*/ 0 h 3492"/>
                <a:gd name="T2" fmla="*/ 2147483647 w 1432"/>
                <a:gd name="T3" fmla="*/ 0 h 3492"/>
                <a:gd name="T4" fmla="*/ 2147483647 w 1432"/>
                <a:gd name="T5" fmla="*/ 2147483647 h 3492"/>
                <a:gd name="T6" fmla="*/ 2147483647 w 1432"/>
                <a:gd name="T7" fmla="*/ 2147483647 h 3492"/>
                <a:gd name="T8" fmla="*/ 2147483647 w 1432"/>
                <a:gd name="T9" fmla="*/ 2147483647 h 3492"/>
                <a:gd name="T10" fmla="*/ 2147483647 w 1432"/>
                <a:gd name="T11" fmla="*/ 2147483647 h 3492"/>
                <a:gd name="T12" fmla="*/ 2147483647 w 1432"/>
                <a:gd name="T13" fmla="*/ 2147483647 h 3492"/>
                <a:gd name="T14" fmla="*/ 2147483647 w 1432"/>
                <a:gd name="T15" fmla="*/ 2147483647 h 3492"/>
                <a:gd name="T16" fmla="*/ 2147483647 w 1432"/>
                <a:gd name="T17" fmla="*/ 2147483647 h 3492"/>
                <a:gd name="T18" fmla="*/ 2147483647 w 1432"/>
                <a:gd name="T19" fmla="*/ 2147483647 h 3492"/>
                <a:gd name="T20" fmla="*/ 2147483647 w 1432"/>
                <a:gd name="T21" fmla="*/ 2147483647 h 3492"/>
                <a:gd name="T22" fmla="*/ 2147483647 w 1432"/>
                <a:gd name="T23" fmla="*/ 2147483647 h 3492"/>
                <a:gd name="T24" fmla="*/ 2147483647 w 1432"/>
                <a:gd name="T25" fmla="*/ 2147483647 h 3492"/>
                <a:gd name="T26" fmla="*/ 2147483647 w 1432"/>
                <a:gd name="T27" fmla="*/ 2147483647 h 3492"/>
                <a:gd name="T28" fmla="*/ 2147483647 w 1432"/>
                <a:gd name="T29" fmla="*/ 2147483647 h 3492"/>
                <a:gd name="T30" fmla="*/ 2147483647 w 1432"/>
                <a:gd name="T31" fmla="*/ 2147483647 h 3492"/>
                <a:gd name="T32" fmla="*/ 2147483647 w 1432"/>
                <a:gd name="T33" fmla="*/ 2147483647 h 3492"/>
                <a:gd name="T34" fmla="*/ 2147483647 w 1432"/>
                <a:gd name="T35" fmla="*/ 2147483647 h 3492"/>
                <a:gd name="T36" fmla="*/ 2147483647 w 1432"/>
                <a:gd name="T37" fmla="*/ 2147483647 h 3492"/>
                <a:gd name="T38" fmla="*/ 2147483647 w 1432"/>
                <a:gd name="T39" fmla="*/ 2147483647 h 3492"/>
                <a:gd name="T40" fmla="*/ 2147483647 w 1432"/>
                <a:gd name="T41" fmla="*/ 2147483647 h 3492"/>
                <a:gd name="T42" fmla="*/ 2147483647 w 1432"/>
                <a:gd name="T43" fmla="*/ 2147483647 h 3492"/>
                <a:gd name="T44" fmla="*/ 2147483647 w 1432"/>
                <a:gd name="T45" fmla="*/ 2147483647 h 3492"/>
                <a:gd name="T46" fmla="*/ 2147483647 w 1432"/>
                <a:gd name="T47" fmla="*/ 2147483647 h 3492"/>
                <a:gd name="T48" fmla="*/ 2147483647 w 1432"/>
                <a:gd name="T49" fmla="*/ 2147483647 h 3492"/>
                <a:gd name="T50" fmla="*/ 2147483647 w 1432"/>
                <a:gd name="T51" fmla="*/ 2147483647 h 3492"/>
                <a:gd name="T52" fmla="*/ 2147483647 w 1432"/>
                <a:gd name="T53" fmla="*/ 2147483647 h 3492"/>
                <a:gd name="T54" fmla="*/ 2147483647 w 1432"/>
                <a:gd name="T55" fmla="*/ 2147483647 h 3492"/>
                <a:gd name="T56" fmla="*/ 2147483647 w 1432"/>
                <a:gd name="T57" fmla="*/ 2147483647 h 3492"/>
                <a:gd name="T58" fmla="*/ 2147483647 w 1432"/>
                <a:gd name="T59" fmla="*/ 2147483647 h 3492"/>
                <a:gd name="T60" fmla="*/ 2147483647 w 1432"/>
                <a:gd name="T61" fmla="*/ 2147483647 h 3492"/>
                <a:gd name="T62" fmla="*/ 2147483647 w 1432"/>
                <a:gd name="T63" fmla="*/ 2147483647 h 3492"/>
                <a:gd name="T64" fmla="*/ 2147483647 w 1432"/>
                <a:gd name="T65" fmla="*/ 2147483647 h 3492"/>
                <a:gd name="T66" fmla="*/ 2147483647 w 1432"/>
                <a:gd name="T67" fmla="*/ 2147483647 h 3492"/>
                <a:gd name="T68" fmla="*/ 0 w 1432"/>
                <a:gd name="T69" fmla="*/ 0 h 34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432" h="3492">
                  <a:moveTo>
                    <a:pt x="0" y="0"/>
                  </a:moveTo>
                  <a:lnTo>
                    <a:pt x="1432" y="0"/>
                  </a:lnTo>
                  <a:lnTo>
                    <a:pt x="1432" y="3492"/>
                  </a:lnTo>
                  <a:lnTo>
                    <a:pt x="1419" y="3252"/>
                  </a:lnTo>
                  <a:lnTo>
                    <a:pt x="1406" y="3024"/>
                  </a:lnTo>
                  <a:lnTo>
                    <a:pt x="1393" y="2807"/>
                  </a:lnTo>
                  <a:lnTo>
                    <a:pt x="1379" y="2601"/>
                  </a:lnTo>
                  <a:lnTo>
                    <a:pt x="1364" y="2407"/>
                  </a:lnTo>
                  <a:lnTo>
                    <a:pt x="1348" y="2222"/>
                  </a:lnTo>
                  <a:lnTo>
                    <a:pt x="1330" y="2047"/>
                  </a:lnTo>
                  <a:lnTo>
                    <a:pt x="1311" y="1881"/>
                  </a:lnTo>
                  <a:lnTo>
                    <a:pt x="1291" y="1726"/>
                  </a:lnTo>
                  <a:lnTo>
                    <a:pt x="1268" y="1580"/>
                  </a:lnTo>
                  <a:lnTo>
                    <a:pt x="1245" y="1442"/>
                  </a:lnTo>
                  <a:lnTo>
                    <a:pt x="1218" y="1313"/>
                  </a:lnTo>
                  <a:lnTo>
                    <a:pt x="1190" y="1192"/>
                  </a:lnTo>
                  <a:lnTo>
                    <a:pt x="1158" y="1078"/>
                  </a:lnTo>
                  <a:lnTo>
                    <a:pt x="1125" y="973"/>
                  </a:lnTo>
                  <a:lnTo>
                    <a:pt x="1089" y="873"/>
                  </a:lnTo>
                  <a:lnTo>
                    <a:pt x="1049" y="781"/>
                  </a:lnTo>
                  <a:lnTo>
                    <a:pt x="1007" y="696"/>
                  </a:lnTo>
                  <a:lnTo>
                    <a:pt x="962" y="617"/>
                  </a:lnTo>
                  <a:lnTo>
                    <a:pt x="913" y="544"/>
                  </a:lnTo>
                  <a:lnTo>
                    <a:pt x="860" y="475"/>
                  </a:lnTo>
                  <a:lnTo>
                    <a:pt x="804" y="413"/>
                  </a:lnTo>
                  <a:lnTo>
                    <a:pt x="744" y="354"/>
                  </a:lnTo>
                  <a:lnTo>
                    <a:pt x="680" y="301"/>
                  </a:lnTo>
                  <a:lnTo>
                    <a:pt x="611" y="252"/>
                  </a:lnTo>
                  <a:lnTo>
                    <a:pt x="539" y="206"/>
                  </a:lnTo>
                  <a:lnTo>
                    <a:pt x="461" y="165"/>
                  </a:lnTo>
                  <a:lnTo>
                    <a:pt x="379" y="128"/>
                  </a:lnTo>
                  <a:lnTo>
                    <a:pt x="292" y="92"/>
                  </a:lnTo>
                  <a:lnTo>
                    <a:pt x="200" y="59"/>
                  </a:lnTo>
                  <a:lnTo>
                    <a:pt x="10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3733800" y="5715000"/>
              <a:ext cx="5029201" cy="762000"/>
            </a:xfrm>
            <a:custGeom>
              <a:avLst/>
              <a:gdLst/>
              <a:ahLst/>
              <a:cxnLst>
                <a:cxn ang="0">
                  <a:pos x="17264" y="180"/>
                </a:cxn>
                <a:cxn ang="0">
                  <a:pos x="16706" y="689"/>
                </a:cxn>
                <a:cxn ang="0">
                  <a:pos x="15959" y="1141"/>
                </a:cxn>
                <a:cxn ang="0">
                  <a:pos x="15050" y="1535"/>
                </a:cxn>
                <a:cxn ang="0">
                  <a:pos x="14003" y="1871"/>
                </a:cxn>
                <a:cxn ang="0">
                  <a:pos x="12844" y="2151"/>
                </a:cxn>
                <a:cxn ang="0">
                  <a:pos x="11599" y="2374"/>
                </a:cxn>
                <a:cxn ang="0">
                  <a:pos x="10294" y="2540"/>
                </a:cxn>
                <a:cxn ang="0">
                  <a:pos x="8951" y="2649"/>
                </a:cxn>
                <a:cxn ang="0">
                  <a:pos x="7599" y="2704"/>
                </a:cxn>
                <a:cxn ang="0">
                  <a:pos x="6264" y="2702"/>
                </a:cxn>
                <a:cxn ang="0">
                  <a:pos x="4968" y="2645"/>
                </a:cxn>
                <a:cxn ang="0">
                  <a:pos x="3740" y="2534"/>
                </a:cxn>
                <a:cxn ang="0">
                  <a:pos x="2603" y="2367"/>
                </a:cxn>
                <a:cxn ang="0">
                  <a:pos x="1584" y="2147"/>
                </a:cxn>
                <a:cxn ang="0">
                  <a:pos x="708" y="1871"/>
                </a:cxn>
                <a:cxn ang="0">
                  <a:pos x="0" y="1543"/>
                </a:cxn>
                <a:cxn ang="0">
                  <a:pos x="341" y="1635"/>
                </a:cxn>
                <a:cxn ang="0">
                  <a:pos x="1155" y="1920"/>
                </a:cxn>
                <a:cxn ang="0">
                  <a:pos x="2121" y="2151"/>
                </a:cxn>
                <a:cxn ang="0">
                  <a:pos x="3215" y="2331"/>
                </a:cxn>
                <a:cxn ang="0">
                  <a:pos x="4413" y="2457"/>
                </a:cxn>
                <a:cxn ang="0">
                  <a:pos x="5686" y="2531"/>
                </a:cxn>
                <a:cxn ang="0">
                  <a:pos x="7011" y="2550"/>
                </a:cxn>
                <a:cxn ang="0">
                  <a:pos x="8361" y="2515"/>
                </a:cxn>
                <a:cxn ang="0">
                  <a:pos x="9712" y="2426"/>
                </a:cxn>
                <a:cxn ang="0">
                  <a:pos x="11037" y="2283"/>
                </a:cxn>
                <a:cxn ang="0">
                  <a:pos x="12311" y="2084"/>
                </a:cxn>
                <a:cxn ang="0">
                  <a:pos x="13509" y="1831"/>
                </a:cxn>
                <a:cxn ang="0">
                  <a:pos x="14604" y="1522"/>
                </a:cxn>
                <a:cxn ang="0">
                  <a:pos x="15571" y="1158"/>
                </a:cxn>
                <a:cxn ang="0">
                  <a:pos x="16386" y="737"/>
                </a:cxn>
                <a:cxn ang="0">
                  <a:pos x="17021" y="260"/>
                </a:cxn>
              </a:cxnLst>
              <a:rect l="0" t="0" r="r" b="b"/>
              <a:pathLst>
                <a:path w="17264" h="2710">
                  <a:moveTo>
                    <a:pt x="17264" y="0"/>
                  </a:moveTo>
                  <a:lnTo>
                    <a:pt x="17264" y="180"/>
                  </a:lnTo>
                  <a:lnTo>
                    <a:pt x="17010" y="442"/>
                  </a:lnTo>
                  <a:lnTo>
                    <a:pt x="16706" y="689"/>
                  </a:lnTo>
                  <a:lnTo>
                    <a:pt x="16354" y="923"/>
                  </a:lnTo>
                  <a:lnTo>
                    <a:pt x="15959" y="1141"/>
                  </a:lnTo>
                  <a:lnTo>
                    <a:pt x="15524" y="1345"/>
                  </a:lnTo>
                  <a:lnTo>
                    <a:pt x="15050" y="1535"/>
                  </a:lnTo>
                  <a:lnTo>
                    <a:pt x="14543" y="1710"/>
                  </a:lnTo>
                  <a:lnTo>
                    <a:pt x="14003" y="1871"/>
                  </a:lnTo>
                  <a:lnTo>
                    <a:pt x="13437" y="2018"/>
                  </a:lnTo>
                  <a:lnTo>
                    <a:pt x="12844" y="2151"/>
                  </a:lnTo>
                  <a:lnTo>
                    <a:pt x="12232" y="2269"/>
                  </a:lnTo>
                  <a:lnTo>
                    <a:pt x="11599" y="2374"/>
                  </a:lnTo>
                  <a:lnTo>
                    <a:pt x="10952" y="2464"/>
                  </a:lnTo>
                  <a:lnTo>
                    <a:pt x="10294" y="2540"/>
                  </a:lnTo>
                  <a:lnTo>
                    <a:pt x="9625" y="2602"/>
                  </a:lnTo>
                  <a:lnTo>
                    <a:pt x="8951" y="2649"/>
                  </a:lnTo>
                  <a:lnTo>
                    <a:pt x="8275" y="2684"/>
                  </a:lnTo>
                  <a:lnTo>
                    <a:pt x="7599" y="2704"/>
                  </a:lnTo>
                  <a:lnTo>
                    <a:pt x="6928" y="2710"/>
                  </a:lnTo>
                  <a:lnTo>
                    <a:pt x="6264" y="2702"/>
                  </a:lnTo>
                  <a:lnTo>
                    <a:pt x="5609" y="2681"/>
                  </a:lnTo>
                  <a:lnTo>
                    <a:pt x="4968" y="2645"/>
                  </a:lnTo>
                  <a:lnTo>
                    <a:pt x="4344" y="2597"/>
                  </a:lnTo>
                  <a:lnTo>
                    <a:pt x="3740" y="2534"/>
                  </a:lnTo>
                  <a:lnTo>
                    <a:pt x="3158" y="2457"/>
                  </a:lnTo>
                  <a:lnTo>
                    <a:pt x="2603" y="2367"/>
                  </a:lnTo>
                  <a:lnTo>
                    <a:pt x="2077" y="2264"/>
                  </a:lnTo>
                  <a:lnTo>
                    <a:pt x="1584" y="2147"/>
                  </a:lnTo>
                  <a:lnTo>
                    <a:pt x="1126" y="2016"/>
                  </a:lnTo>
                  <a:lnTo>
                    <a:pt x="708" y="1871"/>
                  </a:lnTo>
                  <a:lnTo>
                    <a:pt x="331" y="1714"/>
                  </a:lnTo>
                  <a:lnTo>
                    <a:pt x="0" y="1543"/>
                  </a:lnTo>
                  <a:lnTo>
                    <a:pt x="0" y="1474"/>
                  </a:lnTo>
                  <a:lnTo>
                    <a:pt x="341" y="1635"/>
                  </a:lnTo>
                  <a:lnTo>
                    <a:pt x="727" y="1784"/>
                  </a:lnTo>
                  <a:lnTo>
                    <a:pt x="1155" y="1920"/>
                  </a:lnTo>
                  <a:lnTo>
                    <a:pt x="1621" y="2042"/>
                  </a:lnTo>
                  <a:lnTo>
                    <a:pt x="2121" y="2151"/>
                  </a:lnTo>
                  <a:lnTo>
                    <a:pt x="2654" y="2249"/>
                  </a:lnTo>
                  <a:lnTo>
                    <a:pt x="3215" y="2331"/>
                  </a:lnTo>
                  <a:lnTo>
                    <a:pt x="3803" y="2401"/>
                  </a:lnTo>
                  <a:lnTo>
                    <a:pt x="4413" y="2457"/>
                  </a:lnTo>
                  <a:lnTo>
                    <a:pt x="5041" y="2500"/>
                  </a:lnTo>
                  <a:lnTo>
                    <a:pt x="5686" y="2531"/>
                  </a:lnTo>
                  <a:lnTo>
                    <a:pt x="6343" y="2547"/>
                  </a:lnTo>
                  <a:lnTo>
                    <a:pt x="7011" y="2550"/>
                  </a:lnTo>
                  <a:lnTo>
                    <a:pt x="7685" y="2539"/>
                  </a:lnTo>
                  <a:lnTo>
                    <a:pt x="8361" y="2515"/>
                  </a:lnTo>
                  <a:lnTo>
                    <a:pt x="9039" y="2478"/>
                  </a:lnTo>
                  <a:lnTo>
                    <a:pt x="9712" y="2426"/>
                  </a:lnTo>
                  <a:lnTo>
                    <a:pt x="10379" y="2361"/>
                  </a:lnTo>
                  <a:lnTo>
                    <a:pt x="11037" y="2283"/>
                  </a:lnTo>
                  <a:lnTo>
                    <a:pt x="11682" y="2190"/>
                  </a:lnTo>
                  <a:lnTo>
                    <a:pt x="12311" y="2084"/>
                  </a:lnTo>
                  <a:lnTo>
                    <a:pt x="12921" y="1964"/>
                  </a:lnTo>
                  <a:lnTo>
                    <a:pt x="13509" y="1831"/>
                  </a:lnTo>
                  <a:lnTo>
                    <a:pt x="14070" y="1683"/>
                  </a:lnTo>
                  <a:lnTo>
                    <a:pt x="14604" y="1522"/>
                  </a:lnTo>
                  <a:lnTo>
                    <a:pt x="15105" y="1347"/>
                  </a:lnTo>
                  <a:lnTo>
                    <a:pt x="15571" y="1158"/>
                  </a:lnTo>
                  <a:lnTo>
                    <a:pt x="15999" y="954"/>
                  </a:lnTo>
                  <a:lnTo>
                    <a:pt x="16386" y="737"/>
                  </a:lnTo>
                  <a:lnTo>
                    <a:pt x="16728" y="506"/>
                  </a:lnTo>
                  <a:lnTo>
                    <a:pt x="17021" y="260"/>
                  </a:lnTo>
                  <a:lnTo>
                    <a:pt x="1726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accent2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0" y="2854327"/>
            <a:ext cx="3581400" cy="4003675"/>
            <a:chOff x="0" y="2533588"/>
            <a:chExt cx="8022336" cy="8966516"/>
          </a:xfrm>
        </p:grpSpPr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0" y="2533588"/>
              <a:ext cx="4128517" cy="25136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0" y="4979648"/>
              <a:ext cx="3182621" cy="6520456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0" y="3372643"/>
              <a:ext cx="2894584" cy="2154524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1504189" y="5587609"/>
              <a:ext cx="6518147" cy="5912495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1155701" y="5800928"/>
              <a:ext cx="3420872" cy="5699176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14" name="Rectangle 4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grpSp>
        <p:nvGrpSpPr>
          <p:cNvPr id="15" name="Group 43"/>
          <p:cNvGrpSpPr>
            <a:grpSpLocks/>
          </p:cNvGrpSpPr>
          <p:nvPr/>
        </p:nvGrpSpPr>
        <p:grpSpPr bwMode="auto">
          <a:xfrm>
            <a:off x="0" y="2268538"/>
            <a:ext cx="4191000" cy="4589462"/>
            <a:chOff x="-1" y="1600199"/>
            <a:chExt cx="4501019" cy="5257801"/>
          </a:xfrm>
        </p:grpSpPr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-1" y="1600199"/>
              <a:ext cx="4127640" cy="25152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-1" y="3580740"/>
              <a:ext cx="1600931" cy="3277260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8" name="Freeform 9"/>
            <p:cNvSpPr>
              <a:spLocks/>
            </p:cNvSpPr>
            <p:nvPr/>
          </p:nvSpPr>
          <p:spPr bwMode="auto">
            <a:xfrm>
              <a:off x="-1" y="2438610"/>
              <a:ext cx="2894974" cy="2153316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1224140" y="3886278"/>
              <a:ext cx="3276878" cy="2971722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876334" y="3993581"/>
              <a:ext cx="1720276" cy="2864419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21" name="Freeform 46"/>
          <p:cNvSpPr>
            <a:spLocks/>
          </p:cNvSpPr>
          <p:nvPr/>
        </p:nvSpPr>
        <p:spPr bwMode="auto">
          <a:xfrm>
            <a:off x="7543800" y="0"/>
            <a:ext cx="1600200" cy="2209800"/>
          </a:xfrm>
          <a:custGeom>
            <a:avLst/>
            <a:gdLst>
              <a:gd name="T0" fmla="*/ 0 w 1432"/>
              <a:gd name="T1" fmla="*/ 0 h 3492"/>
              <a:gd name="T2" fmla="*/ 2147483647 w 1432"/>
              <a:gd name="T3" fmla="*/ 0 h 3492"/>
              <a:gd name="T4" fmla="*/ 2147483647 w 1432"/>
              <a:gd name="T5" fmla="*/ 2147483647 h 3492"/>
              <a:gd name="T6" fmla="*/ 2147483647 w 1432"/>
              <a:gd name="T7" fmla="*/ 2147483647 h 3492"/>
              <a:gd name="T8" fmla="*/ 2147483647 w 1432"/>
              <a:gd name="T9" fmla="*/ 2147483647 h 3492"/>
              <a:gd name="T10" fmla="*/ 2147483647 w 1432"/>
              <a:gd name="T11" fmla="*/ 2147483647 h 3492"/>
              <a:gd name="T12" fmla="*/ 2147483647 w 1432"/>
              <a:gd name="T13" fmla="*/ 2147483647 h 3492"/>
              <a:gd name="T14" fmla="*/ 2147483647 w 1432"/>
              <a:gd name="T15" fmla="*/ 2147483647 h 3492"/>
              <a:gd name="T16" fmla="*/ 2147483647 w 1432"/>
              <a:gd name="T17" fmla="*/ 2147483647 h 3492"/>
              <a:gd name="T18" fmla="*/ 2147483647 w 1432"/>
              <a:gd name="T19" fmla="*/ 2147483647 h 3492"/>
              <a:gd name="T20" fmla="*/ 2147483647 w 1432"/>
              <a:gd name="T21" fmla="*/ 2147483647 h 3492"/>
              <a:gd name="T22" fmla="*/ 2147483647 w 1432"/>
              <a:gd name="T23" fmla="*/ 2147483647 h 3492"/>
              <a:gd name="T24" fmla="*/ 2147483647 w 1432"/>
              <a:gd name="T25" fmla="*/ 2147483647 h 3492"/>
              <a:gd name="T26" fmla="*/ 2147483647 w 1432"/>
              <a:gd name="T27" fmla="*/ 2147483647 h 3492"/>
              <a:gd name="T28" fmla="*/ 2147483647 w 1432"/>
              <a:gd name="T29" fmla="*/ 2147483647 h 3492"/>
              <a:gd name="T30" fmla="*/ 2147483647 w 1432"/>
              <a:gd name="T31" fmla="*/ 2147483647 h 3492"/>
              <a:gd name="T32" fmla="*/ 2147483647 w 1432"/>
              <a:gd name="T33" fmla="*/ 2147483647 h 3492"/>
              <a:gd name="T34" fmla="*/ 2147483647 w 1432"/>
              <a:gd name="T35" fmla="*/ 2147483647 h 3492"/>
              <a:gd name="T36" fmla="*/ 2147483647 w 1432"/>
              <a:gd name="T37" fmla="*/ 2147483647 h 3492"/>
              <a:gd name="T38" fmla="*/ 2147483647 w 1432"/>
              <a:gd name="T39" fmla="*/ 2147483647 h 3492"/>
              <a:gd name="T40" fmla="*/ 2147483647 w 1432"/>
              <a:gd name="T41" fmla="*/ 2147483647 h 3492"/>
              <a:gd name="T42" fmla="*/ 2147483647 w 1432"/>
              <a:gd name="T43" fmla="*/ 2147483647 h 3492"/>
              <a:gd name="T44" fmla="*/ 2147483647 w 1432"/>
              <a:gd name="T45" fmla="*/ 2147483647 h 3492"/>
              <a:gd name="T46" fmla="*/ 2147483647 w 1432"/>
              <a:gd name="T47" fmla="*/ 2147483647 h 3492"/>
              <a:gd name="T48" fmla="*/ 2147483647 w 1432"/>
              <a:gd name="T49" fmla="*/ 2147483647 h 3492"/>
              <a:gd name="T50" fmla="*/ 2147483647 w 1432"/>
              <a:gd name="T51" fmla="*/ 2147483647 h 3492"/>
              <a:gd name="T52" fmla="*/ 2147483647 w 1432"/>
              <a:gd name="T53" fmla="*/ 2147483647 h 3492"/>
              <a:gd name="T54" fmla="*/ 2147483647 w 1432"/>
              <a:gd name="T55" fmla="*/ 2147483647 h 3492"/>
              <a:gd name="T56" fmla="*/ 2147483647 w 1432"/>
              <a:gd name="T57" fmla="*/ 2147483647 h 3492"/>
              <a:gd name="T58" fmla="*/ 2147483647 w 1432"/>
              <a:gd name="T59" fmla="*/ 2147483647 h 3492"/>
              <a:gd name="T60" fmla="*/ 2147483647 w 1432"/>
              <a:gd name="T61" fmla="*/ 2147483647 h 3492"/>
              <a:gd name="T62" fmla="*/ 2147483647 w 1432"/>
              <a:gd name="T63" fmla="*/ 2147483647 h 3492"/>
              <a:gd name="T64" fmla="*/ 2147483647 w 1432"/>
              <a:gd name="T65" fmla="*/ 2147483647 h 3492"/>
              <a:gd name="T66" fmla="*/ 2147483647 w 1432"/>
              <a:gd name="T67" fmla="*/ 2147483647 h 3492"/>
              <a:gd name="T68" fmla="*/ 0 w 1432"/>
              <a:gd name="T69" fmla="*/ 0 h 349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432" h="3492">
                <a:moveTo>
                  <a:pt x="0" y="0"/>
                </a:moveTo>
                <a:lnTo>
                  <a:pt x="1432" y="0"/>
                </a:lnTo>
                <a:lnTo>
                  <a:pt x="1432" y="3492"/>
                </a:lnTo>
                <a:lnTo>
                  <a:pt x="1419" y="3252"/>
                </a:lnTo>
                <a:lnTo>
                  <a:pt x="1406" y="3024"/>
                </a:lnTo>
                <a:lnTo>
                  <a:pt x="1393" y="2807"/>
                </a:lnTo>
                <a:lnTo>
                  <a:pt x="1379" y="2601"/>
                </a:lnTo>
                <a:lnTo>
                  <a:pt x="1364" y="2407"/>
                </a:lnTo>
                <a:lnTo>
                  <a:pt x="1348" y="2222"/>
                </a:lnTo>
                <a:lnTo>
                  <a:pt x="1330" y="2047"/>
                </a:lnTo>
                <a:lnTo>
                  <a:pt x="1311" y="1881"/>
                </a:lnTo>
                <a:lnTo>
                  <a:pt x="1291" y="1726"/>
                </a:lnTo>
                <a:lnTo>
                  <a:pt x="1268" y="1580"/>
                </a:lnTo>
                <a:lnTo>
                  <a:pt x="1245" y="1442"/>
                </a:lnTo>
                <a:lnTo>
                  <a:pt x="1218" y="1313"/>
                </a:lnTo>
                <a:lnTo>
                  <a:pt x="1190" y="1192"/>
                </a:lnTo>
                <a:lnTo>
                  <a:pt x="1158" y="1078"/>
                </a:lnTo>
                <a:lnTo>
                  <a:pt x="1125" y="973"/>
                </a:lnTo>
                <a:lnTo>
                  <a:pt x="1089" y="873"/>
                </a:lnTo>
                <a:lnTo>
                  <a:pt x="1049" y="781"/>
                </a:lnTo>
                <a:lnTo>
                  <a:pt x="1007" y="696"/>
                </a:lnTo>
                <a:lnTo>
                  <a:pt x="962" y="617"/>
                </a:lnTo>
                <a:lnTo>
                  <a:pt x="913" y="544"/>
                </a:lnTo>
                <a:lnTo>
                  <a:pt x="860" y="475"/>
                </a:lnTo>
                <a:lnTo>
                  <a:pt x="804" y="413"/>
                </a:lnTo>
                <a:lnTo>
                  <a:pt x="744" y="354"/>
                </a:lnTo>
                <a:lnTo>
                  <a:pt x="680" y="301"/>
                </a:lnTo>
                <a:lnTo>
                  <a:pt x="611" y="252"/>
                </a:lnTo>
                <a:lnTo>
                  <a:pt x="539" y="206"/>
                </a:lnTo>
                <a:lnTo>
                  <a:pt x="461" y="165"/>
                </a:lnTo>
                <a:lnTo>
                  <a:pt x="379" y="128"/>
                </a:lnTo>
                <a:lnTo>
                  <a:pt x="292" y="92"/>
                </a:lnTo>
                <a:lnTo>
                  <a:pt x="200" y="59"/>
                </a:lnTo>
                <a:lnTo>
                  <a:pt x="103" y="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z="1350"/>
          </a:p>
        </p:txBody>
      </p:sp>
      <p:sp>
        <p:nvSpPr>
          <p:cNvPr id="22" name="Freeform 47"/>
          <p:cNvSpPr>
            <a:spLocks/>
          </p:cNvSpPr>
          <p:nvPr/>
        </p:nvSpPr>
        <p:spPr bwMode="auto">
          <a:xfrm>
            <a:off x="3733800" y="5715000"/>
            <a:ext cx="5029200" cy="762000"/>
          </a:xfrm>
          <a:custGeom>
            <a:avLst/>
            <a:gdLst/>
            <a:ahLst/>
            <a:cxnLst>
              <a:cxn ang="0">
                <a:pos x="17264" y="180"/>
              </a:cxn>
              <a:cxn ang="0">
                <a:pos x="16706" y="689"/>
              </a:cxn>
              <a:cxn ang="0">
                <a:pos x="15959" y="1141"/>
              </a:cxn>
              <a:cxn ang="0">
                <a:pos x="15050" y="1535"/>
              </a:cxn>
              <a:cxn ang="0">
                <a:pos x="14003" y="1871"/>
              </a:cxn>
              <a:cxn ang="0">
                <a:pos x="12844" y="2151"/>
              </a:cxn>
              <a:cxn ang="0">
                <a:pos x="11599" y="2374"/>
              </a:cxn>
              <a:cxn ang="0">
                <a:pos x="10294" y="2540"/>
              </a:cxn>
              <a:cxn ang="0">
                <a:pos x="8951" y="2649"/>
              </a:cxn>
              <a:cxn ang="0">
                <a:pos x="7599" y="2704"/>
              </a:cxn>
              <a:cxn ang="0">
                <a:pos x="6264" y="2702"/>
              </a:cxn>
              <a:cxn ang="0">
                <a:pos x="4968" y="2645"/>
              </a:cxn>
              <a:cxn ang="0">
                <a:pos x="3740" y="2534"/>
              </a:cxn>
              <a:cxn ang="0">
                <a:pos x="2603" y="2367"/>
              </a:cxn>
              <a:cxn ang="0">
                <a:pos x="1584" y="2147"/>
              </a:cxn>
              <a:cxn ang="0">
                <a:pos x="708" y="1871"/>
              </a:cxn>
              <a:cxn ang="0">
                <a:pos x="0" y="1543"/>
              </a:cxn>
              <a:cxn ang="0">
                <a:pos x="341" y="1635"/>
              </a:cxn>
              <a:cxn ang="0">
                <a:pos x="1155" y="1920"/>
              </a:cxn>
              <a:cxn ang="0">
                <a:pos x="2121" y="2151"/>
              </a:cxn>
              <a:cxn ang="0">
                <a:pos x="3215" y="2331"/>
              </a:cxn>
              <a:cxn ang="0">
                <a:pos x="4413" y="2457"/>
              </a:cxn>
              <a:cxn ang="0">
                <a:pos x="5686" y="2531"/>
              </a:cxn>
              <a:cxn ang="0">
                <a:pos x="7011" y="2550"/>
              </a:cxn>
              <a:cxn ang="0">
                <a:pos x="8361" y="2515"/>
              </a:cxn>
              <a:cxn ang="0">
                <a:pos x="9712" y="2426"/>
              </a:cxn>
              <a:cxn ang="0">
                <a:pos x="11037" y="2283"/>
              </a:cxn>
              <a:cxn ang="0">
                <a:pos x="12311" y="2084"/>
              </a:cxn>
              <a:cxn ang="0">
                <a:pos x="13509" y="1831"/>
              </a:cxn>
              <a:cxn ang="0">
                <a:pos x="14604" y="1522"/>
              </a:cxn>
              <a:cxn ang="0">
                <a:pos x="15571" y="1158"/>
              </a:cxn>
              <a:cxn ang="0">
                <a:pos x="16386" y="737"/>
              </a:cxn>
              <a:cxn ang="0">
                <a:pos x="17021" y="260"/>
              </a:cxn>
            </a:cxnLst>
            <a:rect l="0" t="0" r="r" b="b"/>
            <a:pathLst>
              <a:path w="17264" h="2710">
                <a:moveTo>
                  <a:pt x="17264" y="0"/>
                </a:moveTo>
                <a:lnTo>
                  <a:pt x="17264" y="180"/>
                </a:lnTo>
                <a:lnTo>
                  <a:pt x="17010" y="442"/>
                </a:lnTo>
                <a:lnTo>
                  <a:pt x="16706" y="689"/>
                </a:lnTo>
                <a:lnTo>
                  <a:pt x="16354" y="923"/>
                </a:lnTo>
                <a:lnTo>
                  <a:pt x="15959" y="1141"/>
                </a:lnTo>
                <a:lnTo>
                  <a:pt x="15524" y="1345"/>
                </a:lnTo>
                <a:lnTo>
                  <a:pt x="15050" y="1535"/>
                </a:lnTo>
                <a:lnTo>
                  <a:pt x="14543" y="1710"/>
                </a:lnTo>
                <a:lnTo>
                  <a:pt x="14003" y="1871"/>
                </a:lnTo>
                <a:lnTo>
                  <a:pt x="13437" y="2018"/>
                </a:lnTo>
                <a:lnTo>
                  <a:pt x="12844" y="2151"/>
                </a:lnTo>
                <a:lnTo>
                  <a:pt x="12232" y="2269"/>
                </a:lnTo>
                <a:lnTo>
                  <a:pt x="11599" y="2374"/>
                </a:lnTo>
                <a:lnTo>
                  <a:pt x="10952" y="2464"/>
                </a:lnTo>
                <a:lnTo>
                  <a:pt x="10294" y="2540"/>
                </a:lnTo>
                <a:lnTo>
                  <a:pt x="9625" y="2602"/>
                </a:lnTo>
                <a:lnTo>
                  <a:pt x="8951" y="2649"/>
                </a:lnTo>
                <a:lnTo>
                  <a:pt x="8275" y="2684"/>
                </a:lnTo>
                <a:lnTo>
                  <a:pt x="7599" y="2704"/>
                </a:lnTo>
                <a:lnTo>
                  <a:pt x="6928" y="2710"/>
                </a:lnTo>
                <a:lnTo>
                  <a:pt x="6264" y="2702"/>
                </a:lnTo>
                <a:lnTo>
                  <a:pt x="5609" y="2681"/>
                </a:lnTo>
                <a:lnTo>
                  <a:pt x="4968" y="2645"/>
                </a:lnTo>
                <a:lnTo>
                  <a:pt x="4344" y="2597"/>
                </a:lnTo>
                <a:lnTo>
                  <a:pt x="3740" y="2534"/>
                </a:lnTo>
                <a:lnTo>
                  <a:pt x="3158" y="2457"/>
                </a:lnTo>
                <a:lnTo>
                  <a:pt x="2603" y="2367"/>
                </a:lnTo>
                <a:lnTo>
                  <a:pt x="2077" y="2264"/>
                </a:lnTo>
                <a:lnTo>
                  <a:pt x="1584" y="2147"/>
                </a:lnTo>
                <a:lnTo>
                  <a:pt x="1126" y="2016"/>
                </a:lnTo>
                <a:lnTo>
                  <a:pt x="708" y="1871"/>
                </a:lnTo>
                <a:lnTo>
                  <a:pt x="331" y="1714"/>
                </a:lnTo>
                <a:lnTo>
                  <a:pt x="0" y="1543"/>
                </a:lnTo>
                <a:lnTo>
                  <a:pt x="0" y="1474"/>
                </a:lnTo>
                <a:lnTo>
                  <a:pt x="341" y="1635"/>
                </a:lnTo>
                <a:lnTo>
                  <a:pt x="727" y="1784"/>
                </a:lnTo>
                <a:lnTo>
                  <a:pt x="1155" y="1920"/>
                </a:lnTo>
                <a:lnTo>
                  <a:pt x="1621" y="2042"/>
                </a:lnTo>
                <a:lnTo>
                  <a:pt x="2121" y="2151"/>
                </a:lnTo>
                <a:lnTo>
                  <a:pt x="2654" y="2249"/>
                </a:lnTo>
                <a:lnTo>
                  <a:pt x="3215" y="2331"/>
                </a:lnTo>
                <a:lnTo>
                  <a:pt x="3803" y="2401"/>
                </a:lnTo>
                <a:lnTo>
                  <a:pt x="4413" y="2457"/>
                </a:lnTo>
                <a:lnTo>
                  <a:pt x="5041" y="2500"/>
                </a:lnTo>
                <a:lnTo>
                  <a:pt x="5686" y="2531"/>
                </a:lnTo>
                <a:lnTo>
                  <a:pt x="6343" y="2547"/>
                </a:lnTo>
                <a:lnTo>
                  <a:pt x="7011" y="2550"/>
                </a:lnTo>
                <a:lnTo>
                  <a:pt x="7685" y="2539"/>
                </a:lnTo>
                <a:lnTo>
                  <a:pt x="8361" y="2515"/>
                </a:lnTo>
                <a:lnTo>
                  <a:pt x="9039" y="2478"/>
                </a:lnTo>
                <a:lnTo>
                  <a:pt x="9712" y="2426"/>
                </a:lnTo>
                <a:lnTo>
                  <a:pt x="10379" y="2361"/>
                </a:lnTo>
                <a:lnTo>
                  <a:pt x="11037" y="2283"/>
                </a:lnTo>
                <a:lnTo>
                  <a:pt x="11682" y="2190"/>
                </a:lnTo>
                <a:lnTo>
                  <a:pt x="12311" y="2084"/>
                </a:lnTo>
                <a:lnTo>
                  <a:pt x="12921" y="1964"/>
                </a:lnTo>
                <a:lnTo>
                  <a:pt x="13509" y="1831"/>
                </a:lnTo>
                <a:lnTo>
                  <a:pt x="14070" y="1683"/>
                </a:lnTo>
                <a:lnTo>
                  <a:pt x="14604" y="1522"/>
                </a:lnTo>
                <a:lnTo>
                  <a:pt x="15105" y="1347"/>
                </a:lnTo>
                <a:lnTo>
                  <a:pt x="15571" y="1158"/>
                </a:lnTo>
                <a:lnTo>
                  <a:pt x="15999" y="954"/>
                </a:lnTo>
                <a:lnTo>
                  <a:pt x="16386" y="737"/>
                </a:lnTo>
                <a:lnTo>
                  <a:pt x="16728" y="506"/>
                </a:lnTo>
                <a:lnTo>
                  <a:pt x="17021" y="260"/>
                </a:lnTo>
                <a:lnTo>
                  <a:pt x="17264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accent2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193393"/>
            <a:ext cx="6858000" cy="553998"/>
          </a:xfrm>
        </p:spPr>
        <p:txBody>
          <a:bodyPr>
            <a:spAutoFit/>
          </a:bodyPr>
          <a:lstStyle>
            <a:lvl1pPr algn="r">
              <a:defRPr sz="30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900537"/>
            <a:ext cx="6858000" cy="369332"/>
          </a:xfrm>
        </p:spPr>
        <p:txBody>
          <a:bodyPr>
            <a:spAutoFit/>
          </a:bodyPr>
          <a:lstStyle>
            <a:lvl1pPr marL="0" indent="0" algn="r">
              <a:buNone/>
              <a:defRPr sz="180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TW"/>
              <a:t>101</a:t>
            </a:r>
            <a:r>
              <a:rPr lang="zh-TW" altLang="en-US"/>
              <a:t>年</a:t>
            </a:r>
            <a:r>
              <a:rPr lang="en-US" altLang="zh-TW"/>
              <a:t>10</a:t>
            </a:r>
            <a:r>
              <a:rPr lang="zh-TW" altLang="en-US"/>
              <a:t>月</a:t>
            </a:r>
            <a:r>
              <a:rPr lang="en-US" altLang="zh-TW"/>
              <a:t>3</a:t>
            </a:r>
            <a:r>
              <a:rPr lang="zh-TW" altLang="en-US"/>
              <a:t>日</a:t>
            </a:r>
            <a:endParaRPr lang="en-US" altLang="zh-TW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348038" y="6308727"/>
            <a:ext cx="2133600" cy="365125"/>
          </a:xfrm>
        </p:spPr>
        <p:txBody>
          <a:bodyPr/>
          <a:lstStyle>
            <a:lvl1pPr>
              <a:defRPr kumimoji="0"/>
            </a:lvl1pPr>
          </a:lstStyle>
          <a:p>
            <a:fld id="{70A433CC-F972-485A-B8E2-83829DF8449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86698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1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9144001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7543801" y="0"/>
              <a:ext cx="1600200" cy="2209800"/>
            </a:xfrm>
            <a:custGeom>
              <a:avLst/>
              <a:gdLst>
                <a:gd name="T0" fmla="*/ 0 w 1432"/>
                <a:gd name="T1" fmla="*/ 0 h 3492"/>
                <a:gd name="T2" fmla="*/ 2147483647 w 1432"/>
                <a:gd name="T3" fmla="*/ 0 h 3492"/>
                <a:gd name="T4" fmla="*/ 2147483647 w 1432"/>
                <a:gd name="T5" fmla="*/ 2147483647 h 3492"/>
                <a:gd name="T6" fmla="*/ 2147483647 w 1432"/>
                <a:gd name="T7" fmla="*/ 2147483647 h 3492"/>
                <a:gd name="T8" fmla="*/ 2147483647 w 1432"/>
                <a:gd name="T9" fmla="*/ 2147483647 h 3492"/>
                <a:gd name="T10" fmla="*/ 2147483647 w 1432"/>
                <a:gd name="T11" fmla="*/ 2147483647 h 3492"/>
                <a:gd name="T12" fmla="*/ 2147483647 w 1432"/>
                <a:gd name="T13" fmla="*/ 2147483647 h 3492"/>
                <a:gd name="T14" fmla="*/ 2147483647 w 1432"/>
                <a:gd name="T15" fmla="*/ 2147483647 h 3492"/>
                <a:gd name="T16" fmla="*/ 2147483647 w 1432"/>
                <a:gd name="T17" fmla="*/ 2147483647 h 3492"/>
                <a:gd name="T18" fmla="*/ 2147483647 w 1432"/>
                <a:gd name="T19" fmla="*/ 2147483647 h 3492"/>
                <a:gd name="T20" fmla="*/ 2147483647 w 1432"/>
                <a:gd name="T21" fmla="*/ 2147483647 h 3492"/>
                <a:gd name="T22" fmla="*/ 2147483647 w 1432"/>
                <a:gd name="T23" fmla="*/ 2147483647 h 3492"/>
                <a:gd name="T24" fmla="*/ 2147483647 w 1432"/>
                <a:gd name="T25" fmla="*/ 2147483647 h 3492"/>
                <a:gd name="T26" fmla="*/ 2147483647 w 1432"/>
                <a:gd name="T27" fmla="*/ 2147483647 h 3492"/>
                <a:gd name="T28" fmla="*/ 2147483647 w 1432"/>
                <a:gd name="T29" fmla="*/ 2147483647 h 3492"/>
                <a:gd name="T30" fmla="*/ 2147483647 w 1432"/>
                <a:gd name="T31" fmla="*/ 2147483647 h 3492"/>
                <a:gd name="T32" fmla="*/ 2147483647 w 1432"/>
                <a:gd name="T33" fmla="*/ 2147483647 h 3492"/>
                <a:gd name="T34" fmla="*/ 2147483647 w 1432"/>
                <a:gd name="T35" fmla="*/ 2147483647 h 3492"/>
                <a:gd name="T36" fmla="*/ 2147483647 w 1432"/>
                <a:gd name="T37" fmla="*/ 2147483647 h 3492"/>
                <a:gd name="T38" fmla="*/ 2147483647 w 1432"/>
                <a:gd name="T39" fmla="*/ 2147483647 h 3492"/>
                <a:gd name="T40" fmla="*/ 2147483647 w 1432"/>
                <a:gd name="T41" fmla="*/ 2147483647 h 3492"/>
                <a:gd name="T42" fmla="*/ 2147483647 w 1432"/>
                <a:gd name="T43" fmla="*/ 2147483647 h 3492"/>
                <a:gd name="T44" fmla="*/ 2147483647 w 1432"/>
                <a:gd name="T45" fmla="*/ 2147483647 h 3492"/>
                <a:gd name="T46" fmla="*/ 2147483647 w 1432"/>
                <a:gd name="T47" fmla="*/ 2147483647 h 3492"/>
                <a:gd name="T48" fmla="*/ 2147483647 w 1432"/>
                <a:gd name="T49" fmla="*/ 2147483647 h 3492"/>
                <a:gd name="T50" fmla="*/ 2147483647 w 1432"/>
                <a:gd name="T51" fmla="*/ 2147483647 h 3492"/>
                <a:gd name="T52" fmla="*/ 2147483647 w 1432"/>
                <a:gd name="T53" fmla="*/ 2147483647 h 3492"/>
                <a:gd name="T54" fmla="*/ 2147483647 w 1432"/>
                <a:gd name="T55" fmla="*/ 2147483647 h 3492"/>
                <a:gd name="T56" fmla="*/ 2147483647 w 1432"/>
                <a:gd name="T57" fmla="*/ 2147483647 h 3492"/>
                <a:gd name="T58" fmla="*/ 2147483647 w 1432"/>
                <a:gd name="T59" fmla="*/ 2147483647 h 3492"/>
                <a:gd name="T60" fmla="*/ 2147483647 w 1432"/>
                <a:gd name="T61" fmla="*/ 2147483647 h 3492"/>
                <a:gd name="T62" fmla="*/ 2147483647 w 1432"/>
                <a:gd name="T63" fmla="*/ 2147483647 h 3492"/>
                <a:gd name="T64" fmla="*/ 2147483647 w 1432"/>
                <a:gd name="T65" fmla="*/ 2147483647 h 3492"/>
                <a:gd name="T66" fmla="*/ 2147483647 w 1432"/>
                <a:gd name="T67" fmla="*/ 2147483647 h 3492"/>
                <a:gd name="T68" fmla="*/ 0 w 1432"/>
                <a:gd name="T69" fmla="*/ 0 h 34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432" h="3492">
                  <a:moveTo>
                    <a:pt x="0" y="0"/>
                  </a:moveTo>
                  <a:lnTo>
                    <a:pt x="1432" y="0"/>
                  </a:lnTo>
                  <a:lnTo>
                    <a:pt x="1432" y="3492"/>
                  </a:lnTo>
                  <a:lnTo>
                    <a:pt x="1419" y="3252"/>
                  </a:lnTo>
                  <a:lnTo>
                    <a:pt x="1406" y="3024"/>
                  </a:lnTo>
                  <a:lnTo>
                    <a:pt x="1393" y="2807"/>
                  </a:lnTo>
                  <a:lnTo>
                    <a:pt x="1379" y="2601"/>
                  </a:lnTo>
                  <a:lnTo>
                    <a:pt x="1364" y="2407"/>
                  </a:lnTo>
                  <a:lnTo>
                    <a:pt x="1348" y="2222"/>
                  </a:lnTo>
                  <a:lnTo>
                    <a:pt x="1330" y="2047"/>
                  </a:lnTo>
                  <a:lnTo>
                    <a:pt x="1311" y="1881"/>
                  </a:lnTo>
                  <a:lnTo>
                    <a:pt x="1291" y="1726"/>
                  </a:lnTo>
                  <a:lnTo>
                    <a:pt x="1268" y="1580"/>
                  </a:lnTo>
                  <a:lnTo>
                    <a:pt x="1245" y="1442"/>
                  </a:lnTo>
                  <a:lnTo>
                    <a:pt x="1218" y="1313"/>
                  </a:lnTo>
                  <a:lnTo>
                    <a:pt x="1190" y="1192"/>
                  </a:lnTo>
                  <a:lnTo>
                    <a:pt x="1158" y="1078"/>
                  </a:lnTo>
                  <a:lnTo>
                    <a:pt x="1125" y="973"/>
                  </a:lnTo>
                  <a:lnTo>
                    <a:pt x="1089" y="873"/>
                  </a:lnTo>
                  <a:lnTo>
                    <a:pt x="1049" y="781"/>
                  </a:lnTo>
                  <a:lnTo>
                    <a:pt x="1007" y="696"/>
                  </a:lnTo>
                  <a:lnTo>
                    <a:pt x="962" y="617"/>
                  </a:lnTo>
                  <a:lnTo>
                    <a:pt x="913" y="544"/>
                  </a:lnTo>
                  <a:lnTo>
                    <a:pt x="860" y="475"/>
                  </a:lnTo>
                  <a:lnTo>
                    <a:pt x="804" y="413"/>
                  </a:lnTo>
                  <a:lnTo>
                    <a:pt x="744" y="354"/>
                  </a:lnTo>
                  <a:lnTo>
                    <a:pt x="680" y="301"/>
                  </a:lnTo>
                  <a:lnTo>
                    <a:pt x="611" y="252"/>
                  </a:lnTo>
                  <a:lnTo>
                    <a:pt x="539" y="206"/>
                  </a:lnTo>
                  <a:lnTo>
                    <a:pt x="461" y="165"/>
                  </a:lnTo>
                  <a:lnTo>
                    <a:pt x="379" y="128"/>
                  </a:lnTo>
                  <a:lnTo>
                    <a:pt x="292" y="92"/>
                  </a:lnTo>
                  <a:lnTo>
                    <a:pt x="200" y="59"/>
                  </a:lnTo>
                  <a:lnTo>
                    <a:pt x="10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3733800" y="5715000"/>
              <a:ext cx="5029201" cy="762000"/>
            </a:xfrm>
            <a:custGeom>
              <a:avLst/>
              <a:gdLst/>
              <a:ahLst/>
              <a:cxnLst>
                <a:cxn ang="0">
                  <a:pos x="17264" y="180"/>
                </a:cxn>
                <a:cxn ang="0">
                  <a:pos x="16706" y="689"/>
                </a:cxn>
                <a:cxn ang="0">
                  <a:pos x="15959" y="1141"/>
                </a:cxn>
                <a:cxn ang="0">
                  <a:pos x="15050" y="1535"/>
                </a:cxn>
                <a:cxn ang="0">
                  <a:pos x="14003" y="1871"/>
                </a:cxn>
                <a:cxn ang="0">
                  <a:pos x="12844" y="2151"/>
                </a:cxn>
                <a:cxn ang="0">
                  <a:pos x="11599" y="2374"/>
                </a:cxn>
                <a:cxn ang="0">
                  <a:pos x="10294" y="2540"/>
                </a:cxn>
                <a:cxn ang="0">
                  <a:pos x="8951" y="2649"/>
                </a:cxn>
                <a:cxn ang="0">
                  <a:pos x="7599" y="2704"/>
                </a:cxn>
                <a:cxn ang="0">
                  <a:pos x="6264" y="2702"/>
                </a:cxn>
                <a:cxn ang="0">
                  <a:pos x="4968" y="2645"/>
                </a:cxn>
                <a:cxn ang="0">
                  <a:pos x="3740" y="2534"/>
                </a:cxn>
                <a:cxn ang="0">
                  <a:pos x="2603" y="2367"/>
                </a:cxn>
                <a:cxn ang="0">
                  <a:pos x="1584" y="2147"/>
                </a:cxn>
                <a:cxn ang="0">
                  <a:pos x="708" y="1871"/>
                </a:cxn>
                <a:cxn ang="0">
                  <a:pos x="0" y="1543"/>
                </a:cxn>
                <a:cxn ang="0">
                  <a:pos x="341" y="1635"/>
                </a:cxn>
                <a:cxn ang="0">
                  <a:pos x="1155" y="1920"/>
                </a:cxn>
                <a:cxn ang="0">
                  <a:pos x="2121" y="2151"/>
                </a:cxn>
                <a:cxn ang="0">
                  <a:pos x="3215" y="2331"/>
                </a:cxn>
                <a:cxn ang="0">
                  <a:pos x="4413" y="2457"/>
                </a:cxn>
                <a:cxn ang="0">
                  <a:pos x="5686" y="2531"/>
                </a:cxn>
                <a:cxn ang="0">
                  <a:pos x="7011" y="2550"/>
                </a:cxn>
                <a:cxn ang="0">
                  <a:pos x="8361" y="2515"/>
                </a:cxn>
                <a:cxn ang="0">
                  <a:pos x="9712" y="2426"/>
                </a:cxn>
                <a:cxn ang="0">
                  <a:pos x="11037" y="2283"/>
                </a:cxn>
                <a:cxn ang="0">
                  <a:pos x="12311" y="2084"/>
                </a:cxn>
                <a:cxn ang="0">
                  <a:pos x="13509" y="1831"/>
                </a:cxn>
                <a:cxn ang="0">
                  <a:pos x="14604" y="1522"/>
                </a:cxn>
                <a:cxn ang="0">
                  <a:pos x="15571" y="1158"/>
                </a:cxn>
                <a:cxn ang="0">
                  <a:pos x="16386" y="737"/>
                </a:cxn>
                <a:cxn ang="0">
                  <a:pos x="17021" y="260"/>
                </a:cxn>
              </a:cxnLst>
              <a:rect l="0" t="0" r="r" b="b"/>
              <a:pathLst>
                <a:path w="17264" h="2710">
                  <a:moveTo>
                    <a:pt x="17264" y="0"/>
                  </a:moveTo>
                  <a:lnTo>
                    <a:pt x="17264" y="180"/>
                  </a:lnTo>
                  <a:lnTo>
                    <a:pt x="17010" y="442"/>
                  </a:lnTo>
                  <a:lnTo>
                    <a:pt x="16706" y="689"/>
                  </a:lnTo>
                  <a:lnTo>
                    <a:pt x="16354" y="923"/>
                  </a:lnTo>
                  <a:lnTo>
                    <a:pt x="15959" y="1141"/>
                  </a:lnTo>
                  <a:lnTo>
                    <a:pt x="15524" y="1345"/>
                  </a:lnTo>
                  <a:lnTo>
                    <a:pt x="15050" y="1535"/>
                  </a:lnTo>
                  <a:lnTo>
                    <a:pt x="14543" y="1710"/>
                  </a:lnTo>
                  <a:lnTo>
                    <a:pt x="14003" y="1871"/>
                  </a:lnTo>
                  <a:lnTo>
                    <a:pt x="13437" y="2018"/>
                  </a:lnTo>
                  <a:lnTo>
                    <a:pt x="12844" y="2151"/>
                  </a:lnTo>
                  <a:lnTo>
                    <a:pt x="12232" y="2269"/>
                  </a:lnTo>
                  <a:lnTo>
                    <a:pt x="11599" y="2374"/>
                  </a:lnTo>
                  <a:lnTo>
                    <a:pt x="10952" y="2464"/>
                  </a:lnTo>
                  <a:lnTo>
                    <a:pt x="10294" y="2540"/>
                  </a:lnTo>
                  <a:lnTo>
                    <a:pt x="9625" y="2602"/>
                  </a:lnTo>
                  <a:lnTo>
                    <a:pt x="8951" y="2649"/>
                  </a:lnTo>
                  <a:lnTo>
                    <a:pt x="8275" y="2684"/>
                  </a:lnTo>
                  <a:lnTo>
                    <a:pt x="7599" y="2704"/>
                  </a:lnTo>
                  <a:lnTo>
                    <a:pt x="6928" y="2710"/>
                  </a:lnTo>
                  <a:lnTo>
                    <a:pt x="6264" y="2702"/>
                  </a:lnTo>
                  <a:lnTo>
                    <a:pt x="5609" y="2681"/>
                  </a:lnTo>
                  <a:lnTo>
                    <a:pt x="4968" y="2645"/>
                  </a:lnTo>
                  <a:lnTo>
                    <a:pt x="4344" y="2597"/>
                  </a:lnTo>
                  <a:lnTo>
                    <a:pt x="3740" y="2534"/>
                  </a:lnTo>
                  <a:lnTo>
                    <a:pt x="3158" y="2457"/>
                  </a:lnTo>
                  <a:lnTo>
                    <a:pt x="2603" y="2367"/>
                  </a:lnTo>
                  <a:lnTo>
                    <a:pt x="2077" y="2264"/>
                  </a:lnTo>
                  <a:lnTo>
                    <a:pt x="1584" y="2147"/>
                  </a:lnTo>
                  <a:lnTo>
                    <a:pt x="1126" y="2016"/>
                  </a:lnTo>
                  <a:lnTo>
                    <a:pt x="708" y="1871"/>
                  </a:lnTo>
                  <a:lnTo>
                    <a:pt x="331" y="1714"/>
                  </a:lnTo>
                  <a:lnTo>
                    <a:pt x="0" y="1543"/>
                  </a:lnTo>
                  <a:lnTo>
                    <a:pt x="0" y="1474"/>
                  </a:lnTo>
                  <a:lnTo>
                    <a:pt x="341" y="1635"/>
                  </a:lnTo>
                  <a:lnTo>
                    <a:pt x="727" y="1784"/>
                  </a:lnTo>
                  <a:lnTo>
                    <a:pt x="1155" y="1920"/>
                  </a:lnTo>
                  <a:lnTo>
                    <a:pt x="1621" y="2042"/>
                  </a:lnTo>
                  <a:lnTo>
                    <a:pt x="2121" y="2151"/>
                  </a:lnTo>
                  <a:lnTo>
                    <a:pt x="2654" y="2249"/>
                  </a:lnTo>
                  <a:lnTo>
                    <a:pt x="3215" y="2331"/>
                  </a:lnTo>
                  <a:lnTo>
                    <a:pt x="3803" y="2401"/>
                  </a:lnTo>
                  <a:lnTo>
                    <a:pt x="4413" y="2457"/>
                  </a:lnTo>
                  <a:lnTo>
                    <a:pt x="5041" y="2500"/>
                  </a:lnTo>
                  <a:lnTo>
                    <a:pt x="5686" y="2531"/>
                  </a:lnTo>
                  <a:lnTo>
                    <a:pt x="6343" y="2547"/>
                  </a:lnTo>
                  <a:lnTo>
                    <a:pt x="7011" y="2550"/>
                  </a:lnTo>
                  <a:lnTo>
                    <a:pt x="7685" y="2539"/>
                  </a:lnTo>
                  <a:lnTo>
                    <a:pt x="8361" y="2515"/>
                  </a:lnTo>
                  <a:lnTo>
                    <a:pt x="9039" y="2478"/>
                  </a:lnTo>
                  <a:lnTo>
                    <a:pt x="9712" y="2426"/>
                  </a:lnTo>
                  <a:lnTo>
                    <a:pt x="10379" y="2361"/>
                  </a:lnTo>
                  <a:lnTo>
                    <a:pt x="11037" y="2283"/>
                  </a:lnTo>
                  <a:lnTo>
                    <a:pt x="11682" y="2190"/>
                  </a:lnTo>
                  <a:lnTo>
                    <a:pt x="12311" y="2084"/>
                  </a:lnTo>
                  <a:lnTo>
                    <a:pt x="12921" y="1964"/>
                  </a:lnTo>
                  <a:lnTo>
                    <a:pt x="13509" y="1831"/>
                  </a:lnTo>
                  <a:lnTo>
                    <a:pt x="14070" y="1683"/>
                  </a:lnTo>
                  <a:lnTo>
                    <a:pt x="14604" y="1522"/>
                  </a:lnTo>
                  <a:lnTo>
                    <a:pt x="15105" y="1347"/>
                  </a:lnTo>
                  <a:lnTo>
                    <a:pt x="15571" y="1158"/>
                  </a:lnTo>
                  <a:lnTo>
                    <a:pt x="15999" y="954"/>
                  </a:lnTo>
                  <a:lnTo>
                    <a:pt x="16386" y="737"/>
                  </a:lnTo>
                  <a:lnTo>
                    <a:pt x="16728" y="506"/>
                  </a:lnTo>
                  <a:lnTo>
                    <a:pt x="17021" y="260"/>
                  </a:lnTo>
                  <a:lnTo>
                    <a:pt x="1726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accent2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0" y="2854327"/>
            <a:ext cx="3581400" cy="4003675"/>
            <a:chOff x="0" y="2533588"/>
            <a:chExt cx="8022336" cy="8966516"/>
          </a:xfrm>
        </p:grpSpPr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0" y="2533588"/>
              <a:ext cx="4128517" cy="25136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0" y="4979648"/>
              <a:ext cx="3182621" cy="6520456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0" y="3372643"/>
              <a:ext cx="2894584" cy="2154524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1504189" y="5587609"/>
              <a:ext cx="6518147" cy="5912495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1155701" y="5800928"/>
              <a:ext cx="3420872" cy="5699176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</p:grpSp>
      <p:pic>
        <p:nvPicPr>
          <p:cNvPr id="14" name="圖片 17" descr="教育部LOGO.jpg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276475"/>
            <a:ext cx="29527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18" descr="教育部體育署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7" r="4182" b="15637"/>
          <a:stretch>
            <a:fillRect/>
          </a:stretch>
        </p:blipFill>
        <p:spPr bwMode="auto">
          <a:xfrm>
            <a:off x="6734176" y="6427788"/>
            <a:ext cx="24098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10"/>
            <a:ext cx="8229600" cy="452596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0" name="標題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TW"/>
              <a:t>101</a:t>
            </a:r>
            <a:r>
              <a:rPr lang="zh-TW" altLang="en-US"/>
              <a:t>年</a:t>
            </a:r>
            <a:r>
              <a:rPr lang="en-US" altLang="zh-TW"/>
              <a:t>10</a:t>
            </a:r>
            <a:r>
              <a:rPr lang="zh-TW" altLang="en-US"/>
              <a:t>月</a:t>
            </a:r>
            <a:r>
              <a:rPr lang="en-US" altLang="zh-TW"/>
              <a:t>3</a:t>
            </a:r>
            <a:r>
              <a:rPr lang="zh-TW" altLang="en-US"/>
              <a:t>日</a:t>
            </a:r>
            <a:endParaRPr lang="en-US" altLang="zh-TW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0"/>
            </a:lvl1pPr>
          </a:lstStyle>
          <a:p>
            <a:fld id="{0449E22B-7CFF-42B5-A996-209CF0FA2BD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52672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C83BE18C-E497-4035-AC54-83ED1E1557EE}" type="datetimeFigureOut">
              <a:rPr lang="zh-TW" altLang="en-US"/>
              <a:pPr>
                <a:defRPr/>
              </a:pPr>
              <a:t>2018/8/17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81E545D-C366-4015-8925-629C19DAAA2B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1595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18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18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0"/>
            <a:ext cx="4041775" cy="3845720"/>
          </a:xfrm>
        </p:spPr>
        <p:txBody>
          <a:bodyPr tIns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2F60A922-8B8A-462A-B0D2-A1E85BF09F93}" type="datetimeFigureOut">
              <a:rPr lang="zh-TW" altLang="en-US"/>
              <a:pPr>
                <a:defRPr/>
              </a:pPr>
              <a:t>2018/8/17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B73760BF-F8C4-4249-8E79-E61D285EA39E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9157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08727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Arial" charset="0"/>
                <a:ea typeface="新細明體" pitchFamily="18" charset="-120"/>
              </a:defRPr>
            </a:lvl1pPr>
          </a:lstStyle>
          <a:p>
            <a:fld id="{583945B1-C047-45E4-9316-4EB77234EF15}" type="datetimeFigureOut">
              <a:rPr lang="zh-TW" altLang="en-US" smtClean="0"/>
              <a:t>2018/8/17</a:t>
            </a:fld>
            <a:endParaRPr lang="zh-TW" alt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30563" y="6308727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898989"/>
                </a:solidFill>
              </a:defRPr>
            </a:lvl1pPr>
          </a:lstStyle>
          <a:p>
            <a:fld id="{C9D567A3-5C96-4A72-9BC8-87593BCFCF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9370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kern="1200">
          <a:solidFill>
            <a:srgbClr val="638CAE"/>
          </a:solidFill>
          <a:latin typeface="Arial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38CAE"/>
          </a:solidFill>
          <a:latin typeface="Arial" charset="0"/>
          <a:ea typeface="標楷體" pitchFamily="65" charset="-120"/>
          <a:cs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38CAE"/>
          </a:solidFill>
          <a:latin typeface="Arial" charset="0"/>
          <a:ea typeface="標楷體" pitchFamily="65" charset="-120"/>
          <a:cs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38CAE"/>
          </a:solidFill>
          <a:latin typeface="Arial" charset="0"/>
          <a:ea typeface="標楷體" pitchFamily="65" charset="-120"/>
          <a:cs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38CAE"/>
          </a:solidFill>
          <a:latin typeface="Arial" charset="0"/>
          <a:ea typeface="標楷體" pitchFamily="65" charset="-120"/>
          <a:cs typeface="Times New Roman" pitchFamily="18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38CAE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38CAE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38CAE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38CAE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08727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101</a:t>
            </a:r>
            <a:r>
              <a:rPr lang="zh-TW" altLang="en-US"/>
              <a:t>年</a:t>
            </a:r>
            <a:r>
              <a:rPr lang="en-US" altLang="zh-TW"/>
              <a:t>10</a:t>
            </a:r>
            <a:r>
              <a:rPr lang="zh-TW" altLang="en-US"/>
              <a:t>月</a:t>
            </a:r>
            <a:r>
              <a:rPr lang="en-US" altLang="zh-TW"/>
              <a:t>3</a:t>
            </a:r>
            <a:r>
              <a:rPr lang="zh-TW" altLang="en-US"/>
              <a:t>日</a:t>
            </a:r>
            <a:endParaRPr lang="en-US" altLang="zh-TW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30563" y="6308727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898989"/>
                </a:solidFill>
              </a:defRPr>
            </a:lvl1pPr>
          </a:lstStyle>
          <a:p>
            <a:fld id="{F1D4BB26-3D70-4E1B-BB71-22F3E5D0F56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6504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kern="1200">
          <a:solidFill>
            <a:srgbClr val="638CAE"/>
          </a:solidFill>
          <a:latin typeface="Arial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38CAE"/>
          </a:solidFill>
          <a:latin typeface="Arial" charset="0"/>
          <a:ea typeface="標楷體" pitchFamily="65" charset="-120"/>
          <a:cs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38CAE"/>
          </a:solidFill>
          <a:latin typeface="Arial" charset="0"/>
          <a:ea typeface="標楷體" pitchFamily="65" charset="-120"/>
          <a:cs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38CAE"/>
          </a:solidFill>
          <a:latin typeface="Arial" charset="0"/>
          <a:ea typeface="標楷體" pitchFamily="65" charset="-120"/>
          <a:cs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38CAE"/>
          </a:solidFill>
          <a:latin typeface="Arial" charset="0"/>
          <a:ea typeface="標楷體" pitchFamily="65" charset="-120"/>
          <a:cs typeface="Times New Roman" pitchFamily="18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38CAE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38CAE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38CAE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638CAE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3"/>
          <a:srcRect l="12602" r="12557" b="295"/>
          <a:stretch/>
        </p:blipFill>
        <p:spPr>
          <a:xfrm>
            <a:off x="0" y="12364"/>
            <a:ext cx="9144000" cy="6850334"/>
          </a:xfrm>
          <a:prstGeom prst="rect">
            <a:avLst/>
          </a:prstGeom>
        </p:spPr>
      </p:pic>
      <p:sp>
        <p:nvSpPr>
          <p:cNvPr id="10" name="標題 9"/>
          <p:cNvSpPr>
            <a:spLocks noGrp="1"/>
          </p:cNvSpPr>
          <p:nvPr>
            <p:ph type="ctrTitle"/>
          </p:nvPr>
        </p:nvSpPr>
        <p:spPr>
          <a:xfrm>
            <a:off x="-114300" y="2683589"/>
            <a:ext cx="9258300" cy="490199"/>
          </a:xfrm>
        </p:spPr>
        <p:txBody>
          <a:bodyPr/>
          <a:lstStyle/>
          <a:p>
            <a:pPr algn="ctr">
              <a:lnSpc>
                <a:spcPts val="3000"/>
              </a:lnSpc>
            </a:pPr>
            <a:r>
              <a:rPr lang="zh-TW" altLang="en-US" sz="3600" b="1" dirty="0">
                <a:solidFill>
                  <a:srgbClr val="FF0000"/>
                </a:solidFill>
              </a:rPr>
              <a:t>優秀運動選手學業學習 </a:t>
            </a:r>
            <a:r>
              <a:rPr lang="en-US" altLang="zh-TW" sz="3600" b="1" dirty="0">
                <a:solidFill>
                  <a:srgbClr val="FF0000"/>
                </a:solidFill>
              </a:rPr>
              <a:t>E </a:t>
            </a:r>
            <a:r>
              <a:rPr lang="zh-TW" altLang="en-US" sz="3600" b="1">
                <a:solidFill>
                  <a:srgbClr val="FF0000"/>
                </a:solidFill>
              </a:rPr>
              <a:t>化計畫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11" name="副標題 10"/>
          <p:cNvSpPr>
            <a:spLocks noGrp="1"/>
          </p:cNvSpPr>
          <p:nvPr>
            <p:ph type="subTitle" idx="1"/>
          </p:nvPr>
        </p:nvSpPr>
        <p:spPr>
          <a:xfrm>
            <a:off x="1283380" y="5119139"/>
            <a:ext cx="6858000" cy="794064"/>
          </a:xfrm>
        </p:spPr>
        <p:txBody>
          <a:bodyPr/>
          <a:lstStyle/>
          <a:p>
            <a:pPr algn="ctr"/>
            <a:r>
              <a:rPr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授課講師：何仁育</a:t>
            </a:r>
            <a:endParaRPr lang="zh-TW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zh-TW" altLang="en-US" dirty="0"/>
          </a:p>
        </p:txBody>
      </p:sp>
      <p:sp>
        <p:nvSpPr>
          <p:cNvPr id="17" name="標題 9"/>
          <p:cNvSpPr txBox="1">
            <a:spLocks/>
          </p:cNvSpPr>
          <p:nvPr/>
        </p:nvSpPr>
        <p:spPr bwMode="auto">
          <a:xfrm>
            <a:off x="1143000" y="3708674"/>
            <a:ext cx="6858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2">
                    <a:lumMod val="75000"/>
                  </a:schemeClr>
                </a:solidFill>
                <a:latin typeface="Arial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638CAE"/>
                </a:solidFill>
                <a:latin typeface="Arial" charset="0"/>
                <a:ea typeface="標楷體" pitchFamily="65" charset="-120"/>
                <a:cs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638CAE"/>
                </a:solidFill>
                <a:latin typeface="Arial" charset="0"/>
                <a:ea typeface="標楷體" pitchFamily="65" charset="-120"/>
                <a:cs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638CAE"/>
                </a:solidFill>
                <a:latin typeface="Arial" charset="0"/>
                <a:ea typeface="標楷體" pitchFamily="65" charset="-120"/>
                <a:cs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638CAE"/>
                </a:solidFill>
                <a:latin typeface="Arial" charset="0"/>
                <a:ea typeface="標楷體" pitchFamily="65" charset="-120"/>
                <a:cs typeface="Times New Roman" pitchFamily="18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638CAE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638CAE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638CAE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638CAE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9pPr>
          </a:lstStyle>
          <a:p>
            <a:pPr algn="ctr"/>
            <a:r>
              <a:rPr lang="zh-TW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課程名</a:t>
            </a:r>
            <a:r>
              <a:rPr lang="zh-TW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稱</a:t>
            </a:r>
            <a:r>
              <a:rPr lang="en-US" altLang="zh-TW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訓練的原則</a:t>
            </a:r>
            <a:r>
              <a:rPr lang="en-US" altLang="zh-TW" sz="36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algn="ctr"/>
            <a:r>
              <a:rPr lang="en-US" altLang="zh-TW" sz="36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1)</a:t>
            </a:r>
            <a:endParaRPr lang="zh-TW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943124" y="6241143"/>
            <a:ext cx="943428" cy="6168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66920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467544" y="445080"/>
            <a:ext cx="8229600" cy="1143000"/>
          </a:xfrm>
        </p:spPr>
        <p:txBody>
          <a:bodyPr/>
          <a:lstStyle/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專項訓練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218" name="投影片編號版面配置區 3"/>
          <p:cNvSpPr>
            <a:spLocks noGrp="1"/>
          </p:cNvSpPr>
          <p:nvPr>
            <p:ph type="sldNum" sz="quarter" idx="11"/>
          </p:nvPr>
        </p:nvSpPr>
        <p:spPr bwMode="auto">
          <a:xfrm>
            <a:off x="3651478" y="632738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38DE9-BC74-4928-914D-90AAA96B6E91}" type="slidenum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 bwMode="auto">
          <a:xfrm>
            <a:off x="467544" y="1595887"/>
            <a:ext cx="8229600" cy="454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TW" altLang="zh-TW" sz="2800" dirty="0"/>
              <a:t>運動的訓練會導致特定的生理適應，這些適應包含運動的動作模式、能量代謝需求、力量輸出模式、收縮類型與肌肉招募模式</a:t>
            </a:r>
            <a:r>
              <a:rPr lang="zh-TW" altLang="zh-TW" sz="2800" dirty="0" smtClean="0"/>
              <a:t>。</a:t>
            </a:r>
            <a:endParaRPr lang="en-US" altLang="zh-TW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zh-TW" sz="2800" dirty="0"/>
              <a:t>訓練的類型對運動員的生理特性會產生特定的影響</a:t>
            </a:r>
            <a:r>
              <a:rPr lang="zh-TW" altLang="zh-TW" sz="2800" dirty="0" smtClean="0"/>
              <a:t>。</a:t>
            </a:r>
            <a:endParaRPr lang="en-US" altLang="zh-TW" sz="2800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zh-TW" altLang="en-US" sz="2800" dirty="0" smtClean="0"/>
              <a:t>耐力訓練 </a:t>
            </a:r>
            <a:r>
              <a:rPr lang="en-US" altLang="zh-TW" sz="2800" dirty="0" smtClean="0"/>
              <a:t>vs. </a:t>
            </a:r>
            <a:r>
              <a:rPr lang="zh-TW" altLang="en-US" sz="2800" dirty="0" smtClean="0"/>
              <a:t>阻力訓練</a:t>
            </a:r>
            <a:endParaRPr lang="en-US" altLang="zh-TW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zh-TW" sz="2800" dirty="0"/>
              <a:t>這種適應並不限於生理方面，而是包括在技術、戰術和心理特質等方面。</a:t>
            </a:r>
            <a:endParaRPr lang="en-US" altLang="zh-TW" sz="2800" dirty="0" smtClean="0"/>
          </a:p>
        </p:txBody>
      </p:sp>
    </p:spTree>
    <p:extLst>
      <p:ext uri="{BB962C8B-B14F-4D97-AF65-F5344CB8AC3E}">
        <p14:creationId xmlns:p14="http://schemas.microsoft.com/office/powerpoint/2010/main" val="3487219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467544" y="445080"/>
            <a:ext cx="8229600" cy="1143000"/>
          </a:xfrm>
        </p:spPr>
        <p:txBody>
          <a:bodyPr/>
          <a:lstStyle/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專項訓練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218" name="投影片編號版面配置區 3"/>
          <p:cNvSpPr>
            <a:spLocks noGrp="1"/>
          </p:cNvSpPr>
          <p:nvPr>
            <p:ph type="sldNum" sz="quarter" idx="11"/>
          </p:nvPr>
        </p:nvSpPr>
        <p:spPr bwMode="auto">
          <a:xfrm>
            <a:off x="3651478" y="632738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38DE9-BC74-4928-914D-90AAA96B6E91}" type="slidenum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 bwMode="auto">
          <a:xfrm>
            <a:off x="467544" y="1441031"/>
            <a:ext cx="8229600" cy="47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TW" altLang="zh-TW" sz="2800" dirty="0"/>
              <a:t>專項訓練建立在多元發展的基礎上，是複雜的訓練過程，而非單一的訓練過程，從初學者到成為精通熟練的運動員，其總訓練量與強度和用於專項練習的訓練比例，都是持續的逐漸提高</a:t>
            </a:r>
            <a:r>
              <a:rPr lang="zh-TW" altLang="zh-TW" sz="2800" dirty="0" smtClean="0"/>
              <a:t>。</a:t>
            </a:r>
            <a:endParaRPr lang="en-US" altLang="zh-TW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多元與專項</a:t>
            </a:r>
            <a:r>
              <a:rPr lang="zh-TW" altLang="zh-TW" sz="2800" dirty="0" smtClean="0"/>
              <a:t>練習</a:t>
            </a:r>
            <a:r>
              <a:rPr lang="zh-TW" altLang="zh-TW" sz="2800" dirty="0"/>
              <a:t>之間的比例，依據專項運動的特性而有</a:t>
            </a:r>
            <a:r>
              <a:rPr lang="zh-TW" altLang="zh-TW" sz="2800" dirty="0" smtClean="0"/>
              <a:t>不同</a:t>
            </a:r>
            <a:endParaRPr lang="en-US" altLang="zh-TW" sz="2800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zh-TW" altLang="zh-TW" sz="2800" dirty="0" smtClean="0"/>
              <a:t>長跑</a:t>
            </a:r>
            <a:r>
              <a:rPr lang="en-US" altLang="zh-TW" sz="2800" dirty="0" smtClean="0"/>
              <a:t> </a:t>
            </a:r>
            <a:r>
              <a:rPr lang="zh-TW" altLang="en-US" sz="2800" dirty="0" smtClean="0"/>
              <a:t>→ </a:t>
            </a:r>
            <a:r>
              <a:rPr lang="en-US" altLang="zh-TW" sz="2800" dirty="0" smtClean="0"/>
              <a:t>90</a:t>
            </a:r>
            <a:r>
              <a:rPr lang="en-US" altLang="zh-TW" sz="2800" dirty="0"/>
              <a:t>%</a:t>
            </a:r>
            <a:r>
              <a:rPr lang="zh-TW" altLang="zh-TW" sz="2800" dirty="0"/>
              <a:t>的訓練量是專</a:t>
            </a:r>
            <a:r>
              <a:rPr lang="zh-TW" altLang="zh-TW" sz="2800" dirty="0" smtClean="0"/>
              <a:t>項訓練</a:t>
            </a:r>
            <a:endParaRPr lang="en-US" altLang="zh-TW" sz="2800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zh-TW" altLang="zh-TW" sz="2800" dirty="0" smtClean="0"/>
              <a:t>跳高</a:t>
            </a:r>
            <a:r>
              <a:rPr lang="en-US" altLang="zh-TW" sz="2800" dirty="0" smtClean="0"/>
              <a:t> </a:t>
            </a:r>
            <a:r>
              <a:rPr lang="zh-TW" altLang="en-US" sz="2800" dirty="0" smtClean="0"/>
              <a:t>→ </a:t>
            </a:r>
            <a:r>
              <a:rPr lang="zh-TW" altLang="zh-TW" sz="2800" dirty="0" smtClean="0"/>
              <a:t>專項練習</a:t>
            </a:r>
            <a:r>
              <a:rPr lang="zh-TW" altLang="zh-TW" sz="2800" dirty="0"/>
              <a:t>的比例只佔</a:t>
            </a:r>
            <a:r>
              <a:rPr lang="en-US" altLang="zh-TW" sz="2800" dirty="0"/>
              <a:t>40</a:t>
            </a:r>
            <a:r>
              <a:rPr lang="en-US" altLang="zh-TW" sz="2800" dirty="0" smtClean="0"/>
              <a:t>%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zh-TW" altLang="en-US" sz="2800" dirty="0" smtClean="0"/>
              <a:t>對於</a:t>
            </a:r>
            <a:r>
              <a:rPr lang="zh-TW" altLang="zh-TW" sz="2800" dirty="0" smtClean="0"/>
              <a:t>優秀</a:t>
            </a:r>
            <a:r>
              <a:rPr lang="zh-TW" altLang="zh-TW" sz="2800" dirty="0"/>
              <a:t>運動員的訓練，教練則應將</a:t>
            </a:r>
            <a:r>
              <a:rPr lang="en-US" altLang="zh-TW" sz="2800" dirty="0"/>
              <a:t>60-80%</a:t>
            </a:r>
            <a:r>
              <a:rPr lang="zh-TW" altLang="zh-TW" sz="2800" dirty="0"/>
              <a:t>的訓練時間用於專</a:t>
            </a:r>
            <a:r>
              <a:rPr lang="zh-TW" altLang="zh-TW" sz="2800" dirty="0" smtClean="0"/>
              <a:t>項訓練</a:t>
            </a:r>
            <a:r>
              <a:rPr lang="zh-TW" altLang="en-US" sz="2800" dirty="0" smtClean="0"/>
              <a:t>上</a:t>
            </a:r>
            <a:endParaRPr lang="en-US" altLang="zh-TW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380950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467544" y="445080"/>
            <a:ext cx="8229600" cy="1143000"/>
          </a:xfrm>
        </p:spPr>
        <p:txBody>
          <a:bodyPr/>
          <a:lstStyle/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專項訓練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218" name="投影片編號版面配置區 3"/>
          <p:cNvSpPr>
            <a:spLocks noGrp="1"/>
          </p:cNvSpPr>
          <p:nvPr>
            <p:ph type="sldNum" sz="quarter" idx="11"/>
          </p:nvPr>
        </p:nvSpPr>
        <p:spPr bwMode="auto">
          <a:xfrm>
            <a:off x="3651478" y="632738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38DE9-BC74-4928-914D-90AAA96B6E91}" type="slidenum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 bwMode="auto">
          <a:xfrm>
            <a:off x="467544" y="1441030"/>
            <a:ext cx="8229600" cy="4718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TW" altLang="zh-TW" sz="2800" dirty="0"/>
              <a:t>多元發展訓練 → 從事相似或模仿專項運動動作的</a:t>
            </a:r>
            <a:r>
              <a:rPr lang="zh-TW" altLang="zh-TW" sz="2800" dirty="0" smtClean="0"/>
              <a:t>練習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800" dirty="0"/>
              <a:t>專項訓練 </a:t>
            </a:r>
            <a:r>
              <a:rPr lang="zh-TW" altLang="zh-TW" sz="2800" dirty="0"/>
              <a:t>→ 從事發展力量、速度及耐力的練習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zh-TW" sz="2800" dirty="0"/>
              <a:t>近來運動員的成熟年齡有降低的趨勢， 教練應該謹慎規劃多元發展和專項訓練的比例</a:t>
            </a:r>
            <a:r>
              <a:rPr lang="zh-TW" altLang="zh-TW" sz="2800" dirty="0" smtClean="0"/>
              <a:t>。</a:t>
            </a:r>
            <a:endParaRPr lang="en-US" altLang="zh-TW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zh-TW" sz="2800" dirty="0"/>
              <a:t>從表</a:t>
            </a:r>
            <a:r>
              <a:rPr lang="en-US" altLang="zh-TW" sz="2800" dirty="0"/>
              <a:t>2-1</a:t>
            </a:r>
            <a:r>
              <a:rPr lang="zh-TW" altLang="zh-TW" sz="2800" dirty="0"/>
              <a:t>可建議 → 開始訓練的適當年齡是</a:t>
            </a:r>
            <a:r>
              <a:rPr lang="en-US" altLang="zh-TW" sz="2800" dirty="0"/>
              <a:t>5-9</a:t>
            </a:r>
            <a:r>
              <a:rPr lang="zh-TW" altLang="zh-TW" sz="2800" dirty="0"/>
              <a:t>歲</a:t>
            </a:r>
            <a:r>
              <a:rPr lang="zh-TW" altLang="en-US" sz="2800" dirty="0"/>
              <a:t>，</a:t>
            </a:r>
            <a:r>
              <a:rPr lang="zh-TW" altLang="zh-TW" sz="2800" dirty="0"/>
              <a:t>教練應該將發展重點放在身體的基礎技能上</a:t>
            </a:r>
            <a:r>
              <a:rPr lang="zh-TW" altLang="en-US" sz="2800" dirty="0"/>
              <a:t>；</a:t>
            </a:r>
            <a:r>
              <a:rPr lang="zh-TW" altLang="zh-TW" sz="2800" dirty="0"/>
              <a:t>在</a:t>
            </a:r>
            <a:r>
              <a:rPr lang="en-US" altLang="zh-TW" sz="2800" dirty="0"/>
              <a:t>10-14</a:t>
            </a:r>
            <a:r>
              <a:rPr lang="zh-TW" altLang="zh-TW" sz="2800" dirty="0"/>
              <a:t>歲之間</a:t>
            </a:r>
            <a:r>
              <a:rPr lang="zh-TW" altLang="en-US" sz="2800" dirty="0"/>
              <a:t>，</a:t>
            </a:r>
            <a:r>
              <a:rPr lang="zh-TW" altLang="zh-TW" sz="2800" dirty="0"/>
              <a:t>開始進行部份的專項運動訓練</a:t>
            </a:r>
            <a:r>
              <a:rPr lang="en-US" altLang="zh-TW" sz="2800" dirty="0"/>
              <a:t> (</a:t>
            </a:r>
            <a:r>
              <a:rPr lang="zh-TW" altLang="zh-TW" sz="2800" dirty="0"/>
              <a:t>多元發展訓練是在</a:t>
            </a:r>
            <a:r>
              <a:rPr lang="en-US" altLang="zh-TW" sz="2800" dirty="0"/>
              <a:t>14</a:t>
            </a:r>
            <a:r>
              <a:rPr lang="zh-TW" altLang="zh-TW" sz="2800" dirty="0"/>
              <a:t>歲前的主要發展重點</a:t>
            </a:r>
            <a:r>
              <a:rPr lang="en-US" altLang="zh-TW" sz="2800" dirty="0"/>
              <a:t>)</a:t>
            </a:r>
            <a:r>
              <a:rPr lang="zh-TW" altLang="en-US" sz="2800" dirty="0"/>
              <a:t>；</a:t>
            </a:r>
            <a:r>
              <a:rPr lang="zh-TW" altLang="zh-TW" sz="2800" dirty="0"/>
              <a:t>在</a:t>
            </a:r>
            <a:r>
              <a:rPr lang="en-US" altLang="zh-TW" sz="2800" dirty="0"/>
              <a:t>14</a:t>
            </a:r>
            <a:r>
              <a:rPr lang="zh-TW" altLang="zh-TW" sz="2800" dirty="0"/>
              <a:t>歲之後才開始增加專項訓練的比例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pPr>
              <a:buFont typeface="Wingdings" panose="05000000000000000000" pitchFamily="2" charset="2"/>
              <a:buChar char="Ø"/>
            </a:pPr>
            <a:endParaRPr lang="zh-TW" altLang="zh-TW" sz="2800" dirty="0"/>
          </a:p>
        </p:txBody>
      </p:sp>
    </p:spTree>
    <p:extLst>
      <p:ext uri="{BB962C8B-B14F-4D97-AF65-F5344CB8AC3E}">
        <p14:creationId xmlns:p14="http://schemas.microsoft.com/office/powerpoint/2010/main" val="3923296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467544" y="445080"/>
            <a:ext cx="8229600" cy="1143000"/>
          </a:xfrm>
        </p:spPr>
        <p:txBody>
          <a:bodyPr/>
          <a:lstStyle/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專項訓練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218" name="投影片編號版面配置區 3"/>
          <p:cNvSpPr>
            <a:spLocks noGrp="1"/>
          </p:cNvSpPr>
          <p:nvPr>
            <p:ph type="sldNum" sz="quarter" idx="11"/>
          </p:nvPr>
        </p:nvSpPr>
        <p:spPr bwMode="auto">
          <a:xfrm>
            <a:off x="3651478" y="632738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38DE9-BC74-4928-914D-90AAA96B6E91}" type="slidenum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 descr="D:\工作站\藝軒\jpg\02\表2-1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1449238"/>
            <a:ext cx="8071479" cy="485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771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467544" y="341563"/>
            <a:ext cx="8229600" cy="1143000"/>
          </a:xfrm>
        </p:spPr>
        <p:txBody>
          <a:bodyPr/>
          <a:lstStyle/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個別化原則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218" name="投影片編號版面配置區 3"/>
          <p:cNvSpPr>
            <a:spLocks noGrp="1"/>
          </p:cNvSpPr>
          <p:nvPr>
            <p:ph type="sldNum" sz="quarter" idx="11"/>
          </p:nvPr>
        </p:nvSpPr>
        <p:spPr bwMode="auto">
          <a:xfrm>
            <a:off x="3651478" y="632738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38DE9-BC74-4928-914D-90AAA96B6E91}" type="slidenum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 bwMode="auto">
          <a:xfrm>
            <a:off x="467544" y="1324365"/>
            <a:ext cx="8229600" cy="4757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TW" altLang="zh-TW" sz="2800" dirty="0"/>
              <a:t>個別化原則是近代訓練中的主要訓練原則。每個運動員都有其生理與心理的</a:t>
            </a:r>
            <a:r>
              <a:rPr lang="zh-TW" altLang="zh-TW" sz="2800" dirty="0" smtClean="0"/>
              <a:t>特性，</a:t>
            </a:r>
            <a:r>
              <a:rPr lang="zh-TW" altLang="zh-TW" sz="2800" dirty="0"/>
              <a:t>因此，在發展訓練計畫時教練必須加以考量</a:t>
            </a:r>
            <a:r>
              <a:rPr lang="zh-TW" altLang="zh-TW" sz="2800" dirty="0" smtClean="0"/>
              <a:t>。</a:t>
            </a:r>
            <a:endParaRPr lang="en-US" altLang="zh-TW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教練錯誤的迷思 →</a:t>
            </a:r>
            <a:r>
              <a:rPr lang="zh-TW" altLang="zh-TW" sz="2800" dirty="0"/>
              <a:t>直接套用成功運動員的訓練</a:t>
            </a:r>
            <a:r>
              <a:rPr lang="zh-TW" altLang="zh-TW" sz="2800" dirty="0" smtClean="0"/>
              <a:t>計畫</a:t>
            </a:r>
            <a:r>
              <a:rPr lang="zh-TW" altLang="en-US" sz="2800" dirty="0" smtClean="0"/>
              <a:t>在每個選手上，甚至套用在</a:t>
            </a:r>
            <a:r>
              <a:rPr lang="zh-TW" altLang="zh-TW" sz="2800" dirty="0" smtClean="0"/>
              <a:t>青少年</a:t>
            </a:r>
            <a:r>
              <a:rPr lang="zh-TW" altLang="zh-TW" sz="2800" dirty="0"/>
              <a:t>運動員的訓練上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然而青少年運動員的</a:t>
            </a:r>
            <a:r>
              <a:rPr lang="zh-TW" altLang="zh-TW" sz="2800" dirty="0" smtClean="0"/>
              <a:t>身體</a:t>
            </a:r>
            <a:r>
              <a:rPr lang="zh-TW" altLang="zh-TW" sz="2800" dirty="0"/>
              <a:t>能力、生理基礎或心理</a:t>
            </a:r>
            <a:r>
              <a:rPr lang="zh-TW" altLang="zh-TW" sz="2800" dirty="0" smtClean="0"/>
              <a:t>技能的發展</a:t>
            </a:r>
            <a:r>
              <a:rPr lang="zh-TW" altLang="en-US" sz="2800" dirty="0" smtClean="0"/>
              <a:t>，</a:t>
            </a:r>
            <a:r>
              <a:rPr lang="zh-TW" altLang="zh-TW" sz="2800" dirty="0" smtClean="0"/>
              <a:t>都</a:t>
            </a:r>
            <a:r>
              <a:rPr lang="zh-TW" altLang="zh-TW" sz="2800" dirty="0"/>
              <a:t>還不適合採用</a:t>
            </a:r>
            <a:r>
              <a:rPr lang="zh-TW" altLang="zh-TW" sz="2800" dirty="0" smtClean="0"/>
              <a:t>這些</a:t>
            </a:r>
            <a:r>
              <a:rPr lang="zh-TW" altLang="en-US" sz="2800" dirty="0" smtClean="0"/>
              <a:t>成功運動員的</a:t>
            </a:r>
            <a:r>
              <a:rPr lang="zh-TW" altLang="zh-TW" sz="2800" dirty="0" smtClean="0"/>
              <a:t>訓練計畫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因此，</a:t>
            </a:r>
            <a:r>
              <a:rPr lang="zh-TW" altLang="zh-TW" sz="2800" dirty="0"/>
              <a:t>教練應該了解運動員的</a:t>
            </a:r>
            <a:r>
              <a:rPr lang="zh-TW" altLang="zh-TW" sz="2800" dirty="0" smtClean="0"/>
              <a:t>需求</a:t>
            </a:r>
            <a:r>
              <a:rPr lang="zh-TW" altLang="en-US" sz="2800" dirty="0" smtClean="0"/>
              <a:t>，</a:t>
            </a:r>
            <a:r>
              <a:rPr lang="zh-TW" altLang="zh-TW" sz="2800" dirty="0" smtClean="0"/>
              <a:t>發展</a:t>
            </a:r>
            <a:r>
              <a:rPr lang="zh-TW" altLang="zh-TW" sz="2800" dirty="0"/>
              <a:t>個別化的訓練</a:t>
            </a:r>
            <a:r>
              <a:rPr lang="zh-TW" altLang="zh-TW" sz="2800" dirty="0" smtClean="0"/>
              <a:t>計畫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</p:txBody>
      </p:sp>
    </p:spTree>
    <p:extLst>
      <p:ext uri="{BB962C8B-B14F-4D97-AF65-F5344CB8AC3E}">
        <p14:creationId xmlns:p14="http://schemas.microsoft.com/office/powerpoint/2010/main" val="3923148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467544" y="341563"/>
            <a:ext cx="8229600" cy="1143000"/>
          </a:xfrm>
        </p:spPr>
        <p:txBody>
          <a:bodyPr/>
          <a:lstStyle/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個別化原則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218" name="投影片編號版面配置區 3"/>
          <p:cNvSpPr>
            <a:spLocks noGrp="1"/>
          </p:cNvSpPr>
          <p:nvPr>
            <p:ph type="sldNum" sz="quarter" idx="11"/>
          </p:nvPr>
        </p:nvSpPr>
        <p:spPr bwMode="auto">
          <a:xfrm>
            <a:off x="3651478" y="632738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38DE9-BC74-4928-914D-90AAA96B6E91}" type="slidenum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 bwMode="auto">
          <a:xfrm>
            <a:off x="467544" y="1324365"/>
            <a:ext cx="8229600" cy="489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每個運動員的運動能力不同 → </a:t>
            </a:r>
            <a:r>
              <a:rPr lang="zh-TW" altLang="zh-TW" sz="2800" dirty="0" smtClean="0"/>
              <a:t>訓練負荷</a:t>
            </a:r>
            <a:r>
              <a:rPr lang="zh-TW" altLang="en-US" sz="2800" dirty="0" smtClean="0"/>
              <a:t>要</a:t>
            </a:r>
            <a:r>
              <a:rPr lang="zh-TW" altLang="zh-TW" sz="2800" dirty="0" smtClean="0"/>
              <a:t>個別</a:t>
            </a:r>
            <a:r>
              <a:rPr lang="zh-TW" altLang="zh-TW" sz="2800" dirty="0"/>
              <a:t>化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運動能力取決於下列幾個因素</a:t>
            </a:r>
            <a:endParaRPr lang="en-US" altLang="zh-TW" sz="2800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zh-TW" altLang="zh-TW" sz="2400" u="sng" dirty="0"/>
              <a:t>生物年齡和實際年齡</a:t>
            </a:r>
            <a:endParaRPr lang="zh-TW" altLang="zh-TW" sz="2400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zh-TW" altLang="zh-TW" sz="2400" u="sng" dirty="0"/>
              <a:t>訓練年齡</a:t>
            </a:r>
            <a:endParaRPr lang="zh-TW" altLang="zh-TW" sz="2400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zh-TW" altLang="zh-TW" sz="2400" u="sng" dirty="0"/>
              <a:t>訓練</a:t>
            </a:r>
            <a:r>
              <a:rPr lang="zh-TW" altLang="zh-TW" sz="2400" u="sng" dirty="0" smtClean="0"/>
              <a:t>經歷</a:t>
            </a:r>
            <a:endParaRPr lang="en-US" altLang="zh-TW" sz="2400" u="sng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zh-TW" altLang="zh-TW" sz="2400" u="sng" dirty="0"/>
              <a:t>健康狀態</a:t>
            </a:r>
            <a:endParaRPr lang="zh-TW" altLang="zh-TW" sz="2400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zh-TW" altLang="zh-TW" sz="2400" u="sng" dirty="0"/>
              <a:t>壓力與恢復速率</a:t>
            </a:r>
            <a:endParaRPr lang="en-US" altLang="zh-TW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上述因素都會影響</a:t>
            </a:r>
            <a:r>
              <a:rPr lang="zh-TW" altLang="zh-TW" sz="2800" dirty="0"/>
              <a:t>運動員對訓練</a:t>
            </a:r>
            <a:r>
              <a:rPr lang="zh-TW" altLang="zh-TW" sz="2800" dirty="0" smtClean="0"/>
              <a:t>負荷</a:t>
            </a:r>
            <a:r>
              <a:rPr lang="zh-TW" altLang="en-US" sz="2800" dirty="0" smtClean="0"/>
              <a:t>的個體化反應</a:t>
            </a:r>
            <a:endParaRPr lang="en-US" altLang="zh-TW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因此，</a:t>
            </a:r>
            <a:r>
              <a:rPr lang="zh-TW" altLang="zh-TW" sz="2800" dirty="0"/>
              <a:t>教練必須滿足運動員的需求與能力來發展個人化的訓練計畫</a:t>
            </a:r>
            <a:r>
              <a:rPr lang="zh-TW" altLang="zh-TW" sz="2800" dirty="0" smtClean="0"/>
              <a:t>。</a:t>
            </a:r>
            <a:endParaRPr lang="en-US" altLang="zh-TW" sz="2800" dirty="0" smtClean="0"/>
          </a:p>
        </p:txBody>
      </p:sp>
    </p:spTree>
    <p:extLst>
      <p:ext uri="{BB962C8B-B14F-4D97-AF65-F5344CB8AC3E}">
        <p14:creationId xmlns:p14="http://schemas.microsoft.com/office/powerpoint/2010/main" val="3135397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467544" y="341563"/>
            <a:ext cx="8229600" cy="1143000"/>
          </a:xfrm>
        </p:spPr>
        <p:txBody>
          <a:bodyPr/>
          <a:lstStyle/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個別化結合訓練變化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218" name="投影片編號版面配置區 3"/>
          <p:cNvSpPr>
            <a:spLocks noGrp="1"/>
          </p:cNvSpPr>
          <p:nvPr>
            <p:ph type="sldNum" sz="quarter" idx="11"/>
          </p:nvPr>
        </p:nvSpPr>
        <p:spPr bwMode="auto">
          <a:xfrm>
            <a:off x="3651478" y="632738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38DE9-BC74-4928-914D-90AAA96B6E91}" type="slidenum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 bwMode="auto">
          <a:xfrm>
            <a:off x="467544" y="1324364"/>
            <a:ext cx="8229600" cy="4990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TW" altLang="zh-TW" sz="2800" dirty="0"/>
              <a:t>訓練變化是引發訓練適應的關鍵組成之一</a:t>
            </a:r>
            <a:r>
              <a:rPr lang="zh-TW" altLang="zh-TW" sz="2800" dirty="0" smtClean="0"/>
              <a:t>。</a:t>
            </a:r>
            <a:r>
              <a:rPr lang="zh-TW" altLang="zh-TW" sz="2800" dirty="0"/>
              <a:t>若反覆進行相同的訓練計畫或負荷時，則技能提升的速率會變</a:t>
            </a:r>
            <a:r>
              <a:rPr lang="zh-TW" altLang="zh-TW" sz="2800" dirty="0" smtClean="0"/>
              <a:t>慢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zh-TW" sz="2800" dirty="0" smtClean="0"/>
              <a:t>此外</a:t>
            </a:r>
            <a:r>
              <a:rPr lang="zh-TW" altLang="en-US" sz="2800" dirty="0" smtClean="0"/>
              <a:t>，</a:t>
            </a:r>
            <a:r>
              <a:rPr lang="zh-TW" altLang="zh-TW" sz="2800" dirty="0" smtClean="0"/>
              <a:t>研究發現訓練</a:t>
            </a:r>
            <a:r>
              <a:rPr lang="zh-TW" altLang="zh-TW" sz="2800" dirty="0"/>
              <a:t>計畫單調的程度與運動表現下降呈現顯著的</a:t>
            </a:r>
            <a:r>
              <a:rPr lang="zh-TW" altLang="zh-TW" sz="2800" dirty="0" smtClean="0"/>
              <a:t>相關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zh-TW" sz="2800" dirty="0"/>
              <a:t>週期性的訓練可以降低訓練中的單調或厭倦而引發更大的生理適應。訓練負荷與內容系統的變化可以產生理想的訓練</a:t>
            </a:r>
            <a:r>
              <a:rPr lang="zh-TW" altLang="zh-TW" sz="2800" dirty="0" smtClean="0"/>
              <a:t>適應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訓練計畫單調、變化不足 → </a:t>
            </a:r>
            <a:r>
              <a:rPr lang="zh-TW" altLang="zh-TW" sz="2800" dirty="0" smtClean="0"/>
              <a:t>神經系統</a:t>
            </a:r>
            <a:r>
              <a:rPr lang="zh-TW" altLang="zh-TW" sz="2800" dirty="0"/>
              <a:t>沒有接受充足的超負荷</a:t>
            </a:r>
            <a:r>
              <a:rPr lang="zh-TW" altLang="zh-TW" sz="2800" dirty="0" smtClean="0"/>
              <a:t>刺激</a:t>
            </a:r>
            <a:r>
              <a:rPr lang="en-US" altLang="zh-TW" sz="2800" dirty="0" smtClean="0"/>
              <a:t> </a:t>
            </a:r>
            <a:r>
              <a:rPr lang="zh-TW" altLang="en-US" sz="2800" dirty="0" smtClean="0"/>
              <a:t>→ </a:t>
            </a:r>
            <a:r>
              <a:rPr lang="zh-TW" altLang="zh-TW" sz="2800" dirty="0" smtClean="0"/>
              <a:t>生理</a:t>
            </a:r>
            <a:r>
              <a:rPr lang="zh-TW" altLang="zh-TW" sz="2800" dirty="0"/>
              <a:t>適應亦無法</a:t>
            </a:r>
            <a:r>
              <a:rPr lang="zh-TW" altLang="zh-TW" sz="2800" dirty="0" smtClean="0"/>
              <a:t>提升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</p:txBody>
      </p:sp>
    </p:spTree>
    <p:extLst>
      <p:ext uri="{BB962C8B-B14F-4D97-AF65-F5344CB8AC3E}">
        <p14:creationId xmlns:p14="http://schemas.microsoft.com/office/powerpoint/2010/main" val="3398398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467544" y="341563"/>
            <a:ext cx="8229600" cy="1143000"/>
          </a:xfrm>
        </p:spPr>
        <p:txBody>
          <a:bodyPr/>
          <a:lstStyle/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個別化結合訓練變化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218" name="投影片編號版面配置區 3"/>
          <p:cNvSpPr>
            <a:spLocks noGrp="1"/>
          </p:cNvSpPr>
          <p:nvPr>
            <p:ph type="sldNum" sz="quarter" idx="11"/>
          </p:nvPr>
        </p:nvSpPr>
        <p:spPr bwMode="auto">
          <a:xfrm>
            <a:off x="3651478" y="632738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38DE9-BC74-4928-914D-90AAA96B6E91}" type="slidenum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 bwMode="auto">
          <a:xfrm>
            <a:off x="467544" y="1324364"/>
            <a:ext cx="8229600" cy="2635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TW" altLang="zh-TW" sz="2800" dirty="0" smtClean="0"/>
              <a:t>許多</a:t>
            </a:r>
            <a:r>
              <a:rPr lang="zh-TW" altLang="zh-TW" sz="2800" dirty="0"/>
              <a:t>訓練</a:t>
            </a:r>
            <a:r>
              <a:rPr lang="zh-TW" altLang="zh-TW" sz="2800" dirty="0" smtClean="0"/>
              <a:t>計畫</a:t>
            </a:r>
            <a:r>
              <a:rPr lang="zh-TW" altLang="en-US" sz="2800" dirty="0" smtClean="0"/>
              <a:t>的</a:t>
            </a:r>
            <a:r>
              <a:rPr lang="zh-TW" altLang="zh-TW" sz="2800" dirty="0" smtClean="0"/>
              <a:t>階段可以</a:t>
            </a:r>
            <a:r>
              <a:rPr lang="zh-TW" altLang="zh-TW" sz="2800" dirty="0"/>
              <a:t>與變化</a:t>
            </a:r>
            <a:r>
              <a:rPr lang="zh-TW" altLang="zh-TW" sz="2800" dirty="0" smtClean="0"/>
              <a:t>結合</a:t>
            </a:r>
            <a:endParaRPr lang="en-US" altLang="zh-TW" sz="2800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zh-TW" altLang="zh-TW" sz="2400" dirty="0"/>
              <a:t>在小週期階段加入訓練量、強度、頻率與運動類型的</a:t>
            </a:r>
            <a:r>
              <a:rPr lang="zh-TW" altLang="zh-TW" sz="2400" dirty="0" smtClean="0"/>
              <a:t>變化</a:t>
            </a:r>
            <a:endParaRPr lang="en-US" altLang="zh-TW" sz="2400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zh-TW" altLang="zh-TW" sz="2400" dirty="0"/>
              <a:t>訓練的變化可以藉由加入或再加加入新奇或經過改變的訓練</a:t>
            </a:r>
            <a:r>
              <a:rPr lang="zh-TW" altLang="zh-TW" sz="2400" dirty="0" smtClean="0"/>
              <a:t>內容</a:t>
            </a:r>
            <a:r>
              <a:rPr lang="en-US" altLang="zh-TW" sz="2400" dirty="0" smtClean="0"/>
              <a:t> (</a:t>
            </a:r>
            <a:r>
              <a:rPr lang="zh-TW" altLang="en-US" sz="2400" dirty="0" smtClean="0"/>
              <a:t>表</a:t>
            </a:r>
            <a:r>
              <a:rPr lang="en-US" altLang="zh-TW" sz="2400" dirty="0" smtClean="0"/>
              <a:t>2-2) </a:t>
            </a:r>
            <a:r>
              <a:rPr lang="zh-TW" altLang="en-US" sz="2400" dirty="0" smtClean="0"/>
              <a:t>→ 引起良好的適應現象</a:t>
            </a:r>
            <a:endParaRPr lang="en-US" altLang="zh-TW" sz="2400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sz="2800" dirty="0" smtClean="0"/>
          </a:p>
        </p:txBody>
      </p:sp>
      <p:pic>
        <p:nvPicPr>
          <p:cNvPr id="5" name="Picture 2" descr="D:\工作站\藝軒\jpg\02\表2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62" y="3772619"/>
            <a:ext cx="8564563" cy="241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02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467544" y="341563"/>
            <a:ext cx="8229600" cy="1143000"/>
          </a:xfrm>
        </p:spPr>
        <p:txBody>
          <a:bodyPr/>
          <a:lstStyle/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個別化結合訓練變化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218" name="投影片編號版面配置區 3"/>
          <p:cNvSpPr>
            <a:spLocks noGrp="1"/>
          </p:cNvSpPr>
          <p:nvPr>
            <p:ph type="sldNum" sz="quarter" idx="11"/>
          </p:nvPr>
        </p:nvSpPr>
        <p:spPr bwMode="auto">
          <a:xfrm>
            <a:off x="3651478" y="632738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38DE9-BC74-4928-914D-90AAA96B6E91}" type="slidenum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 bwMode="auto">
          <a:xfrm>
            <a:off x="467544" y="1324364"/>
            <a:ext cx="8229600" cy="465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TW" altLang="zh-TW" sz="2800" dirty="0" smtClean="0"/>
              <a:t>另一個</a:t>
            </a:r>
            <a:r>
              <a:rPr lang="zh-TW" altLang="zh-TW" sz="2800" dirty="0"/>
              <a:t>使用訓練計畫變化的</a:t>
            </a:r>
            <a:r>
              <a:rPr lang="zh-TW" altLang="zh-TW" sz="2800" dirty="0" smtClean="0"/>
              <a:t>方法是</a:t>
            </a:r>
            <a:r>
              <a:rPr lang="zh-TW" altLang="zh-TW" sz="2800" dirty="0"/>
              <a:t>系統性的改變訓練</a:t>
            </a:r>
            <a:r>
              <a:rPr lang="zh-TW" altLang="zh-TW" sz="2800" dirty="0" smtClean="0"/>
              <a:t>強度</a:t>
            </a:r>
            <a:endParaRPr lang="en-US" altLang="zh-TW" sz="2800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zh-TW" altLang="zh-TW" sz="2400" dirty="0"/>
              <a:t>在小週期階段期間交替訓練</a:t>
            </a:r>
            <a:r>
              <a:rPr lang="zh-TW" altLang="zh-TW" sz="2400" dirty="0" smtClean="0"/>
              <a:t>強度</a:t>
            </a:r>
            <a:r>
              <a:rPr lang="zh-TW" altLang="en-US" sz="2400" dirty="0" smtClean="0"/>
              <a:t>，</a:t>
            </a:r>
            <a:r>
              <a:rPr lang="zh-TW" altLang="zh-TW" sz="2400" dirty="0" smtClean="0"/>
              <a:t>可以</a:t>
            </a:r>
            <a:r>
              <a:rPr lang="zh-TW" altLang="zh-TW" sz="2400" dirty="0"/>
              <a:t>使訓練分成刺激與恢復期</a:t>
            </a:r>
            <a:endParaRPr lang="en-US" altLang="zh-TW" sz="2400" dirty="0"/>
          </a:p>
          <a:p>
            <a:pPr>
              <a:buFont typeface="Wingdings" panose="05000000000000000000" pitchFamily="2" charset="2"/>
              <a:buChar char="Ø"/>
            </a:pPr>
            <a:endParaRPr lang="en-US" altLang="zh-TW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zh-TW" sz="2800" dirty="0"/>
              <a:t>另一個變化的策略是將訓練強度與訓練頻率輪</a:t>
            </a:r>
            <a:r>
              <a:rPr lang="zh-TW" altLang="zh-TW" sz="2800" dirty="0" smtClean="0"/>
              <a:t>替</a:t>
            </a:r>
            <a:endParaRPr lang="en-US" altLang="zh-TW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訓練變化的進行，要考量運動員的發展水準。例如，</a:t>
            </a:r>
            <a:r>
              <a:rPr lang="zh-TW" altLang="zh-TW" sz="2800" dirty="0"/>
              <a:t>資深運動員比訓練基礎小的新手運動員需要更多的</a:t>
            </a:r>
            <a:r>
              <a:rPr lang="zh-TW" altLang="zh-TW" sz="2800" dirty="0" smtClean="0"/>
              <a:t>變化</a:t>
            </a:r>
            <a:r>
              <a:rPr lang="zh-TW" altLang="en-US" sz="2800" dirty="0" smtClean="0"/>
              <a:t>。</a:t>
            </a:r>
            <a:r>
              <a:rPr lang="zh-TW" altLang="zh-TW" sz="2800" dirty="0"/>
              <a:t>新手運動員可以藉由很少變化的</a:t>
            </a:r>
            <a:r>
              <a:rPr lang="zh-TW" altLang="zh-TW" sz="2800" dirty="0" smtClean="0"/>
              <a:t>基礎訓練</a:t>
            </a:r>
            <a:r>
              <a:rPr lang="zh-TW" altLang="zh-TW" sz="2800" dirty="0"/>
              <a:t>達成良好的運動</a:t>
            </a:r>
            <a:r>
              <a:rPr lang="zh-TW" altLang="zh-TW" sz="2800" dirty="0" smtClean="0"/>
              <a:t>表現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</p:txBody>
      </p:sp>
    </p:spTree>
    <p:extLst>
      <p:ext uri="{BB962C8B-B14F-4D97-AF65-F5344CB8AC3E}">
        <p14:creationId xmlns:p14="http://schemas.microsoft.com/office/powerpoint/2010/main" val="3730540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467544" y="207244"/>
            <a:ext cx="8229600" cy="1143000"/>
          </a:xfrm>
        </p:spPr>
        <p:txBody>
          <a:bodyPr/>
          <a:lstStyle/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訓練模式化的發展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218" name="投影片編號版面配置區 3"/>
          <p:cNvSpPr>
            <a:spLocks noGrp="1"/>
          </p:cNvSpPr>
          <p:nvPr>
            <p:ph type="sldNum" sz="quarter" idx="11"/>
          </p:nvPr>
        </p:nvSpPr>
        <p:spPr bwMode="auto">
          <a:xfrm>
            <a:off x="3651478" y="632738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38DE9-BC74-4928-914D-90AAA96B6E91}" type="slidenum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 bwMode="auto">
          <a:xfrm>
            <a:off x="467544" y="1134584"/>
            <a:ext cx="8229600" cy="480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TW" altLang="zh-TW" sz="2800" dirty="0"/>
              <a:t>訓練模式化的發展</a:t>
            </a:r>
            <a:r>
              <a:rPr lang="zh-TW" altLang="zh-TW" sz="2800" dirty="0" smtClean="0"/>
              <a:t>順序</a:t>
            </a:r>
            <a:r>
              <a:rPr lang="en-US" altLang="zh-TW" sz="2800" dirty="0" smtClean="0"/>
              <a:t> (</a:t>
            </a:r>
            <a:r>
              <a:rPr lang="zh-TW" altLang="en-US" sz="2800" dirty="0" smtClean="0"/>
              <a:t>圖</a:t>
            </a:r>
            <a:r>
              <a:rPr lang="en-US" altLang="zh-TW" sz="2800" dirty="0" smtClean="0"/>
              <a:t>2.3)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zh-TW" altLang="zh-TW" sz="2400" dirty="0"/>
              <a:t>先詳細的分析該運動相關的科學</a:t>
            </a:r>
            <a:r>
              <a:rPr lang="zh-TW" altLang="zh-TW" sz="2400" dirty="0" smtClean="0"/>
              <a:t>文獻</a:t>
            </a:r>
            <a:r>
              <a:rPr lang="en-US" altLang="zh-TW" sz="2400" dirty="0" smtClean="0"/>
              <a:t> </a:t>
            </a:r>
            <a:r>
              <a:rPr lang="en-US" altLang="zh-TW" sz="2400" dirty="0"/>
              <a:t>(</a:t>
            </a:r>
            <a:r>
              <a:rPr lang="zh-TW" altLang="zh-TW" sz="2400" dirty="0"/>
              <a:t>了解與該運動相關的生理學、形態學、解剖學、生物運動與心理學的特徵</a:t>
            </a:r>
            <a:r>
              <a:rPr lang="en-US" altLang="zh-TW" sz="2400" dirty="0"/>
              <a:t>)</a:t>
            </a:r>
            <a:endParaRPr lang="en-US" altLang="zh-TW" sz="2400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zh-TW" altLang="zh-TW" sz="2400" dirty="0"/>
              <a:t>發展一個訓練目標測驗計畫來分析運動員的訓練</a:t>
            </a:r>
            <a:r>
              <a:rPr lang="zh-TW" altLang="zh-TW" sz="2400" dirty="0" smtClean="0"/>
              <a:t>狀態</a:t>
            </a:r>
            <a:r>
              <a:rPr lang="en-US" altLang="zh-TW" sz="2400" dirty="0" smtClean="0"/>
              <a:t> </a:t>
            </a:r>
            <a:r>
              <a:rPr lang="en-US" altLang="zh-TW" sz="2400" dirty="0"/>
              <a:t>(</a:t>
            </a:r>
            <a:r>
              <a:rPr lang="zh-TW" altLang="zh-TW" sz="2400" dirty="0"/>
              <a:t>例如，投擲</a:t>
            </a:r>
            <a:r>
              <a:rPr lang="zh-TW" altLang="zh-TW" sz="2400" dirty="0" smtClean="0"/>
              <a:t>項目</a:t>
            </a:r>
            <a:r>
              <a:rPr lang="en-US" altLang="zh-TW" sz="2400" dirty="0" smtClean="0"/>
              <a:t> </a:t>
            </a:r>
            <a:r>
              <a:rPr lang="zh-TW" altLang="zh-TW" sz="2400" dirty="0" smtClean="0"/>
              <a:t>→</a:t>
            </a:r>
            <a:r>
              <a:rPr lang="en-US" altLang="zh-TW" sz="2400" dirty="0" smtClean="0"/>
              <a:t> </a:t>
            </a:r>
            <a:r>
              <a:rPr lang="zh-TW" altLang="zh-TW" sz="2400" dirty="0" smtClean="0"/>
              <a:t>最大</a:t>
            </a:r>
            <a:r>
              <a:rPr lang="zh-TW" altLang="zh-TW" sz="2400" dirty="0"/>
              <a:t>肌</a:t>
            </a:r>
            <a:r>
              <a:rPr lang="zh-TW" altLang="zh-TW" sz="2400" dirty="0" smtClean="0"/>
              <a:t>力</a:t>
            </a:r>
            <a:r>
              <a:rPr lang="zh-TW" altLang="en-US" sz="2400" dirty="0" smtClean="0"/>
              <a:t>、</a:t>
            </a:r>
            <a:r>
              <a:rPr lang="zh-TW" altLang="zh-TW" sz="2400" dirty="0" smtClean="0"/>
              <a:t>爆發力</a:t>
            </a:r>
            <a:r>
              <a:rPr lang="zh-TW" altLang="zh-TW" sz="2400" dirty="0"/>
              <a:t>與高水準運動表現相關→測驗力量與爆發力</a:t>
            </a:r>
            <a:r>
              <a:rPr lang="en-US" altLang="zh-TW" sz="2400" dirty="0"/>
              <a:t>)</a:t>
            </a:r>
            <a:endParaRPr lang="en-US" altLang="zh-TW" sz="2400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zh-TW" altLang="zh-TW" sz="2400" dirty="0"/>
              <a:t>當運動員的評估完成後，教練應該對所有收集到的數據進行解</a:t>
            </a:r>
            <a:r>
              <a:rPr lang="zh-TW" altLang="zh-TW" sz="2400" dirty="0" smtClean="0"/>
              <a:t>讀</a:t>
            </a:r>
            <a:endParaRPr lang="en-US" altLang="zh-TW" sz="2400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zh-TW" altLang="zh-TW" sz="2400" dirty="0"/>
              <a:t>建立訓練模式</a:t>
            </a:r>
            <a:r>
              <a:rPr lang="zh-TW" altLang="zh-TW" sz="2400" dirty="0" smtClean="0"/>
              <a:t>中</a:t>
            </a:r>
            <a:r>
              <a:rPr lang="zh-TW" altLang="en-US" sz="2400" dirty="0" smtClean="0"/>
              <a:t>的</a:t>
            </a:r>
            <a:r>
              <a:rPr lang="zh-TW" altLang="zh-TW" sz="2400" dirty="0" smtClean="0"/>
              <a:t>訓練</a:t>
            </a:r>
            <a:r>
              <a:rPr lang="zh-TW" altLang="zh-TW" sz="2400" dirty="0"/>
              <a:t>因子，包括漸增負荷、訓練強度、訓練</a:t>
            </a:r>
            <a:r>
              <a:rPr lang="zh-TW" altLang="zh-TW" sz="2400" dirty="0" smtClean="0"/>
              <a:t>量</a:t>
            </a:r>
            <a:r>
              <a:rPr lang="zh-TW" altLang="en-US" sz="2400" dirty="0" smtClean="0"/>
              <a:t>、訓練頻率、反覆次數等因子</a:t>
            </a:r>
            <a:endParaRPr lang="en-US" altLang="zh-TW" sz="2400" dirty="0" smtClean="0"/>
          </a:p>
        </p:txBody>
      </p:sp>
    </p:spTree>
    <p:extLst>
      <p:ext uri="{BB962C8B-B14F-4D97-AF65-F5344CB8AC3E}">
        <p14:creationId xmlns:p14="http://schemas.microsoft.com/office/powerpoint/2010/main" val="365954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467544" y="1324447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前言</a:t>
            </a:r>
            <a:endParaRPr lang="en-US" altLang="zh-TW" sz="3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多元發展 </a:t>
            </a:r>
            <a:r>
              <a:rPr lang="en-US" altLang="zh-TW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vs. </a:t>
            </a:r>
            <a:r>
              <a:rPr lang="zh-TW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專項訓練</a:t>
            </a:r>
            <a:endParaRPr lang="en-US" altLang="zh-TW" sz="3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zh-TW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多元發展</a:t>
            </a:r>
            <a:endParaRPr lang="en-US" altLang="zh-TW" sz="3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zh-TW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專項訓練</a:t>
            </a:r>
            <a:endParaRPr lang="en-US" altLang="zh-TW" sz="3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個別化原則</a:t>
            </a:r>
            <a:endParaRPr lang="en-US" altLang="zh-TW" sz="3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訓練模式化的發展</a:t>
            </a:r>
            <a:endParaRPr lang="en-US" altLang="zh-TW" sz="3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467544" y="367451"/>
            <a:ext cx="8229600" cy="1143000"/>
          </a:xfrm>
        </p:spPr>
        <p:txBody>
          <a:bodyPr/>
          <a:lstStyle/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本講綱要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218" name="投影片編號版面配置區 3"/>
          <p:cNvSpPr>
            <a:spLocks noGrp="1"/>
          </p:cNvSpPr>
          <p:nvPr>
            <p:ph type="sldNum" sz="quarter" idx="11"/>
          </p:nvPr>
        </p:nvSpPr>
        <p:spPr bwMode="auto">
          <a:xfrm>
            <a:off x="3651478" y="632738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38DE9-BC74-4928-914D-90AAA96B6E91}" type="slidenum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032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467544" y="207244"/>
            <a:ext cx="8229600" cy="1143000"/>
          </a:xfrm>
        </p:spPr>
        <p:txBody>
          <a:bodyPr/>
          <a:lstStyle/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訓練模式化的發展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218" name="投影片編號版面配置區 3"/>
          <p:cNvSpPr>
            <a:spLocks noGrp="1"/>
          </p:cNvSpPr>
          <p:nvPr>
            <p:ph type="sldNum" sz="quarter" idx="11"/>
          </p:nvPr>
        </p:nvSpPr>
        <p:spPr bwMode="auto">
          <a:xfrm>
            <a:off x="3651478" y="632738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38DE9-BC74-4928-914D-90AAA96B6E91}" type="slidenum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 bwMode="auto">
          <a:xfrm>
            <a:off x="467544" y="1134584"/>
            <a:ext cx="8229600" cy="4972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TW" altLang="zh-TW" sz="2800" dirty="0"/>
              <a:t>訓練模式化的發展</a:t>
            </a:r>
            <a:r>
              <a:rPr lang="zh-TW" altLang="zh-TW" sz="2800" dirty="0" smtClean="0"/>
              <a:t>順序</a:t>
            </a:r>
            <a:r>
              <a:rPr lang="en-US" altLang="zh-TW" sz="2800" dirty="0" smtClean="0"/>
              <a:t> (</a:t>
            </a:r>
            <a:r>
              <a:rPr lang="zh-TW" altLang="en-US" sz="2800" dirty="0" smtClean="0"/>
              <a:t>續</a:t>
            </a:r>
            <a:r>
              <a:rPr lang="en-US" altLang="zh-TW" sz="2800" dirty="0" smtClean="0"/>
              <a:t>) (</a:t>
            </a:r>
            <a:r>
              <a:rPr lang="zh-TW" altLang="en-US" sz="2800" dirty="0" smtClean="0"/>
              <a:t>圖</a:t>
            </a:r>
            <a:r>
              <a:rPr lang="en-US" altLang="zh-TW" sz="2800" dirty="0" smtClean="0"/>
              <a:t>2.3)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zh-TW" altLang="zh-TW" sz="2400" dirty="0" smtClean="0"/>
              <a:t>在</a:t>
            </a:r>
            <a:r>
              <a:rPr lang="zh-TW" altLang="zh-TW" sz="2400" dirty="0"/>
              <a:t>執行階段，運動員必須持續地被</a:t>
            </a:r>
            <a:r>
              <a:rPr lang="zh-TW" altLang="zh-TW" sz="2400" dirty="0" smtClean="0"/>
              <a:t>監控</a:t>
            </a:r>
            <a:r>
              <a:rPr lang="en-US" altLang="zh-TW" sz="2400" dirty="0" smtClean="0"/>
              <a:t> (</a:t>
            </a:r>
            <a:r>
              <a:rPr lang="zh-TW" altLang="zh-TW" sz="2400" dirty="0" smtClean="0"/>
              <a:t>包括</a:t>
            </a:r>
            <a:r>
              <a:rPr lang="zh-TW" altLang="zh-TW" sz="2400" dirty="0"/>
              <a:t>定期的評估生理因素、訓練日誌的資料、心理狀態、營養狀態、技術能力的發展等</a:t>
            </a:r>
            <a:r>
              <a:rPr lang="en-US" altLang="zh-TW" sz="2400" dirty="0"/>
              <a:t>)</a:t>
            </a:r>
            <a:endParaRPr lang="en-US" altLang="zh-TW" sz="2400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zh-TW" altLang="en-US" sz="2400" dirty="0" smtClean="0"/>
              <a:t>教練對</a:t>
            </a:r>
            <a:r>
              <a:rPr lang="zh-TW" altLang="zh-TW" sz="2400" dirty="0" smtClean="0"/>
              <a:t>訓練</a:t>
            </a:r>
            <a:r>
              <a:rPr lang="zh-TW" altLang="zh-TW" sz="2400" dirty="0"/>
              <a:t>模式的</a:t>
            </a:r>
            <a:r>
              <a:rPr lang="zh-TW" altLang="zh-TW" sz="2400" dirty="0" smtClean="0"/>
              <a:t>效果</a:t>
            </a:r>
            <a:r>
              <a:rPr lang="zh-TW" altLang="en-US" sz="2400" dirty="0" smtClean="0"/>
              <a:t>若</a:t>
            </a:r>
            <a:r>
              <a:rPr lang="zh-TW" altLang="zh-TW" sz="2400" dirty="0" smtClean="0"/>
              <a:t>有</a:t>
            </a:r>
            <a:r>
              <a:rPr lang="zh-TW" altLang="zh-TW" sz="2400" dirty="0"/>
              <a:t>疑慮</a:t>
            </a:r>
            <a:r>
              <a:rPr lang="zh-TW" altLang="zh-TW" sz="2400" dirty="0" smtClean="0"/>
              <a:t>，將</a:t>
            </a:r>
            <a:r>
              <a:rPr lang="zh-TW" altLang="zh-TW" sz="2400" dirty="0"/>
              <a:t>訓練模式再評估與修正，確保可以達成運動表現的</a:t>
            </a:r>
            <a:r>
              <a:rPr lang="zh-TW" altLang="zh-TW" sz="2400" dirty="0" smtClean="0"/>
              <a:t>目標</a:t>
            </a:r>
            <a:endParaRPr lang="en-US" altLang="zh-TW" sz="2400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zh-TW" altLang="zh-TW" sz="2400" dirty="0"/>
              <a:t>訓練模式效果的主要測驗是運動員的競賽</a:t>
            </a:r>
            <a:r>
              <a:rPr lang="zh-TW" altLang="zh-TW" sz="2400" dirty="0" smtClean="0"/>
              <a:t>結果</a:t>
            </a:r>
            <a:r>
              <a:rPr lang="zh-TW" altLang="en-US" sz="2400" dirty="0" smtClean="0"/>
              <a:t>。如果</a:t>
            </a:r>
            <a:r>
              <a:rPr lang="zh-TW" altLang="zh-TW" sz="2400" dirty="0"/>
              <a:t>在競賽中獲得勝利，代表此訓練模式是有效的</a:t>
            </a:r>
            <a:endParaRPr lang="en-US" altLang="zh-TW" sz="2400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zh-TW" altLang="zh-TW" sz="2400" dirty="0"/>
              <a:t>在競賽結束</a:t>
            </a:r>
            <a:r>
              <a:rPr lang="zh-TW" altLang="zh-TW" sz="2400" dirty="0" smtClean="0"/>
              <a:t>後</a:t>
            </a:r>
            <a:r>
              <a:rPr lang="zh-TW" altLang="en-US" sz="2400" dirty="0" smtClean="0"/>
              <a:t>，</a:t>
            </a:r>
            <a:r>
              <a:rPr lang="zh-TW" altLang="zh-TW" sz="2400" dirty="0" smtClean="0"/>
              <a:t>再次</a:t>
            </a:r>
            <a:r>
              <a:rPr lang="zh-TW" altLang="zh-TW" sz="2400" dirty="0"/>
              <a:t>進行</a:t>
            </a:r>
            <a:r>
              <a:rPr lang="zh-TW" altLang="zh-TW" sz="2400" dirty="0" smtClean="0"/>
              <a:t>評估，</a:t>
            </a:r>
            <a:r>
              <a:rPr lang="zh-TW" altLang="zh-TW" sz="2400" dirty="0"/>
              <a:t>此訓練模式應該持續的進行</a:t>
            </a:r>
            <a:r>
              <a:rPr lang="zh-TW" altLang="zh-TW" sz="2400" dirty="0" smtClean="0"/>
              <a:t>修正</a:t>
            </a:r>
            <a:endParaRPr lang="en-US" altLang="zh-TW" sz="2400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zh-TW" altLang="zh-TW" sz="2400" dirty="0"/>
              <a:t>在進行此階段的評估後，教練可以決定是否在下一個</a:t>
            </a:r>
            <a:r>
              <a:rPr lang="zh-TW" altLang="zh-TW" sz="2400" dirty="0" smtClean="0"/>
              <a:t>年度訓練計畫</a:t>
            </a:r>
            <a:r>
              <a:rPr lang="zh-TW" altLang="en-US" sz="2400" dirty="0" smtClean="0"/>
              <a:t>中，</a:t>
            </a:r>
            <a:r>
              <a:rPr lang="zh-TW" altLang="zh-TW" sz="2400" dirty="0" smtClean="0"/>
              <a:t>重新</a:t>
            </a:r>
            <a:r>
              <a:rPr lang="zh-TW" altLang="zh-TW" sz="2400" dirty="0"/>
              <a:t>建立一個新的訓練</a:t>
            </a:r>
            <a:r>
              <a:rPr lang="zh-TW" altLang="zh-TW" sz="2400" dirty="0" smtClean="0"/>
              <a:t>模式</a:t>
            </a:r>
            <a:endParaRPr lang="en-US" altLang="zh-TW" sz="2400" dirty="0" smtClean="0"/>
          </a:p>
        </p:txBody>
      </p:sp>
    </p:spTree>
    <p:extLst>
      <p:ext uri="{BB962C8B-B14F-4D97-AF65-F5344CB8AC3E}">
        <p14:creationId xmlns:p14="http://schemas.microsoft.com/office/powerpoint/2010/main" val="2316575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467544" y="169035"/>
            <a:ext cx="8229600" cy="1143000"/>
          </a:xfrm>
        </p:spPr>
        <p:txBody>
          <a:bodyPr/>
          <a:lstStyle/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訓練模式化的發展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218" name="投影片編號版面配置區 3"/>
          <p:cNvSpPr>
            <a:spLocks noGrp="1"/>
          </p:cNvSpPr>
          <p:nvPr>
            <p:ph type="sldNum" sz="quarter" idx="11"/>
          </p:nvPr>
        </p:nvSpPr>
        <p:spPr bwMode="auto">
          <a:xfrm>
            <a:off x="3651478" y="632738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38DE9-BC74-4928-914D-90AAA96B6E91}" type="slidenum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2" descr="D:\工作站\藝軒\jpg\02\圖2.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072" y="1164567"/>
            <a:ext cx="6823493" cy="520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856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467544" y="738387"/>
            <a:ext cx="8229600" cy="1143000"/>
          </a:xfrm>
        </p:spPr>
        <p:txBody>
          <a:bodyPr/>
          <a:lstStyle/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前言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218" name="投影片編號版面配置區 3"/>
          <p:cNvSpPr>
            <a:spLocks noGrp="1"/>
          </p:cNvSpPr>
          <p:nvPr>
            <p:ph type="sldNum" sz="quarter" idx="11"/>
          </p:nvPr>
        </p:nvSpPr>
        <p:spPr bwMode="auto">
          <a:xfrm>
            <a:off x="3651478" y="632738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38DE9-BC74-4928-914D-90AAA96B6E91}" type="slidenum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 bwMode="auto">
          <a:xfrm>
            <a:off x="467544" y="1988598"/>
            <a:ext cx="8229600" cy="3273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運動訓練的原則就是訓練的理論與方法。</a:t>
            </a:r>
            <a:endParaRPr lang="en-US" altLang="zh-TW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800" dirty="0" smtClean="0"/>
              <a:t>訓練原則是整體訓練概念的一部分，不應該單獨被考量。</a:t>
            </a:r>
            <a:endParaRPr lang="en-US" altLang="zh-TW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zh-TW" sz="2800" dirty="0"/>
              <a:t>正確的</a:t>
            </a:r>
            <a:r>
              <a:rPr lang="zh-TW" altLang="zh-TW" sz="2800" dirty="0" smtClean="0"/>
              <a:t>運用</a:t>
            </a:r>
            <a:r>
              <a:rPr lang="zh-TW" altLang="en-US" sz="2800" dirty="0" smtClean="0"/>
              <a:t>這些</a:t>
            </a:r>
            <a:r>
              <a:rPr lang="zh-TW" altLang="zh-TW" sz="2800" dirty="0" smtClean="0"/>
              <a:t>訓練原則</a:t>
            </a:r>
            <a:r>
              <a:rPr lang="zh-TW" altLang="en-US" sz="2800" dirty="0" smtClean="0"/>
              <a:t>，將有</a:t>
            </a:r>
            <a:r>
              <a:rPr lang="zh-TW" altLang="zh-TW" sz="2800" dirty="0"/>
              <a:t>助於訓練計畫的</a:t>
            </a:r>
            <a:r>
              <a:rPr lang="zh-TW" altLang="zh-TW" sz="2800" dirty="0" smtClean="0"/>
              <a:t>設計</a:t>
            </a:r>
            <a:r>
              <a:rPr lang="zh-TW" altLang="en-US" sz="2800" dirty="0" smtClean="0"/>
              <a:t>，並使</a:t>
            </a:r>
            <a:r>
              <a:rPr lang="zh-TW" altLang="zh-TW" sz="2800" dirty="0" smtClean="0"/>
              <a:t>運動員</a:t>
            </a:r>
            <a:r>
              <a:rPr lang="zh-TW" altLang="zh-TW" sz="2800" dirty="0"/>
              <a:t>受到良好的</a:t>
            </a:r>
            <a:r>
              <a:rPr lang="zh-TW" altLang="zh-TW" sz="2800" dirty="0" smtClean="0"/>
              <a:t>訓練</a:t>
            </a:r>
            <a:r>
              <a:rPr lang="zh-TW" altLang="en-US" sz="2800" dirty="0" smtClean="0"/>
              <a:t>。</a:t>
            </a:r>
            <a:endParaRPr lang="en-US" altLang="zh-TW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038624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467544" y="902280"/>
            <a:ext cx="8229600" cy="1143000"/>
          </a:xfrm>
        </p:spPr>
        <p:txBody>
          <a:bodyPr/>
          <a:lstStyle/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多元發展 </a:t>
            </a: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vs 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專項訓練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218" name="投影片編號版面配置區 3"/>
          <p:cNvSpPr>
            <a:spLocks noGrp="1"/>
          </p:cNvSpPr>
          <p:nvPr>
            <p:ph type="sldNum" sz="quarter" idx="11"/>
          </p:nvPr>
        </p:nvSpPr>
        <p:spPr bwMode="auto">
          <a:xfrm>
            <a:off x="3651478" y="632738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38DE9-BC74-4928-914D-90AAA96B6E91}" type="slidenum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 bwMode="auto">
          <a:xfrm>
            <a:off x="467544" y="2385414"/>
            <a:ext cx="8229600" cy="2893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TW" altLang="zh-TW" sz="2800" dirty="0" smtClean="0"/>
              <a:t>運動員</a:t>
            </a:r>
            <a:r>
              <a:rPr lang="zh-TW" altLang="zh-TW" sz="2800" dirty="0"/>
              <a:t>的整體發展包含達成多元發展與專項訓練之間的平衡</a:t>
            </a:r>
            <a:r>
              <a:rPr lang="zh-TW" altLang="zh-TW" sz="2800" dirty="0" smtClean="0"/>
              <a:t>。</a:t>
            </a:r>
            <a:endParaRPr lang="en-US" altLang="zh-TW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zh-TW" sz="2800" dirty="0"/>
              <a:t>運動員早期的發展</a:t>
            </a:r>
            <a:r>
              <a:rPr lang="zh-TW" altLang="zh-TW" sz="2800" dirty="0" smtClean="0"/>
              <a:t>重點</a:t>
            </a:r>
            <a:r>
              <a:rPr lang="en-US" altLang="zh-TW" sz="2800" dirty="0" smtClean="0"/>
              <a:t> </a:t>
            </a:r>
            <a:r>
              <a:rPr lang="zh-TW" altLang="en-US" sz="2800" dirty="0" smtClean="0"/>
              <a:t>→ </a:t>
            </a:r>
            <a:r>
              <a:rPr lang="zh-TW" altLang="zh-TW" sz="2800" dirty="0" smtClean="0"/>
              <a:t>整體</a:t>
            </a:r>
            <a:r>
              <a:rPr lang="zh-TW" altLang="zh-TW" sz="2800" dirty="0"/>
              <a:t>身體發展的多元發展</a:t>
            </a:r>
            <a:r>
              <a:rPr lang="zh-TW" altLang="zh-TW" sz="2800" dirty="0" smtClean="0"/>
              <a:t>上</a:t>
            </a:r>
            <a:r>
              <a:rPr lang="en-US" altLang="zh-TW" sz="2800" dirty="0" smtClean="0"/>
              <a:t> </a:t>
            </a:r>
            <a:r>
              <a:rPr lang="zh-TW" altLang="en-US" sz="2800" dirty="0" smtClean="0"/>
              <a:t>→</a:t>
            </a:r>
            <a:r>
              <a:rPr lang="zh-TW" altLang="zh-TW" sz="2800" dirty="0"/>
              <a:t>再逐漸</a:t>
            </a:r>
            <a:r>
              <a:rPr lang="zh-TW" altLang="zh-TW" sz="2800" dirty="0" smtClean="0"/>
              <a:t>增加針對</a:t>
            </a:r>
            <a:r>
              <a:rPr lang="zh-TW" altLang="zh-TW" sz="2800" dirty="0"/>
              <a:t>技能需求的專項訓練</a:t>
            </a:r>
            <a:r>
              <a:rPr lang="zh-TW" altLang="zh-TW" sz="2800" dirty="0" smtClean="0"/>
              <a:t>比重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zh-TW" sz="2800" dirty="0"/>
              <a:t>教練必須了解這兩個訓練階段的重要性，並且知道如何在運動員發展的過程中變動訓練的焦點</a:t>
            </a:r>
            <a:r>
              <a:rPr lang="zh-TW" altLang="zh-TW" sz="2800" dirty="0" smtClean="0"/>
              <a:t>。</a:t>
            </a:r>
            <a:endParaRPr lang="zh-TW" altLang="zh-TW" sz="2800" dirty="0"/>
          </a:p>
        </p:txBody>
      </p:sp>
    </p:spTree>
    <p:extLst>
      <p:ext uri="{BB962C8B-B14F-4D97-AF65-F5344CB8AC3E}">
        <p14:creationId xmlns:p14="http://schemas.microsoft.com/office/powerpoint/2010/main" val="3389631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467544" y="298031"/>
            <a:ext cx="8229600" cy="1143000"/>
          </a:xfrm>
        </p:spPr>
        <p:txBody>
          <a:bodyPr/>
          <a:lstStyle/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多元發展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218" name="投影片編號版面配置區 3"/>
          <p:cNvSpPr>
            <a:spLocks noGrp="1"/>
          </p:cNvSpPr>
          <p:nvPr>
            <p:ph type="sldNum" sz="quarter" idx="11"/>
          </p:nvPr>
        </p:nvSpPr>
        <p:spPr bwMode="auto">
          <a:xfrm>
            <a:off x="3651478" y="632738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38DE9-BC74-4928-914D-90AAA96B6E91}" type="slidenum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 bwMode="auto">
          <a:xfrm>
            <a:off x="467544" y="1570008"/>
            <a:ext cx="8229600" cy="4727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TW" altLang="zh-TW" sz="2800" dirty="0"/>
              <a:t>在運動員發展的早期</a:t>
            </a:r>
            <a:r>
              <a:rPr lang="zh-TW" altLang="zh-TW" sz="2800" dirty="0" smtClean="0"/>
              <a:t>階段</a:t>
            </a:r>
            <a:r>
              <a:rPr lang="zh-TW" altLang="en-US" sz="2800" dirty="0" smtClean="0"/>
              <a:t>，</a:t>
            </a:r>
            <a:r>
              <a:rPr lang="zh-TW" altLang="zh-TW" sz="2800" dirty="0" smtClean="0"/>
              <a:t>運用</a:t>
            </a:r>
            <a:r>
              <a:rPr lang="zh-TW" altLang="zh-TW" sz="2800" dirty="0"/>
              <a:t>多元發展計畫是很重要的 → </a:t>
            </a:r>
            <a:r>
              <a:rPr lang="zh-TW" altLang="zh-TW" sz="2800" dirty="0" smtClean="0"/>
              <a:t>在</a:t>
            </a:r>
            <a:r>
              <a:rPr lang="zh-TW" altLang="en-US" sz="2800" dirty="0" smtClean="0"/>
              <a:t>運動員的</a:t>
            </a:r>
            <a:r>
              <a:rPr lang="zh-TW" altLang="zh-TW" sz="2800" dirty="0" smtClean="0"/>
              <a:t>成長期</a:t>
            </a:r>
            <a:r>
              <a:rPr lang="zh-TW" altLang="zh-TW" sz="2800" dirty="0"/>
              <a:t>奠定基礎 → 並為</a:t>
            </a:r>
            <a:r>
              <a:rPr lang="zh-TW" altLang="zh-TW" sz="2800" dirty="0" smtClean="0"/>
              <a:t>隨後專</a:t>
            </a:r>
            <a:r>
              <a:rPr lang="zh-TW" altLang="zh-TW" sz="2800" dirty="0"/>
              <a:t>項</a:t>
            </a:r>
            <a:r>
              <a:rPr lang="zh-TW" altLang="zh-TW" sz="2800" dirty="0" smtClean="0"/>
              <a:t>訓練</a:t>
            </a:r>
            <a:r>
              <a:rPr lang="zh-TW" altLang="en-US" sz="2800" dirty="0" smtClean="0"/>
              <a:t>為主的訓練計畫</a:t>
            </a:r>
            <a:r>
              <a:rPr lang="zh-TW" altLang="zh-TW" sz="2800" dirty="0" smtClean="0"/>
              <a:t>作</a:t>
            </a:r>
            <a:r>
              <a:rPr lang="zh-TW" altLang="zh-TW" sz="2800" dirty="0"/>
              <a:t>好</a:t>
            </a:r>
            <a:r>
              <a:rPr lang="zh-TW" altLang="zh-TW" sz="2800" dirty="0" smtClean="0"/>
              <a:t>準備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zh-TW" sz="2800" dirty="0"/>
              <a:t>教練要阻止</a:t>
            </a:r>
            <a:r>
              <a:rPr lang="zh-TW" altLang="zh-TW" sz="2800" dirty="0" smtClean="0"/>
              <a:t>運動員太</a:t>
            </a:r>
            <a:r>
              <a:rPr lang="zh-TW" altLang="zh-TW" sz="2800" dirty="0"/>
              <a:t>早脫離多元發展訓練</a:t>
            </a:r>
            <a:r>
              <a:rPr lang="zh-TW" altLang="zh-TW" sz="2800" dirty="0" smtClean="0"/>
              <a:t>計畫而</a:t>
            </a:r>
            <a:r>
              <a:rPr lang="zh-TW" altLang="zh-TW" sz="2800" dirty="0"/>
              <a:t>進入專項訓練</a:t>
            </a:r>
            <a:r>
              <a:rPr lang="zh-TW" altLang="zh-TW" sz="2800" dirty="0" smtClean="0"/>
              <a:t>。</a:t>
            </a:r>
            <a:endParaRPr lang="en-US" altLang="zh-TW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zh-TW" sz="2800" dirty="0"/>
              <a:t>如果訓練的順序安排適當，並且在運動員發展早期建立厚實的多元訓練基礎，那麼運動員將可以達到更高水準的身體表現與技術熟練度，並且在之後的競賽中有更高水準的運動</a:t>
            </a:r>
            <a:r>
              <a:rPr lang="zh-TW" altLang="zh-TW" sz="2800" dirty="0" smtClean="0"/>
              <a:t>表現</a:t>
            </a:r>
            <a:r>
              <a:rPr lang="zh-TW" altLang="en-US" sz="2800" dirty="0" smtClean="0"/>
              <a:t>。</a:t>
            </a:r>
            <a:endParaRPr lang="zh-TW" altLang="zh-TW" sz="2800" dirty="0"/>
          </a:p>
          <a:p>
            <a:pPr>
              <a:buFont typeface="Wingdings" panose="05000000000000000000" pitchFamily="2" charset="2"/>
              <a:buChar char="Ø"/>
            </a:pPr>
            <a:endParaRPr lang="zh-TW" altLang="zh-TW" sz="2800" dirty="0"/>
          </a:p>
        </p:txBody>
      </p:sp>
    </p:spTree>
    <p:extLst>
      <p:ext uri="{BB962C8B-B14F-4D97-AF65-F5344CB8AC3E}">
        <p14:creationId xmlns:p14="http://schemas.microsoft.com/office/powerpoint/2010/main" val="1702736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467544" y="298031"/>
            <a:ext cx="8229600" cy="1143000"/>
          </a:xfrm>
        </p:spPr>
        <p:txBody>
          <a:bodyPr/>
          <a:lstStyle/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多元發展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218" name="投影片編號版面配置區 3"/>
          <p:cNvSpPr>
            <a:spLocks noGrp="1"/>
          </p:cNvSpPr>
          <p:nvPr>
            <p:ph type="sldNum" sz="quarter" idx="11"/>
          </p:nvPr>
        </p:nvSpPr>
        <p:spPr bwMode="auto">
          <a:xfrm>
            <a:off x="3651478" y="632738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38DE9-BC74-4928-914D-90AAA96B6E91}" type="slidenum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 bwMode="auto">
          <a:xfrm>
            <a:off x="467544" y="1570008"/>
            <a:ext cx="8229600" cy="97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TW" altLang="zh-TW" sz="2800" dirty="0" smtClean="0"/>
              <a:t>運動員</a:t>
            </a:r>
            <a:r>
              <a:rPr lang="zh-TW" altLang="zh-TW" sz="2800" dirty="0"/>
              <a:t>發展是一系列的階段</a:t>
            </a:r>
            <a:r>
              <a:rPr lang="zh-TW" altLang="zh-TW" sz="2800" dirty="0" smtClean="0"/>
              <a:t>，</a:t>
            </a:r>
            <a:r>
              <a:rPr lang="zh-TW" altLang="en-US" sz="2800" dirty="0" smtClean="0"/>
              <a:t>隨著運動員成長，</a:t>
            </a:r>
            <a:r>
              <a:rPr lang="zh-TW" altLang="zh-TW" sz="2800" dirty="0" smtClean="0"/>
              <a:t>由</a:t>
            </a:r>
            <a:r>
              <a:rPr lang="zh-TW" altLang="zh-TW" sz="2800" dirty="0"/>
              <a:t>多元發展訓練</a:t>
            </a:r>
            <a:r>
              <a:rPr lang="zh-TW" altLang="zh-TW" sz="2800" dirty="0" smtClean="0"/>
              <a:t>漸進到</a:t>
            </a:r>
            <a:r>
              <a:rPr lang="zh-TW" altLang="zh-TW" sz="2800" dirty="0"/>
              <a:t>專項</a:t>
            </a:r>
            <a:r>
              <a:rPr lang="zh-TW" altLang="zh-TW" sz="2800" dirty="0" smtClean="0"/>
              <a:t>訓練</a:t>
            </a:r>
            <a:r>
              <a:rPr lang="zh-TW" altLang="en-US" sz="2800" dirty="0" smtClean="0"/>
              <a:t>。</a:t>
            </a:r>
            <a:endParaRPr lang="zh-TW" altLang="zh-TW" sz="2800" dirty="0"/>
          </a:p>
        </p:txBody>
      </p:sp>
      <p:pic>
        <p:nvPicPr>
          <p:cNvPr id="5" name="Picture 6" descr="D:\工作站\藝軒\jpg\02\圖2.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55" y="2736042"/>
            <a:ext cx="6477000" cy="359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155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467544" y="185888"/>
            <a:ext cx="8229600" cy="1143000"/>
          </a:xfrm>
        </p:spPr>
        <p:txBody>
          <a:bodyPr/>
          <a:lstStyle/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多元發展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218" name="投影片編號版面配置區 3"/>
          <p:cNvSpPr>
            <a:spLocks noGrp="1"/>
          </p:cNvSpPr>
          <p:nvPr>
            <p:ph type="sldNum" sz="quarter" idx="11"/>
          </p:nvPr>
        </p:nvSpPr>
        <p:spPr bwMode="auto">
          <a:xfrm>
            <a:off x="3651478" y="632738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38DE9-BC74-4928-914D-90AAA96B6E91}" type="slidenum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 bwMode="auto">
          <a:xfrm>
            <a:off x="467544" y="1173193"/>
            <a:ext cx="8229600" cy="1431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TW" altLang="zh-TW" sz="2800" dirty="0"/>
              <a:t>多元訓練階段並不是完全排除訓練過程中的特殊性。相反的，訓練的特殊性存在於訓練計畫的各階段中，但是所佔的比重</a:t>
            </a:r>
            <a:r>
              <a:rPr lang="zh-TW" altLang="zh-TW" sz="2800" dirty="0" smtClean="0"/>
              <a:t>不同</a:t>
            </a:r>
            <a:r>
              <a:rPr lang="zh-TW" altLang="en-US" sz="2800" dirty="0" smtClean="0"/>
              <a:t>。</a:t>
            </a:r>
            <a:endParaRPr lang="zh-TW" altLang="zh-TW" sz="2800" dirty="0"/>
          </a:p>
        </p:txBody>
      </p:sp>
      <p:pic>
        <p:nvPicPr>
          <p:cNvPr id="7" name="Picture 2" descr="D:\工作站\藝軒\jpg\02\圖2.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64" y="2605175"/>
            <a:ext cx="7856538" cy="364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687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467544" y="185888"/>
            <a:ext cx="8229600" cy="1143000"/>
          </a:xfrm>
        </p:spPr>
        <p:txBody>
          <a:bodyPr/>
          <a:lstStyle/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多元發展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218" name="投影片編號版面配置區 3"/>
          <p:cNvSpPr>
            <a:spLocks noGrp="1"/>
          </p:cNvSpPr>
          <p:nvPr>
            <p:ph type="sldNum" sz="quarter" idx="11"/>
          </p:nvPr>
        </p:nvSpPr>
        <p:spPr bwMode="auto">
          <a:xfrm>
            <a:off x="3651478" y="632738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38DE9-BC74-4928-914D-90AAA96B6E91}" type="slidenum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 bwMode="auto">
          <a:xfrm>
            <a:off x="467544" y="1173192"/>
            <a:ext cx="8229600" cy="5149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TW" altLang="zh-TW" sz="2800" dirty="0" smtClean="0"/>
              <a:t>在</a:t>
            </a:r>
            <a:r>
              <a:rPr lang="zh-TW" altLang="zh-TW" sz="2800" dirty="0"/>
              <a:t>多元訓練階段，專項訓練的比例非常</a:t>
            </a:r>
            <a:r>
              <a:rPr lang="zh-TW" altLang="zh-TW" sz="2800" dirty="0" smtClean="0"/>
              <a:t>低</a:t>
            </a:r>
            <a:r>
              <a:rPr lang="en-US" altLang="zh-TW" sz="2800" dirty="0" smtClean="0"/>
              <a:t> </a:t>
            </a:r>
            <a:r>
              <a:rPr lang="zh-TW" altLang="zh-TW" sz="2800" dirty="0" smtClean="0"/>
              <a:t>。</a:t>
            </a:r>
            <a:r>
              <a:rPr lang="zh-TW" altLang="zh-TW" sz="2800" dirty="0"/>
              <a:t>隨著運動員成長，專項訓練的比例逐漸提升</a:t>
            </a:r>
            <a:r>
              <a:rPr lang="zh-TW" altLang="zh-TW" sz="2800" dirty="0" smtClean="0"/>
              <a:t>。</a:t>
            </a:r>
            <a:endParaRPr lang="en-US" altLang="zh-TW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zh-TW" sz="2800" dirty="0"/>
              <a:t>支持多元發展</a:t>
            </a:r>
            <a:r>
              <a:rPr lang="zh-TW" altLang="zh-TW" sz="2800" dirty="0" smtClean="0"/>
              <a:t>訓練</a:t>
            </a:r>
            <a:r>
              <a:rPr lang="zh-TW" altLang="en-US" sz="2800" dirty="0"/>
              <a:t>所</a:t>
            </a:r>
            <a:r>
              <a:rPr lang="zh-TW" altLang="zh-TW" sz="2800" dirty="0" smtClean="0"/>
              <a:t>帶來</a:t>
            </a:r>
            <a:r>
              <a:rPr lang="zh-TW" altLang="en-US" sz="2800" dirty="0" smtClean="0"/>
              <a:t>好處的研究</a:t>
            </a:r>
            <a:endParaRPr lang="en-US" altLang="zh-TW" sz="2800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zh-TW" altLang="en-US" sz="2400" u="sng" dirty="0" smtClean="0"/>
              <a:t>東德</a:t>
            </a:r>
            <a:r>
              <a:rPr lang="zh-TW" altLang="en-US" sz="2400" dirty="0" smtClean="0"/>
              <a:t> → </a:t>
            </a:r>
            <a:r>
              <a:rPr lang="en-US" altLang="zh-TW" sz="2400" dirty="0"/>
              <a:t>9-12</a:t>
            </a:r>
            <a:r>
              <a:rPr lang="zh-TW" altLang="zh-TW" sz="2400" dirty="0"/>
              <a:t>歲的兒童分成兩組。第一</a:t>
            </a:r>
            <a:r>
              <a:rPr lang="zh-TW" altLang="zh-TW" sz="2400" dirty="0" smtClean="0"/>
              <a:t>組</a:t>
            </a:r>
            <a:r>
              <a:rPr lang="zh-TW" altLang="en-US" sz="2400" dirty="0" smtClean="0"/>
              <a:t>，</a:t>
            </a:r>
            <a:r>
              <a:rPr lang="zh-TW" altLang="zh-TW" sz="2400" dirty="0" smtClean="0"/>
              <a:t>訓練</a:t>
            </a:r>
            <a:r>
              <a:rPr lang="zh-TW" altLang="zh-TW" sz="2400" dirty="0"/>
              <a:t>早期專注於特定運動的專項訓練；第二</a:t>
            </a:r>
            <a:r>
              <a:rPr lang="zh-TW" altLang="zh-TW" sz="2400" dirty="0" smtClean="0"/>
              <a:t>組</a:t>
            </a:r>
            <a:r>
              <a:rPr lang="zh-TW" altLang="en-US" sz="2400" dirty="0" smtClean="0"/>
              <a:t>，</a:t>
            </a:r>
            <a:r>
              <a:rPr lang="zh-TW" altLang="zh-TW" sz="2400" dirty="0" smtClean="0"/>
              <a:t>訓練</a:t>
            </a:r>
            <a:r>
              <a:rPr lang="zh-TW" altLang="en-US" sz="2400" dirty="0" smtClean="0"/>
              <a:t>早期</a:t>
            </a:r>
            <a:r>
              <a:rPr lang="zh-TW" altLang="zh-TW" sz="2400" dirty="0" smtClean="0"/>
              <a:t>重點</a:t>
            </a:r>
            <a:r>
              <a:rPr lang="zh-TW" altLang="zh-TW" sz="2400" dirty="0"/>
              <a:t>放在多元發展上，學習多種運動技能並進行全面性的體能</a:t>
            </a:r>
            <a:r>
              <a:rPr lang="zh-TW" altLang="zh-TW" sz="2400" dirty="0" smtClean="0"/>
              <a:t>訓練</a:t>
            </a:r>
            <a:r>
              <a:rPr lang="en-US" altLang="zh-TW" sz="2400" dirty="0" smtClean="0"/>
              <a:t> </a:t>
            </a:r>
            <a:r>
              <a:rPr lang="zh-TW" altLang="en-US" sz="2400" dirty="0" smtClean="0"/>
              <a:t>→</a:t>
            </a:r>
            <a:r>
              <a:rPr lang="zh-TW" altLang="zh-TW" sz="2400" dirty="0"/>
              <a:t>多元發展訓練所建立的堅實</a:t>
            </a:r>
            <a:r>
              <a:rPr lang="zh-TW" altLang="zh-TW" sz="2400" dirty="0" smtClean="0"/>
              <a:t>基礎</a:t>
            </a:r>
            <a:r>
              <a:rPr lang="zh-TW" altLang="en-US" sz="2400" dirty="0" smtClean="0"/>
              <a:t>，</a:t>
            </a:r>
            <a:r>
              <a:rPr lang="zh-TW" altLang="zh-TW" sz="2400" dirty="0" smtClean="0"/>
              <a:t>可以</a:t>
            </a:r>
            <a:r>
              <a:rPr lang="zh-TW" altLang="zh-TW" sz="2400" dirty="0"/>
              <a:t>導致更佳的運動</a:t>
            </a:r>
            <a:r>
              <a:rPr lang="zh-TW" altLang="zh-TW" sz="2400" dirty="0" smtClean="0"/>
              <a:t>表現</a:t>
            </a:r>
            <a:r>
              <a:rPr lang="en-US" altLang="zh-TW" sz="2400" dirty="0" smtClean="0"/>
              <a:t> (34</a:t>
            </a:r>
            <a:r>
              <a:rPr lang="zh-TW" altLang="en-US" sz="2400" dirty="0" smtClean="0"/>
              <a:t>頁對照表</a:t>
            </a:r>
            <a:r>
              <a:rPr lang="en-US" altLang="zh-TW" sz="2400" dirty="0" smtClean="0"/>
              <a:t>)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zh-TW" altLang="en-US" sz="2400" b="1" u="sng" dirty="0" smtClean="0"/>
              <a:t>瑞典</a:t>
            </a:r>
            <a:r>
              <a:rPr lang="en-US" altLang="zh-TW" sz="2400" b="1" dirty="0" smtClean="0"/>
              <a:t> </a:t>
            </a:r>
            <a:r>
              <a:rPr lang="zh-TW" altLang="en-US" sz="2400" dirty="0" smtClean="0"/>
              <a:t>→ </a:t>
            </a:r>
            <a:r>
              <a:rPr lang="zh-TW" altLang="zh-TW" sz="2400" dirty="0" smtClean="0"/>
              <a:t>網球</a:t>
            </a:r>
            <a:r>
              <a:rPr lang="zh-TW" altLang="zh-TW" sz="2400" dirty="0"/>
              <a:t>選手，分成實驗組</a:t>
            </a:r>
            <a:r>
              <a:rPr lang="en-US" altLang="zh-TW" sz="2400" dirty="0"/>
              <a:t> (14</a:t>
            </a:r>
            <a:r>
              <a:rPr lang="zh-TW" altLang="zh-TW" sz="2400" dirty="0"/>
              <a:t>歲</a:t>
            </a:r>
            <a:r>
              <a:rPr lang="zh-TW" altLang="zh-TW" sz="2400" dirty="0" smtClean="0"/>
              <a:t>後才</a:t>
            </a:r>
            <a:r>
              <a:rPr lang="zh-TW" altLang="zh-TW" sz="2400" dirty="0"/>
              <a:t>開始接受專項訓練，早期參加多樣的運動活動</a:t>
            </a:r>
            <a:r>
              <a:rPr lang="en-US" altLang="zh-TW" sz="2400" dirty="0"/>
              <a:t>) </a:t>
            </a:r>
            <a:r>
              <a:rPr lang="zh-TW" altLang="en-US" sz="2400" dirty="0"/>
              <a:t>與控制組 </a:t>
            </a:r>
            <a:r>
              <a:rPr lang="en-US" altLang="zh-TW" sz="2400" dirty="0"/>
              <a:t>(11</a:t>
            </a:r>
            <a:r>
              <a:rPr lang="zh-TW" altLang="zh-TW" sz="2400" dirty="0"/>
              <a:t>歲就接受專項訓練</a:t>
            </a:r>
            <a:r>
              <a:rPr lang="en-US" altLang="zh-TW" sz="2400" dirty="0"/>
              <a:t>) </a:t>
            </a:r>
            <a:r>
              <a:rPr lang="zh-TW" altLang="en-US" sz="2400" dirty="0" smtClean="0"/>
              <a:t>→</a:t>
            </a:r>
            <a:r>
              <a:rPr lang="zh-TW" altLang="zh-TW" sz="2400" dirty="0"/>
              <a:t>雖然控制組的選手在青少年時期的運動表現有顯著進步，但是實驗組的選手在青春期後有較高水準的運動</a:t>
            </a:r>
            <a:r>
              <a:rPr lang="zh-TW" altLang="zh-TW" sz="2400" dirty="0" smtClean="0"/>
              <a:t>表現</a:t>
            </a:r>
            <a:r>
              <a:rPr lang="en-US" altLang="zh-TW" sz="2400" dirty="0" smtClean="0"/>
              <a:t> (35</a:t>
            </a:r>
            <a:r>
              <a:rPr lang="zh-TW" altLang="en-US" sz="2400" dirty="0" smtClean="0"/>
              <a:t>頁對照表</a:t>
            </a:r>
            <a:r>
              <a:rPr lang="en-US" altLang="zh-TW" sz="2400" dirty="0" smtClean="0"/>
              <a:t>)</a:t>
            </a:r>
            <a:endParaRPr lang="zh-TW" altLang="zh-TW" sz="2400" dirty="0"/>
          </a:p>
        </p:txBody>
      </p:sp>
    </p:spTree>
    <p:extLst>
      <p:ext uri="{BB962C8B-B14F-4D97-AF65-F5344CB8AC3E}">
        <p14:creationId xmlns:p14="http://schemas.microsoft.com/office/powerpoint/2010/main" val="497658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467544" y="366623"/>
            <a:ext cx="8229600" cy="1143000"/>
          </a:xfrm>
        </p:spPr>
        <p:txBody>
          <a:bodyPr/>
          <a:lstStyle/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多元發展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218" name="投影片編號版面配置區 3"/>
          <p:cNvSpPr>
            <a:spLocks noGrp="1"/>
          </p:cNvSpPr>
          <p:nvPr>
            <p:ph type="sldNum" sz="quarter" idx="11"/>
          </p:nvPr>
        </p:nvSpPr>
        <p:spPr bwMode="auto">
          <a:xfrm>
            <a:off x="3651478" y="632738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38DE9-BC74-4928-914D-90AAA96B6E91}" type="slidenum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 bwMode="auto">
          <a:xfrm>
            <a:off x="467544" y="1509623"/>
            <a:ext cx="8229600" cy="4278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TW" altLang="zh-TW" sz="2800" dirty="0" smtClean="0"/>
              <a:t>教練</a:t>
            </a:r>
            <a:r>
              <a:rPr lang="zh-TW" altLang="zh-TW" sz="2800" dirty="0"/>
              <a:t>應該以多元訓練作為運動員發展早期的發展基礎，為未來的專項訓練與高水準運動表現作準備</a:t>
            </a:r>
            <a:r>
              <a:rPr lang="zh-TW" altLang="zh-TW" sz="2800" dirty="0" smtClean="0"/>
              <a:t>。</a:t>
            </a:r>
            <a:endParaRPr lang="en-US" altLang="zh-TW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zh-TW" sz="2800" dirty="0"/>
              <a:t>兒童與青少年時期的</a:t>
            </a:r>
            <a:r>
              <a:rPr lang="zh-TW" altLang="zh-TW" sz="2800" dirty="0" smtClean="0"/>
              <a:t>訓練</a:t>
            </a:r>
            <a:r>
              <a:rPr lang="zh-TW" altLang="en-US" sz="2800" dirty="0" smtClean="0"/>
              <a:t>應該以多元訓練為主 →</a:t>
            </a:r>
            <a:r>
              <a:rPr lang="zh-TW" altLang="zh-TW" sz="2800" dirty="0"/>
              <a:t>身體與心理良好的</a:t>
            </a:r>
            <a:r>
              <a:rPr lang="zh-TW" altLang="zh-TW" sz="2800" dirty="0" smtClean="0"/>
              <a:t>發展</a:t>
            </a:r>
            <a:r>
              <a:rPr lang="zh-TW" altLang="en-US" sz="2800" dirty="0" smtClean="0"/>
              <a:t>。此外，</a:t>
            </a:r>
            <a:r>
              <a:rPr lang="zh-TW" altLang="zh-TW" sz="2800" dirty="0"/>
              <a:t>速度、敏捷性、協調性、柔軟度與所有的一般體適能的</a:t>
            </a:r>
            <a:r>
              <a:rPr lang="zh-TW" altLang="zh-TW" sz="2800" dirty="0" smtClean="0"/>
              <a:t>發展都</a:t>
            </a:r>
            <a:r>
              <a:rPr lang="zh-TW" altLang="zh-TW" sz="2800" dirty="0"/>
              <a:t>是此階段的</a:t>
            </a:r>
            <a:r>
              <a:rPr lang="zh-TW" altLang="zh-TW" sz="2800" dirty="0" smtClean="0"/>
              <a:t>重點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zh-TW" altLang="zh-TW" sz="2800" dirty="0"/>
              <a:t>所有運動員在他們的運動生涯中，都應該進行不同比例的多元訓練</a:t>
            </a:r>
          </a:p>
          <a:p>
            <a:pPr>
              <a:buFont typeface="Wingdings" panose="05000000000000000000" pitchFamily="2" charset="2"/>
              <a:buChar char="Ø"/>
            </a:pPr>
            <a:endParaRPr lang="zh-TW" altLang="zh-TW" sz="2800" dirty="0"/>
          </a:p>
        </p:txBody>
      </p:sp>
    </p:spTree>
    <p:extLst>
      <p:ext uri="{BB962C8B-B14F-4D97-AF65-F5344CB8AC3E}">
        <p14:creationId xmlns:p14="http://schemas.microsoft.com/office/powerpoint/2010/main" val="3527530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教育部體育署">
  <a:themeElements>
    <a:clrScheme name="原創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4_Business design slid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教育部體育署" id="{7C825ACC-1CE8-4018-B3AF-D5C6F65753A7}" vid="{A2F0CE34-1376-4303-AE44-B59EE69E2E56}"/>
    </a:ext>
  </a:extLst>
</a:theme>
</file>

<file path=ppt/theme/theme2.xml><?xml version="1.0" encoding="utf-8"?>
<a:theme xmlns:a="http://schemas.openxmlformats.org/drawingml/2006/main" name="5_Business design slide">
  <a:themeElements>
    <a:clrScheme name="原創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4_Business design slid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教育部體育署</Template>
  <TotalTime>1429</TotalTime>
  <Words>1670</Words>
  <Application>Microsoft Office PowerPoint</Application>
  <PresentationFormat>如螢幕大小 (4:3)</PresentationFormat>
  <Paragraphs>138</Paragraphs>
  <Slides>21</Slides>
  <Notes>21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21</vt:i4>
      </vt:variant>
    </vt:vector>
  </HeadingPairs>
  <TitlesOfParts>
    <vt:vector size="23" baseType="lpstr">
      <vt:lpstr>教育部體育署</vt:lpstr>
      <vt:lpstr>5_Business design slide</vt:lpstr>
      <vt:lpstr>優秀運動選手學業學習 E 化計畫</vt:lpstr>
      <vt:lpstr>本講綱要</vt:lpstr>
      <vt:lpstr>前言</vt:lpstr>
      <vt:lpstr>多元發展 vs 專項訓練</vt:lpstr>
      <vt:lpstr>多元發展</vt:lpstr>
      <vt:lpstr>多元發展</vt:lpstr>
      <vt:lpstr>多元發展</vt:lpstr>
      <vt:lpstr>多元發展</vt:lpstr>
      <vt:lpstr>多元發展</vt:lpstr>
      <vt:lpstr>專項訓練</vt:lpstr>
      <vt:lpstr>專項訓練</vt:lpstr>
      <vt:lpstr>專項訓練</vt:lpstr>
      <vt:lpstr>專項訓練</vt:lpstr>
      <vt:lpstr>個別化原則</vt:lpstr>
      <vt:lpstr>個別化原則</vt:lpstr>
      <vt:lpstr>個別化結合訓練變化</vt:lpstr>
      <vt:lpstr>個別化結合訓練變化</vt:lpstr>
      <vt:lpstr>個別化結合訓練變化</vt:lpstr>
      <vt:lpstr>訓練模式化的發展</vt:lpstr>
      <vt:lpstr>訓練模式化的發展</vt:lpstr>
      <vt:lpstr>訓練模式化的發展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chinghung</dc:creator>
  <cp:lastModifiedBy>user</cp:lastModifiedBy>
  <cp:revision>154</cp:revision>
  <cp:lastPrinted>2018-02-11T15:51:33Z</cp:lastPrinted>
  <dcterms:created xsi:type="dcterms:W3CDTF">2018-01-09T03:57:38Z</dcterms:created>
  <dcterms:modified xsi:type="dcterms:W3CDTF">2018-08-17T00:25:33Z</dcterms:modified>
</cp:coreProperties>
</file>