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24"/>
  </p:notesMasterIdLst>
  <p:sldIdLst>
    <p:sldId id="261" r:id="rId3"/>
    <p:sldId id="259" r:id="rId4"/>
    <p:sldId id="263" r:id="rId5"/>
    <p:sldId id="264" r:id="rId6"/>
    <p:sldId id="265" r:id="rId7"/>
    <p:sldId id="270" r:id="rId8"/>
    <p:sldId id="271" r:id="rId9"/>
    <p:sldId id="272" r:id="rId10"/>
    <p:sldId id="273" r:id="rId11"/>
    <p:sldId id="267" r:id="rId12"/>
    <p:sldId id="274" r:id="rId13"/>
    <p:sldId id="275" r:id="rId14"/>
    <p:sldId id="276" r:id="rId15"/>
    <p:sldId id="268" r:id="rId16"/>
    <p:sldId id="277" r:id="rId17"/>
    <p:sldId id="278" r:id="rId18"/>
    <p:sldId id="281" r:id="rId19"/>
    <p:sldId id="282" r:id="rId20"/>
    <p:sldId id="269" r:id="rId21"/>
    <p:sldId id="283" r:id="rId22"/>
    <p:sldId id="279" r:id="rId23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1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09F6B40-9388-43B3-941A-0D7EF221EE30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E72E78-7AF6-4497-8081-2CE290838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8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26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812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20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21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52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49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70A433CC-F972-485A-B8E2-83829DF844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669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0449E22B-7CFF-42B5-A996-209CF0FA2B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267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83BE18C-E497-4035-AC54-83ED1E1557EE}" type="datetimeFigureOut">
              <a:rPr lang="zh-TW" altLang="en-US"/>
              <a:pPr>
                <a:defRPr/>
              </a:pPr>
              <a:t>2018/8/17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81E545D-C366-4015-8925-629C19DAAA2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59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2F60A922-8B8A-462A-B0D2-A1E85BF09F93}" type="datetimeFigureOut">
              <a:rPr lang="zh-TW" altLang="en-US"/>
              <a:pPr>
                <a:defRPr/>
              </a:pPr>
              <a:t>2018/8/17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73760BF-F8C4-4249-8E79-E61D285EA39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15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fld id="{583945B1-C047-45E4-9316-4EB77234EF15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37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F1D4BB26-3D70-4E1B-BB71-22F3E5D0F56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504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/>
          <a:srcRect l="12602" r="12557" b="295"/>
          <a:stretch/>
        </p:blipFill>
        <p:spPr>
          <a:xfrm>
            <a:off x="0" y="12364"/>
            <a:ext cx="9144000" cy="6850334"/>
          </a:xfrm>
          <a:prstGeom prst="rect">
            <a:avLst/>
          </a:prstGeom>
        </p:spPr>
      </p:pic>
      <p:sp>
        <p:nvSpPr>
          <p:cNvPr id="10" name="標題 9"/>
          <p:cNvSpPr>
            <a:spLocks noGrp="1"/>
          </p:cNvSpPr>
          <p:nvPr>
            <p:ph type="ctrTitle"/>
          </p:nvPr>
        </p:nvSpPr>
        <p:spPr>
          <a:xfrm>
            <a:off x="-114300" y="2683589"/>
            <a:ext cx="9258300" cy="490199"/>
          </a:xfrm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zh-TW" altLang="en-US" sz="3600" b="1" dirty="0">
                <a:solidFill>
                  <a:srgbClr val="FF0000"/>
                </a:solidFill>
              </a:rPr>
              <a:t>優秀運動選手學業學習 </a:t>
            </a:r>
            <a:r>
              <a:rPr lang="en-US" altLang="zh-TW" sz="3600" b="1" dirty="0">
                <a:solidFill>
                  <a:srgbClr val="FF0000"/>
                </a:solidFill>
              </a:rPr>
              <a:t>E </a:t>
            </a:r>
            <a:r>
              <a:rPr lang="zh-TW" altLang="en-US" sz="3600" b="1">
                <a:solidFill>
                  <a:srgbClr val="FF0000"/>
                </a:solidFill>
              </a:rPr>
              <a:t>化計畫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副標題 10"/>
          <p:cNvSpPr>
            <a:spLocks noGrp="1"/>
          </p:cNvSpPr>
          <p:nvPr>
            <p:ph type="subTitle" idx="1"/>
          </p:nvPr>
        </p:nvSpPr>
        <p:spPr>
          <a:xfrm>
            <a:off x="1283380" y="5119139"/>
            <a:ext cx="6858000" cy="794064"/>
          </a:xfrm>
        </p:spPr>
        <p:txBody>
          <a:bodyPr/>
          <a:lstStyle/>
          <a:p>
            <a:pPr algn="ctr"/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授課講師：何仁育</a:t>
            </a:r>
            <a:endParaRPr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/>
          </a:p>
        </p:txBody>
      </p:sp>
      <p:sp>
        <p:nvSpPr>
          <p:cNvPr id="17" name="標題 9"/>
          <p:cNvSpPr txBox="1">
            <a:spLocks/>
          </p:cNvSpPr>
          <p:nvPr/>
        </p:nvSpPr>
        <p:spPr bwMode="auto">
          <a:xfrm>
            <a:off x="1143000" y="3708674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2">
                    <a:lumMod val="75000"/>
                  </a:schemeClr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5pPr>
            <a:lvl6pPr marL="3429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6pPr>
            <a:lvl7pPr marL="685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7pPr>
            <a:lvl8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8pPr>
            <a:lvl9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9pPr>
          </a:lstStyle>
          <a:p>
            <a:pPr algn="ctr"/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課程名</a:t>
            </a:r>
            <a:r>
              <a:rPr lang="zh-TW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稱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訓練的原則</a:t>
            </a:r>
            <a:r>
              <a:rPr lang="en-US" altLang="zh-TW" sz="36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ctr"/>
            <a:r>
              <a:rPr lang="en-US" altLang="zh-TW" sz="36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1)</a:t>
            </a:r>
            <a:endParaRPr lang="zh-TW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43124" y="6241143"/>
            <a:ext cx="943428" cy="6168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692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4508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專項訓練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595887"/>
            <a:ext cx="8229600" cy="454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運動的訓練會導致特定的生理適應，這些適應包含運動的動作模式、能量代謝需求、力量輸出模式、收縮類型與肌肉招募模式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訓練的類型對運動員的生理特性會產生特定的影響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耐力訓練 </a:t>
            </a:r>
            <a:r>
              <a:rPr lang="en-US" altLang="zh-TW" sz="2800" dirty="0" smtClean="0"/>
              <a:t>vs. </a:t>
            </a:r>
            <a:r>
              <a:rPr lang="zh-TW" altLang="en-US" sz="2800" dirty="0" smtClean="0"/>
              <a:t>阻力訓練</a:t>
            </a:r>
            <a:endParaRPr lang="en-US" altLang="zh-TW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這種適應並不限於生理方面，而是包括在技術、戰術和心理特質等方面。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3487219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4508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專項訓練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41031"/>
            <a:ext cx="8229600" cy="47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專項訓練建立在多元發展的基礎上，是複雜的訓練過程，而非單一的訓練過程，從初學者到成為精通熟練的運動員，其總訓練量與強度和用於專項練習的訓練比例，都是持續的逐漸提高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多元與專項</a:t>
            </a:r>
            <a:r>
              <a:rPr lang="zh-TW" altLang="zh-TW" sz="2800" dirty="0" smtClean="0"/>
              <a:t>練習</a:t>
            </a:r>
            <a:r>
              <a:rPr lang="zh-TW" altLang="zh-TW" sz="2800" dirty="0"/>
              <a:t>之間的比例，依據專項運動的特性而有</a:t>
            </a:r>
            <a:r>
              <a:rPr lang="zh-TW" altLang="zh-TW" sz="2800" dirty="0" smtClean="0"/>
              <a:t>不同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長跑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→ </a:t>
            </a:r>
            <a:r>
              <a:rPr lang="en-US" altLang="zh-TW" sz="2800" dirty="0" smtClean="0"/>
              <a:t>90</a:t>
            </a:r>
            <a:r>
              <a:rPr lang="en-US" altLang="zh-TW" sz="2800" dirty="0"/>
              <a:t>%</a:t>
            </a:r>
            <a:r>
              <a:rPr lang="zh-TW" altLang="zh-TW" sz="2800" dirty="0"/>
              <a:t>的訓練量是專</a:t>
            </a:r>
            <a:r>
              <a:rPr lang="zh-TW" altLang="zh-TW" sz="2800" dirty="0" smtClean="0"/>
              <a:t>項訓練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跳高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→ </a:t>
            </a:r>
            <a:r>
              <a:rPr lang="zh-TW" altLang="zh-TW" sz="2800" dirty="0" smtClean="0"/>
              <a:t>專項練習</a:t>
            </a:r>
            <a:r>
              <a:rPr lang="zh-TW" altLang="zh-TW" sz="2800" dirty="0"/>
              <a:t>的比例只佔</a:t>
            </a:r>
            <a:r>
              <a:rPr lang="en-US" altLang="zh-TW" sz="2800" dirty="0"/>
              <a:t>40</a:t>
            </a:r>
            <a:r>
              <a:rPr lang="en-US" altLang="zh-TW" sz="2800" dirty="0" smtClean="0"/>
              <a:t>%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對於</a:t>
            </a:r>
            <a:r>
              <a:rPr lang="zh-TW" altLang="zh-TW" sz="2800" dirty="0" smtClean="0"/>
              <a:t>優秀</a:t>
            </a:r>
            <a:r>
              <a:rPr lang="zh-TW" altLang="zh-TW" sz="2800" dirty="0"/>
              <a:t>運動員的訓練，教練則應將</a:t>
            </a:r>
            <a:r>
              <a:rPr lang="en-US" altLang="zh-TW" sz="2800" dirty="0"/>
              <a:t>60-80%</a:t>
            </a:r>
            <a:r>
              <a:rPr lang="zh-TW" altLang="zh-TW" sz="2800" dirty="0"/>
              <a:t>的訓練時間用於專</a:t>
            </a:r>
            <a:r>
              <a:rPr lang="zh-TW" altLang="zh-TW" sz="2800" dirty="0" smtClean="0"/>
              <a:t>項訓練</a:t>
            </a:r>
            <a:r>
              <a:rPr lang="zh-TW" altLang="en-US" sz="2800" dirty="0" smtClean="0"/>
              <a:t>上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380950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4508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專項訓練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41030"/>
            <a:ext cx="8229600" cy="471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多元發展訓練 → 從事相似或模仿專項運動動作的</a:t>
            </a:r>
            <a:r>
              <a:rPr lang="zh-TW" altLang="zh-TW" sz="2800" dirty="0" smtClean="0"/>
              <a:t>練習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/>
              <a:t>專項訓練 </a:t>
            </a:r>
            <a:r>
              <a:rPr lang="zh-TW" altLang="zh-TW" sz="2800" dirty="0"/>
              <a:t>→ 從事發展力量、速度及耐力的練習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近來運動員的成熟年齡有降低的趨勢， 教練應該謹慎規劃多元發展和專項訓練的比例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從表</a:t>
            </a:r>
            <a:r>
              <a:rPr lang="en-US" altLang="zh-TW" sz="2800" dirty="0"/>
              <a:t>2-1</a:t>
            </a:r>
            <a:r>
              <a:rPr lang="zh-TW" altLang="zh-TW" sz="2800" dirty="0"/>
              <a:t>可建議 → 開始訓練的適當年齡是</a:t>
            </a:r>
            <a:r>
              <a:rPr lang="en-US" altLang="zh-TW" sz="2800" dirty="0"/>
              <a:t>5-9</a:t>
            </a:r>
            <a:r>
              <a:rPr lang="zh-TW" altLang="zh-TW" sz="2800" dirty="0"/>
              <a:t>歲</a:t>
            </a:r>
            <a:r>
              <a:rPr lang="zh-TW" altLang="en-US" sz="2800" dirty="0"/>
              <a:t>，</a:t>
            </a:r>
            <a:r>
              <a:rPr lang="zh-TW" altLang="zh-TW" sz="2800" dirty="0"/>
              <a:t>教練應該將發展重點放在身體的基礎技能上</a:t>
            </a:r>
            <a:r>
              <a:rPr lang="zh-TW" altLang="en-US" sz="2800" dirty="0"/>
              <a:t>；</a:t>
            </a:r>
            <a:r>
              <a:rPr lang="zh-TW" altLang="zh-TW" sz="2800" dirty="0"/>
              <a:t>在</a:t>
            </a:r>
            <a:r>
              <a:rPr lang="en-US" altLang="zh-TW" sz="2800" dirty="0"/>
              <a:t>10-14</a:t>
            </a:r>
            <a:r>
              <a:rPr lang="zh-TW" altLang="zh-TW" sz="2800" dirty="0"/>
              <a:t>歲之間</a:t>
            </a:r>
            <a:r>
              <a:rPr lang="zh-TW" altLang="en-US" sz="2800" dirty="0"/>
              <a:t>，</a:t>
            </a:r>
            <a:r>
              <a:rPr lang="zh-TW" altLang="zh-TW" sz="2800" dirty="0"/>
              <a:t>開始進行部份的專項運動訓練</a:t>
            </a:r>
            <a:r>
              <a:rPr lang="en-US" altLang="zh-TW" sz="2800" dirty="0"/>
              <a:t> (</a:t>
            </a:r>
            <a:r>
              <a:rPr lang="zh-TW" altLang="zh-TW" sz="2800" dirty="0"/>
              <a:t>多元發展訓練是在</a:t>
            </a:r>
            <a:r>
              <a:rPr lang="en-US" altLang="zh-TW" sz="2800" dirty="0"/>
              <a:t>14</a:t>
            </a:r>
            <a:r>
              <a:rPr lang="zh-TW" altLang="zh-TW" sz="2800" dirty="0"/>
              <a:t>歲前的主要發展重點</a:t>
            </a:r>
            <a:r>
              <a:rPr lang="en-US" altLang="zh-TW" sz="2800" dirty="0"/>
              <a:t>)</a:t>
            </a:r>
            <a:r>
              <a:rPr lang="zh-TW" altLang="en-US" sz="2800" dirty="0"/>
              <a:t>；</a:t>
            </a:r>
            <a:r>
              <a:rPr lang="zh-TW" altLang="zh-TW" sz="2800" dirty="0"/>
              <a:t>在</a:t>
            </a:r>
            <a:r>
              <a:rPr lang="en-US" altLang="zh-TW" sz="2800" dirty="0"/>
              <a:t>14</a:t>
            </a:r>
            <a:r>
              <a:rPr lang="zh-TW" altLang="zh-TW" sz="2800" dirty="0"/>
              <a:t>歲之後才開始增加專項訓練的比例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3923296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4508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專項訓練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D:\工作站\藝軒\jpg\02\表2-1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1449238"/>
            <a:ext cx="8071479" cy="485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771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4156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個別化原則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24365"/>
            <a:ext cx="8229600" cy="475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個別化原則是近代訓練中的主要訓練原則。每個運動員都有其生理與心理的</a:t>
            </a:r>
            <a:r>
              <a:rPr lang="zh-TW" altLang="zh-TW" sz="2800" dirty="0" smtClean="0"/>
              <a:t>特性，</a:t>
            </a:r>
            <a:r>
              <a:rPr lang="zh-TW" altLang="zh-TW" sz="2800" dirty="0"/>
              <a:t>因此，在發展訓練計畫時教練必須加以考量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教練錯誤的迷思 →</a:t>
            </a:r>
            <a:r>
              <a:rPr lang="zh-TW" altLang="zh-TW" sz="2800" dirty="0"/>
              <a:t>直接套用成功運動員的訓練</a:t>
            </a:r>
            <a:r>
              <a:rPr lang="zh-TW" altLang="zh-TW" sz="2800" dirty="0" smtClean="0"/>
              <a:t>計畫</a:t>
            </a:r>
            <a:r>
              <a:rPr lang="zh-TW" altLang="en-US" sz="2800" dirty="0" smtClean="0"/>
              <a:t>在每個選手上，甚至套用在</a:t>
            </a:r>
            <a:r>
              <a:rPr lang="zh-TW" altLang="zh-TW" sz="2800" dirty="0" smtClean="0"/>
              <a:t>青少年</a:t>
            </a:r>
            <a:r>
              <a:rPr lang="zh-TW" altLang="zh-TW" sz="2800" dirty="0"/>
              <a:t>運動員的訓練上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然而青少年運動員的</a:t>
            </a:r>
            <a:r>
              <a:rPr lang="zh-TW" altLang="zh-TW" sz="2800" dirty="0" smtClean="0"/>
              <a:t>身體</a:t>
            </a:r>
            <a:r>
              <a:rPr lang="zh-TW" altLang="zh-TW" sz="2800" dirty="0"/>
              <a:t>能力、生理基礎或心理</a:t>
            </a:r>
            <a:r>
              <a:rPr lang="zh-TW" altLang="zh-TW" sz="2800" dirty="0" smtClean="0"/>
              <a:t>技能的發展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都</a:t>
            </a:r>
            <a:r>
              <a:rPr lang="zh-TW" altLang="zh-TW" sz="2800" dirty="0"/>
              <a:t>還不適合採用</a:t>
            </a:r>
            <a:r>
              <a:rPr lang="zh-TW" altLang="zh-TW" sz="2800" dirty="0" smtClean="0"/>
              <a:t>這些</a:t>
            </a:r>
            <a:r>
              <a:rPr lang="zh-TW" altLang="en-US" sz="2800" dirty="0" smtClean="0"/>
              <a:t>成功運動員的</a:t>
            </a:r>
            <a:r>
              <a:rPr lang="zh-TW" altLang="zh-TW" sz="2800" dirty="0" smtClean="0"/>
              <a:t>訓練計畫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因此，</a:t>
            </a:r>
            <a:r>
              <a:rPr lang="zh-TW" altLang="zh-TW" sz="2800" dirty="0"/>
              <a:t>教練應該了解運動員的</a:t>
            </a:r>
            <a:r>
              <a:rPr lang="zh-TW" altLang="zh-TW" sz="2800" dirty="0" smtClean="0"/>
              <a:t>需求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發展</a:t>
            </a:r>
            <a:r>
              <a:rPr lang="zh-TW" altLang="zh-TW" sz="2800" dirty="0"/>
              <a:t>個別化的訓練</a:t>
            </a:r>
            <a:r>
              <a:rPr lang="zh-TW" altLang="zh-TW" sz="2800" dirty="0" smtClean="0"/>
              <a:t>計畫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3923148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4156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個別化原則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24365"/>
            <a:ext cx="8229600" cy="489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每個運動員的運動能力不同 → </a:t>
            </a:r>
            <a:r>
              <a:rPr lang="zh-TW" altLang="zh-TW" sz="2800" dirty="0" smtClean="0"/>
              <a:t>訓練負荷</a:t>
            </a:r>
            <a:r>
              <a:rPr lang="zh-TW" altLang="en-US" sz="2800" dirty="0" smtClean="0"/>
              <a:t>要</a:t>
            </a:r>
            <a:r>
              <a:rPr lang="zh-TW" altLang="zh-TW" sz="2800" dirty="0" smtClean="0"/>
              <a:t>個別</a:t>
            </a:r>
            <a:r>
              <a:rPr lang="zh-TW" altLang="zh-TW" sz="2800" dirty="0"/>
              <a:t>化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運動能力取決於下列幾個因素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u="sng" dirty="0"/>
              <a:t>生物年齡和實際年齡</a:t>
            </a:r>
            <a:endParaRPr lang="zh-TW" altLang="zh-TW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u="sng" dirty="0"/>
              <a:t>訓練年齡</a:t>
            </a:r>
            <a:endParaRPr lang="zh-TW" altLang="zh-TW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u="sng" dirty="0"/>
              <a:t>訓練</a:t>
            </a:r>
            <a:r>
              <a:rPr lang="zh-TW" altLang="zh-TW" sz="2400" u="sng" dirty="0" smtClean="0"/>
              <a:t>經歷</a:t>
            </a:r>
            <a:endParaRPr lang="en-US" altLang="zh-TW" sz="2400" u="sng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u="sng" dirty="0"/>
              <a:t>健康狀態</a:t>
            </a:r>
            <a:endParaRPr lang="zh-TW" altLang="zh-TW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u="sng" dirty="0"/>
              <a:t>壓力與恢復速率</a:t>
            </a:r>
            <a:endParaRPr lang="en-US" altLang="zh-TW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上述因素都會影響</a:t>
            </a:r>
            <a:r>
              <a:rPr lang="zh-TW" altLang="zh-TW" sz="2800" dirty="0"/>
              <a:t>運動員對訓練</a:t>
            </a:r>
            <a:r>
              <a:rPr lang="zh-TW" altLang="zh-TW" sz="2800" dirty="0" smtClean="0"/>
              <a:t>負荷</a:t>
            </a:r>
            <a:r>
              <a:rPr lang="zh-TW" altLang="en-US" sz="2800" dirty="0" smtClean="0"/>
              <a:t>的個體化反應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因此，</a:t>
            </a:r>
            <a:r>
              <a:rPr lang="zh-TW" altLang="zh-TW" sz="2800" dirty="0"/>
              <a:t>教練必須滿足運動員的需求與能力來發展個人化的訓練計畫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3135397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4156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個別化結合訓練變化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24364"/>
            <a:ext cx="8229600" cy="499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訓練變化是引發訓練適應的關鍵組成之一</a:t>
            </a:r>
            <a:r>
              <a:rPr lang="zh-TW" altLang="zh-TW" sz="2800" dirty="0" smtClean="0"/>
              <a:t>。</a:t>
            </a:r>
            <a:r>
              <a:rPr lang="zh-TW" altLang="zh-TW" sz="2800" dirty="0"/>
              <a:t>若反覆進行相同的訓練計畫或負荷時，則技能提升的速率會變</a:t>
            </a:r>
            <a:r>
              <a:rPr lang="zh-TW" altLang="zh-TW" sz="2800" dirty="0" smtClean="0"/>
              <a:t>慢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此外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研究發現訓練</a:t>
            </a:r>
            <a:r>
              <a:rPr lang="zh-TW" altLang="zh-TW" sz="2800" dirty="0"/>
              <a:t>計畫單調的程度與運動表現下降呈現顯著的</a:t>
            </a:r>
            <a:r>
              <a:rPr lang="zh-TW" altLang="zh-TW" sz="2800" dirty="0" smtClean="0"/>
              <a:t>相關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週期性的訓練可以降低訓練中的單調或厭倦而引發更大的生理適應。訓練負荷與內容系統的變化可以產生理想的訓練</a:t>
            </a:r>
            <a:r>
              <a:rPr lang="zh-TW" altLang="zh-TW" sz="2800" dirty="0" smtClean="0"/>
              <a:t>適應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訓練計畫單調、變化不足 → </a:t>
            </a:r>
            <a:r>
              <a:rPr lang="zh-TW" altLang="zh-TW" sz="2800" dirty="0" smtClean="0"/>
              <a:t>神經系統</a:t>
            </a:r>
            <a:r>
              <a:rPr lang="zh-TW" altLang="zh-TW" sz="2800" dirty="0"/>
              <a:t>沒有接受充足的超負荷</a:t>
            </a:r>
            <a:r>
              <a:rPr lang="zh-TW" altLang="zh-TW" sz="2800" dirty="0" smtClean="0"/>
              <a:t>刺激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→ </a:t>
            </a:r>
            <a:r>
              <a:rPr lang="zh-TW" altLang="zh-TW" sz="2800" dirty="0" smtClean="0"/>
              <a:t>生理</a:t>
            </a:r>
            <a:r>
              <a:rPr lang="zh-TW" altLang="zh-TW" sz="2800" dirty="0"/>
              <a:t>適應亦無法</a:t>
            </a:r>
            <a:r>
              <a:rPr lang="zh-TW" altLang="zh-TW" sz="2800" dirty="0" smtClean="0"/>
              <a:t>提升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3398398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4156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個別化結合訓練變化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24364"/>
            <a:ext cx="8229600" cy="2635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許多</a:t>
            </a:r>
            <a:r>
              <a:rPr lang="zh-TW" altLang="zh-TW" sz="2800" dirty="0"/>
              <a:t>訓練</a:t>
            </a:r>
            <a:r>
              <a:rPr lang="zh-TW" altLang="zh-TW" sz="2800" dirty="0" smtClean="0"/>
              <a:t>計畫</a:t>
            </a:r>
            <a:r>
              <a:rPr lang="zh-TW" altLang="en-US" sz="2800" dirty="0" smtClean="0"/>
              <a:t>的</a:t>
            </a:r>
            <a:r>
              <a:rPr lang="zh-TW" altLang="zh-TW" sz="2800" dirty="0" smtClean="0"/>
              <a:t>階段可以</a:t>
            </a:r>
            <a:r>
              <a:rPr lang="zh-TW" altLang="zh-TW" sz="2800" dirty="0"/>
              <a:t>與變化</a:t>
            </a:r>
            <a:r>
              <a:rPr lang="zh-TW" altLang="zh-TW" sz="2800" dirty="0" smtClean="0"/>
              <a:t>結合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在小週期階段加入訓練量、強度、頻率與運動類型的</a:t>
            </a:r>
            <a:r>
              <a:rPr lang="zh-TW" altLang="zh-TW" sz="2400" dirty="0" smtClean="0"/>
              <a:t>變化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訓練的變化可以藉由加入或再加加入新奇或經過改變的訓練</a:t>
            </a:r>
            <a:r>
              <a:rPr lang="zh-TW" altLang="zh-TW" sz="2400" dirty="0" smtClean="0"/>
              <a:t>內容</a:t>
            </a:r>
            <a:r>
              <a:rPr lang="en-US" altLang="zh-TW" sz="2400" dirty="0" smtClean="0"/>
              <a:t> (</a:t>
            </a:r>
            <a:r>
              <a:rPr lang="zh-TW" altLang="en-US" sz="2400" dirty="0" smtClean="0"/>
              <a:t>表</a:t>
            </a:r>
            <a:r>
              <a:rPr lang="en-US" altLang="zh-TW" sz="2400" dirty="0" smtClean="0"/>
              <a:t>2-2) </a:t>
            </a:r>
            <a:r>
              <a:rPr lang="zh-TW" altLang="en-US" sz="2400" dirty="0" smtClean="0"/>
              <a:t>→ 引起良好的適應現象</a:t>
            </a:r>
            <a:endParaRPr lang="en-US" altLang="zh-TW" sz="2400" dirty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dirty="0" smtClean="0"/>
          </a:p>
        </p:txBody>
      </p:sp>
      <p:pic>
        <p:nvPicPr>
          <p:cNvPr id="5" name="Picture 2" descr="D:\工作站\藝軒\jpg\02\表2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62" y="3772619"/>
            <a:ext cx="8564563" cy="24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0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4156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個別化結合訓練變化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24364"/>
            <a:ext cx="8229600" cy="4653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另一個</a:t>
            </a:r>
            <a:r>
              <a:rPr lang="zh-TW" altLang="zh-TW" sz="2800" dirty="0"/>
              <a:t>使用訓練計畫變化的</a:t>
            </a:r>
            <a:r>
              <a:rPr lang="zh-TW" altLang="zh-TW" sz="2800" dirty="0" smtClean="0"/>
              <a:t>方法是</a:t>
            </a:r>
            <a:r>
              <a:rPr lang="zh-TW" altLang="zh-TW" sz="2800" dirty="0"/>
              <a:t>系統性的改變訓練</a:t>
            </a:r>
            <a:r>
              <a:rPr lang="zh-TW" altLang="zh-TW" sz="2800" dirty="0" smtClean="0"/>
              <a:t>強度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在小週期階段期間交替訓練</a:t>
            </a:r>
            <a:r>
              <a:rPr lang="zh-TW" altLang="zh-TW" sz="2400" dirty="0" smtClean="0"/>
              <a:t>強度</a:t>
            </a:r>
            <a:r>
              <a:rPr lang="zh-TW" altLang="en-US" sz="2400" dirty="0" smtClean="0"/>
              <a:t>，</a:t>
            </a:r>
            <a:r>
              <a:rPr lang="zh-TW" altLang="zh-TW" sz="2400" dirty="0" smtClean="0"/>
              <a:t>可以</a:t>
            </a:r>
            <a:r>
              <a:rPr lang="zh-TW" altLang="zh-TW" sz="2400" dirty="0"/>
              <a:t>使訓練分成刺激與恢復期</a:t>
            </a:r>
            <a:endParaRPr lang="en-US" altLang="zh-TW" sz="2400" dirty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另一個變化的策略是將訓練強度與訓練頻率輪</a:t>
            </a:r>
            <a:r>
              <a:rPr lang="zh-TW" altLang="zh-TW" sz="2800" dirty="0" smtClean="0"/>
              <a:t>替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訓練變化的進行，要考量運動員的發展水準。例如，</a:t>
            </a:r>
            <a:r>
              <a:rPr lang="zh-TW" altLang="zh-TW" sz="2800" dirty="0"/>
              <a:t>資深運動員比訓練基礎小的新手運動員需要更多的</a:t>
            </a:r>
            <a:r>
              <a:rPr lang="zh-TW" altLang="zh-TW" sz="2800" dirty="0" smtClean="0"/>
              <a:t>變化</a:t>
            </a:r>
            <a:r>
              <a:rPr lang="zh-TW" altLang="en-US" sz="2800" dirty="0" smtClean="0"/>
              <a:t>。</a:t>
            </a:r>
            <a:r>
              <a:rPr lang="zh-TW" altLang="zh-TW" sz="2800" dirty="0"/>
              <a:t>新手運動員可以藉由很少變化的</a:t>
            </a:r>
            <a:r>
              <a:rPr lang="zh-TW" altLang="zh-TW" sz="2800" dirty="0" smtClean="0"/>
              <a:t>基礎訓練</a:t>
            </a:r>
            <a:r>
              <a:rPr lang="zh-TW" altLang="zh-TW" sz="2800" dirty="0"/>
              <a:t>達成良好的運動</a:t>
            </a:r>
            <a:r>
              <a:rPr lang="zh-TW" altLang="zh-TW" sz="2800" dirty="0" smtClean="0"/>
              <a:t>表現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3730540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07244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訓練模式化的發展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34584"/>
            <a:ext cx="8229600" cy="4809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訓練模式化的發展</a:t>
            </a:r>
            <a:r>
              <a:rPr lang="zh-TW" altLang="zh-TW" sz="2800" dirty="0" smtClean="0"/>
              <a:t>順序</a:t>
            </a:r>
            <a:r>
              <a:rPr lang="en-US" altLang="zh-TW" sz="2800" dirty="0" smtClean="0"/>
              <a:t> (</a:t>
            </a:r>
            <a:r>
              <a:rPr lang="zh-TW" altLang="en-US" sz="2800" dirty="0" smtClean="0"/>
              <a:t>圖</a:t>
            </a:r>
            <a:r>
              <a:rPr lang="en-US" altLang="zh-TW" sz="2800" dirty="0" smtClean="0"/>
              <a:t>2.3)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先詳細的分析該運動相關的科學</a:t>
            </a:r>
            <a:r>
              <a:rPr lang="zh-TW" altLang="zh-TW" sz="2400" dirty="0" smtClean="0"/>
              <a:t>文獻</a:t>
            </a:r>
            <a:r>
              <a:rPr lang="en-US" altLang="zh-TW" sz="2400" dirty="0" smtClean="0"/>
              <a:t> </a:t>
            </a:r>
            <a:r>
              <a:rPr lang="en-US" altLang="zh-TW" sz="2400" dirty="0"/>
              <a:t>(</a:t>
            </a:r>
            <a:r>
              <a:rPr lang="zh-TW" altLang="zh-TW" sz="2400" dirty="0"/>
              <a:t>了解與該運動相關的生理學、形態學、解剖學、生物運動與心理學的特徵</a:t>
            </a:r>
            <a:r>
              <a:rPr lang="en-US" altLang="zh-TW" sz="2400" dirty="0"/>
              <a:t>)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發展一個訓練目標測驗計畫來分析運動員的訓練</a:t>
            </a:r>
            <a:r>
              <a:rPr lang="zh-TW" altLang="zh-TW" sz="2400" dirty="0" smtClean="0"/>
              <a:t>狀態</a:t>
            </a:r>
            <a:r>
              <a:rPr lang="en-US" altLang="zh-TW" sz="2400" dirty="0" smtClean="0"/>
              <a:t> </a:t>
            </a:r>
            <a:r>
              <a:rPr lang="en-US" altLang="zh-TW" sz="2400" dirty="0"/>
              <a:t>(</a:t>
            </a:r>
            <a:r>
              <a:rPr lang="zh-TW" altLang="zh-TW" sz="2400" dirty="0"/>
              <a:t>例如，投擲</a:t>
            </a:r>
            <a:r>
              <a:rPr lang="zh-TW" altLang="zh-TW" sz="2400" dirty="0" smtClean="0"/>
              <a:t>項目</a:t>
            </a:r>
            <a:r>
              <a:rPr lang="en-US" altLang="zh-TW" sz="2400" dirty="0" smtClean="0"/>
              <a:t> </a:t>
            </a:r>
            <a:r>
              <a:rPr lang="zh-TW" altLang="zh-TW" sz="2400" dirty="0" smtClean="0"/>
              <a:t>→</a:t>
            </a:r>
            <a:r>
              <a:rPr lang="en-US" altLang="zh-TW" sz="2400" dirty="0" smtClean="0"/>
              <a:t> </a:t>
            </a:r>
            <a:r>
              <a:rPr lang="zh-TW" altLang="zh-TW" sz="2400" dirty="0" smtClean="0"/>
              <a:t>最大</a:t>
            </a:r>
            <a:r>
              <a:rPr lang="zh-TW" altLang="zh-TW" sz="2400" dirty="0"/>
              <a:t>肌</a:t>
            </a:r>
            <a:r>
              <a:rPr lang="zh-TW" altLang="zh-TW" sz="2400" dirty="0" smtClean="0"/>
              <a:t>力</a:t>
            </a:r>
            <a:r>
              <a:rPr lang="zh-TW" altLang="en-US" sz="2400" dirty="0" smtClean="0"/>
              <a:t>、</a:t>
            </a:r>
            <a:r>
              <a:rPr lang="zh-TW" altLang="zh-TW" sz="2400" dirty="0" smtClean="0"/>
              <a:t>爆發力</a:t>
            </a:r>
            <a:r>
              <a:rPr lang="zh-TW" altLang="zh-TW" sz="2400" dirty="0"/>
              <a:t>與高水準運動表現相關→測驗力量與爆發力</a:t>
            </a:r>
            <a:r>
              <a:rPr lang="en-US" altLang="zh-TW" sz="2400" dirty="0"/>
              <a:t>)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當運動員的評估完成後，教練應該對所有收集到的數據進行解</a:t>
            </a:r>
            <a:r>
              <a:rPr lang="zh-TW" altLang="zh-TW" sz="2400" dirty="0" smtClean="0"/>
              <a:t>讀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建立訓練模式</a:t>
            </a:r>
            <a:r>
              <a:rPr lang="zh-TW" altLang="zh-TW" sz="2400" dirty="0" smtClean="0"/>
              <a:t>中</a:t>
            </a:r>
            <a:r>
              <a:rPr lang="zh-TW" altLang="en-US" sz="2400" dirty="0" smtClean="0"/>
              <a:t>的</a:t>
            </a:r>
            <a:r>
              <a:rPr lang="zh-TW" altLang="zh-TW" sz="2400" dirty="0" smtClean="0"/>
              <a:t>訓練</a:t>
            </a:r>
            <a:r>
              <a:rPr lang="zh-TW" altLang="zh-TW" sz="2400" dirty="0"/>
              <a:t>因子，包括漸增負荷、訓練強度、訓練</a:t>
            </a:r>
            <a:r>
              <a:rPr lang="zh-TW" altLang="zh-TW" sz="2400" dirty="0" smtClean="0"/>
              <a:t>量</a:t>
            </a:r>
            <a:r>
              <a:rPr lang="zh-TW" altLang="en-US" sz="2400" dirty="0" smtClean="0"/>
              <a:t>、訓練頻率、反覆次數等因子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365954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67544" y="1324447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前言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多元發展 </a:t>
            </a:r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vs. </a:t>
            </a: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專項訓練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多元發展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專項訓練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個別化原則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訓練模式化的發展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6745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本講綱要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3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07244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訓練模式化的發展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34584"/>
            <a:ext cx="8229600" cy="4972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訓練模式化的發展</a:t>
            </a:r>
            <a:r>
              <a:rPr lang="zh-TW" altLang="zh-TW" sz="2800" dirty="0" smtClean="0"/>
              <a:t>順序</a:t>
            </a:r>
            <a:r>
              <a:rPr lang="en-US" altLang="zh-TW" sz="2800" dirty="0" smtClean="0"/>
              <a:t> (</a:t>
            </a:r>
            <a:r>
              <a:rPr lang="zh-TW" altLang="en-US" sz="2800" dirty="0" smtClean="0"/>
              <a:t>續</a:t>
            </a:r>
            <a:r>
              <a:rPr lang="en-US" altLang="zh-TW" sz="2800" dirty="0" smtClean="0"/>
              <a:t>) (</a:t>
            </a:r>
            <a:r>
              <a:rPr lang="zh-TW" altLang="en-US" sz="2800" dirty="0" smtClean="0"/>
              <a:t>圖</a:t>
            </a:r>
            <a:r>
              <a:rPr lang="en-US" altLang="zh-TW" sz="2800" dirty="0" smtClean="0"/>
              <a:t>2.3)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 smtClean="0"/>
              <a:t>在</a:t>
            </a:r>
            <a:r>
              <a:rPr lang="zh-TW" altLang="zh-TW" sz="2400" dirty="0"/>
              <a:t>執行階段，運動員必須持續地被</a:t>
            </a:r>
            <a:r>
              <a:rPr lang="zh-TW" altLang="zh-TW" sz="2400" dirty="0" smtClean="0"/>
              <a:t>監控</a:t>
            </a:r>
            <a:r>
              <a:rPr lang="en-US" altLang="zh-TW" sz="2400" dirty="0" smtClean="0"/>
              <a:t> (</a:t>
            </a:r>
            <a:r>
              <a:rPr lang="zh-TW" altLang="zh-TW" sz="2400" dirty="0" smtClean="0"/>
              <a:t>包括</a:t>
            </a:r>
            <a:r>
              <a:rPr lang="zh-TW" altLang="zh-TW" sz="2400" dirty="0"/>
              <a:t>定期的評估生理因素、訓練日誌的資料、心理狀態、營養狀態、技術能力的發展等</a:t>
            </a:r>
            <a:r>
              <a:rPr lang="en-US" altLang="zh-TW" sz="2400" dirty="0"/>
              <a:t>)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400" dirty="0" smtClean="0"/>
              <a:t>教練對</a:t>
            </a:r>
            <a:r>
              <a:rPr lang="zh-TW" altLang="zh-TW" sz="2400" dirty="0" smtClean="0"/>
              <a:t>訓練</a:t>
            </a:r>
            <a:r>
              <a:rPr lang="zh-TW" altLang="zh-TW" sz="2400" dirty="0"/>
              <a:t>模式的</a:t>
            </a:r>
            <a:r>
              <a:rPr lang="zh-TW" altLang="zh-TW" sz="2400" dirty="0" smtClean="0"/>
              <a:t>效果</a:t>
            </a:r>
            <a:r>
              <a:rPr lang="zh-TW" altLang="en-US" sz="2400" dirty="0" smtClean="0"/>
              <a:t>若</a:t>
            </a:r>
            <a:r>
              <a:rPr lang="zh-TW" altLang="zh-TW" sz="2400" dirty="0" smtClean="0"/>
              <a:t>有</a:t>
            </a:r>
            <a:r>
              <a:rPr lang="zh-TW" altLang="zh-TW" sz="2400" dirty="0"/>
              <a:t>疑慮</a:t>
            </a:r>
            <a:r>
              <a:rPr lang="zh-TW" altLang="zh-TW" sz="2400" dirty="0" smtClean="0"/>
              <a:t>，將</a:t>
            </a:r>
            <a:r>
              <a:rPr lang="zh-TW" altLang="zh-TW" sz="2400" dirty="0"/>
              <a:t>訓練模式再評估與修正，確保可以達成運動表現的</a:t>
            </a:r>
            <a:r>
              <a:rPr lang="zh-TW" altLang="zh-TW" sz="2400" dirty="0" smtClean="0"/>
              <a:t>目標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訓練模式效果的主要測驗是運動員的競賽</a:t>
            </a:r>
            <a:r>
              <a:rPr lang="zh-TW" altLang="zh-TW" sz="2400" dirty="0" smtClean="0"/>
              <a:t>結果</a:t>
            </a:r>
            <a:r>
              <a:rPr lang="zh-TW" altLang="en-US" sz="2400" dirty="0" smtClean="0"/>
              <a:t>。如果</a:t>
            </a:r>
            <a:r>
              <a:rPr lang="zh-TW" altLang="zh-TW" sz="2400" dirty="0"/>
              <a:t>在競賽中獲得勝利，代表此訓練模式是有效的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在競賽結束</a:t>
            </a:r>
            <a:r>
              <a:rPr lang="zh-TW" altLang="zh-TW" sz="2400" dirty="0" smtClean="0"/>
              <a:t>後</a:t>
            </a:r>
            <a:r>
              <a:rPr lang="zh-TW" altLang="en-US" sz="2400" dirty="0" smtClean="0"/>
              <a:t>，</a:t>
            </a:r>
            <a:r>
              <a:rPr lang="zh-TW" altLang="zh-TW" sz="2400" dirty="0" smtClean="0"/>
              <a:t>再次</a:t>
            </a:r>
            <a:r>
              <a:rPr lang="zh-TW" altLang="zh-TW" sz="2400" dirty="0"/>
              <a:t>進行</a:t>
            </a:r>
            <a:r>
              <a:rPr lang="zh-TW" altLang="zh-TW" sz="2400" dirty="0" smtClean="0"/>
              <a:t>評估，</a:t>
            </a:r>
            <a:r>
              <a:rPr lang="zh-TW" altLang="zh-TW" sz="2400" dirty="0"/>
              <a:t>此訓練模式應該持續的進行</a:t>
            </a:r>
            <a:r>
              <a:rPr lang="zh-TW" altLang="zh-TW" sz="2400" dirty="0" smtClean="0"/>
              <a:t>修正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在進行此階段的評估後，教練可以決定是否在下一個</a:t>
            </a:r>
            <a:r>
              <a:rPr lang="zh-TW" altLang="zh-TW" sz="2400" dirty="0" smtClean="0"/>
              <a:t>年度訓練計畫</a:t>
            </a:r>
            <a:r>
              <a:rPr lang="zh-TW" altLang="en-US" sz="2400" dirty="0" smtClean="0"/>
              <a:t>中，</a:t>
            </a:r>
            <a:r>
              <a:rPr lang="zh-TW" altLang="zh-TW" sz="2400" dirty="0" smtClean="0"/>
              <a:t>重新</a:t>
            </a:r>
            <a:r>
              <a:rPr lang="zh-TW" altLang="zh-TW" sz="2400" dirty="0"/>
              <a:t>建立一個新的訓練</a:t>
            </a:r>
            <a:r>
              <a:rPr lang="zh-TW" altLang="zh-TW" sz="2400" dirty="0" smtClean="0"/>
              <a:t>模式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2316575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169035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訓練模式化的發展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2" descr="D:\工作站\藝軒\jpg\02\圖2.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072" y="1164567"/>
            <a:ext cx="6823493" cy="520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856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前言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8"/>
            <a:ext cx="8229600" cy="3273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運動訓練的原則就是訓練的理論與方法。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訓練原則是整體訓練概念的一部分，不應該單獨被考量。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正確的</a:t>
            </a:r>
            <a:r>
              <a:rPr lang="zh-TW" altLang="zh-TW" sz="2800" dirty="0" smtClean="0"/>
              <a:t>運用</a:t>
            </a:r>
            <a:r>
              <a:rPr lang="zh-TW" altLang="en-US" sz="2800" dirty="0" smtClean="0"/>
              <a:t>這些</a:t>
            </a:r>
            <a:r>
              <a:rPr lang="zh-TW" altLang="zh-TW" sz="2800" dirty="0" smtClean="0"/>
              <a:t>訓練原則</a:t>
            </a:r>
            <a:r>
              <a:rPr lang="zh-TW" altLang="en-US" sz="2800" dirty="0" smtClean="0"/>
              <a:t>，將有</a:t>
            </a:r>
            <a:r>
              <a:rPr lang="zh-TW" altLang="zh-TW" sz="2800" dirty="0"/>
              <a:t>助於訓練計畫的</a:t>
            </a:r>
            <a:r>
              <a:rPr lang="zh-TW" altLang="zh-TW" sz="2800" dirty="0" smtClean="0"/>
              <a:t>設計</a:t>
            </a:r>
            <a:r>
              <a:rPr lang="zh-TW" altLang="en-US" sz="2800" dirty="0" smtClean="0"/>
              <a:t>，並使</a:t>
            </a:r>
            <a:r>
              <a:rPr lang="zh-TW" altLang="zh-TW" sz="2800" dirty="0" smtClean="0"/>
              <a:t>運動員</a:t>
            </a:r>
            <a:r>
              <a:rPr lang="zh-TW" altLang="zh-TW" sz="2800" dirty="0"/>
              <a:t>受到良好的</a:t>
            </a:r>
            <a:r>
              <a:rPr lang="zh-TW" altLang="zh-TW" sz="2800" dirty="0" smtClean="0"/>
              <a:t>訓練</a:t>
            </a:r>
            <a:r>
              <a:rPr lang="zh-TW" altLang="en-US" sz="2800" dirty="0" smtClean="0"/>
              <a:t>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03862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90228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多元發展 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vs 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專項訓練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2385414"/>
            <a:ext cx="8229600" cy="289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運動員</a:t>
            </a:r>
            <a:r>
              <a:rPr lang="zh-TW" altLang="zh-TW" sz="2800" dirty="0"/>
              <a:t>的整體發展包含達成多元發展與專項訓練之間的平衡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運動員早期的發展</a:t>
            </a:r>
            <a:r>
              <a:rPr lang="zh-TW" altLang="zh-TW" sz="2800" dirty="0" smtClean="0"/>
              <a:t>重點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→ </a:t>
            </a:r>
            <a:r>
              <a:rPr lang="zh-TW" altLang="zh-TW" sz="2800" dirty="0" smtClean="0"/>
              <a:t>整體</a:t>
            </a:r>
            <a:r>
              <a:rPr lang="zh-TW" altLang="zh-TW" sz="2800" dirty="0"/>
              <a:t>身體發展的多元發展</a:t>
            </a:r>
            <a:r>
              <a:rPr lang="zh-TW" altLang="zh-TW" sz="2800" dirty="0" smtClean="0"/>
              <a:t>上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→</a:t>
            </a:r>
            <a:r>
              <a:rPr lang="zh-TW" altLang="zh-TW" sz="2800" dirty="0"/>
              <a:t>再逐漸</a:t>
            </a:r>
            <a:r>
              <a:rPr lang="zh-TW" altLang="zh-TW" sz="2800" dirty="0" smtClean="0"/>
              <a:t>增加針對</a:t>
            </a:r>
            <a:r>
              <a:rPr lang="zh-TW" altLang="zh-TW" sz="2800" dirty="0"/>
              <a:t>技能需求的專項訓練</a:t>
            </a:r>
            <a:r>
              <a:rPr lang="zh-TW" altLang="zh-TW" sz="2800" dirty="0" smtClean="0"/>
              <a:t>比重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教練必須了解這兩個訓練階段的重要性，並且知道如何在運動員發展的過程中變動訓練的焦點</a:t>
            </a:r>
            <a:r>
              <a:rPr lang="zh-TW" altLang="zh-TW" sz="2800" dirty="0" smtClean="0"/>
              <a:t>。</a:t>
            </a: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338963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9803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多元發展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570008"/>
            <a:ext cx="8229600" cy="4727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在運動員發展的早期</a:t>
            </a:r>
            <a:r>
              <a:rPr lang="zh-TW" altLang="zh-TW" sz="2800" dirty="0" smtClean="0"/>
              <a:t>階段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運用</a:t>
            </a:r>
            <a:r>
              <a:rPr lang="zh-TW" altLang="zh-TW" sz="2800" dirty="0"/>
              <a:t>多元發展計畫是很重要的 → </a:t>
            </a:r>
            <a:r>
              <a:rPr lang="zh-TW" altLang="zh-TW" sz="2800" dirty="0" smtClean="0"/>
              <a:t>在</a:t>
            </a:r>
            <a:r>
              <a:rPr lang="zh-TW" altLang="en-US" sz="2800" dirty="0" smtClean="0"/>
              <a:t>運動員的</a:t>
            </a:r>
            <a:r>
              <a:rPr lang="zh-TW" altLang="zh-TW" sz="2800" dirty="0" smtClean="0"/>
              <a:t>成長期</a:t>
            </a:r>
            <a:r>
              <a:rPr lang="zh-TW" altLang="zh-TW" sz="2800" dirty="0"/>
              <a:t>奠定基礎 → 並為</a:t>
            </a:r>
            <a:r>
              <a:rPr lang="zh-TW" altLang="zh-TW" sz="2800" dirty="0" smtClean="0"/>
              <a:t>隨後專</a:t>
            </a:r>
            <a:r>
              <a:rPr lang="zh-TW" altLang="zh-TW" sz="2800" dirty="0"/>
              <a:t>項</a:t>
            </a:r>
            <a:r>
              <a:rPr lang="zh-TW" altLang="zh-TW" sz="2800" dirty="0" smtClean="0"/>
              <a:t>訓練</a:t>
            </a:r>
            <a:r>
              <a:rPr lang="zh-TW" altLang="en-US" sz="2800" dirty="0" smtClean="0"/>
              <a:t>為主的訓練計畫</a:t>
            </a:r>
            <a:r>
              <a:rPr lang="zh-TW" altLang="zh-TW" sz="2800" dirty="0" smtClean="0"/>
              <a:t>作</a:t>
            </a:r>
            <a:r>
              <a:rPr lang="zh-TW" altLang="zh-TW" sz="2800" dirty="0"/>
              <a:t>好</a:t>
            </a:r>
            <a:r>
              <a:rPr lang="zh-TW" altLang="zh-TW" sz="2800" dirty="0" smtClean="0"/>
              <a:t>準備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教練要阻止</a:t>
            </a:r>
            <a:r>
              <a:rPr lang="zh-TW" altLang="zh-TW" sz="2800" dirty="0" smtClean="0"/>
              <a:t>運動員太</a:t>
            </a:r>
            <a:r>
              <a:rPr lang="zh-TW" altLang="zh-TW" sz="2800" dirty="0"/>
              <a:t>早脫離多元發展訓練</a:t>
            </a:r>
            <a:r>
              <a:rPr lang="zh-TW" altLang="zh-TW" sz="2800" dirty="0" smtClean="0"/>
              <a:t>計畫而</a:t>
            </a:r>
            <a:r>
              <a:rPr lang="zh-TW" altLang="zh-TW" sz="2800" dirty="0"/>
              <a:t>進入專項訓練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如果訓練的順序安排適當，並且在運動員發展早期建立厚實的多元訓練基礎，那麼運動員將可以達到更高水準的身體表現與技術熟練度，並且在之後的競賽中有更高水準的運動</a:t>
            </a:r>
            <a:r>
              <a:rPr lang="zh-TW" altLang="zh-TW" sz="2800" dirty="0" smtClean="0"/>
              <a:t>表現</a:t>
            </a:r>
            <a:r>
              <a:rPr lang="zh-TW" altLang="en-US" sz="2800" dirty="0" smtClean="0"/>
              <a:t>。</a:t>
            </a:r>
            <a:endParaRPr lang="zh-TW" altLang="zh-TW" sz="2800" dirty="0"/>
          </a:p>
          <a:p>
            <a:pPr>
              <a:buFont typeface="Wingdings" panose="05000000000000000000" pitchFamily="2" charset="2"/>
              <a:buChar char="Ø"/>
            </a:pP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1702736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9803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多元發展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570008"/>
            <a:ext cx="8229600" cy="97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運動員</a:t>
            </a:r>
            <a:r>
              <a:rPr lang="zh-TW" altLang="zh-TW" sz="2800" dirty="0"/>
              <a:t>發展是一系列的階段</a:t>
            </a:r>
            <a:r>
              <a:rPr lang="zh-TW" altLang="zh-TW" sz="2800" dirty="0" smtClean="0"/>
              <a:t>，</a:t>
            </a:r>
            <a:r>
              <a:rPr lang="zh-TW" altLang="en-US" sz="2800" dirty="0" smtClean="0"/>
              <a:t>隨著運動員成長，</a:t>
            </a:r>
            <a:r>
              <a:rPr lang="zh-TW" altLang="zh-TW" sz="2800" dirty="0" smtClean="0"/>
              <a:t>由</a:t>
            </a:r>
            <a:r>
              <a:rPr lang="zh-TW" altLang="zh-TW" sz="2800" dirty="0"/>
              <a:t>多元發展訓練</a:t>
            </a:r>
            <a:r>
              <a:rPr lang="zh-TW" altLang="zh-TW" sz="2800" dirty="0" smtClean="0"/>
              <a:t>漸進到</a:t>
            </a:r>
            <a:r>
              <a:rPr lang="zh-TW" altLang="zh-TW" sz="2800" dirty="0"/>
              <a:t>專項</a:t>
            </a:r>
            <a:r>
              <a:rPr lang="zh-TW" altLang="zh-TW" sz="2800" dirty="0" smtClean="0"/>
              <a:t>訓練</a:t>
            </a:r>
            <a:r>
              <a:rPr lang="zh-TW" altLang="en-US" sz="2800" dirty="0" smtClean="0"/>
              <a:t>。</a:t>
            </a:r>
            <a:endParaRPr lang="zh-TW" altLang="zh-TW" sz="2800" dirty="0"/>
          </a:p>
        </p:txBody>
      </p:sp>
      <p:pic>
        <p:nvPicPr>
          <p:cNvPr id="5" name="Picture 6" descr="D:\工作站\藝軒\jpg\02\圖2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55" y="2736042"/>
            <a:ext cx="6477000" cy="359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155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185888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多元發展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73193"/>
            <a:ext cx="8229600" cy="143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多元訓練階段並不是完全排除訓練過程中的特殊性。相反的，訓練的特殊性存在於訓練計畫的各階段中，但是所佔的比重</a:t>
            </a:r>
            <a:r>
              <a:rPr lang="zh-TW" altLang="zh-TW" sz="2800" dirty="0" smtClean="0"/>
              <a:t>不同</a:t>
            </a:r>
            <a:r>
              <a:rPr lang="zh-TW" altLang="en-US" sz="2800" dirty="0" smtClean="0"/>
              <a:t>。</a:t>
            </a:r>
            <a:endParaRPr lang="zh-TW" altLang="zh-TW" sz="2800" dirty="0"/>
          </a:p>
        </p:txBody>
      </p:sp>
      <p:pic>
        <p:nvPicPr>
          <p:cNvPr id="7" name="Picture 2" descr="D:\工作站\藝軒\jpg\02\圖2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64" y="2605175"/>
            <a:ext cx="7856538" cy="36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687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185888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多元發展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73192"/>
            <a:ext cx="8229600" cy="5149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在</a:t>
            </a:r>
            <a:r>
              <a:rPr lang="zh-TW" altLang="zh-TW" sz="2800" dirty="0"/>
              <a:t>多元訓練階段，專項訓練的比例非常</a:t>
            </a:r>
            <a:r>
              <a:rPr lang="zh-TW" altLang="zh-TW" sz="2800" dirty="0" smtClean="0"/>
              <a:t>低</a:t>
            </a:r>
            <a:r>
              <a:rPr lang="en-US" altLang="zh-TW" sz="2800" dirty="0" smtClean="0"/>
              <a:t> </a:t>
            </a:r>
            <a:r>
              <a:rPr lang="zh-TW" altLang="zh-TW" sz="2800" dirty="0" smtClean="0"/>
              <a:t>。</a:t>
            </a:r>
            <a:r>
              <a:rPr lang="zh-TW" altLang="zh-TW" sz="2800" dirty="0"/>
              <a:t>隨著運動員成長，專項訓練的比例逐漸提升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支持多元發展</a:t>
            </a:r>
            <a:r>
              <a:rPr lang="zh-TW" altLang="zh-TW" sz="2800" dirty="0" smtClean="0"/>
              <a:t>訓練</a:t>
            </a:r>
            <a:r>
              <a:rPr lang="zh-TW" altLang="en-US" sz="2800" dirty="0"/>
              <a:t>所</a:t>
            </a:r>
            <a:r>
              <a:rPr lang="zh-TW" altLang="zh-TW" sz="2800" dirty="0" smtClean="0"/>
              <a:t>帶來</a:t>
            </a:r>
            <a:r>
              <a:rPr lang="zh-TW" altLang="en-US" sz="2800" dirty="0" smtClean="0"/>
              <a:t>好處的研究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400" u="sng" dirty="0" smtClean="0"/>
              <a:t>東德</a:t>
            </a:r>
            <a:r>
              <a:rPr lang="zh-TW" altLang="en-US" sz="2400" dirty="0" smtClean="0"/>
              <a:t> → </a:t>
            </a:r>
            <a:r>
              <a:rPr lang="en-US" altLang="zh-TW" sz="2400" dirty="0"/>
              <a:t>9-12</a:t>
            </a:r>
            <a:r>
              <a:rPr lang="zh-TW" altLang="zh-TW" sz="2400" dirty="0"/>
              <a:t>歲的兒童分成兩組。第一</a:t>
            </a:r>
            <a:r>
              <a:rPr lang="zh-TW" altLang="zh-TW" sz="2400" dirty="0" smtClean="0"/>
              <a:t>組</a:t>
            </a:r>
            <a:r>
              <a:rPr lang="zh-TW" altLang="en-US" sz="2400" dirty="0" smtClean="0"/>
              <a:t>，</a:t>
            </a:r>
            <a:r>
              <a:rPr lang="zh-TW" altLang="zh-TW" sz="2400" dirty="0" smtClean="0"/>
              <a:t>訓練</a:t>
            </a:r>
            <a:r>
              <a:rPr lang="zh-TW" altLang="zh-TW" sz="2400" dirty="0"/>
              <a:t>早期專注於特定運動的專項訓練；第二</a:t>
            </a:r>
            <a:r>
              <a:rPr lang="zh-TW" altLang="zh-TW" sz="2400" dirty="0" smtClean="0"/>
              <a:t>組</a:t>
            </a:r>
            <a:r>
              <a:rPr lang="zh-TW" altLang="en-US" sz="2400" dirty="0" smtClean="0"/>
              <a:t>，</a:t>
            </a:r>
            <a:r>
              <a:rPr lang="zh-TW" altLang="zh-TW" sz="2400" dirty="0" smtClean="0"/>
              <a:t>訓練</a:t>
            </a:r>
            <a:r>
              <a:rPr lang="zh-TW" altLang="en-US" sz="2400" dirty="0" smtClean="0"/>
              <a:t>早期</a:t>
            </a:r>
            <a:r>
              <a:rPr lang="zh-TW" altLang="zh-TW" sz="2400" dirty="0" smtClean="0"/>
              <a:t>重點</a:t>
            </a:r>
            <a:r>
              <a:rPr lang="zh-TW" altLang="zh-TW" sz="2400" dirty="0"/>
              <a:t>放在多元發展上，學習多種運動技能並進行全面性的體能</a:t>
            </a:r>
            <a:r>
              <a:rPr lang="zh-TW" altLang="zh-TW" sz="2400" dirty="0" smtClean="0"/>
              <a:t>訓練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→</a:t>
            </a:r>
            <a:r>
              <a:rPr lang="zh-TW" altLang="zh-TW" sz="2400" dirty="0"/>
              <a:t>多元發展訓練所建立的堅實</a:t>
            </a:r>
            <a:r>
              <a:rPr lang="zh-TW" altLang="zh-TW" sz="2400" dirty="0" smtClean="0"/>
              <a:t>基礎</a:t>
            </a:r>
            <a:r>
              <a:rPr lang="zh-TW" altLang="en-US" sz="2400" dirty="0" smtClean="0"/>
              <a:t>，</a:t>
            </a:r>
            <a:r>
              <a:rPr lang="zh-TW" altLang="zh-TW" sz="2400" dirty="0" smtClean="0"/>
              <a:t>可以</a:t>
            </a:r>
            <a:r>
              <a:rPr lang="zh-TW" altLang="zh-TW" sz="2400" dirty="0"/>
              <a:t>導致更佳的運動</a:t>
            </a:r>
            <a:r>
              <a:rPr lang="zh-TW" altLang="zh-TW" sz="2400" dirty="0" smtClean="0"/>
              <a:t>表現</a:t>
            </a:r>
            <a:r>
              <a:rPr lang="en-US" altLang="zh-TW" sz="2400" dirty="0" smtClean="0"/>
              <a:t> (34</a:t>
            </a:r>
            <a:r>
              <a:rPr lang="zh-TW" altLang="en-US" sz="2400" dirty="0" smtClean="0"/>
              <a:t>頁對照表</a:t>
            </a:r>
            <a:r>
              <a:rPr lang="en-US" altLang="zh-TW" sz="24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400" b="1" u="sng" dirty="0" smtClean="0"/>
              <a:t>瑞典</a:t>
            </a:r>
            <a:r>
              <a:rPr lang="en-US" altLang="zh-TW" sz="2400" b="1" dirty="0" smtClean="0"/>
              <a:t> </a:t>
            </a:r>
            <a:r>
              <a:rPr lang="zh-TW" altLang="en-US" sz="2400" dirty="0" smtClean="0"/>
              <a:t>→ </a:t>
            </a:r>
            <a:r>
              <a:rPr lang="zh-TW" altLang="zh-TW" sz="2400" dirty="0" smtClean="0"/>
              <a:t>網球</a:t>
            </a:r>
            <a:r>
              <a:rPr lang="zh-TW" altLang="zh-TW" sz="2400" dirty="0"/>
              <a:t>選手，分成實驗組</a:t>
            </a:r>
            <a:r>
              <a:rPr lang="en-US" altLang="zh-TW" sz="2400" dirty="0"/>
              <a:t> (14</a:t>
            </a:r>
            <a:r>
              <a:rPr lang="zh-TW" altLang="zh-TW" sz="2400" dirty="0"/>
              <a:t>歲</a:t>
            </a:r>
            <a:r>
              <a:rPr lang="zh-TW" altLang="zh-TW" sz="2400" dirty="0" smtClean="0"/>
              <a:t>後才</a:t>
            </a:r>
            <a:r>
              <a:rPr lang="zh-TW" altLang="zh-TW" sz="2400" dirty="0"/>
              <a:t>開始接受專項訓練，早期參加多樣的運動活動</a:t>
            </a:r>
            <a:r>
              <a:rPr lang="en-US" altLang="zh-TW" sz="2400" dirty="0"/>
              <a:t>) </a:t>
            </a:r>
            <a:r>
              <a:rPr lang="zh-TW" altLang="en-US" sz="2400" dirty="0"/>
              <a:t>與控制組 </a:t>
            </a:r>
            <a:r>
              <a:rPr lang="en-US" altLang="zh-TW" sz="2400" dirty="0"/>
              <a:t>(11</a:t>
            </a:r>
            <a:r>
              <a:rPr lang="zh-TW" altLang="zh-TW" sz="2400" dirty="0"/>
              <a:t>歲就接受專項訓練</a:t>
            </a:r>
            <a:r>
              <a:rPr lang="en-US" altLang="zh-TW" sz="2400" dirty="0"/>
              <a:t>) </a:t>
            </a:r>
            <a:r>
              <a:rPr lang="zh-TW" altLang="en-US" sz="2400" dirty="0" smtClean="0"/>
              <a:t>→</a:t>
            </a:r>
            <a:r>
              <a:rPr lang="zh-TW" altLang="zh-TW" sz="2400" dirty="0"/>
              <a:t>雖然控制組的選手在青少年時期的運動表現有顯著進步，但是實驗組的選手在青春期後有較高水準的運動</a:t>
            </a:r>
            <a:r>
              <a:rPr lang="zh-TW" altLang="zh-TW" sz="2400" dirty="0" smtClean="0"/>
              <a:t>表現</a:t>
            </a:r>
            <a:r>
              <a:rPr lang="en-US" altLang="zh-TW" sz="2400" dirty="0" smtClean="0"/>
              <a:t> (35</a:t>
            </a:r>
            <a:r>
              <a:rPr lang="zh-TW" altLang="en-US" sz="2400" dirty="0" smtClean="0"/>
              <a:t>頁對照表</a:t>
            </a:r>
            <a:r>
              <a:rPr lang="en-US" altLang="zh-TW" sz="2400" dirty="0" smtClean="0"/>
              <a:t>)</a:t>
            </a:r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497658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6662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多元發展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509623"/>
            <a:ext cx="8229600" cy="427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教練</a:t>
            </a:r>
            <a:r>
              <a:rPr lang="zh-TW" altLang="zh-TW" sz="2800" dirty="0"/>
              <a:t>應該以多元訓練作為運動員發展早期的發展基礎，為未來的專項訓練與高水準運動表現作準備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兒童與青少年時期的</a:t>
            </a:r>
            <a:r>
              <a:rPr lang="zh-TW" altLang="zh-TW" sz="2800" dirty="0" smtClean="0"/>
              <a:t>訓練</a:t>
            </a:r>
            <a:r>
              <a:rPr lang="zh-TW" altLang="en-US" sz="2800" dirty="0" smtClean="0"/>
              <a:t>應該以多元訓練為主 →</a:t>
            </a:r>
            <a:r>
              <a:rPr lang="zh-TW" altLang="zh-TW" sz="2800" dirty="0"/>
              <a:t>身體與心理良好的</a:t>
            </a:r>
            <a:r>
              <a:rPr lang="zh-TW" altLang="zh-TW" sz="2800" dirty="0" smtClean="0"/>
              <a:t>發展</a:t>
            </a:r>
            <a:r>
              <a:rPr lang="zh-TW" altLang="en-US" sz="2800" dirty="0" smtClean="0"/>
              <a:t>。此外，</a:t>
            </a:r>
            <a:r>
              <a:rPr lang="zh-TW" altLang="zh-TW" sz="2800" dirty="0"/>
              <a:t>速度、敏捷性、協調性、柔軟度與所有的一般體適能的</a:t>
            </a:r>
            <a:r>
              <a:rPr lang="zh-TW" altLang="zh-TW" sz="2800" dirty="0" smtClean="0"/>
              <a:t>發展都</a:t>
            </a:r>
            <a:r>
              <a:rPr lang="zh-TW" altLang="zh-TW" sz="2800" dirty="0"/>
              <a:t>是此階段的</a:t>
            </a:r>
            <a:r>
              <a:rPr lang="zh-TW" altLang="zh-TW" sz="2800" dirty="0" smtClean="0"/>
              <a:t>重點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所有運動員在他們的運動生涯中，都應該進行不同比例的多元訓練</a:t>
            </a:r>
          </a:p>
          <a:p>
            <a:pPr>
              <a:buFont typeface="Wingdings" panose="05000000000000000000" pitchFamily="2" charset="2"/>
              <a:buChar char="Ø"/>
            </a:pP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3527530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教育部體育署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教育部體育署" id="{7C825ACC-1CE8-4018-B3AF-D5C6F65753A7}" vid="{A2F0CE34-1376-4303-AE44-B59EE69E2E56}"/>
    </a:ext>
  </a:extLst>
</a:theme>
</file>

<file path=ppt/theme/theme2.xml><?xml version="1.0" encoding="utf-8"?>
<a:theme xmlns:a="http://schemas.openxmlformats.org/drawingml/2006/main" name="5_Business design slide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教育部體育署</Template>
  <TotalTime>1429</TotalTime>
  <Words>1670</Words>
  <Application>Microsoft Office PowerPoint</Application>
  <PresentationFormat>如螢幕大小 (4:3)</PresentationFormat>
  <Paragraphs>138</Paragraphs>
  <Slides>21</Slides>
  <Notes>21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23" baseType="lpstr">
      <vt:lpstr>教育部體育署</vt:lpstr>
      <vt:lpstr>5_Business design slide</vt:lpstr>
      <vt:lpstr>優秀運動選手學業學習 E 化計畫</vt:lpstr>
      <vt:lpstr>本講綱要</vt:lpstr>
      <vt:lpstr>前言</vt:lpstr>
      <vt:lpstr>多元發展 vs 專項訓練</vt:lpstr>
      <vt:lpstr>多元發展</vt:lpstr>
      <vt:lpstr>多元發展</vt:lpstr>
      <vt:lpstr>多元發展</vt:lpstr>
      <vt:lpstr>多元發展</vt:lpstr>
      <vt:lpstr>多元發展</vt:lpstr>
      <vt:lpstr>專項訓練</vt:lpstr>
      <vt:lpstr>專項訓練</vt:lpstr>
      <vt:lpstr>專項訓練</vt:lpstr>
      <vt:lpstr>專項訓練</vt:lpstr>
      <vt:lpstr>個別化原則</vt:lpstr>
      <vt:lpstr>個別化原則</vt:lpstr>
      <vt:lpstr>個別化結合訓練變化</vt:lpstr>
      <vt:lpstr>個別化結合訓練變化</vt:lpstr>
      <vt:lpstr>個別化結合訓練變化</vt:lpstr>
      <vt:lpstr>訓練模式化的發展</vt:lpstr>
      <vt:lpstr>訓練模式化的發展</vt:lpstr>
      <vt:lpstr>訓練模式化的發展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chinghung</dc:creator>
  <cp:lastModifiedBy>user</cp:lastModifiedBy>
  <cp:revision>154</cp:revision>
  <cp:lastPrinted>2018-02-11T15:51:33Z</cp:lastPrinted>
  <dcterms:created xsi:type="dcterms:W3CDTF">2018-01-09T03:57:38Z</dcterms:created>
  <dcterms:modified xsi:type="dcterms:W3CDTF">2018-08-17T00:25:33Z</dcterms:modified>
</cp:coreProperties>
</file>