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87" r:id="rId19"/>
    <p:sldId id="279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94648"/>
  </p:normalViewPr>
  <p:slideViewPr>
    <p:cSldViewPr snapToGrid="0">
      <p:cViewPr varScale="1">
        <p:scale>
          <a:sx n="81" d="100"/>
          <a:sy n="81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21B57-E9C1-4898-B467-08E9A6421A21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6CCA-FDEB-4069-836E-3F0BD38B7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8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FD96D-C6D9-40EF-8FE1-14D3AC892444}" type="datetime1">
              <a:rPr lang="en-US"/>
              <a:pPr lvl="0"/>
              <a:t>5/31/2018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862F-5670-4486-888A-53CB5D686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E9961-6D71-40A2-A964-51BD2FE72388}" type="datetime1">
              <a:rPr lang="en-US"/>
              <a:pPr lvl="0"/>
              <a:t>5/31/2018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1889C-91E1-42BC-AD66-0EF89AEFD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4BE9B-BDB1-4EDF-A80A-50F868C3718F}" type="datetime1">
              <a:rPr lang="en-US"/>
              <a:pPr lvl="0"/>
              <a:t>5/31/2018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5A3A0-E0B6-4474-BB1D-9527034BF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D4BD-770D-4A02-8B5B-42F3BD57FE5B}" type="datetime1">
              <a:rPr lang="en-US"/>
              <a:pPr lvl="0"/>
              <a:t>5/31/2018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17256-01CD-4AD4-B021-A60EF1D9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CAF7-4CBD-49A0-8673-AA9EF5D1B32D}" type="datetime1">
              <a:rPr lang="en-US"/>
              <a:pPr lvl="0"/>
              <a:t>5/31/2018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6442A-D587-4DF1-ADDF-FC22FBCC0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006C0-4095-4B20-B047-4CF260BB6334}" type="datetime1">
              <a:rPr lang="en-US"/>
              <a:pPr lvl="0"/>
              <a:t>5/31/2018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5A5CD-5D68-47BA-854A-FAF22F1F4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6AC24-E39D-4366-B653-6E736CE45EF2}" type="datetime1">
              <a:rPr lang="en-US"/>
              <a:pPr lvl="0"/>
              <a:t>5/31/2018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C62-693F-4108-A34C-370DBC0A04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BE2B0-60FC-491F-9F3F-DE56A4195B6F}" type="datetime1">
              <a:rPr lang="en-US"/>
              <a:pPr lvl="0"/>
              <a:t>5/31/2018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F696C-4EAC-48A1-8A2A-862F4D21B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1B2B-6D4A-4FDE-8435-BAB6A492D230}" type="datetime1">
              <a:rPr lang="en-US"/>
              <a:pPr lvl="0"/>
              <a:t>5/31/2018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4554E-D8BF-4D80-8378-F1EF046A4B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08DA-5BE0-4BAF-871B-8C0E808E521E}" type="datetime1">
              <a:rPr lang="en-US"/>
              <a:pPr lvl="0"/>
              <a:t>5/31/2018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19DA9-4397-474D-A8D8-509683F78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6676-2CA5-4929-BFA4-6C0F0BD0292B}" type="datetime1">
              <a:rPr lang="en-US"/>
              <a:pPr lvl="0"/>
              <a:t>5/31/2018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EF52A-F1F2-4303-9611-475E7E648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D78770A-92D2-409B-B2A2-564C322B474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運動訓練學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鄭景峰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dirty="0" smtClean="0">
                <a:solidFill>
                  <a:srgbClr val="898989"/>
                </a:solidFill>
                <a:ea typeface="新細明體"/>
                <a:cs typeface=""/>
              </a:rPr>
              <a:t>年訓練計畫</a:t>
            </a: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04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比賽日程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8625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依據主要比賽來建立週期化訓練計畫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次要比賽作為評估用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極度努力與較低運動能力者：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15-25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場比賽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優秀運動員，特別是團隊項目，可能會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&gt;30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場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一旦比賽日程建立後，不應隨意改變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學校考試期、主要比賽前，不應參加官方或嚴峻的比賽（均會造成身體與心理負擔）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測驗與標準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4612"/>
          </a:xfrm>
        </p:spPr>
        <p:txBody>
          <a:bodyPr/>
          <a:lstStyle/>
          <a:p>
            <a:r>
              <a:rPr lang="zh-TW" altLang="en-US" sz="2400" dirty="0" smtClean="0"/>
              <a:t>監測運動員在專項體能或技巧上的進步率</a:t>
            </a:r>
            <a:endParaRPr lang="en-US" altLang="zh-TW" sz="2400" dirty="0" smtClean="0"/>
          </a:p>
          <a:p>
            <a:r>
              <a:rPr lang="zh-TW" altLang="en-US" sz="2400" dirty="0" smtClean="0"/>
              <a:t>確立技能狀況及能力水準，用來引導訓練</a:t>
            </a:r>
            <a:endParaRPr lang="en-US" altLang="zh-TW" sz="2400" dirty="0" smtClean="0"/>
          </a:p>
          <a:p>
            <a:r>
              <a:rPr lang="zh-TW" altLang="en-US" sz="2400" dirty="0" smtClean="0"/>
              <a:t>確立運動員訓練內容</a:t>
            </a:r>
            <a:endParaRPr lang="en-US" altLang="zh-TW" sz="2400" dirty="0" smtClean="0"/>
          </a:p>
          <a:p>
            <a:r>
              <a:rPr lang="zh-TW" altLang="en-US" sz="2400" dirty="0" smtClean="0"/>
              <a:t>確立運動員優勢、劣勢與限制</a:t>
            </a:r>
            <a:endParaRPr lang="en-US" altLang="zh-TW" sz="2400" dirty="0" smtClean="0"/>
          </a:p>
          <a:p>
            <a:r>
              <a:rPr lang="zh-TW" altLang="en-US" sz="2400" dirty="0" smtClean="0"/>
              <a:t>測驗戰術技巧或演練的進步</a:t>
            </a:r>
            <a:endParaRPr lang="en-US" altLang="zh-TW" sz="2400" dirty="0" smtClean="0"/>
          </a:p>
          <a:p>
            <a:r>
              <a:rPr lang="zh-TW" altLang="en-US" sz="2400" dirty="0" smtClean="0"/>
              <a:t>評估身體力學及動作技能</a:t>
            </a:r>
            <a:endParaRPr lang="en-US" altLang="zh-TW" sz="2400" dirty="0" smtClean="0"/>
          </a:p>
          <a:p>
            <a:r>
              <a:rPr lang="zh-TW" altLang="en-US" sz="2400" dirty="0" smtClean="0"/>
              <a:t>確立所有訓練元素的適當標準</a:t>
            </a:r>
            <a:endParaRPr lang="en-US" altLang="zh-TW" sz="2400" dirty="0" smtClean="0"/>
          </a:p>
          <a:p>
            <a:r>
              <a:rPr lang="zh-TW" altLang="en-US" sz="2400" dirty="0" smtClean="0"/>
              <a:t>評估並發展心理屬性或特質</a:t>
            </a:r>
            <a:endParaRPr lang="en-US" altLang="zh-TW" sz="2400" dirty="0" smtClean="0"/>
          </a:p>
          <a:p>
            <a:r>
              <a:rPr lang="zh-TW" altLang="en-US" sz="2400" dirty="0" smtClean="0"/>
              <a:t>評估運動員過度訓練的可能性</a:t>
            </a:r>
            <a:endParaRPr lang="en-US" altLang="zh-TW" sz="2400" dirty="0" smtClean="0"/>
          </a:p>
          <a:p>
            <a:r>
              <a:rPr lang="zh-TW" altLang="en-US" sz="2400" dirty="0" smtClean="0"/>
              <a:t>監測訓練計畫中的劑量反應關係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08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測驗與標準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測驗必須要有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信度與效度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特殊性：體能、技術動作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測驗組合必須簡潔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客觀的量化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標準需具有挑戰性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200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測驗與標準</a:t>
            </a:r>
          </a:p>
        </p:txBody>
      </p:sp>
      <p:pic>
        <p:nvPicPr>
          <p:cNvPr id="4" name="Picture 2" descr="D:\工作站\藝軒\jpg\06\表6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1" y="2168165"/>
            <a:ext cx="8194379" cy="36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週期模式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依據比賽日期安排週期（單、雙或三峰）</a:t>
            </a:r>
            <a:endParaRPr lang="en-US" altLang="zh-TW" dirty="0" smtClean="0"/>
          </a:p>
          <a:p>
            <a:r>
              <a:rPr lang="zh-TW" altLang="en-US" dirty="0" smtClean="0"/>
              <a:t>教練需安排大週期的數量、日期、地點、目標與方法</a:t>
            </a:r>
            <a:endParaRPr lang="en-US" altLang="zh-TW" dirty="0" smtClean="0"/>
          </a:p>
          <a:p>
            <a:r>
              <a:rPr lang="zh-TW" altLang="en-US" dirty="0" smtClean="0"/>
              <a:t>最後，將所有運動員的各項訓練活動，繪製於年度訓練計畫圖表中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85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準備模式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年度訓練計畫的概要</a:t>
            </a:r>
            <a:endParaRPr lang="en-US" altLang="zh-TW" dirty="0" smtClean="0"/>
          </a:p>
          <a:p>
            <a:r>
              <a:rPr lang="zh-TW" altLang="en-US" dirty="0" smtClean="0"/>
              <a:t>與前一年訓練計畫進行比較</a:t>
            </a:r>
            <a:endParaRPr lang="en-US" altLang="zh-TW" dirty="0" smtClean="0"/>
          </a:p>
          <a:p>
            <a:r>
              <a:rPr lang="zh-TW" altLang="en-US" dirty="0" smtClean="0"/>
              <a:t>範例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400 m</a:t>
            </a:r>
            <a:r>
              <a:rPr lang="zh-TW" altLang="en-US" dirty="0" smtClean="0"/>
              <a:t>游泳選手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需加強有氧耐力與肌耐力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436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準備模式</a:t>
            </a:r>
          </a:p>
        </p:txBody>
      </p:sp>
      <p:pic>
        <p:nvPicPr>
          <p:cNvPr id="4" name="Picture 2" descr="D:\工作站\藝軒\jpg\06\表6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85" y="1189262"/>
            <a:ext cx="5382706" cy="52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準備模式</a:t>
            </a:r>
          </a:p>
        </p:txBody>
      </p:sp>
      <p:pic>
        <p:nvPicPr>
          <p:cNvPr id="4" name="Picture 2" descr="D:\工作站\藝軒\jpg\06\表6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417640"/>
            <a:ext cx="7893050" cy="251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工作站\藝軒\jpg\06\表6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055708"/>
            <a:ext cx="78930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ea typeface="標楷體" panose="03000509000000000000" pitchFamily="65" charset="-120"/>
              </a:rPr>
              <a:t>擬定成功的訓練計畫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設定團隊與個人的目標。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進行需求分析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SzTx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分析該項運動的肌肉適能與有氧適能之需求情形。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SzTx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進行團隊與個人的診斷，包含體能與技術。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SzTx/>
            </a:pP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Where you are, where you want to go, and how you can get there. 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週期化安排訓練計畫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SzTx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定義訓練季期。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SzTx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擬定週訓練週期。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SzTx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擬定日訓練計畫。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監控運動員的進步與健康情形。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55875" y="6165850"/>
            <a:ext cx="6372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Times New Roman" panose="02020603050405020304" pitchFamily="18" charset="0"/>
              </a:rPr>
              <a:t>Sharkey &amp; Gaskill. (2006). </a:t>
            </a:r>
            <a:r>
              <a:rPr lang="en-US" altLang="zh-TW" sz="2000" b="1" i="1">
                <a:latin typeface="Times New Roman" panose="02020603050405020304" pitchFamily="18" charset="0"/>
              </a:rPr>
              <a:t>Sport physiology for coaches</a:t>
            </a:r>
            <a:r>
              <a:rPr lang="en-US" altLang="zh-TW" sz="2000" b="1"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64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Sharkey, B. J.,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Gaskill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E. (2006).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 physiology for coaches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Champaign, IL, Human </a:t>
            </a:r>
            <a:r>
              <a:rPr lang="en-US" altLang="zh-TW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Kinetics</a:t>
            </a:r>
            <a:r>
              <a:rPr lang="en-US" altLang="zh-TW" sz="240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zh-TW" altLang="zh-TW" sz="24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年訓練計畫的內容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918" y="1310329"/>
            <a:ext cx="8441703" cy="5118754"/>
          </a:xfrm>
        </p:spPr>
        <p:txBody>
          <a:bodyPr/>
          <a:lstStyle/>
          <a:p>
            <a:r>
              <a:rPr kumimoji="1" lang="zh-TW" altLang="en-US" sz="2600" dirty="0" smtClean="0"/>
              <a:t>在過渡階段即將結束，下一年</a:t>
            </a:r>
            <a:r>
              <a:rPr kumimoji="1" lang="zh-TW" altLang="en-US" sz="2600" dirty="0" smtClean="0"/>
              <a:t>訓練未開始</a:t>
            </a:r>
            <a:r>
              <a:rPr kumimoji="1" lang="zh-TW" altLang="en-US" sz="2600" dirty="0" smtClean="0"/>
              <a:t>時</a:t>
            </a:r>
            <a:endParaRPr kumimoji="1" lang="en-US" altLang="zh-TW" sz="26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2600" dirty="0" smtClean="0"/>
              <a:t>緒論</a:t>
            </a:r>
            <a:endParaRPr kumimoji="1" lang="en-US" altLang="zh-TW" sz="26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2600" dirty="0" smtClean="0"/>
              <a:t>回溯分析</a:t>
            </a:r>
            <a:endParaRPr kumimoji="1" lang="en-US" altLang="zh-TW" sz="26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2600" dirty="0" smtClean="0"/>
              <a:t>成績預測</a:t>
            </a:r>
            <a:endParaRPr kumimoji="1" lang="en-US" altLang="zh-TW" sz="26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2600" dirty="0" smtClean="0"/>
              <a:t>目標</a:t>
            </a:r>
            <a:endParaRPr kumimoji="1" lang="en-US" altLang="zh-TW" sz="26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2600" dirty="0" smtClean="0"/>
              <a:t>比賽日程</a:t>
            </a:r>
            <a:endParaRPr kumimoji="1" lang="en-US" altLang="zh-TW" sz="26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2600" dirty="0" smtClean="0"/>
              <a:t>測驗與標準</a:t>
            </a:r>
            <a:endParaRPr kumimoji="1" lang="en-US" altLang="zh-TW" sz="26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2600" dirty="0" smtClean="0"/>
              <a:t>週期模式（包括年度計畫與大週期的圖表）</a:t>
            </a:r>
            <a:endParaRPr kumimoji="1" lang="en-US" altLang="zh-TW" sz="26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2600" dirty="0" smtClean="0"/>
              <a:t>準備模式</a:t>
            </a:r>
            <a:endParaRPr kumimoji="1" lang="en-US" altLang="zh-TW" sz="26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2600" dirty="0" smtClean="0"/>
              <a:t>運動員或隊的組織與行政模式（包括預算與設備需求）</a:t>
            </a:r>
            <a:endParaRPr kumimoji="1"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1681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緒論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需求分析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專項所需的生理、技術與戰術的需求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體能要素</a:t>
            </a:r>
            <a:endParaRPr lang="en-US" altLang="zh-TW" dirty="0" smtClean="0"/>
          </a:p>
          <a:p>
            <a:r>
              <a:rPr lang="zh-TW" altLang="en-US" dirty="0" smtClean="0"/>
              <a:t>年訓練計畫的時程</a:t>
            </a:r>
            <a:endParaRPr lang="en-US" altLang="zh-TW" dirty="0" smtClean="0"/>
          </a:p>
          <a:p>
            <a:r>
              <a:rPr lang="zh-TW" altLang="en-US" dirty="0" smtClean="0"/>
              <a:t>個人或隊伍資訊（性別、年齡、身高、體重等）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41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回溯分析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0385" y="1725106"/>
            <a:ext cx="7923229" cy="4355183"/>
          </a:xfrm>
        </p:spPr>
        <p:txBody>
          <a:bodyPr/>
          <a:lstStyle/>
          <a:p>
            <a:r>
              <a:rPr lang="zh-TW" altLang="en-US" sz="2800" dirty="0" smtClean="0"/>
              <a:t>分析過去成績與行為，預測運動表現與設定目標</a:t>
            </a:r>
            <a:endParaRPr lang="en-US" altLang="zh-TW" sz="2800" dirty="0" smtClean="0"/>
          </a:p>
          <a:p>
            <a:r>
              <a:rPr lang="zh-TW" altLang="en-US" sz="2800" dirty="0" smtClean="0"/>
              <a:t>應分析運動員的一般與專項體能的發展，是否足以支持</a:t>
            </a:r>
            <a:r>
              <a:rPr lang="zh-TW" altLang="en-US" sz="2800" dirty="0" smtClean="0">
                <a:solidFill>
                  <a:srgbClr val="FF0000"/>
                </a:solidFill>
              </a:rPr>
              <a:t>技、戰術與心理</a:t>
            </a:r>
            <a:r>
              <a:rPr lang="zh-TW" altLang="en-US" sz="2800" dirty="0" smtClean="0"/>
              <a:t>的準備</a:t>
            </a:r>
            <a:endParaRPr lang="en-US" altLang="zh-TW" sz="2800" dirty="0" smtClean="0"/>
          </a:p>
          <a:p>
            <a:r>
              <a:rPr lang="zh-TW" altLang="en-US" sz="2800" dirty="0" smtClean="0"/>
              <a:t>從過去比賽與測試結果，找出進步與退步之處</a:t>
            </a:r>
            <a:endParaRPr lang="en-US" altLang="zh-TW" sz="2800" dirty="0" smtClean="0"/>
          </a:p>
          <a:p>
            <a:r>
              <a:rPr lang="zh-TW" altLang="en-US" sz="2800" dirty="0" smtClean="0"/>
              <a:t>與訓練專家合作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肌力與體能專家、運動生理學家、運動生物力學家、營養學家、物理治療師、運動傷害防護員等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16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回溯分析</a:t>
            </a:r>
          </a:p>
        </p:txBody>
      </p:sp>
      <p:pic>
        <p:nvPicPr>
          <p:cNvPr id="4" name="Picture 2" descr="D:\工作站\藝軒\jpg\06\表6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3006"/>
            <a:ext cx="8369212" cy="32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成績預測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525959"/>
          </a:xfrm>
        </p:spPr>
        <p:txBody>
          <a:bodyPr/>
          <a:lstStyle/>
          <a:p>
            <a:r>
              <a:rPr lang="zh-TW" altLang="en-US" dirty="0" smtClean="0"/>
              <a:t>根據</a:t>
            </a:r>
            <a:r>
              <a:rPr lang="zh-TW" altLang="en-US" dirty="0" smtClean="0">
                <a:solidFill>
                  <a:srgbClr val="FF0000"/>
                </a:solidFill>
              </a:rPr>
              <a:t>比賽日期</a:t>
            </a:r>
            <a:r>
              <a:rPr lang="zh-TW" altLang="en-US" dirty="0" smtClean="0"/>
              <a:t>，以及在訓練計畫的實施之下，運動員的技術與能力</a:t>
            </a:r>
            <a:r>
              <a:rPr lang="zh-TW" altLang="en-US" dirty="0" smtClean="0">
                <a:solidFill>
                  <a:srgbClr val="FF0000"/>
                </a:solidFill>
              </a:rPr>
              <a:t>可發展至何種程度</a:t>
            </a:r>
            <a:r>
              <a:rPr lang="zh-TW" altLang="en-US" dirty="0" smtClean="0"/>
              <a:t>，進而預測成績，並設定訓練目標與標準</a:t>
            </a:r>
            <a:endParaRPr lang="en-US" altLang="zh-TW" dirty="0" smtClean="0"/>
          </a:p>
          <a:p>
            <a:r>
              <a:rPr lang="zh-TW" altLang="en-US" dirty="0" smtClean="0"/>
              <a:t>團隊項目較困難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具不確定因素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應掌握技戰術所需要如何的能力水準</a:t>
            </a:r>
            <a:endParaRPr lang="en-US" altLang="zh-TW" dirty="0" smtClean="0"/>
          </a:p>
          <a:p>
            <a:r>
              <a:rPr lang="zh-TW" altLang="en-US" dirty="0" smtClean="0"/>
              <a:t>體能類項目相對容易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田徑、舉重、自由車、划船等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60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成績預測</a:t>
            </a:r>
          </a:p>
        </p:txBody>
      </p:sp>
      <p:pic>
        <p:nvPicPr>
          <p:cNvPr id="4" name="Picture 2" descr="D:\工作站\藝軒\jpg\06\表6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85" y="1417640"/>
            <a:ext cx="5576741" cy="25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工作站\藝軒\jpg\06\表6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86" y="4189565"/>
            <a:ext cx="5576741" cy="22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34912"/>
            <a:ext cx="8229600" cy="5147034"/>
          </a:xfrm>
        </p:spPr>
        <p:txBody>
          <a:bodyPr/>
          <a:lstStyle/>
          <a:p>
            <a:r>
              <a:rPr lang="zh-TW" altLang="en-US" dirty="0" smtClean="0"/>
              <a:t>依據過去成績、測驗結果、進步率、重要比賽日期、優點、缺點而定</a:t>
            </a:r>
            <a:endParaRPr lang="en-US" altLang="zh-TW" dirty="0" smtClean="0"/>
          </a:p>
          <a:p>
            <a:r>
              <a:rPr lang="zh-TW" altLang="en-US" dirty="0" smtClean="0"/>
              <a:t>運動員應一同參與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成績表現的目標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身體的準備（如肌力、速度、耐力、柔軟度或協調性）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技術的準備（如進攻與防守）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戰術的準備（進攻與防守的個人或團隊戰術）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心理的準備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理論的準備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71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</a:t>
            </a:r>
          </a:p>
        </p:txBody>
      </p:sp>
      <p:pic>
        <p:nvPicPr>
          <p:cNvPr id="4" name="Picture 2" descr="D:\工作站\藝軒\jpg\06\表6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19" y="1336030"/>
            <a:ext cx="7220932" cy="50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2433</TotalTime>
  <Words>741</Words>
  <Application>Microsoft Office PowerPoint</Application>
  <PresentationFormat>如螢幕大小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運動訓練學</vt:lpstr>
      <vt:lpstr>年訓練計畫的內容</vt:lpstr>
      <vt:lpstr>緒論</vt:lpstr>
      <vt:lpstr>回溯分析</vt:lpstr>
      <vt:lpstr>回溯分析</vt:lpstr>
      <vt:lpstr>成績預測</vt:lpstr>
      <vt:lpstr>成績預測</vt:lpstr>
      <vt:lpstr>目標</vt:lpstr>
      <vt:lpstr>目標</vt:lpstr>
      <vt:lpstr>比賽日程</vt:lpstr>
      <vt:lpstr>測驗與標準</vt:lpstr>
      <vt:lpstr>測驗與標準</vt:lpstr>
      <vt:lpstr>測驗與標準</vt:lpstr>
      <vt:lpstr>週期模式</vt:lpstr>
      <vt:lpstr>準備模式</vt:lpstr>
      <vt:lpstr>準備模式</vt:lpstr>
      <vt:lpstr>準備模式</vt:lpstr>
      <vt:lpstr>擬定成功的訓練計畫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Andes</cp:lastModifiedBy>
  <cp:revision>150</cp:revision>
  <dcterms:created xsi:type="dcterms:W3CDTF">2017-11-07T02:54:43Z</dcterms:created>
  <dcterms:modified xsi:type="dcterms:W3CDTF">2018-05-31T02:50:11Z</dcterms:modified>
</cp:coreProperties>
</file>