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63" r:id="rId3"/>
    <p:sldId id="379" r:id="rId4"/>
    <p:sldId id="380" r:id="rId5"/>
    <p:sldId id="387" r:id="rId6"/>
    <p:sldId id="386" r:id="rId7"/>
    <p:sldId id="389" r:id="rId8"/>
    <p:sldId id="381" r:id="rId9"/>
    <p:sldId id="390" r:id="rId10"/>
    <p:sldId id="382" r:id="rId11"/>
    <p:sldId id="383" r:id="rId12"/>
    <p:sldId id="385" r:id="rId13"/>
    <p:sldId id="391" r:id="rId14"/>
    <p:sldId id="392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366FF"/>
    <a:srgbClr val="0000FF"/>
    <a:srgbClr val="0066FF"/>
    <a:srgbClr val="CC3300"/>
    <a:srgbClr val="0000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33" autoAdjust="0"/>
  </p:normalViewPr>
  <p:slideViewPr>
    <p:cSldViewPr snapToGrid="0">
      <p:cViewPr varScale="1">
        <p:scale>
          <a:sx n="116" d="100"/>
          <a:sy n="116" d="100"/>
        </p:scale>
        <p:origin x="8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B0B8-C4E3-4C0F-8C83-D00C2F8D0BE2}" type="datetimeFigureOut">
              <a:rPr lang="zh-TW" altLang="en-US" smtClean="0"/>
              <a:t>2018/8/20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1E597-AEB1-4075-B577-4A0EE65063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22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81050" indent="-298450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033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859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685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57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29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01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973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78C732E-6393-4FA3-840F-2CFE957F1316}" type="slidenum">
              <a:rPr lang="en-US" altLang="zh-TW" sz="1300" smtClean="0"/>
              <a:pPr>
                <a:spcBef>
                  <a:spcPct val="0"/>
                </a:spcBef>
              </a:pPr>
              <a:t>3</a:t>
            </a:fld>
            <a:endParaRPr lang="en-US" altLang="zh-TW" sz="13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94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A45BD-0F75-4D51-81BD-BEEA93F7B02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09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81050" indent="-298450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033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859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685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57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29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01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973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78C732E-6393-4FA3-840F-2CFE957F1316}" type="slidenum">
              <a:rPr lang="en-US" altLang="zh-TW" sz="1300" smtClean="0"/>
              <a:pPr>
                <a:spcBef>
                  <a:spcPct val="0"/>
                </a:spcBef>
              </a:pPr>
              <a:t>12</a:t>
            </a:fld>
            <a:endParaRPr lang="en-US" altLang="zh-TW" sz="13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92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B4E8D7-2585-47E2-B509-5CAE27C0A725}" type="datetime1">
              <a:rPr lang="en-US" altLang="zh-TW" smtClean="0"/>
              <a:t>8/20/2018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E45E90-1DB4-4B82-8E8A-CD2FCFC11F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3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66D667-5EF2-46D5-ABC2-7DA60A3C38F3}" type="datetime1">
              <a:rPr lang="en-US" altLang="zh-TW" smtClean="0"/>
              <a:t>8/20/2018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8F1439-EE78-46AE-A120-2F9912D311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7CDCBB-CA56-4057-B7BB-DC888358B491}" type="datetime1">
              <a:rPr lang="en-US" altLang="zh-TW" smtClean="0"/>
              <a:t>8/20/2018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64F07-8D40-46C5-AC8C-31230415A5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EDF2C9-D1C6-4305-A877-87487B78C215}" type="datetime1">
              <a:rPr lang="en-US" altLang="zh-TW" smtClean="0"/>
              <a:t>8/20/2018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5C0395-D23A-44D3-82C0-4590073AED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870209-7A32-4EEF-B5DF-3F538C39D725}" type="datetime1">
              <a:rPr lang="en-US" altLang="zh-TW" smtClean="0"/>
              <a:t>8/20/2018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912FB0-2E0B-4C7D-89B7-C016A647C2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3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8E5243-6991-48C0-85E5-D215E53A913B}" type="datetime1">
              <a:rPr lang="en-US" altLang="zh-TW" smtClean="0"/>
              <a:t>8/20/2018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C74A30-8353-4862-B702-976BAC0E8F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300386-7AB4-4815-8AE4-2643EC075B31}" type="datetime1">
              <a:rPr lang="en-US" altLang="zh-TW" smtClean="0"/>
              <a:t>8/20/2018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CD0521-1776-48F2-8FB8-C1E263F51F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86ED59-1474-43F5-BD5D-FF67F1773440}" type="datetime1">
              <a:rPr lang="en-US" altLang="zh-TW" smtClean="0"/>
              <a:t>8/20/2018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2A85B7-C58A-4350-BFB6-40B5FB091D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824D0F-77D9-48EF-8DE7-3C485E5B009B}" type="datetime1">
              <a:rPr lang="en-US" altLang="zh-TW" smtClean="0"/>
              <a:t>8/20/2018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786742-364C-42B1-8E4A-2F680DEA73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4F3111-51A9-40D5-887B-6740197A7E65}" type="datetime1">
              <a:rPr lang="en-US" altLang="zh-TW" smtClean="0"/>
              <a:t>8/20/2018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FC8CB1-943C-4FEC-AE98-0A0E426A14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024468-C52F-4E0A-9978-8BC56AE51E9A}" type="datetime1">
              <a:rPr lang="en-US" altLang="zh-TW" smtClean="0"/>
              <a:t>8/20/2018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EB9646-D5C1-49A7-8BC7-64424560F6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CB0F14FF-8758-4543-8A82-6B18B76065C7}" type="datetime1">
              <a:rPr lang="en-US" altLang="zh-TW" smtClean="0"/>
              <a:t>8/20/2018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C0C4949E-7836-4454-A5D1-8B546E1F9C33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2745" y="2371568"/>
            <a:ext cx="7772400" cy="1470026"/>
          </a:xfrm>
        </p:spPr>
        <p:txBody>
          <a:bodyPr/>
          <a:lstStyle/>
          <a:p>
            <a:pPr lvl="0"/>
            <a:r>
              <a:rPr lang="zh-TW" altLang="en-US" b="1" dirty="0" smtClean="0">
                <a:solidFill>
                  <a:srgbClr val="0000CC"/>
                </a:solidFill>
              </a:rPr>
              <a:t>運動</a:t>
            </a:r>
            <a:r>
              <a:rPr lang="en-US" altLang="zh-TW" b="1" dirty="0" smtClean="0">
                <a:solidFill>
                  <a:srgbClr val="0000CC"/>
                </a:solidFill>
              </a:rPr>
              <a:t>(</a:t>
            </a:r>
            <a:r>
              <a:rPr lang="zh-TW" altLang="en-US" b="1" dirty="0" smtClean="0">
                <a:solidFill>
                  <a:srgbClr val="0000CC"/>
                </a:solidFill>
              </a:rPr>
              <a:t>訓練</a:t>
            </a:r>
            <a:r>
              <a:rPr lang="en-US" altLang="zh-TW" b="1" dirty="0" smtClean="0">
                <a:solidFill>
                  <a:srgbClr val="0000CC"/>
                </a:solidFill>
              </a:rPr>
              <a:t>)</a:t>
            </a:r>
            <a:r>
              <a:rPr lang="zh-TW" altLang="en-US" b="1" dirty="0">
                <a:solidFill>
                  <a:srgbClr val="0000CC"/>
                </a:solidFill>
              </a:rPr>
              <a:t>後</a:t>
            </a:r>
            <a:r>
              <a:rPr lang="zh-TW" altLang="en-US" b="1" dirty="0" smtClean="0">
                <a:solidFill>
                  <a:srgbClr val="0000CC"/>
                </a:solidFill>
              </a:rPr>
              <a:t>的飲食</a:t>
            </a:r>
            <a:endParaRPr lang="zh-TW" b="1" dirty="0">
              <a:solidFill>
                <a:srgbClr val="0000CC"/>
              </a:solidFill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547667" y="4309253"/>
            <a:ext cx="6400800" cy="648071"/>
          </a:xfrm>
        </p:spPr>
        <p:txBody>
          <a:bodyPr/>
          <a:lstStyle/>
          <a:p>
            <a:pPr lvl="0" algn="r"/>
            <a:r>
              <a:rPr lang="zh-TW" altLang="en-US" b="1" dirty="0" smtClean="0">
                <a:solidFill>
                  <a:srgbClr val="CC3300"/>
                </a:solidFill>
              </a:rPr>
              <a:t>張文</a:t>
            </a:r>
            <a:r>
              <a:rPr lang="zh-TW" altLang="en-US" b="1" dirty="0">
                <a:solidFill>
                  <a:srgbClr val="CC3300"/>
                </a:solidFill>
              </a:rPr>
              <a:t>心</a:t>
            </a:r>
            <a:endParaRPr lang="en-US" b="1" dirty="0">
              <a:solidFill>
                <a:srgbClr val="CC3300"/>
              </a:solidFill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FAE45E90-1DB4-4B82-8E8A-CD2FCFC11F98}" type="slidenum">
              <a:rPr lang="en-US" altLang="zh-TW" smtClean="0"/>
              <a:t>1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942" y="494855"/>
            <a:ext cx="7821562" cy="762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運動中 </a:t>
            </a:r>
            <a:r>
              <a:rPr lang="en-US" altLang="zh-TW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&amp;</a:t>
            </a: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 後</a:t>
            </a: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之運動飲料的選擇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95667" y="3552568"/>
            <a:ext cx="885568" cy="656968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 smtClean="0">
                <a:latin typeface="+mn-lt"/>
              </a:rPr>
              <a:t>Vs.</a:t>
            </a:r>
            <a:endParaRPr lang="zh-TW" altLang="en-US" b="1" dirty="0">
              <a:latin typeface="+mn-lt"/>
            </a:endParaRPr>
          </a:p>
        </p:txBody>
      </p:sp>
      <p:pic>
        <p:nvPicPr>
          <p:cNvPr id="1026" name="Picture 2" descr="http://www.babyhome.com.tw/PPIC/mboard/fourm/2_463458_1373006567/p17ump32vf1vfn7361finj3ldht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8"/>
          <a:stretch/>
        </p:blipFill>
        <p:spPr bwMode="auto">
          <a:xfrm>
            <a:off x="5155191" y="2531177"/>
            <a:ext cx="3801496" cy="242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10</a:t>
            </a:fld>
            <a:endParaRPr lang="zh-TW" altLang="en-US"/>
          </a:p>
        </p:txBody>
      </p:sp>
      <p:pic>
        <p:nvPicPr>
          <p:cNvPr id="2050" name="Picture 2" descr="ãgatorade 2 3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0" y="2229512"/>
            <a:ext cx="4330645" cy="289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86" y="1767552"/>
            <a:ext cx="667217" cy="7636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04" y="1767551"/>
            <a:ext cx="667217" cy="763625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646942" y="4473146"/>
            <a:ext cx="300409" cy="2718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1775228" y="4250725"/>
            <a:ext cx="300409" cy="2718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3917363" y="4464908"/>
            <a:ext cx="300409" cy="2718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16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959" y="80828"/>
            <a:ext cx="8690521" cy="62642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95536" y="3501008"/>
            <a:ext cx="8352928" cy="136815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062972" y="208076"/>
            <a:ext cx="139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每</a:t>
            </a:r>
            <a:r>
              <a:rPr lang="en-US" altLang="zh-TW" dirty="0" smtClean="0"/>
              <a:t>100</a:t>
            </a:r>
            <a:r>
              <a:rPr lang="zh-TW" altLang="en-US" dirty="0" smtClean="0"/>
              <a:t>毫升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076056" y="6246710"/>
            <a:ext cx="2880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G</a:t>
            </a:r>
            <a:r>
              <a:rPr lang="zh-TW" altLang="en-US" dirty="0" smtClean="0"/>
              <a:t> </a:t>
            </a:r>
            <a:r>
              <a:rPr lang="en-US" altLang="zh-TW" dirty="0" smtClean="0"/>
              <a:t>02:</a:t>
            </a:r>
            <a:r>
              <a:rPr lang="zh-TW" altLang="en-US" dirty="0" smtClean="0"/>
              <a:t> </a:t>
            </a:r>
            <a:r>
              <a:rPr lang="en-US" altLang="zh-TW" dirty="0" smtClean="0"/>
              <a:t>5.8</a:t>
            </a:r>
            <a:r>
              <a:rPr lang="zh-TW" altLang="en-US" dirty="0" smtClean="0"/>
              <a:t> </a:t>
            </a:r>
            <a:r>
              <a:rPr lang="en-US" altLang="zh-TW" dirty="0" smtClean="0"/>
              <a:t>g CHO; 45.8 Na    </a:t>
            </a:r>
          </a:p>
          <a:p>
            <a:r>
              <a:rPr lang="en-US" altLang="zh-TW" dirty="0" smtClean="0"/>
              <a:t>G 03: 8.3 g CHO; 43.8 Na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36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932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其他：特殊</a:t>
            </a:r>
            <a:r>
              <a:rPr lang="zh-TW" alt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建議及注意事項</a:t>
            </a:r>
            <a:endParaRPr lang="zh-TW" altLang="en-US" sz="4000" b="1" dirty="0" smtClean="0">
              <a:latin typeface="Times New Roman" panose="02020603050405020304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2380" y="4275381"/>
            <a:ext cx="3649362" cy="232385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zh-TW" b="1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X</a:t>
            </a:r>
            <a:r>
              <a:rPr lang="zh-TW" altLang="en-US" b="1" dirty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  午餐及午後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點心</a:t>
            </a:r>
            <a:endParaRPr lang="en-US" altLang="zh-TW" b="1" dirty="0" smtClean="0">
              <a:solidFill>
                <a:srgbClr val="000066"/>
              </a:solidFill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zh-TW" b="1" dirty="0">
              <a:solidFill>
                <a:srgbClr val="000066"/>
              </a:solidFill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zh-TW" altLang="en-US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午餐 </a:t>
            </a:r>
            <a:r>
              <a:rPr lang="en-US" altLang="zh-TW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&amp;</a:t>
            </a:r>
            <a:r>
              <a:rPr lang="zh-TW" altLang="en-US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午餐 </a:t>
            </a:r>
            <a:r>
              <a:rPr lang="en-US" altLang="zh-TW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u"/>
            </a:pPr>
            <a:endParaRPr lang="en-US" altLang="zh-TW" b="1" dirty="0">
              <a:solidFill>
                <a:srgbClr val="000066"/>
              </a:solidFill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2708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9D9239-3B21-4D9C-8680-198E941ABDE5}" type="slidenum">
              <a:rPr lang="en-US" altLang="zh-TW" sz="12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zh-TW" sz="12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" name="向右箭號 2"/>
          <p:cNvSpPr/>
          <p:nvPr/>
        </p:nvSpPr>
        <p:spPr>
          <a:xfrm>
            <a:off x="1318054" y="1971215"/>
            <a:ext cx="6145427" cy="319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接點 3"/>
          <p:cNvCxnSpPr/>
          <p:nvPr/>
        </p:nvCxnSpPr>
        <p:spPr>
          <a:xfrm flipH="1">
            <a:off x="4761470" y="1812603"/>
            <a:ext cx="8238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3674076" y="2396149"/>
            <a:ext cx="230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運動時間：下午 </a:t>
            </a:r>
            <a:r>
              <a:rPr lang="en-US" altLang="zh-TW" dirty="0"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ea typeface="標楷體" panose="03000509000000000000" pitchFamily="65" charset="-120"/>
              </a:rPr>
              <a:t> 點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cxnSp>
        <p:nvCxnSpPr>
          <p:cNvPr id="9" name="直線接點 8"/>
          <p:cNvCxnSpPr/>
          <p:nvPr/>
        </p:nvCxnSpPr>
        <p:spPr>
          <a:xfrm flipH="1">
            <a:off x="1635211" y="1796214"/>
            <a:ext cx="8238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994719" y="2422203"/>
            <a:ext cx="129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中午 </a:t>
            </a:r>
            <a:r>
              <a:rPr lang="en-US" altLang="zh-TW" dirty="0" smtClean="0">
                <a:ea typeface="標楷體" panose="03000509000000000000" pitchFamily="65" charset="-120"/>
              </a:rPr>
              <a:t>12</a:t>
            </a:r>
            <a:r>
              <a:rPr lang="zh-TW" altLang="en-US" dirty="0" smtClean="0">
                <a:ea typeface="標楷體" panose="03000509000000000000" pitchFamily="65" charset="-120"/>
              </a:rPr>
              <a:t> 點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pic>
        <p:nvPicPr>
          <p:cNvPr id="3074" name="Picture 2" descr="ãå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3" y="2807924"/>
            <a:ext cx="1252015" cy="11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ãå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23" y="2807923"/>
            <a:ext cx="1252015" cy="11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ãå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326" y="2807923"/>
            <a:ext cx="1252015" cy="11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26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13</a:t>
            </a:fld>
            <a:endParaRPr lang="zh-TW" altLang="en-US"/>
          </a:p>
        </p:txBody>
      </p:sp>
      <p:pic>
        <p:nvPicPr>
          <p:cNvPr id="5" name="Picture 2" descr="ç¸éåç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9" b="18008"/>
          <a:stretch/>
        </p:blipFill>
        <p:spPr bwMode="auto">
          <a:xfrm>
            <a:off x="65901" y="1382904"/>
            <a:ext cx="8956987" cy="382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0103" y="862199"/>
            <a:ext cx="8108925" cy="23238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/>
              <a:buNone/>
            </a:pPr>
            <a:r>
              <a:rPr lang="zh-TW" altLang="en-US" b="1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         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午後點</a:t>
            </a:r>
            <a:r>
              <a:rPr lang="zh-TW" altLang="en-US" b="1" dirty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心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               </a:t>
            </a:r>
            <a:r>
              <a:rPr lang="zh-TW" altLang="en-US" b="1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 午餐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u"/>
            </a:pPr>
            <a:endParaRPr lang="zh-TW" altLang="en-US" b="1" dirty="0">
              <a:solidFill>
                <a:srgbClr val="000066"/>
              </a:solidFill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6" y="1747463"/>
            <a:ext cx="2693718" cy="331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14</a:t>
            </a:fld>
            <a:endParaRPr lang="zh-TW" altLang="en-US"/>
          </a:p>
        </p:txBody>
      </p:sp>
      <p:pic>
        <p:nvPicPr>
          <p:cNvPr id="4098" name="Picture 2" descr="ãè¬è¬èè½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9" y="164757"/>
            <a:ext cx="7702379" cy="619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23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兩大內容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11178"/>
            <a:ext cx="8229600" cy="4214981"/>
          </a:xfrm>
        </p:spPr>
        <p:txBody>
          <a:bodyPr/>
          <a:lstStyle/>
          <a:p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運動 </a:t>
            </a:r>
            <a:r>
              <a:rPr lang="en-US" altLang="zh-TW" sz="3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訓練</a:t>
            </a:r>
            <a:r>
              <a:rPr lang="en-US" altLang="zh-TW"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後的</a:t>
            </a:r>
            <a:r>
              <a:rPr lang="zh-TW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飲食建議 </a:t>
            </a:r>
            <a:r>
              <a:rPr lang="en-US" altLang="zh-TW" sz="3600" b="1" dirty="0"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altLang="zh-TW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zh-TW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運動 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訓練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後的</a:t>
            </a:r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飲食建議 </a:t>
            </a:r>
            <a:r>
              <a:rPr lang="en-US" altLang="zh-TW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</a:t>
            </a:r>
          </a:p>
          <a:p>
            <a:pPr lvl="1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運動後水份的攝取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lvl="1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其他：特殊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建議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及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注意事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項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16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運動後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水分</a:t>
            </a:r>
            <a:r>
              <a:rPr lang="zh-TW" alt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的攝取量</a:t>
            </a:r>
            <a:endParaRPr lang="zh-TW" altLang="en-US" sz="4000" b="1" dirty="0" smtClean="0">
              <a:latin typeface="Times New Roman" panose="02020603050405020304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41"/>
            <a:ext cx="8229600" cy="4794474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zh-TW" altLang="en-US" dirty="0">
              <a:solidFill>
                <a:srgbClr val="000066"/>
              </a:solidFill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2708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9D9239-3B21-4D9C-8680-198E941ABDE5}" type="slidenum">
              <a:rPr lang="en-US" altLang="zh-TW" sz="12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zh-TW" sz="12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5" name="Picture 4" descr="相關圖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9" y="1417639"/>
            <a:ext cx="8567351" cy="482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07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10847" y="368660"/>
            <a:ext cx="7920880" cy="1368152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b="1" dirty="0" smtClean="0">
                <a:latin typeface="+mn-lt"/>
                <a:ea typeface="標楷體" panose="03000509000000000000" pitchFamily="65" charset="-120"/>
              </a:rPr>
              <a:t>時間點：</a:t>
            </a:r>
            <a:r>
              <a:rPr lang="zh-TW" altLang="en-US" sz="3200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愈快愈好</a:t>
            </a:r>
            <a:endParaRPr lang="en-US" altLang="zh-TW" sz="1000" b="1" dirty="0" smtClean="0">
              <a:solidFill>
                <a:srgbClr val="FF0000"/>
              </a:solidFill>
              <a:latin typeface="+mn-lt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b="1" dirty="0" smtClean="0">
                <a:latin typeface="+mn-lt"/>
                <a:ea typeface="標楷體" panose="03000509000000000000" pitchFamily="65" charset="-120"/>
              </a:rPr>
              <a:t>喝多少：</a:t>
            </a:r>
            <a:r>
              <a:rPr lang="en-US" altLang="zh-TW" sz="3200" b="1" dirty="0" smtClean="0">
                <a:solidFill>
                  <a:srgbClr val="7030A0"/>
                </a:solidFill>
                <a:latin typeface="+mn-lt"/>
                <a:ea typeface="標楷體" panose="03000509000000000000" pitchFamily="65" charset="-120"/>
              </a:rPr>
              <a:t>1.25-1.5 </a:t>
            </a:r>
            <a:r>
              <a:rPr lang="zh-TW" altLang="en-US" b="1" dirty="0" smtClean="0">
                <a:solidFill>
                  <a:srgbClr val="7030A0"/>
                </a:solidFill>
                <a:latin typeface="+mn-lt"/>
                <a:ea typeface="標楷體" panose="03000509000000000000" pitchFamily="65" charset="-120"/>
              </a:rPr>
              <a:t>升</a:t>
            </a:r>
            <a:r>
              <a:rPr lang="en-US" altLang="zh-TW" sz="3200" b="1" dirty="0" smtClean="0">
                <a:latin typeface="+mn-lt"/>
                <a:ea typeface="標楷體" panose="03000509000000000000" pitchFamily="65" charset="-120"/>
              </a:rPr>
              <a:t>/</a:t>
            </a:r>
            <a:r>
              <a:rPr lang="zh-TW" altLang="en-US" sz="3200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流失</a:t>
            </a:r>
            <a:r>
              <a:rPr lang="zh-TW" altLang="en-US" sz="3200" b="1" dirty="0" smtClean="0">
                <a:latin typeface="+mn-lt"/>
                <a:ea typeface="標楷體" panose="03000509000000000000" pitchFamily="65" charset="-120"/>
              </a:rPr>
              <a:t>的體重 </a:t>
            </a:r>
            <a:r>
              <a:rPr lang="en-US" altLang="zh-TW" sz="3200" b="1" dirty="0" smtClean="0">
                <a:latin typeface="+mn-lt"/>
                <a:ea typeface="標楷體" panose="03000509000000000000" pitchFamily="65" charset="-120"/>
              </a:rPr>
              <a:t>(kg)</a:t>
            </a:r>
            <a:endParaRPr lang="en-US" altLang="zh-TW" sz="3200" b="1" dirty="0" smtClean="0">
              <a:solidFill>
                <a:srgbClr val="FF0000"/>
              </a:solidFill>
              <a:latin typeface="+mn-lt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u"/>
            </a:pPr>
            <a:endParaRPr lang="en-US" altLang="zh-TW" sz="1400" b="1" dirty="0" smtClean="0"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6" name="Picture 1" descr="C:\Users\Hedy\Pictures\img076.jpg"/>
          <p:cNvPicPr>
            <a:picLocks noChangeAspect="1" noChangeArrowheads="1"/>
          </p:cNvPicPr>
          <p:nvPr/>
        </p:nvPicPr>
        <p:blipFill>
          <a:blip r:embed="rId3" cstate="print"/>
          <a:srcRect l="6578" t="4770" r="10728" b="59117"/>
          <a:stretch>
            <a:fillRect/>
          </a:stretch>
        </p:blipFill>
        <p:spPr bwMode="auto">
          <a:xfrm>
            <a:off x="76439" y="1844823"/>
            <a:ext cx="8989695" cy="494116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 bwMode="auto">
          <a:xfrm>
            <a:off x="3779912" y="2060848"/>
            <a:ext cx="2088232" cy="12980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直線接點 2"/>
          <p:cNvCxnSpPr/>
          <p:nvPr/>
        </p:nvCxnSpPr>
        <p:spPr bwMode="auto">
          <a:xfrm>
            <a:off x="251520" y="5301208"/>
            <a:ext cx="144016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 descr="http://sports-drinks.findthebest.com/sites/default/files/637/media/images/Gatorade_-_The_G_Series_Ci_03_Recover_Sports_Drink.jpg"/>
          <p:cNvPicPr>
            <a:picLocks noChangeAspect="1" noChangeArrowheads="1"/>
          </p:cNvPicPr>
          <p:nvPr/>
        </p:nvPicPr>
        <p:blipFill>
          <a:blip r:embed="rId4" cstate="print"/>
          <a:srcRect l="13034" t="8832" r="18536" b="4618"/>
          <a:stretch>
            <a:fillRect/>
          </a:stretch>
        </p:blipFill>
        <p:spPr bwMode="auto">
          <a:xfrm>
            <a:off x="7620001" y="1629720"/>
            <a:ext cx="1234286" cy="2880000"/>
          </a:xfrm>
          <a:prstGeom prst="rect">
            <a:avLst/>
          </a:prstGeom>
          <a:noFill/>
        </p:spPr>
      </p:pic>
      <p:pic>
        <p:nvPicPr>
          <p:cNvPr id="9" name="Picture 2" descr="ãåæ³å·§ååçå¥¶ãçåçæå°çµæ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r="28632"/>
          <a:stretch/>
        </p:blipFill>
        <p:spPr bwMode="auto">
          <a:xfrm>
            <a:off x="2322491" y="3593660"/>
            <a:ext cx="1406674" cy="31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ç¸éåç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57228"/>
            <a:ext cx="2399890" cy="310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912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24" y="116632"/>
            <a:ext cx="9007951" cy="597311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880982" y="6222819"/>
            <a:ext cx="6011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http://www.mysportscience.com/single-post/2016/10/17/Hydrating-properties-of-various-drinks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5</a:t>
            </a:fld>
            <a:endParaRPr lang="zh-TW" altLang="en-US"/>
          </a:p>
        </p:txBody>
      </p:sp>
      <p:pic>
        <p:nvPicPr>
          <p:cNvPr id="1028" name="Picture 4" descr="ãå¯æ¨ çé¤æ¨ç¤ºãçåçæå°çµæ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5" t="4661" r="32628"/>
          <a:stretch/>
        </p:blipFill>
        <p:spPr bwMode="auto">
          <a:xfrm>
            <a:off x="68024" y="2590183"/>
            <a:ext cx="484031" cy="8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ãmilk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572"/>
            <a:ext cx="837256" cy="83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ãæ³æ©æ±ãçåçæå°çµæ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47" y="1943120"/>
            <a:ext cx="74766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ãteaãçåçæå°çµæ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05" y="3396583"/>
            <a:ext cx="97316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ãå¯æ¨ dietãçåçæå°çµæ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1" t="10367" r="27606" b="11589"/>
          <a:stretch/>
        </p:blipFill>
        <p:spPr bwMode="auto">
          <a:xfrm>
            <a:off x="565490" y="2602386"/>
            <a:ext cx="449179" cy="80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044778" y="65045"/>
            <a:ext cx="276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飲料水合指數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書卷 (水平) 5"/>
          <p:cNvSpPr/>
          <p:nvPr/>
        </p:nvSpPr>
        <p:spPr>
          <a:xfrm>
            <a:off x="6964048" y="1181572"/>
            <a:ext cx="2125362" cy="5041247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72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位有運動習慣的男子，前晚經過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8</a:t>
            </a:r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小時的睡眠後，隔天請他們喝等量的不同測試飲品，之後測量兩小時內的排尿量及體重並計算出 </a:t>
            </a:r>
            <a:r>
              <a:rPr lang="en-US" altLang="zh-TW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BHI</a:t>
            </a:r>
            <a:endParaRPr lang="zh-TW" altLang="en-US" sz="24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519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7906" y="497120"/>
            <a:ext cx="3094892" cy="762000"/>
          </a:xfrm>
        </p:spPr>
        <p:txBody>
          <a:bodyPr/>
          <a:lstStyle/>
          <a:p>
            <a:pPr algn="l"/>
            <a:r>
              <a:rPr lang="en-US" altLang="zh-TW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Salty foods</a:t>
            </a:r>
            <a:r>
              <a:rPr lang="zh-TW" alt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吃鹹的食物</a:t>
            </a:r>
            <a:r>
              <a:rPr lang="en-US" altLang="zh-TW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TW" alt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heart.org/idc/groups/heart-public/@wcm/@fc/documents/image/~extract/UCM_446592~4~staticrendition/ginormo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t="2009" r="3026" b="3571"/>
          <a:stretch/>
        </p:blipFill>
        <p:spPr bwMode="auto">
          <a:xfrm>
            <a:off x="4030772" y="82261"/>
            <a:ext cx="5040560" cy="667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ãè·¯è· é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07" y="1847562"/>
            <a:ext cx="2843090" cy="21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ãè·¯è· é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4061016"/>
            <a:ext cx="3809350" cy="214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9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24" y="-1"/>
            <a:ext cx="8389639" cy="64912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82530" y="6413679"/>
            <a:ext cx="3665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ea typeface="標楷體" panose="03000509000000000000" pitchFamily="65" charset="-120"/>
              </a:rPr>
              <a:t>From: Nancy Clark </a:t>
            </a:r>
            <a:r>
              <a:rPr lang="zh-TW" altLang="en-US" sz="1400" dirty="0" smtClean="0">
                <a:ea typeface="標楷體" panose="03000509000000000000" pitchFamily="65" charset="-120"/>
              </a:rPr>
              <a:t>運動營養指南 </a:t>
            </a:r>
            <a:r>
              <a:rPr lang="en-US" altLang="zh-TW" sz="1400" dirty="0" smtClean="0">
                <a:ea typeface="標楷體" panose="03000509000000000000" pitchFamily="65" charset="-120"/>
              </a:rPr>
              <a:t>(</a:t>
            </a:r>
            <a:r>
              <a:rPr lang="zh-TW" altLang="en-US" sz="1400" dirty="0" smtClean="0">
                <a:ea typeface="標楷體" panose="03000509000000000000" pitchFamily="65" charset="-120"/>
              </a:rPr>
              <a:t>禾楓出版社</a:t>
            </a:r>
            <a:r>
              <a:rPr lang="en-US" altLang="zh-TW" sz="1400" dirty="0" smtClean="0">
                <a:ea typeface="標楷體" panose="03000509000000000000" pitchFamily="65" charset="-120"/>
              </a:rPr>
              <a:t>)</a:t>
            </a:r>
            <a:endParaRPr lang="en-US" altLang="zh-TW" sz="1400" dirty="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/>
          <a:p>
            <a:pPr lvl="0"/>
            <a:fld id="{865C0395-D23A-44D3-82C0-4590073AED2D}" type="slidenum">
              <a:rPr lang="en-US" altLang="zh-TW" smtClean="0"/>
              <a:t>7</a:t>
            </a:fld>
            <a:endParaRPr lang="zh-TW" altLang="en-US" dirty="0"/>
          </a:p>
        </p:txBody>
      </p:sp>
      <p:sp>
        <p:nvSpPr>
          <p:cNvPr id="8" name="Rectangle 4"/>
          <p:cNvSpPr/>
          <p:nvPr/>
        </p:nvSpPr>
        <p:spPr bwMode="auto">
          <a:xfrm>
            <a:off x="489935" y="685908"/>
            <a:ext cx="8352928" cy="143945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3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1298" y="2416478"/>
            <a:ext cx="2458995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3366FF"/>
                </a:solidFill>
              </a:rPr>
              <a:t>觀察尿量及顏色</a:t>
            </a:r>
            <a:r>
              <a:rPr lang="en-US" altLang="zh-TW" b="1" dirty="0" smtClean="0">
                <a:solidFill>
                  <a:srgbClr val="3366FF"/>
                </a:solidFill>
              </a:rPr>
              <a:t>!!</a:t>
            </a:r>
            <a:endParaRPr lang="zh-TW" altLang="en-US" b="1" dirty="0">
              <a:solidFill>
                <a:srgbClr val="3366FF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1"/>
          <a:stretch/>
        </p:blipFill>
        <p:spPr>
          <a:xfrm>
            <a:off x="3122141" y="234385"/>
            <a:ext cx="5564658" cy="6487095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68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3059" y="342104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您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每天早晨</a:t>
            </a: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應自我評估並監測水合狀態</a:t>
            </a:r>
            <a:r>
              <a:rPr lang="en-US" altLang="zh-TW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!!!!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9</a:t>
            </a:fld>
            <a:endParaRPr lang="zh-TW" altLang="en-US"/>
          </a:p>
        </p:txBody>
      </p:sp>
      <p:pic>
        <p:nvPicPr>
          <p:cNvPr id="5" name="Picture 4" descr="http://t0.gstatic.com/images?q=tbn:ANd9GcRuulUoAoy_tWma5hm7z0P7N2ZrmcXVG6HjhbPYowQaalMc2fWs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7446" y="1077899"/>
            <a:ext cx="2190750" cy="2095501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4520" y="2201087"/>
            <a:ext cx="7195752" cy="2821960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sz="3200" b="1" dirty="0" smtClean="0">
                <a:solidFill>
                  <a:srgbClr val="FF0000"/>
                </a:solidFill>
              </a:rPr>
              <a:t>有沒有覺得口渴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?</a:t>
            </a:r>
            <a:r>
              <a:rPr lang="en-US" altLang="zh-TW" sz="3200" b="1" dirty="0" smtClean="0"/>
              <a:t> </a:t>
            </a:r>
            <a:endParaRPr lang="en-US" altLang="zh-TW" sz="3200" b="1" dirty="0" smtClean="0"/>
          </a:p>
          <a:p>
            <a:pPr>
              <a:buFont typeface="Wingdings" pitchFamily="2" charset="2"/>
              <a:buChar char="u"/>
            </a:pPr>
            <a:r>
              <a:rPr lang="zh-TW" altLang="en-US" sz="3200" b="1" dirty="0" smtClean="0">
                <a:solidFill>
                  <a:srgbClr val="FF0000"/>
                </a:solidFill>
              </a:rPr>
              <a:t>尿液的顏色：</a:t>
            </a:r>
            <a:r>
              <a:rPr lang="en-US" altLang="zh-TW" sz="3200" b="1" dirty="0" smtClean="0"/>
              <a:t> </a:t>
            </a:r>
            <a:endParaRPr lang="zh-TW" altLang="en-US" sz="3200" b="1" dirty="0" smtClean="0"/>
          </a:p>
          <a:p>
            <a:pPr>
              <a:buFont typeface="Wingdings" pitchFamily="2" charset="2"/>
              <a:buChar char="u"/>
            </a:pPr>
            <a:r>
              <a:rPr lang="zh-TW" altLang="en-US" sz="3200" b="1" dirty="0" smtClean="0">
                <a:solidFill>
                  <a:srgbClr val="FF0000"/>
                </a:solidFill>
              </a:rPr>
              <a:t>跟前幾天早晨的體重比，是否有較輕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?</a:t>
            </a:r>
            <a:r>
              <a:rPr lang="en-US" altLang="zh-TW" sz="3200" b="1" dirty="0" smtClean="0"/>
              <a:t> </a:t>
            </a:r>
            <a:endParaRPr lang="en-US" altLang="zh-TW" sz="3200" b="1" i="1" dirty="0" smtClean="0"/>
          </a:p>
        </p:txBody>
      </p:sp>
      <p:sp>
        <p:nvSpPr>
          <p:cNvPr id="9" name="Rectangle 7"/>
          <p:cNvSpPr/>
          <p:nvPr/>
        </p:nvSpPr>
        <p:spPr>
          <a:xfrm>
            <a:off x="3167566" y="2750496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solidFill>
                  <a:srgbClr val="EB973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深黃色</a:t>
            </a:r>
            <a:endParaRPr lang="en-US" altLang="zh-TW" sz="3600" b="1" dirty="0">
              <a:solidFill>
                <a:srgbClr val="EB973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21758" y="3874184"/>
            <a:ext cx="4791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solidFill>
                  <a:srgbClr val="7030A0"/>
                </a:solidFill>
              </a:rPr>
              <a:t>&gt;</a:t>
            </a:r>
            <a:r>
              <a:rPr lang="en-US" altLang="zh-TW" sz="3600" b="1" dirty="0">
                <a:solidFill>
                  <a:srgbClr val="7030A0"/>
                </a:solidFill>
              </a:rPr>
              <a:t>1% of BW or &gt; 1 pound</a:t>
            </a:r>
            <a:endParaRPr lang="zh-TW" altLang="en-US" sz="3600" dirty="0"/>
          </a:p>
        </p:txBody>
      </p:sp>
      <p:sp>
        <p:nvSpPr>
          <p:cNvPr id="14" name="Horizontal Scroll 11"/>
          <p:cNvSpPr/>
          <p:nvPr/>
        </p:nvSpPr>
        <p:spPr bwMode="auto">
          <a:xfrm>
            <a:off x="3222310" y="4637049"/>
            <a:ext cx="5390349" cy="1911011"/>
          </a:xfrm>
          <a:prstGeom prst="horizontalScroll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400" b="1" dirty="0" smtClean="0"/>
              <a:t>One: maybe </a:t>
            </a:r>
            <a:r>
              <a:rPr lang="en-US" altLang="zh-TW" sz="2400" b="1" dirty="0" err="1" smtClean="0"/>
              <a:t>hypohydrated</a:t>
            </a:r>
            <a:r>
              <a:rPr lang="zh-TW" altLang="en-US" sz="2400" b="1" dirty="0" smtClean="0"/>
              <a:t> 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低水合</a:t>
            </a:r>
            <a:r>
              <a:rPr lang="en-US" altLang="zh-TW" sz="2400" b="1" dirty="0" smtClean="0"/>
              <a:t>)</a:t>
            </a:r>
            <a:endParaRPr lang="en-US" altLang="zh-TW" sz="2400" b="1" dirty="0" smtClean="0"/>
          </a:p>
          <a:p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Two:</a:t>
            </a:r>
            <a:r>
              <a:rPr kumimoji="0" lang="en-US" altLang="zh-TW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US" altLang="zh-TW" sz="2400" b="1" dirty="0" smtClean="0"/>
              <a:t>likely </a:t>
            </a:r>
            <a:r>
              <a:rPr lang="en-US" altLang="zh-TW" sz="2400" b="1" dirty="0" err="1" smtClean="0"/>
              <a:t>hypohydrated</a:t>
            </a:r>
            <a:endParaRPr lang="en-US" altLang="zh-TW" sz="2400" b="1" dirty="0" smtClean="0"/>
          </a:p>
          <a:p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Three: </a:t>
            </a:r>
            <a:r>
              <a:rPr lang="en-US" altLang="zh-TW" sz="2400" b="1" dirty="0" smtClean="0"/>
              <a:t>very likely </a:t>
            </a:r>
            <a:r>
              <a:rPr lang="en-US" altLang="zh-TW" sz="2400" b="1" dirty="0" err="1" smtClean="0"/>
              <a:t>hypohydrated</a:t>
            </a:r>
            <a:endParaRPr kumimoji="0" lang="zh-TW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/>
      <p:bldP spid="12" grpId="0"/>
      <p:bldP spid="14" grpId="0" animBg="1"/>
    </p:bld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3764</TotalTime>
  <Words>349</Words>
  <Application>Microsoft Office PowerPoint</Application>
  <PresentationFormat>如螢幕大小 (4:3)</PresentationFormat>
  <Paragraphs>54</Paragraphs>
  <Slides>14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新細明體</vt:lpstr>
      <vt:lpstr>新細明體</vt:lpstr>
      <vt:lpstr>標楷體</vt:lpstr>
      <vt:lpstr>Arial</vt:lpstr>
      <vt:lpstr>Calibri</vt:lpstr>
      <vt:lpstr>Times New Roman</vt:lpstr>
      <vt:lpstr>Wingdings</vt:lpstr>
      <vt:lpstr>課程名稱</vt:lpstr>
      <vt:lpstr>運動(訓練)後的飲食</vt:lpstr>
      <vt:lpstr>兩大內容</vt:lpstr>
      <vt:lpstr>運動後水分的攝取量</vt:lpstr>
      <vt:lpstr>PowerPoint 簡報</vt:lpstr>
      <vt:lpstr>PowerPoint 簡報</vt:lpstr>
      <vt:lpstr>Salty foods (吃鹹的食物)</vt:lpstr>
      <vt:lpstr>PowerPoint 簡報</vt:lpstr>
      <vt:lpstr>觀察尿量及顏色!!</vt:lpstr>
      <vt:lpstr>您每天早晨應自我評估並監測水合狀態!!!!</vt:lpstr>
      <vt:lpstr>運動中 &amp; 後之運動飲料的選擇</vt:lpstr>
      <vt:lpstr>PowerPoint 簡報</vt:lpstr>
      <vt:lpstr>其他：特殊建議及注意事項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Hedy</cp:lastModifiedBy>
  <cp:revision>137</cp:revision>
  <dcterms:created xsi:type="dcterms:W3CDTF">2017-11-07T02:54:43Z</dcterms:created>
  <dcterms:modified xsi:type="dcterms:W3CDTF">2018-08-20T16:46:46Z</dcterms:modified>
</cp:coreProperties>
</file>