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29" r:id="rId2"/>
    <p:sldId id="330" r:id="rId3"/>
    <p:sldId id="332" r:id="rId4"/>
    <p:sldId id="334" r:id="rId5"/>
    <p:sldId id="335" r:id="rId6"/>
    <p:sldId id="337" r:id="rId7"/>
    <p:sldId id="338" r:id="rId8"/>
    <p:sldId id="340" r:id="rId9"/>
    <p:sldId id="341" r:id="rId10"/>
    <p:sldId id="343" r:id="rId11"/>
    <p:sldId id="339" r:id="rId12"/>
    <p:sldId id="345" r:id="rId13"/>
    <p:sldId id="365" r:id="rId14"/>
    <p:sldId id="357" r:id="rId15"/>
    <p:sldId id="349" r:id="rId16"/>
    <p:sldId id="351" r:id="rId17"/>
    <p:sldId id="347" r:id="rId18"/>
    <p:sldId id="350" r:id="rId19"/>
    <p:sldId id="353" r:id="rId20"/>
    <p:sldId id="352" r:id="rId21"/>
    <p:sldId id="354" r:id="rId22"/>
    <p:sldId id="358" r:id="rId23"/>
    <p:sldId id="359" r:id="rId24"/>
    <p:sldId id="363" r:id="rId25"/>
    <p:sldId id="364" r:id="rId26"/>
    <p:sldId id="355" r:id="rId27"/>
  </p:sldIdLst>
  <p:sldSz cx="9144000" cy="6858000" type="screen4x3"/>
  <p:notesSz cx="6858000" cy="9144000"/>
  <p:custDataLst>
    <p:tags r:id="rId29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101" autoAdjust="0"/>
  </p:normalViewPr>
  <p:slideViewPr>
    <p:cSldViewPr>
      <p:cViewPr varScale="1">
        <p:scale>
          <a:sx n="51" d="100"/>
          <a:sy n="51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fld id="{B5AAA2E7-F6AA-42B9-8BB4-C93C26C34D7E}" type="datetime1">
              <a:rPr lang="en-US"/>
              <a:pPr lvl="0"/>
              <a:t>8/9/2018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備忘稿版面配置區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fld id="{D308D900-AE43-42E7-A896-AD10073338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0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dirty="0" smtClean="0">
                <a:latin typeface="Times New Roman" pitchFamily="18" charset="0"/>
                <a:cs typeface="Times New Roman" pitchFamily="18" charset="0"/>
              </a:rPr>
              <a:t>DHEA</a:t>
            </a:r>
            <a:r>
              <a:rPr lang="zh-TW" altLang="zh-TW" sz="1200" b="1" dirty="0" smtClean="0">
                <a:latin typeface="Times New Roman" pitchFamily="18" charset="0"/>
                <a:cs typeface="Times New Roman" pitchFamily="18" charset="0"/>
              </a:rPr>
              <a:t>、雄固烯二酮：天然內生性類固醇荷爾蒙，有促進肌肉生長的效果</a:t>
            </a:r>
            <a:endParaRPr lang="en-US" altLang="zh-TW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itchFamily="2" charset="2"/>
              <a:buNone/>
            </a:pPr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－去甲雄烯二醇、</a:t>
            </a:r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－去甲雄固烯二酮：為去甲基睪固酮之前驅物，同化作用較睪固酮強。</a:t>
            </a:r>
          </a:p>
          <a:p>
            <a:pPr marL="0" lvl="1" indent="0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itchFamily="2" charset="2"/>
              <a:buNone/>
            </a:pP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不當使用這些類固醇，對肝臟、心血管、生殖系統及精神狀態等有不良副作用。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08D900-AE43-42E7-A896-AD10073338B9}" type="slidenum">
              <a:rPr lang="en-US" altLang="zh-TW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257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08D900-AE43-42E7-A896-AD10073338B9}" type="slidenum">
              <a:rPr lang="en-US" altLang="zh-TW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257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Higenamine2017</a:t>
            </a:r>
            <a:r>
              <a:rPr lang="zh-TW" altLang="en-US" dirty="0" smtClean="0"/>
              <a:t>年列入運動禁藥</a:t>
            </a:r>
            <a:endParaRPr lang="en-US" altLang="zh-TW" dirty="0" smtClean="0"/>
          </a:p>
          <a:p>
            <a:r>
              <a:rPr lang="zh-TW" altLang="en-US" dirty="0" smtClean="0"/>
              <a:t>運動員在使用含有波葉青牛膽、附子、烏頭、烏藥、細辛等成分的藥品、營養品或食品時必須格外小心。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08D900-AE43-42E7-A896-AD10073338B9}" type="slidenum">
              <a:rPr lang="en-US" altLang="zh-TW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257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algn="just" eaLnBrk="1">
              <a:lnSpc>
                <a:spcPts val="50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None/>
            </a:pPr>
            <a:r>
              <a:rPr lang="zh-TW" altLang="zh-TW" sz="3200" dirty="0" smtClean="0"/>
              <a:t>‧</a:t>
            </a: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麻黃生物鹼類（</a:t>
            </a:r>
            <a:r>
              <a:rPr lang="en-US" altLang="zh-TW" sz="3200" b="1" dirty="0" err="1" smtClean="0">
                <a:latin typeface="Times New Roman" pitchFamily="18" charset="0"/>
                <a:cs typeface="Times New Roman" pitchFamily="18" charset="0"/>
              </a:rPr>
              <a:t>ephedrines</a:t>
            </a: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）</a:t>
            </a:r>
          </a:p>
          <a:p>
            <a:pPr marL="892175" lvl="1" indent="-446088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anose="05000000000000000000" pitchFamily="2" charset="2"/>
              <a:buChar char="ü"/>
            </a:pP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化學構造與安非他命相似，為中樞神經興奮劑。</a:t>
            </a:r>
          </a:p>
          <a:p>
            <a:pPr marL="892175" lvl="1" indent="-446088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anose="05000000000000000000" pitchFamily="2" charset="2"/>
              <a:buChar char="ü"/>
            </a:pP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能興奮大腦皮質及呼吸中樞、鬆弛支氣管平滑肌，並促進脂肪燃燒。</a:t>
            </a:r>
          </a:p>
          <a:p>
            <a:pPr marL="892175" lvl="1" indent="-446088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anose="05000000000000000000" pitchFamily="2" charset="2"/>
              <a:buChar char="ü"/>
            </a:pP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副作用：心跳速度加快、血壓增高、神經質等。</a:t>
            </a:r>
          </a:p>
          <a:p>
            <a:pPr marL="892175" lvl="1" indent="-446088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anose="05000000000000000000" pitchFamily="2" charset="2"/>
              <a:buChar char="ü"/>
            </a:pP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尿液濃度若超過</a:t>
            </a:r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g/mL</a:t>
            </a: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則判為陽性。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08D900-AE43-42E7-A896-AD10073338B9}" type="slidenum">
              <a:rPr lang="en-US" altLang="zh-TW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4554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在</a:t>
            </a:r>
            <a:r>
              <a:rPr lang="en-US" altLang="zh-TW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2018</a:t>
            </a:r>
            <a:r>
              <a:rPr lang="zh-TW" alt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俄羅斯的世足賽前夕，秘魯足球隊隊長葛雷諾（</a:t>
            </a:r>
            <a:r>
              <a:rPr lang="en-US" altLang="zh-TW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Paolo Guerrero</a:t>
            </a:r>
            <a:r>
              <a:rPr lang="zh-TW" alt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），</a:t>
            </a:r>
            <a:endParaRPr lang="en-US" altLang="zh-TW" sz="1200" b="0" i="0" u="none" strike="noStrike" kern="1200" cap="none" spc="0" baseline="0" dirty="0" smtClean="0">
              <a:solidFill>
                <a:srgbClr val="000000"/>
              </a:solidFill>
              <a:effectLst/>
              <a:uFillTx/>
              <a:latin typeface="Calibri"/>
              <a:ea typeface="新細明體"/>
            </a:endParaRPr>
          </a:p>
          <a:p>
            <a:r>
              <a:rPr lang="zh-TW" alt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就疑似因為喝了被汙染的茶，尿檢被驗出有古柯鹼的代謝</a:t>
            </a:r>
            <a:r>
              <a:rPr lang="zh-TW" altLang="en-US" sz="1200" b="0" i="0" u="none" strike="noStrike" kern="1200" cap="none" spc="0" baseline="0" smtClean="0">
                <a:solidFill>
                  <a:srgbClr val="000000"/>
                </a:solidFill>
                <a:effectLst/>
                <a:uFillTx/>
                <a:latin typeface="Calibri"/>
                <a:ea typeface="新細明體"/>
              </a:rPr>
              <a:t>物，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08D900-AE43-42E7-A896-AD10073338B9}" type="slidenum">
              <a:rPr lang="en-US" altLang="zh-TW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906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FB3A2A-084F-46B4-B53E-71A0A3AF86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7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3059B2-AA28-4BB3-97D2-C798E7468C4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3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6CDC37-E0C3-4FE8-A38A-EDC0FA66333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1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AFB416-099E-4E34-91FC-9DCE759E1F2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7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60BBF9-650A-4B28-AE24-86258819353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5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F81A3E-D969-47D9-869D-A6FDEB77BD0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A6110E-026C-4E9C-9639-77765B49BC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7E5946-3DEE-4D10-9A25-C632452572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6FD678-7873-4C77-8298-FEE7EA576A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4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C20B47-06F6-4AB3-844A-D023614A32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8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CBE5AA-21AF-40EB-B181-8066464BA9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3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r>
              <a:rPr lang="en-US"/>
              <a:t>5/10/2018</a:t>
            </a: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4646A98D-1143-45A4-BB25-88B85E54D46E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tiff"/><Relationship Id="rId7" Type="http://schemas.openxmlformats.org/officeDocument/2006/relationships/image" Target="../media/image39.tiff"/><Relationship Id="rId2" Type="http://schemas.openxmlformats.org/officeDocument/2006/relationships/hyperlink" Target="https://www.wada-am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sumer.fda.gov.tw/People.aspx" TargetMode="External"/><Relationship Id="rId5" Type="http://schemas.openxmlformats.org/officeDocument/2006/relationships/image" Target="../media/image38.tiff"/><Relationship Id="rId4" Type="http://schemas.openxmlformats.org/officeDocument/2006/relationships/hyperlink" Target="http://www.antidoping.org.tw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>
                <a:latin typeface="Times New Roman"/>
                <a:ea typeface="DFKai-SB"/>
                <a:sym typeface="Times New Roman"/>
              </a:rPr>
              <a:t>運動增補劑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>
                <a:latin typeface="Times New Roman"/>
                <a:ea typeface="DFKai-SB"/>
                <a:sym typeface="Times New Roman"/>
              </a:rPr>
              <a:t>陳亭亭</a:t>
            </a:r>
            <a:endParaRPr lang="en-US">
              <a:latin typeface="Times New Roman"/>
              <a:ea typeface="DFKai-SB"/>
              <a:sym typeface="Times New Roman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475658" y="2910306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0" cap="none" spc="0" baseline="0" dirty="0">
                <a:solidFill>
                  <a:srgbClr val="898989"/>
                </a:solidFill>
                <a:uFillTx/>
                <a:latin typeface="Times New Roman"/>
                <a:ea typeface="DFKai-SB"/>
                <a:cs typeface=""/>
                <a:sym typeface="Times New Roman"/>
              </a:rPr>
              <a:t>30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Times New Roman"/>
              <a:ea typeface="DFKai-SB"/>
              <a:cs typeface=""/>
              <a:sym typeface="Times New Roman"/>
            </a:endParaRPr>
          </a:p>
        </p:txBody>
      </p:sp>
      <p:sp>
        <p:nvSpPr>
          <p:cNvPr id="7" name="投影片編號版面配置區 6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59077F-D051-4E46-8EC9-107E0F901258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Times New Roman"/>
                <a:ea typeface="DFKai-SB"/>
                <a:cs typeface=""/>
                <a:sym typeface="Times New Roman"/>
              </a:rPr>
              <a:t>1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Times New Roman"/>
              <a:ea typeface="DFKai-SB"/>
              <a:cs typeface="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068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7499176" cy="3954392"/>
          </a:xfrm>
        </p:spPr>
        <p:txBody>
          <a:bodyPr/>
          <a:lstStyle/>
          <a:p>
            <a:r>
              <a:rPr lang="en-US" altLang="zh-TW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ß2 </a:t>
            </a:r>
            <a:r>
              <a:rPr lang="zh-TW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致效</a:t>
            </a:r>
            <a:r>
              <a:rPr lang="zh-TW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劑 </a:t>
            </a:r>
            <a:r>
              <a:rPr lang="en-US" altLang="zh-TW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瘦肉精</a:t>
            </a:r>
            <a:r>
              <a:rPr lang="en-US" altLang="zh-TW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800" dirty="0" smtClean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克倫特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羅 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clenbuterol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去甲烏藥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鹼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higenamine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)…</a:t>
            </a: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胜</a:t>
            </a:r>
            <a:r>
              <a:rPr lang="zh-TW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肽</a:t>
            </a:r>
            <a:r>
              <a:rPr lang="zh-TW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荷爾蒙、生長</a:t>
            </a:r>
            <a:r>
              <a:rPr lang="zh-TW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因子與相關物質</a:t>
            </a:r>
          </a:p>
          <a:p>
            <a:pPr lvl="1"/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生長激素與相關物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(GH, growth hormone)</a:t>
            </a:r>
          </a:p>
          <a:p>
            <a:pPr lvl="1"/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促生長激素釋放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因子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與類似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物</a:t>
            </a:r>
            <a:endParaRPr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(GHRH, GHS, GHRPs..)</a:t>
            </a:r>
          </a:p>
          <a:p>
            <a:endParaRPr lang="zh-TW" altLang="en-US" sz="28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 descr="thumbnail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4998643"/>
            <a:ext cx="2091786" cy="18521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/>
          <a:p>
            <a:r>
              <a:rPr lang="zh-TW" altLang="en-US" sz="36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運動</a:t>
            </a:r>
            <a:r>
              <a:rPr lang="zh-TW" altLang="zh-TW" sz="36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增補劑</a:t>
            </a:r>
            <a:r>
              <a:rPr lang="en-US" altLang="zh-TW" sz="36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 &amp; </a:t>
            </a:r>
            <a:r>
              <a:rPr lang="zh-TW" altLang="en-US" sz="36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運動禁藥</a:t>
            </a: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662" y="1587148"/>
            <a:ext cx="1621731" cy="140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2259" y="1457758"/>
            <a:ext cx="2664535" cy="166212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6"/>
          <a:srcRect l="27320" t="13713" r="27320" b="10689"/>
          <a:stretch/>
        </p:blipFill>
        <p:spPr>
          <a:xfrm>
            <a:off x="5247403" y="1301439"/>
            <a:ext cx="1184856" cy="197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7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運動</a:t>
            </a:r>
            <a:r>
              <a:rPr lang="zh-TW" altLang="zh-TW" sz="36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增補劑</a:t>
            </a:r>
            <a:r>
              <a:rPr lang="en-US" altLang="zh-TW" sz="36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 &amp; </a:t>
            </a:r>
            <a:r>
              <a:rPr lang="zh-TW" altLang="en-US" sz="36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運動禁藥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56792"/>
            <a:ext cx="7715200" cy="4525959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宣稱能夠燃脂、瘦身、增加基礎代謝率</a:t>
            </a:r>
            <a:endParaRPr lang="en-US" altLang="zh-TW" b="1" dirty="0" smtClean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興奮劑</a:t>
            </a:r>
          </a:p>
          <a:p>
            <a:pPr lvl="1"/>
            <a:r>
              <a:rPr lang="en-US" altLang="zh-TW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ß2 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致效劑</a:t>
            </a:r>
            <a:endParaRPr lang="zh-TW" altLang="en-US" sz="32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利尿劑</a:t>
            </a:r>
            <a:r>
              <a:rPr lang="en-US" altLang="zh-TW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..</a:t>
            </a:r>
            <a:endParaRPr lang="zh-TW" altLang="en-US" sz="3200" dirty="0" smtClean="0"/>
          </a:p>
          <a:p>
            <a:endParaRPr lang="zh-TW" altLang="en-US" dirty="0"/>
          </a:p>
        </p:txBody>
      </p:sp>
      <p:pic>
        <p:nvPicPr>
          <p:cNvPr id="4" name="Picture 2" descr="「slim body icon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3056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04864"/>
            <a:ext cx="1621731" cy="140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0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運動</a:t>
            </a:r>
            <a:r>
              <a:rPr lang="zh-TW" altLang="zh-TW" sz="36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增補</a:t>
            </a:r>
            <a:r>
              <a:rPr lang="zh-TW" altLang="zh-TW" sz="36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劑</a:t>
            </a:r>
            <a:r>
              <a:rPr lang="en-US" altLang="zh-TW" sz="36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 &amp; </a:t>
            </a:r>
            <a:r>
              <a:rPr lang="zh-TW" altLang="en-US" sz="36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運動</a:t>
            </a:r>
            <a:r>
              <a:rPr lang="zh-TW" altLang="en-US" sz="36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禁藥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7240" y="1567337"/>
            <a:ext cx="7715200" cy="4525959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興奮劑</a:t>
            </a:r>
            <a:endParaRPr lang="zh-TW" altLang="en-US" sz="32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麻黃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生物鹼類（</a:t>
            </a:r>
            <a:r>
              <a:rPr lang="en-US" altLang="zh-TW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ephedrines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  <a:p>
            <a:pPr lvl="1"/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諾美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婷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sibutramine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DMAA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DMBA…..</a:t>
            </a:r>
          </a:p>
          <a:p>
            <a:r>
              <a:rPr lang="en-US" altLang="zh-TW" sz="28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ß2 </a:t>
            </a:r>
            <a:r>
              <a:rPr lang="zh-TW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致效劑 </a:t>
            </a:r>
            <a:r>
              <a:rPr lang="en-US" altLang="zh-TW" sz="28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瘦肉精</a:t>
            </a:r>
            <a:r>
              <a:rPr lang="en-US" altLang="zh-TW" sz="28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克倫特羅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clenbuterol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去甲烏藥鹼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higenamine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)…</a:t>
            </a:r>
          </a:p>
          <a:p>
            <a:r>
              <a:rPr lang="zh-TW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利尿劑</a:t>
            </a: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……</a:t>
            </a:r>
            <a:endPara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pic>
        <p:nvPicPr>
          <p:cNvPr id="4" name="Picture 2" descr="「slim body icon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427" y="3988325"/>
            <a:ext cx="2455578" cy="245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350" y="1988839"/>
            <a:ext cx="1621731" cy="140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82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4608512" cy="345638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3728442"/>
            <a:ext cx="5394176" cy="283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88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草本古柯茶 </a:t>
            </a:r>
            <a:r>
              <a:rPr lang="en-US" altLang="zh-TW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(coca tea)</a:t>
            </a:r>
            <a:r>
              <a:rPr lang="zh-TW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古柯鹼 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(S0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S6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瑪卡根粉 </a:t>
            </a:r>
            <a:r>
              <a:rPr lang="en-US" altLang="zh-TW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Maca</a:t>
            </a:r>
            <a:r>
              <a:rPr lang="en-US" altLang="zh-TW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root powder)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：同化性物質 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(S1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初乳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：胜肽荷爾蒙、生長因子及相關</a:t>
            </a:r>
            <a:r>
              <a:rPr lang="zh-TW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物質 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S2)</a:t>
            </a:r>
          </a:p>
          <a:p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釋迦、蓮花、蓮子</a:t>
            </a:r>
            <a:r>
              <a:rPr lang="zh-TW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、丁香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：去甲烏藥鹼 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S3)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動物</a:t>
            </a:r>
            <a:r>
              <a:rPr lang="zh-TW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組織 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特別是肝臟、腎臟或腸道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瘦肉精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(S3)</a:t>
            </a:r>
          </a:p>
          <a:p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罌粟花種子：嗎啡 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(S7)</a:t>
            </a:r>
          </a:p>
          <a:p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大麻、火麻仁、火麻油：大麻素 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(S8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/>
          <a:lstStyle/>
          <a:p>
            <a:r>
              <a:rPr lang="zh-TW" altLang="en-US" sz="3600" b="1" dirty="0">
                <a:latin typeface="Times New Roman"/>
                <a:ea typeface="DFKai-SB"/>
                <a:cs typeface="Times New Roman" pitchFamily="18"/>
              </a:rPr>
              <a:t>高風險食物 </a:t>
            </a:r>
            <a:r>
              <a:rPr lang="en-US" altLang="zh-TW" sz="3600" b="1" dirty="0">
                <a:latin typeface="Times New Roman"/>
                <a:ea typeface="DFKai-SB"/>
                <a:cs typeface="Times New Roman" pitchFamily="18"/>
              </a:rPr>
              <a:t>&amp; </a:t>
            </a:r>
            <a:r>
              <a:rPr lang="zh-TW" altLang="en-US" sz="3600" b="1" dirty="0">
                <a:latin typeface="Times New Roman"/>
                <a:ea typeface="DFKai-SB"/>
                <a:cs typeface="Times New Roman" pitchFamily="18"/>
              </a:rPr>
              <a:t>運動禁藥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941168"/>
            <a:ext cx="1662832" cy="166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6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 smtClean="0"/>
              <a:t>運動增補劑查詢</a:t>
            </a:r>
            <a:endParaRPr lang="zh-TW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美國運動禁藥管制組織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(USADA)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高風險補充品清單</a:t>
            </a:r>
          </a:p>
          <a:p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英國的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Aegis Shield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膳食補充劑成份查詢</a:t>
            </a:r>
          </a:p>
          <a:p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英國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Informed-Sport</a:t>
            </a:r>
          </a:p>
          <a:p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英國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Informed-Choice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美國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BSCG Certified Drug Free®</a:t>
            </a:r>
          </a:p>
          <a:p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美國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NSF Certified for Sport®</a:t>
            </a:r>
          </a:p>
          <a:p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澳洲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檢驗認證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(HASTA certification)</a:t>
            </a:r>
          </a:p>
          <a:p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德國科隆</a:t>
            </a:r>
            <a:r>
              <a:rPr lang="en-US" altLang="zh-TW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檢驗過的產品 </a:t>
            </a:r>
          </a:p>
        </p:txBody>
      </p:sp>
    </p:spTree>
    <p:extLst>
      <p:ext uri="{BB962C8B-B14F-4D97-AF65-F5344CB8AC3E}">
        <p14:creationId xmlns:p14="http://schemas.microsoft.com/office/powerpoint/2010/main" val="86002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90608"/>
            <a:ext cx="851383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55" y="1124744"/>
            <a:ext cx="14954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7762" y="0"/>
            <a:ext cx="8229600" cy="1143000"/>
          </a:xfrm>
        </p:spPr>
        <p:txBody>
          <a:bodyPr/>
          <a:lstStyle/>
          <a:p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美國運動禁藥管制組織 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(USADA)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高風險補充品清單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11" y="1124744"/>
            <a:ext cx="1621709" cy="101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29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889011"/>
              </p:ext>
            </p:extLst>
          </p:nvPr>
        </p:nvGraphicFramePr>
        <p:xfrm>
          <a:off x="251520" y="620688"/>
          <a:ext cx="8640960" cy="5760640"/>
        </p:xfrm>
        <a:graphic>
          <a:graphicData uri="http://schemas.openxmlformats.org/drawingml/2006/table">
            <a:tbl>
              <a:tblPr firstRow="1" firstCol="1" bandRow="1"/>
              <a:tblGrid>
                <a:gridCol w="15407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07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03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148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20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品牌名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公司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外觀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標示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80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驗出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之禁用物質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禁用物質分類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170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1-Andro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LG Sciences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3b-Hydroxy-androst-1-ene-17-one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S1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同化性藥物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170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Shed RX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Gold Star Performance Products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Ibutamoren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S2 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胜肽荷爾蒙、生長因子、相關物質及類似物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170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Aicar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Pure Peptides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GW-501516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S4 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荷爾蒙及代謝調節劑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170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380 </a:t>
                      </a:r>
                      <a:r>
                        <a:rPr lang="en-US" sz="1800" kern="1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Preworkout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Aviva Nutrition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Amperall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(2-amino-4-methylpentane)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S6 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興奮劑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0556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內容出自美國運動禁藥管制組織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(U.S. Anti-Doping Agency)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圖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0" t="5257" r="21869" b="3448"/>
          <a:stretch>
            <a:fillRect/>
          </a:stretch>
        </p:blipFill>
        <p:spPr bwMode="auto">
          <a:xfrm>
            <a:off x="3720143" y="1340768"/>
            <a:ext cx="511832" cy="85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207" y="2592235"/>
            <a:ext cx="786047" cy="78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r="22147"/>
          <a:stretch>
            <a:fillRect/>
          </a:stretch>
        </p:blipFill>
        <p:spPr bwMode="auto">
          <a:xfrm>
            <a:off x="3732577" y="3789040"/>
            <a:ext cx="476428" cy="84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138" y="5013176"/>
            <a:ext cx="687841" cy="82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06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英國的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Aegis Shield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膳食補充劑成份</a:t>
            </a:r>
            <a:r>
              <a:rPr lang="zh-TW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查詢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32" y="1556792"/>
            <a:ext cx="2773092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46" y="1556792"/>
            <a:ext cx="2842114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738" y="1556792"/>
            <a:ext cx="2877758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1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doping-free </a:t>
            </a:r>
            <a:r>
              <a:rPr lang="zh-TW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認證</a:t>
            </a:r>
            <a:r>
              <a:rPr lang="zh-TW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標</a:t>
            </a:r>
            <a:r>
              <a:rPr lang="zh-TW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章</a:t>
            </a:r>
            <a:endParaRPr lang="zh-TW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9712" y="1988840"/>
            <a:ext cx="6213376" cy="504056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英國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LGC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英國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體育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部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14"/>
          <a:stretch/>
        </p:blipFill>
        <p:spPr>
          <a:xfrm>
            <a:off x="922600" y="2924944"/>
            <a:ext cx="6305168" cy="157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8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>
                <a:latin typeface="Times New Roman"/>
                <a:ea typeface="DFKai-SB"/>
                <a:cs typeface="Times New Roman" pitchFamily="18"/>
                <a:sym typeface="Times New Roman"/>
              </a:rPr>
              <a:t>內容大綱</a:t>
            </a:r>
            <a:endParaRPr lang="en-US">
              <a:latin typeface="Times New Roman"/>
              <a:ea typeface="DFKai-SB"/>
              <a:cs typeface="Times New Roman" pitchFamily="18"/>
              <a:sym typeface="Times New Roman"/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/>
          <a:lstStyle/>
          <a:p>
            <a:pPr lvl="0"/>
            <a:r>
              <a:rPr lang="zh-TW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增補劑的定義與介紹</a:t>
            </a:r>
            <a:endParaRPr lang="en-US" dirty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r>
              <a:rPr lang="zh-TW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-</a:t>
            </a:r>
            <a:r>
              <a:rPr lang="zh-TW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運動禁藥風險</a:t>
            </a:r>
            <a:endParaRPr lang="en-US" dirty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r>
              <a:rPr lang="zh-TW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-Sports foods</a:t>
            </a:r>
          </a:p>
          <a:p>
            <a:pPr lvl="0"/>
            <a:r>
              <a:rPr lang="zh-TW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dirty="0" smtClean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-</a:t>
            </a:r>
            <a:r>
              <a:rPr lang="zh-TW" altLang="en-US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增進運動表現成分</a:t>
            </a:r>
            <a:endParaRPr lang="en-US" dirty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r>
              <a:rPr lang="zh-TW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-</a:t>
            </a:r>
            <a:r>
              <a:rPr lang="zh-TW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維生素與礦物質</a:t>
            </a:r>
            <a:endParaRPr lang="en-US" dirty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r>
              <a:rPr lang="zh-TW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運動增補劑</a:t>
            </a:r>
            <a:r>
              <a:rPr lang="en-US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-</a:t>
            </a:r>
            <a:r>
              <a:rPr lang="zh-TW" dirty="0">
                <a:solidFill>
                  <a:schemeClr val="dk1">
                    <a:lumMod val="100000"/>
                  </a:schemeClr>
                </a:solidFill>
                <a:latin typeface="Times New Roman"/>
                <a:ea typeface="DFKai-SB"/>
                <a:cs typeface="Times New Roman" pitchFamily="18"/>
                <a:sym typeface="Times New Roman"/>
              </a:rPr>
              <a:t>其他</a:t>
            </a:r>
            <a:endParaRPr lang="en-US" dirty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endParaRPr lang="en-US" dirty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endParaRPr lang="en-US" dirty="0">
              <a:solidFill>
                <a:schemeClr val="dk1">
                  <a:lumMod val="100000"/>
                </a:schemeClr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505898" y="2132856"/>
            <a:ext cx="5328592" cy="7200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/>
              <a:ea typeface="DFKai-SB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978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899592" y="1772816"/>
            <a:ext cx="2631006" cy="5040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</a:lstStyle>
          <a:p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美國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BSCG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92896"/>
            <a:ext cx="1982934" cy="27540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59001"/>
            <a:ext cx="2229080" cy="2754076"/>
          </a:xfrm>
          <a:prstGeom prst="rect">
            <a:avLst/>
          </a:prstGeom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4499992" y="1772816"/>
            <a:ext cx="2631006" cy="5040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</a:lstStyle>
          <a:p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美國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NSF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/>
          <a:p>
            <a:r>
              <a:rPr lang="en-US" altLang="zh-TW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doping-free </a:t>
            </a:r>
            <a:r>
              <a:rPr lang="zh-TW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認證</a:t>
            </a:r>
            <a:r>
              <a:rPr lang="zh-TW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標</a:t>
            </a:r>
            <a:r>
              <a:rPr lang="zh-TW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章</a:t>
            </a:r>
            <a:endParaRPr lang="zh-TW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40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" y="1752102"/>
            <a:ext cx="3610744" cy="676672"/>
          </a:xfrm>
        </p:spPr>
        <p:txBody>
          <a:bodyPr/>
          <a:lstStyle/>
          <a:p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德國科隆</a:t>
            </a:r>
            <a:r>
              <a:rPr lang="en-US" altLang="zh-TW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zh-TW" altLang="en-US" b="1" dirty="0"/>
              <a:t> 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3275856" y="1795510"/>
            <a:ext cx="2952328" cy="6766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</a:lstStyle>
          <a:p>
            <a:r>
              <a:rPr lang="zh-TW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澳洲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</a:t>
            </a:r>
            <a:r>
              <a:rPr lang="en-US" altLang="en-US" sz="2800" b="1" dirty="0" smtClean="0"/>
              <a:t> </a:t>
            </a:r>
            <a:endParaRPr lang="en-US" altLang="en-US" sz="2800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012160" y="1824110"/>
            <a:ext cx="2952328" cy="6766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</a:lstStyle>
          <a:p>
            <a:r>
              <a:rPr lang="zh-TW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日本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JADA</a:t>
            </a:r>
            <a:r>
              <a:rPr lang="en-US" altLang="en-US" sz="2800" b="1" dirty="0" smtClean="0"/>
              <a:t> </a:t>
            </a:r>
            <a:endParaRPr lang="en-US" altLang="en-US" sz="28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01"/>
          <a:stretch/>
        </p:blipFill>
        <p:spPr>
          <a:xfrm>
            <a:off x="3275856" y="2940761"/>
            <a:ext cx="2474995" cy="226502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845335"/>
            <a:ext cx="2455873" cy="245587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564" y="2924944"/>
            <a:ext cx="2216556" cy="2216556"/>
          </a:xfrm>
          <a:prstGeom prst="rect">
            <a:avLst/>
          </a:prstGeom>
        </p:spPr>
      </p:pic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/>
          <a:p>
            <a:r>
              <a:rPr lang="en-US" altLang="zh-TW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doping-free </a:t>
            </a:r>
            <a:r>
              <a:rPr lang="zh-TW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認證</a:t>
            </a:r>
            <a:r>
              <a:rPr lang="zh-TW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標</a:t>
            </a:r>
            <a:r>
              <a:rPr lang="zh-TW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章</a:t>
            </a:r>
            <a:endParaRPr lang="zh-TW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0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/>
          <a:lstStyle/>
          <a:p>
            <a:r>
              <a:rPr lang="zh-TW" altLang="en-US" sz="3200" b="1" dirty="0" smtClean="0"/>
              <a:t>同廠牌不是</a:t>
            </a:r>
            <a:r>
              <a:rPr lang="zh-TW" altLang="en-US" sz="3200" b="1" dirty="0"/>
              <a:t>每個產品都會有認證標章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3854959" cy="385495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044542"/>
            <a:ext cx="3688714" cy="368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1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/>
              <a:t>市售乳清蛋白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1" y="2420888"/>
            <a:ext cx="900648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59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78096"/>
          </a:xfrm>
        </p:spPr>
        <p:txBody>
          <a:bodyPr/>
          <a:lstStyle/>
          <a:p>
            <a:r>
              <a:rPr lang="zh-TW" altLang="en-US" sz="3200" b="1" dirty="0" smtClean="0">
                <a:solidFill>
                  <a:schemeClr val="tx1"/>
                </a:solidFill>
              </a:rPr>
              <a:t>運動</a:t>
            </a:r>
            <a:r>
              <a:rPr lang="zh-TW" altLang="en-US" sz="3200" b="1" dirty="0">
                <a:solidFill>
                  <a:schemeClr val="tx1"/>
                </a:solidFill>
              </a:rPr>
              <a:t>禁藥相關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資訊</a:t>
            </a:r>
            <a:r>
              <a:rPr lang="zh-TW" altLang="en-US" sz="3200" b="1" dirty="0">
                <a:solidFill>
                  <a:schemeClr val="tx1"/>
                </a:solidFill>
              </a:rPr>
              <a:t>查詢網站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683568" y="5013176"/>
            <a:ext cx="7688187" cy="1080000"/>
            <a:chOff x="827584" y="1412520"/>
            <a:chExt cx="7688187" cy="1080000"/>
          </a:xfrm>
        </p:grpSpPr>
        <p:sp>
          <p:nvSpPr>
            <p:cNvPr id="5" name="矩形 4"/>
            <p:cNvSpPr/>
            <p:nvPr/>
          </p:nvSpPr>
          <p:spPr>
            <a:xfrm>
              <a:off x="1902037" y="1907745"/>
              <a:ext cx="661373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zh-TW" sz="3200" dirty="0" smtClean="0">
                  <a:solidFill>
                    <a:srgbClr val="7030A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世界運動禁藥</a:t>
              </a:r>
              <a:r>
                <a:rPr lang="zh-TW" altLang="en-US" sz="3200" dirty="0" smtClean="0">
                  <a:solidFill>
                    <a:srgbClr val="7030A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管制組織</a:t>
              </a:r>
              <a:r>
                <a:rPr lang="en-US" altLang="zh-TW" sz="3200" dirty="0" smtClean="0">
                  <a:solidFill>
                    <a:srgbClr val="7030A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(WADA</a:t>
              </a:r>
              <a:r>
                <a:rPr lang="en-US" altLang="zh-TW" sz="3200" dirty="0">
                  <a:solidFill>
                    <a:srgbClr val="7030A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  <a:r>
                <a:rPr lang="zh-TW" altLang="zh-TW" sz="3200" dirty="0" smtClean="0">
                  <a:solidFill>
                    <a:srgbClr val="7030A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網站</a:t>
              </a:r>
              <a:endPara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pic>
          <p:nvPicPr>
            <p:cNvPr id="6" name="圖片 5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1412520"/>
              <a:ext cx="1080000" cy="1080000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781106" y="2916233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中華</a:t>
            </a:r>
            <a:r>
              <a:rPr lang="zh-TW" altLang="zh-TW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奧會運動禁藥管制網站</a:t>
            </a:r>
            <a:endParaRPr lang="zh-TW" alt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8" name="圖片 7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1008"/>
            <a:ext cx="1080000" cy="1080000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683568" y="3717032"/>
            <a:ext cx="6190615" cy="1080000"/>
            <a:chOff x="791580" y="4472860"/>
            <a:chExt cx="6190615" cy="1080000"/>
          </a:xfrm>
        </p:grpSpPr>
        <p:sp>
          <p:nvSpPr>
            <p:cNvPr id="10" name="矩形 9"/>
            <p:cNvSpPr/>
            <p:nvPr/>
          </p:nvSpPr>
          <p:spPr>
            <a:xfrm>
              <a:off x="1873104" y="4968085"/>
              <a:ext cx="510909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zh-TW" sz="3200" dirty="0" smtClean="0">
                  <a:solidFill>
                    <a:srgbClr val="7030A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食品</a:t>
              </a:r>
              <a:r>
                <a:rPr lang="zh-TW" altLang="zh-TW" sz="3200" dirty="0">
                  <a:solidFill>
                    <a:srgbClr val="7030A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藥物消費者知識服務網</a:t>
              </a:r>
              <a:endPara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pic>
          <p:nvPicPr>
            <p:cNvPr id="11" name="圖片 10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580" y="4472860"/>
              <a:ext cx="1080000" cy="1080000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1781106" y="1692217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台灣運動禁藥管制</a:t>
            </a:r>
            <a:r>
              <a:rPr lang="zh-TW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學會</a:t>
            </a:r>
            <a:endParaRPr lang="zh-TW" alt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6" y="1088872"/>
            <a:ext cx="11880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72816"/>
            <a:ext cx="2232248" cy="352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62072"/>
          </a:xfrm>
        </p:spPr>
        <p:txBody>
          <a:bodyPr/>
          <a:lstStyle/>
          <a:p>
            <a:r>
              <a:rPr lang="zh-TW" altLang="en-US" sz="3600" b="1" dirty="0" smtClean="0"/>
              <a:t>運動禁藥查詢系統</a:t>
            </a:r>
            <a:r>
              <a:rPr lang="en-US" altLang="zh-TW" sz="3600" b="1" dirty="0" smtClean="0"/>
              <a:t>app</a:t>
            </a:r>
            <a:endParaRPr lang="zh-TW" altLang="en-US" sz="3600" b="1" dirty="0"/>
          </a:p>
        </p:txBody>
      </p:sp>
      <p:grpSp>
        <p:nvGrpSpPr>
          <p:cNvPr id="4" name="群組 3"/>
          <p:cNvGrpSpPr/>
          <p:nvPr/>
        </p:nvGrpSpPr>
        <p:grpSpPr>
          <a:xfrm>
            <a:off x="827584" y="1052736"/>
            <a:ext cx="2626107" cy="4960620"/>
            <a:chOff x="5009117" y="163637"/>
            <a:chExt cx="3309383" cy="6694363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875" y="1200150"/>
              <a:ext cx="2847865" cy="4730750"/>
            </a:xfrm>
            <a:prstGeom prst="rect">
              <a:avLst/>
            </a:prstGeom>
          </p:spPr>
        </p:pic>
        <p:sp>
          <p:nvSpPr>
            <p:cNvPr id="6" name="Shape 304"/>
            <p:cNvSpPr/>
            <p:nvPr/>
          </p:nvSpPr>
          <p:spPr>
            <a:xfrm>
              <a:off x="5009117" y="163637"/>
              <a:ext cx="3309383" cy="6694363"/>
            </a:xfrm>
            <a:custGeom>
              <a:avLst/>
              <a:gdLst/>
              <a:ahLst/>
              <a:cxnLst/>
              <a:rect l="0" t="0" r="0" b="0"/>
              <a:pathLst>
                <a:path w="25999" h="54713" extrusionOk="0">
                  <a:moveTo>
                    <a:pt x="12966" y="2173"/>
                  </a:moveTo>
                  <a:lnTo>
                    <a:pt x="13169" y="2240"/>
                  </a:lnTo>
                  <a:lnTo>
                    <a:pt x="13373" y="2308"/>
                  </a:lnTo>
                  <a:lnTo>
                    <a:pt x="13441" y="2512"/>
                  </a:lnTo>
                  <a:lnTo>
                    <a:pt x="13509" y="2716"/>
                  </a:lnTo>
                  <a:lnTo>
                    <a:pt x="13441" y="2919"/>
                  </a:lnTo>
                  <a:lnTo>
                    <a:pt x="13373" y="3123"/>
                  </a:lnTo>
                  <a:lnTo>
                    <a:pt x="13169" y="3191"/>
                  </a:lnTo>
                  <a:lnTo>
                    <a:pt x="12966" y="3259"/>
                  </a:lnTo>
                  <a:lnTo>
                    <a:pt x="12762" y="3191"/>
                  </a:lnTo>
                  <a:lnTo>
                    <a:pt x="12626" y="3123"/>
                  </a:lnTo>
                  <a:lnTo>
                    <a:pt x="12491" y="2919"/>
                  </a:lnTo>
                  <a:lnTo>
                    <a:pt x="12423" y="2716"/>
                  </a:lnTo>
                  <a:lnTo>
                    <a:pt x="12491" y="2512"/>
                  </a:lnTo>
                  <a:lnTo>
                    <a:pt x="12626" y="2308"/>
                  </a:lnTo>
                  <a:lnTo>
                    <a:pt x="12762" y="2240"/>
                  </a:lnTo>
                  <a:lnTo>
                    <a:pt x="12966" y="2173"/>
                  </a:lnTo>
                  <a:close/>
                  <a:moveTo>
                    <a:pt x="14934" y="4480"/>
                  </a:moveTo>
                  <a:lnTo>
                    <a:pt x="15002" y="4548"/>
                  </a:lnTo>
                  <a:lnTo>
                    <a:pt x="15070" y="4684"/>
                  </a:lnTo>
                  <a:lnTo>
                    <a:pt x="15138" y="4752"/>
                  </a:lnTo>
                  <a:lnTo>
                    <a:pt x="15070" y="4888"/>
                  </a:lnTo>
                  <a:lnTo>
                    <a:pt x="15002" y="5024"/>
                  </a:lnTo>
                  <a:lnTo>
                    <a:pt x="14934" y="5024"/>
                  </a:lnTo>
                  <a:lnTo>
                    <a:pt x="14799" y="5091"/>
                  </a:lnTo>
                  <a:lnTo>
                    <a:pt x="11065" y="5091"/>
                  </a:lnTo>
                  <a:lnTo>
                    <a:pt x="10929" y="5024"/>
                  </a:lnTo>
                  <a:lnTo>
                    <a:pt x="10861" y="5024"/>
                  </a:lnTo>
                  <a:lnTo>
                    <a:pt x="10794" y="4888"/>
                  </a:lnTo>
                  <a:lnTo>
                    <a:pt x="10726" y="4752"/>
                  </a:lnTo>
                  <a:lnTo>
                    <a:pt x="10794" y="4684"/>
                  </a:lnTo>
                  <a:lnTo>
                    <a:pt x="10861" y="4548"/>
                  </a:lnTo>
                  <a:lnTo>
                    <a:pt x="10929" y="4480"/>
                  </a:lnTo>
                  <a:close/>
                  <a:moveTo>
                    <a:pt x="23963" y="7807"/>
                  </a:moveTo>
                  <a:lnTo>
                    <a:pt x="23963" y="7875"/>
                  </a:lnTo>
                  <a:lnTo>
                    <a:pt x="23963" y="46771"/>
                  </a:lnTo>
                  <a:lnTo>
                    <a:pt x="23963" y="46838"/>
                  </a:lnTo>
                  <a:lnTo>
                    <a:pt x="1969" y="46838"/>
                  </a:lnTo>
                  <a:lnTo>
                    <a:pt x="1969" y="46771"/>
                  </a:lnTo>
                  <a:lnTo>
                    <a:pt x="1969" y="7875"/>
                  </a:lnTo>
                  <a:lnTo>
                    <a:pt x="1969" y="7807"/>
                  </a:lnTo>
                  <a:close/>
                  <a:moveTo>
                    <a:pt x="12558" y="48536"/>
                  </a:moveTo>
                  <a:lnTo>
                    <a:pt x="12151" y="48671"/>
                  </a:lnTo>
                  <a:lnTo>
                    <a:pt x="11812" y="48875"/>
                  </a:lnTo>
                  <a:lnTo>
                    <a:pt x="11472" y="49146"/>
                  </a:lnTo>
                  <a:lnTo>
                    <a:pt x="11269" y="49418"/>
                  </a:lnTo>
                  <a:lnTo>
                    <a:pt x="11065" y="49825"/>
                  </a:lnTo>
                  <a:lnTo>
                    <a:pt x="10929" y="50165"/>
                  </a:lnTo>
                  <a:lnTo>
                    <a:pt x="10861" y="50640"/>
                  </a:lnTo>
                  <a:lnTo>
                    <a:pt x="10929" y="51047"/>
                  </a:lnTo>
                  <a:lnTo>
                    <a:pt x="11065" y="51454"/>
                  </a:lnTo>
                  <a:lnTo>
                    <a:pt x="11269" y="51794"/>
                  </a:lnTo>
                  <a:lnTo>
                    <a:pt x="11472" y="52065"/>
                  </a:lnTo>
                  <a:lnTo>
                    <a:pt x="11812" y="52337"/>
                  </a:lnTo>
                  <a:lnTo>
                    <a:pt x="12151" y="52541"/>
                  </a:lnTo>
                  <a:lnTo>
                    <a:pt x="12558" y="52676"/>
                  </a:lnTo>
                  <a:lnTo>
                    <a:pt x="12966" y="52744"/>
                  </a:lnTo>
                  <a:lnTo>
                    <a:pt x="13373" y="52676"/>
                  </a:lnTo>
                  <a:lnTo>
                    <a:pt x="13780" y="52541"/>
                  </a:lnTo>
                  <a:lnTo>
                    <a:pt x="14120" y="52337"/>
                  </a:lnTo>
                  <a:lnTo>
                    <a:pt x="14459" y="52065"/>
                  </a:lnTo>
                  <a:lnTo>
                    <a:pt x="14731" y="51794"/>
                  </a:lnTo>
                  <a:lnTo>
                    <a:pt x="14934" y="51454"/>
                  </a:lnTo>
                  <a:lnTo>
                    <a:pt x="15002" y="51047"/>
                  </a:lnTo>
                  <a:lnTo>
                    <a:pt x="15070" y="50640"/>
                  </a:lnTo>
                  <a:lnTo>
                    <a:pt x="15002" y="50165"/>
                  </a:lnTo>
                  <a:lnTo>
                    <a:pt x="14934" y="49825"/>
                  </a:lnTo>
                  <a:lnTo>
                    <a:pt x="14731" y="49418"/>
                  </a:lnTo>
                  <a:lnTo>
                    <a:pt x="14459" y="49146"/>
                  </a:lnTo>
                  <a:lnTo>
                    <a:pt x="14120" y="48875"/>
                  </a:lnTo>
                  <a:lnTo>
                    <a:pt x="13780" y="48671"/>
                  </a:lnTo>
                  <a:lnTo>
                    <a:pt x="13373" y="48536"/>
                  </a:lnTo>
                  <a:close/>
                  <a:moveTo>
                    <a:pt x="12966" y="48332"/>
                  </a:moveTo>
                  <a:lnTo>
                    <a:pt x="13441" y="48400"/>
                  </a:lnTo>
                  <a:lnTo>
                    <a:pt x="13848" y="48536"/>
                  </a:lnTo>
                  <a:lnTo>
                    <a:pt x="14256" y="48739"/>
                  </a:lnTo>
                  <a:lnTo>
                    <a:pt x="14595" y="49011"/>
                  </a:lnTo>
                  <a:lnTo>
                    <a:pt x="14866" y="49350"/>
                  </a:lnTo>
                  <a:lnTo>
                    <a:pt x="15070" y="49757"/>
                  </a:lnTo>
                  <a:lnTo>
                    <a:pt x="15206" y="50165"/>
                  </a:lnTo>
                  <a:lnTo>
                    <a:pt x="15274" y="50640"/>
                  </a:lnTo>
                  <a:lnTo>
                    <a:pt x="15206" y="51047"/>
                  </a:lnTo>
                  <a:lnTo>
                    <a:pt x="15070" y="51522"/>
                  </a:lnTo>
                  <a:lnTo>
                    <a:pt x="14866" y="51862"/>
                  </a:lnTo>
                  <a:lnTo>
                    <a:pt x="14595" y="52201"/>
                  </a:lnTo>
                  <a:lnTo>
                    <a:pt x="14256" y="52473"/>
                  </a:lnTo>
                  <a:lnTo>
                    <a:pt x="13848" y="52676"/>
                  </a:lnTo>
                  <a:lnTo>
                    <a:pt x="13441" y="52812"/>
                  </a:lnTo>
                  <a:lnTo>
                    <a:pt x="12966" y="52880"/>
                  </a:lnTo>
                  <a:lnTo>
                    <a:pt x="12558" y="52812"/>
                  </a:lnTo>
                  <a:lnTo>
                    <a:pt x="12083" y="52676"/>
                  </a:lnTo>
                  <a:lnTo>
                    <a:pt x="11744" y="52473"/>
                  </a:lnTo>
                  <a:lnTo>
                    <a:pt x="11404" y="52201"/>
                  </a:lnTo>
                  <a:lnTo>
                    <a:pt x="11133" y="51862"/>
                  </a:lnTo>
                  <a:lnTo>
                    <a:pt x="10929" y="51522"/>
                  </a:lnTo>
                  <a:lnTo>
                    <a:pt x="10794" y="51047"/>
                  </a:lnTo>
                  <a:lnTo>
                    <a:pt x="10726" y="50640"/>
                  </a:lnTo>
                  <a:lnTo>
                    <a:pt x="10794" y="50165"/>
                  </a:lnTo>
                  <a:lnTo>
                    <a:pt x="10929" y="49757"/>
                  </a:lnTo>
                  <a:lnTo>
                    <a:pt x="11133" y="49350"/>
                  </a:lnTo>
                  <a:lnTo>
                    <a:pt x="11404" y="49011"/>
                  </a:lnTo>
                  <a:lnTo>
                    <a:pt x="11744" y="48739"/>
                  </a:lnTo>
                  <a:lnTo>
                    <a:pt x="12083" y="48536"/>
                  </a:lnTo>
                  <a:lnTo>
                    <a:pt x="12558" y="48400"/>
                  </a:lnTo>
                  <a:lnTo>
                    <a:pt x="12966" y="48332"/>
                  </a:lnTo>
                  <a:close/>
                  <a:moveTo>
                    <a:pt x="3938" y="679"/>
                  </a:moveTo>
                  <a:lnTo>
                    <a:pt x="3259" y="747"/>
                  </a:lnTo>
                  <a:lnTo>
                    <a:pt x="2648" y="951"/>
                  </a:lnTo>
                  <a:lnTo>
                    <a:pt x="2105" y="1222"/>
                  </a:lnTo>
                  <a:lnTo>
                    <a:pt x="1630" y="1629"/>
                  </a:lnTo>
                  <a:lnTo>
                    <a:pt x="1290" y="2105"/>
                  </a:lnTo>
                  <a:lnTo>
                    <a:pt x="951" y="2648"/>
                  </a:lnTo>
                  <a:lnTo>
                    <a:pt x="747" y="3259"/>
                  </a:lnTo>
                  <a:lnTo>
                    <a:pt x="747" y="3870"/>
                  </a:lnTo>
                  <a:lnTo>
                    <a:pt x="747" y="50776"/>
                  </a:lnTo>
                  <a:lnTo>
                    <a:pt x="747" y="51387"/>
                  </a:lnTo>
                  <a:lnTo>
                    <a:pt x="951" y="51997"/>
                  </a:lnTo>
                  <a:lnTo>
                    <a:pt x="1290" y="52541"/>
                  </a:lnTo>
                  <a:lnTo>
                    <a:pt x="1630" y="53016"/>
                  </a:lnTo>
                  <a:lnTo>
                    <a:pt x="2105" y="53423"/>
                  </a:lnTo>
                  <a:lnTo>
                    <a:pt x="2648" y="53695"/>
                  </a:lnTo>
                  <a:lnTo>
                    <a:pt x="3259" y="53898"/>
                  </a:lnTo>
                  <a:lnTo>
                    <a:pt x="3938" y="53966"/>
                  </a:lnTo>
                  <a:lnTo>
                    <a:pt x="22062" y="53966"/>
                  </a:lnTo>
                  <a:lnTo>
                    <a:pt x="22741" y="53898"/>
                  </a:lnTo>
                  <a:lnTo>
                    <a:pt x="23352" y="53695"/>
                  </a:lnTo>
                  <a:lnTo>
                    <a:pt x="23895" y="53423"/>
                  </a:lnTo>
                  <a:lnTo>
                    <a:pt x="24370" y="53016"/>
                  </a:lnTo>
                  <a:lnTo>
                    <a:pt x="24709" y="52541"/>
                  </a:lnTo>
                  <a:lnTo>
                    <a:pt x="25049" y="51997"/>
                  </a:lnTo>
                  <a:lnTo>
                    <a:pt x="25252" y="51387"/>
                  </a:lnTo>
                  <a:lnTo>
                    <a:pt x="25320" y="50776"/>
                  </a:lnTo>
                  <a:lnTo>
                    <a:pt x="25320" y="3870"/>
                  </a:lnTo>
                  <a:lnTo>
                    <a:pt x="25252" y="3259"/>
                  </a:lnTo>
                  <a:lnTo>
                    <a:pt x="25049" y="2648"/>
                  </a:lnTo>
                  <a:lnTo>
                    <a:pt x="24709" y="2105"/>
                  </a:lnTo>
                  <a:lnTo>
                    <a:pt x="24370" y="1629"/>
                  </a:lnTo>
                  <a:lnTo>
                    <a:pt x="23895" y="1222"/>
                  </a:lnTo>
                  <a:lnTo>
                    <a:pt x="23352" y="951"/>
                  </a:lnTo>
                  <a:lnTo>
                    <a:pt x="22741" y="747"/>
                  </a:lnTo>
                  <a:lnTo>
                    <a:pt x="22062" y="679"/>
                  </a:lnTo>
                  <a:close/>
                  <a:moveTo>
                    <a:pt x="22062" y="543"/>
                  </a:moveTo>
                  <a:lnTo>
                    <a:pt x="22741" y="611"/>
                  </a:lnTo>
                  <a:lnTo>
                    <a:pt x="23419" y="815"/>
                  </a:lnTo>
                  <a:lnTo>
                    <a:pt x="23963" y="1086"/>
                  </a:lnTo>
                  <a:lnTo>
                    <a:pt x="24438" y="1494"/>
                  </a:lnTo>
                  <a:lnTo>
                    <a:pt x="24845" y="2037"/>
                  </a:lnTo>
                  <a:lnTo>
                    <a:pt x="25184" y="2580"/>
                  </a:lnTo>
                  <a:lnTo>
                    <a:pt x="25388" y="3191"/>
                  </a:lnTo>
                  <a:lnTo>
                    <a:pt x="25456" y="3870"/>
                  </a:lnTo>
                  <a:lnTo>
                    <a:pt x="25456" y="50776"/>
                  </a:lnTo>
                  <a:lnTo>
                    <a:pt x="25388" y="51454"/>
                  </a:lnTo>
                  <a:lnTo>
                    <a:pt x="25184" y="52065"/>
                  </a:lnTo>
                  <a:lnTo>
                    <a:pt x="24845" y="52676"/>
                  </a:lnTo>
                  <a:lnTo>
                    <a:pt x="24438" y="53151"/>
                  </a:lnTo>
                  <a:lnTo>
                    <a:pt x="23963" y="53559"/>
                  </a:lnTo>
                  <a:lnTo>
                    <a:pt x="23419" y="53898"/>
                  </a:lnTo>
                  <a:lnTo>
                    <a:pt x="22741" y="54102"/>
                  </a:lnTo>
                  <a:lnTo>
                    <a:pt x="22062" y="54170"/>
                  </a:lnTo>
                  <a:lnTo>
                    <a:pt x="3938" y="54170"/>
                  </a:lnTo>
                  <a:lnTo>
                    <a:pt x="3259" y="54102"/>
                  </a:lnTo>
                  <a:lnTo>
                    <a:pt x="2580" y="53898"/>
                  </a:lnTo>
                  <a:lnTo>
                    <a:pt x="2037" y="53559"/>
                  </a:lnTo>
                  <a:lnTo>
                    <a:pt x="1562" y="53151"/>
                  </a:lnTo>
                  <a:lnTo>
                    <a:pt x="1154" y="52676"/>
                  </a:lnTo>
                  <a:lnTo>
                    <a:pt x="815" y="52065"/>
                  </a:lnTo>
                  <a:lnTo>
                    <a:pt x="611" y="51454"/>
                  </a:lnTo>
                  <a:lnTo>
                    <a:pt x="543" y="50776"/>
                  </a:lnTo>
                  <a:lnTo>
                    <a:pt x="543" y="3870"/>
                  </a:lnTo>
                  <a:lnTo>
                    <a:pt x="611" y="3191"/>
                  </a:lnTo>
                  <a:lnTo>
                    <a:pt x="815" y="2580"/>
                  </a:lnTo>
                  <a:lnTo>
                    <a:pt x="1154" y="2037"/>
                  </a:lnTo>
                  <a:lnTo>
                    <a:pt x="1562" y="1494"/>
                  </a:lnTo>
                  <a:lnTo>
                    <a:pt x="2037" y="1086"/>
                  </a:lnTo>
                  <a:lnTo>
                    <a:pt x="2580" y="815"/>
                  </a:lnTo>
                  <a:lnTo>
                    <a:pt x="3259" y="611"/>
                  </a:lnTo>
                  <a:lnTo>
                    <a:pt x="3938" y="543"/>
                  </a:lnTo>
                  <a:close/>
                  <a:moveTo>
                    <a:pt x="3938" y="0"/>
                  </a:moveTo>
                  <a:lnTo>
                    <a:pt x="3123" y="68"/>
                  </a:lnTo>
                  <a:lnTo>
                    <a:pt x="2444" y="272"/>
                  </a:lnTo>
                  <a:lnTo>
                    <a:pt x="1765" y="611"/>
                  </a:lnTo>
                  <a:lnTo>
                    <a:pt x="1154" y="1154"/>
                  </a:lnTo>
                  <a:lnTo>
                    <a:pt x="679" y="1697"/>
                  </a:lnTo>
                  <a:lnTo>
                    <a:pt x="272" y="2376"/>
                  </a:lnTo>
                  <a:lnTo>
                    <a:pt x="68" y="3123"/>
                  </a:lnTo>
                  <a:lnTo>
                    <a:pt x="0" y="3870"/>
                  </a:lnTo>
                  <a:lnTo>
                    <a:pt x="0" y="50776"/>
                  </a:lnTo>
                  <a:lnTo>
                    <a:pt x="68" y="51522"/>
                  </a:lnTo>
                  <a:lnTo>
                    <a:pt x="272" y="52269"/>
                  </a:lnTo>
                  <a:lnTo>
                    <a:pt x="679" y="52948"/>
                  </a:lnTo>
                  <a:lnTo>
                    <a:pt x="1154" y="53559"/>
                  </a:lnTo>
                  <a:lnTo>
                    <a:pt x="1765" y="54034"/>
                  </a:lnTo>
                  <a:lnTo>
                    <a:pt x="2444" y="54373"/>
                  </a:lnTo>
                  <a:lnTo>
                    <a:pt x="3123" y="54645"/>
                  </a:lnTo>
                  <a:lnTo>
                    <a:pt x="3938" y="54713"/>
                  </a:lnTo>
                  <a:lnTo>
                    <a:pt x="22062" y="54713"/>
                  </a:lnTo>
                  <a:lnTo>
                    <a:pt x="22876" y="54645"/>
                  </a:lnTo>
                  <a:lnTo>
                    <a:pt x="23555" y="54373"/>
                  </a:lnTo>
                  <a:lnTo>
                    <a:pt x="24234" y="54034"/>
                  </a:lnTo>
                  <a:lnTo>
                    <a:pt x="24845" y="53559"/>
                  </a:lnTo>
                  <a:lnTo>
                    <a:pt x="25320" y="52948"/>
                  </a:lnTo>
                  <a:lnTo>
                    <a:pt x="25727" y="52269"/>
                  </a:lnTo>
                  <a:lnTo>
                    <a:pt x="25931" y="51522"/>
                  </a:lnTo>
                  <a:lnTo>
                    <a:pt x="25999" y="50776"/>
                  </a:lnTo>
                  <a:lnTo>
                    <a:pt x="25999" y="3870"/>
                  </a:lnTo>
                  <a:lnTo>
                    <a:pt x="25931" y="3123"/>
                  </a:lnTo>
                  <a:lnTo>
                    <a:pt x="25727" y="2376"/>
                  </a:lnTo>
                  <a:lnTo>
                    <a:pt x="25320" y="1697"/>
                  </a:lnTo>
                  <a:lnTo>
                    <a:pt x="24845" y="1154"/>
                  </a:lnTo>
                  <a:lnTo>
                    <a:pt x="24234" y="611"/>
                  </a:lnTo>
                  <a:lnTo>
                    <a:pt x="23555" y="272"/>
                  </a:lnTo>
                  <a:lnTo>
                    <a:pt x="22876" y="68"/>
                  </a:lnTo>
                  <a:lnTo>
                    <a:pt x="22062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82000"/>
              </a:schemeClr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100"/>
            </a:p>
          </p:txBody>
        </p:sp>
      </p:grpSp>
      <p:sp>
        <p:nvSpPr>
          <p:cNvPr id="7" name="Shape 304"/>
          <p:cNvSpPr/>
          <p:nvPr/>
        </p:nvSpPr>
        <p:spPr>
          <a:xfrm>
            <a:off x="3635896" y="1052736"/>
            <a:ext cx="2626107" cy="4960620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2000"/>
            </a:schemeClr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defTabSz="914153"/>
            <a:endParaRPr sz="1100">
              <a:solidFill>
                <a:srgbClr val="000000"/>
              </a:solidFill>
            </a:endParaRPr>
          </a:p>
        </p:txBody>
      </p:sp>
      <p:sp>
        <p:nvSpPr>
          <p:cNvPr id="8" name="直線圖說文字 1 7"/>
          <p:cNvSpPr/>
          <p:nvPr/>
        </p:nvSpPr>
        <p:spPr>
          <a:xfrm>
            <a:off x="6804248" y="1994592"/>
            <a:ext cx="1872208" cy="1368152"/>
          </a:xfrm>
          <a:prstGeom prst="borderCallout1">
            <a:avLst>
              <a:gd name="adj1" fmla="val 54424"/>
              <a:gd name="adj2" fmla="val -7186"/>
              <a:gd name="adj3" fmla="val 31210"/>
              <a:gd name="adj4" fmla="val -5802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西藥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algn="ctr"/>
            <a:r>
              <a:rPr lang="zh-TW" altLang="en-US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禁用物質名</a:t>
            </a:r>
            <a:endParaRPr lang="en-US" altLang="zh-TW" sz="24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588224" y="5373216"/>
            <a:ext cx="2108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Papyrus" panose="03070502060502030205" pitchFamily="66" charset="0"/>
                <a:ea typeface="新細明體" panose="02020500000000000000" pitchFamily="18" charset="-120"/>
              </a:rPr>
              <a:t>2017/05  release</a:t>
            </a:r>
            <a:br>
              <a:rPr lang="en-US" altLang="zh-TW" sz="2000" b="1" dirty="0" smtClean="0">
                <a:latin typeface="Papyrus" panose="03070502060502030205" pitchFamily="66" charset="0"/>
                <a:ea typeface="新細明體" panose="02020500000000000000" pitchFamily="18" charset="-120"/>
              </a:rPr>
            </a:br>
            <a:r>
              <a:rPr lang="en-US" altLang="zh-TW" sz="2000" b="1" dirty="0" smtClean="0">
                <a:latin typeface="Papyrus" panose="03070502060502030205" pitchFamily="66" charset="0"/>
                <a:ea typeface="新細明體" panose="02020500000000000000" pitchFamily="18" charset="-120"/>
              </a:rPr>
              <a:t>2018/06</a:t>
            </a:r>
            <a:r>
              <a:rPr lang="zh-TW" altLang="en-US" sz="2000" b="1" dirty="0" smtClean="0">
                <a:latin typeface="Papyrus" panose="03070502060502030205" pitchFamily="66" charset="0"/>
                <a:ea typeface="新細明體" panose="02020500000000000000" pitchFamily="18" charset="-120"/>
              </a:rPr>
              <a:t>  </a:t>
            </a:r>
            <a:r>
              <a:rPr lang="en-US" altLang="zh-TW" sz="2000" b="1" dirty="0" smtClean="0">
                <a:latin typeface="Papyrus" panose="03070502060502030205" pitchFamily="66" charset="0"/>
                <a:ea typeface="新細明體" panose="02020500000000000000" pitchFamily="18" charset="-120"/>
              </a:rPr>
              <a:t>update</a:t>
            </a:r>
            <a:endParaRPr lang="zh-TW" altLang="en-US" sz="2000" b="1" dirty="0">
              <a:latin typeface="Papyrus" panose="03070502060502030205" pitchFamily="66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96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367808"/>
            <a:ext cx="2490192" cy="249019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/>
              <a:t>沒有絕對安全的</a:t>
            </a:r>
            <a:r>
              <a:rPr lang="zh-TW" altLang="en-US" sz="3600" b="1" dirty="0" smtClean="0"/>
              <a:t>產品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59"/>
          </a:xfrm>
        </p:spPr>
        <p:txBody>
          <a:bodyPr/>
          <a:lstStyle/>
          <a:p>
            <a:r>
              <a:rPr lang="zh-TW" altLang="en-US" sz="2800" dirty="0" smtClean="0">
                <a:solidFill>
                  <a:schemeClr val="tx1"/>
                </a:solidFill>
              </a:rPr>
              <a:t>沒有</a:t>
            </a:r>
            <a:r>
              <a:rPr lang="zh-TW" altLang="en-US" sz="2800" dirty="0">
                <a:solidFill>
                  <a:schemeClr val="tx1"/>
                </a:solidFill>
              </a:rPr>
              <a:t>任何膳食補充劑的製造廠商能夠聲明其產品是</a:t>
            </a:r>
            <a:r>
              <a:rPr lang="zh-TW" altLang="en-US" sz="2800" b="1" dirty="0">
                <a:solidFill>
                  <a:schemeClr val="tx1"/>
                </a:solidFill>
              </a:rPr>
              <a:t>完全</a:t>
            </a:r>
            <a:r>
              <a:rPr lang="en-US" altLang="zh-TW" sz="2800" b="1" dirty="0">
                <a:solidFill>
                  <a:schemeClr val="tx1"/>
                </a:solidFill>
              </a:rPr>
              <a:t>〝</a:t>
            </a:r>
            <a:r>
              <a:rPr lang="zh-TW" altLang="en-US" sz="2800" b="1" dirty="0">
                <a:solidFill>
                  <a:schemeClr val="tx1"/>
                </a:solidFill>
              </a:rPr>
              <a:t>不含禁用物質</a:t>
            </a:r>
            <a:r>
              <a:rPr lang="en-US" altLang="zh-TW" sz="2800" b="1" dirty="0">
                <a:solidFill>
                  <a:schemeClr val="tx1"/>
                </a:solidFill>
              </a:rPr>
              <a:t>〞</a:t>
            </a:r>
            <a:r>
              <a:rPr lang="zh-TW" altLang="en-US" sz="2800" dirty="0">
                <a:solidFill>
                  <a:schemeClr val="tx1"/>
                </a:solidFill>
              </a:rPr>
              <a:t>，因為不可能分析所有被禁止的物質</a:t>
            </a:r>
            <a:r>
              <a:rPr lang="zh-TW" altLang="en-US" sz="2800" dirty="0" smtClean="0">
                <a:solidFill>
                  <a:schemeClr val="tx1"/>
                </a:solidFill>
              </a:rPr>
              <a:t>，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</a:rPr>
              <a:t>選擇</a:t>
            </a:r>
            <a:r>
              <a:rPr lang="zh-TW" altLang="en-US" sz="2800" dirty="0">
                <a:solidFill>
                  <a:schemeClr val="tx1"/>
                </a:solidFill>
              </a:rPr>
              <a:t>經過檢驗的產品能夠讓您誤食運動禁藥的風險降到最低。</a:t>
            </a:r>
          </a:p>
          <a:p>
            <a:r>
              <a:rPr lang="zh-TW" altLang="en-US" sz="2800" dirty="0">
                <a:solidFill>
                  <a:schemeClr val="tx1"/>
                </a:solidFill>
              </a:rPr>
              <a:t>運動員應該在使用膳食補充劑之前諮詢運動</a:t>
            </a:r>
            <a:r>
              <a:rPr lang="zh-TW" altLang="en-US" sz="2800" dirty="0" smtClean="0">
                <a:solidFill>
                  <a:schemeClr val="tx1"/>
                </a:solidFill>
              </a:rPr>
              <a:t>營養師</a:t>
            </a:r>
            <a:r>
              <a:rPr lang="en-US" altLang="zh-TW" sz="2800" dirty="0" smtClean="0">
                <a:solidFill>
                  <a:schemeClr val="tx1"/>
                </a:solidFill>
              </a:rPr>
              <a:t>!!</a:t>
            </a:r>
            <a:endParaRPr lang="zh-TW" altLang="en-US" sz="2800" dirty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963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122236"/>
            <a:ext cx="8229600" cy="1143000"/>
          </a:xfrm>
        </p:spPr>
        <p:txBody>
          <a:bodyPr/>
          <a:lstStyle/>
          <a:p>
            <a:pPr lvl="0"/>
            <a:r>
              <a:rPr lang="zh-TW" altLang="en-US" sz="3200" b="1" dirty="0"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增補劑</a:t>
            </a:r>
            <a:r>
              <a:rPr lang="en-US" altLang="zh-TW" sz="3200" b="1" dirty="0"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/</a:t>
            </a:r>
            <a:r>
              <a:rPr lang="zh-TW" altLang="en-US" sz="3200" b="1" dirty="0"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增強劑 </a:t>
            </a:r>
            <a:r>
              <a:rPr lang="en-US" altLang="zh-TW" sz="3200" b="1" dirty="0"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(ergogenic aids)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179515" y="1340773"/>
            <a:ext cx="8640961" cy="3456379"/>
          </a:xfrm>
        </p:spPr>
        <p:txBody>
          <a:bodyPr/>
          <a:lstStyle/>
          <a:p>
            <a:pPr lvl="0"/>
            <a:r>
              <a:rPr lang="zh-TW" altLang="en-US" sz="2800" b="1" dirty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增補</a:t>
            </a:r>
            <a:r>
              <a:rPr lang="zh-TW" altLang="en-US" sz="2800" b="1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劑</a:t>
            </a:r>
            <a:r>
              <a:rPr lang="en-US" altLang="zh-TW" sz="2800" b="1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/</a:t>
            </a:r>
            <a:r>
              <a:rPr lang="zh-TW" altLang="en-US" sz="2800" b="1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增強劑 </a:t>
            </a:r>
            <a:r>
              <a:rPr lang="en-US" altLang="zh-TW" sz="2800" b="1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(ergogenic aids)</a:t>
            </a:r>
          </a:p>
          <a:p>
            <a:pPr marL="457200" lvl="1" indent="0">
              <a:buNone/>
            </a:pPr>
            <a:r>
              <a:rPr lang="zh-TW" altLang="en-US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藉由外在的方法影響，以增進運動表現的方法</a:t>
            </a:r>
            <a:endParaRPr lang="en-US" altLang="zh-TW" dirty="0" smtClean="0">
              <a:solidFill>
                <a:srgbClr val="000000"/>
              </a:solidFill>
              <a:latin typeface="Times New Roman"/>
              <a:ea typeface="DFKai-SB"/>
              <a:cs typeface="Times New Roman" panose="02020603050405020304" pitchFamily="18" charset="0"/>
              <a:sym typeface="Times New Roman"/>
            </a:endParaRPr>
          </a:p>
          <a:p>
            <a:pPr lvl="1">
              <a:spcBef>
                <a:spcPts val="1200"/>
              </a:spcBef>
            </a:pPr>
            <a:r>
              <a:rPr lang="zh-TW" altLang="en-US" sz="2400" dirty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機械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性</a:t>
            </a:r>
            <a:r>
              <a:rPr lang="zh-TW" altLang="en-US" sz="2400" dirty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如鼻貼劑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..)</a:t>
            </a:r>
          </a:p>
          <a:p>
            <a:pPr lvl="1"/>
            <a:r>
              <a:rPr lang="zh-TW" altLang="en-US" sz="2400" dirty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生理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性 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如違規輸血、低氧艙、</a:t>
            </a:r>
            <a:r>
              <a:rPr lang="zh-TW" altLang="en-US" sz="2400" dirty="0" smtClean="0"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冷凍艙</a:t>
            </a:r>
            <a:r>
              <a:rPr lang="en-US" altLang="zh-TW" sz="2400" dirty="0" smtClean="0"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..)</a:t>
            </a:r>
          </a:p>
          <a:p>
            <a:pPr lvl="1"/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心理性 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如放鬆、冥想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..)</a:t>
            </a:r>
          </a:p>
          <a:p>
            <a:pPr lvl="1"/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藥理性  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如同化性類固醇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…)</a:t>
            </a:r>
          </a:p>
          <a:p>
            <a:pPr lvl="1"/>
            <a:r>
              <a:rPr lang="zh-TW" altLang="en-US" sz="2400" dirty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營養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性 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如肝醣超載、運動營養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/>
                <a:ea typeface="DFKai-SB"/>
                <a:cs typeface="Times New Roman" panose="02020603050405020304" pitchFamily="18" charset="0"/>
                <a:sym typeface="Times New Roman"/>
              </a:rPr>
              <a:t>..)</a:t>
            </a:r>
          </a:p>
          <a:p>
            <a:pPr marL="1314450" lvl="3" indent="0">
              <a:buNone/>
            </a:pPr>
            <a:endParaRPr lang="en-US" sz="1600" dirty="0" smtClean="0">
              <a:latin typeface="Times New Roman"/>
              <a:ea typeface="DFKai-SB"/>
              <a:cs typeface="Times New Roman" pitchFamily="18"/>
              <a:sym typeface="Times New Roman"/>
            </a:endParaRPr>
          </a:p>
          <a:p>
            <a:pPr lvl="0"/>
            <a:endParaRPr lang="en-US" sz="2400" dirty="0">
              <a:solidFill>
                <a:srgbClr val="000000"/>
              </a:solidFill>
              <a:latin typeface="Times New Roman"/>
              <a:ea typeface="DFKai-SB"/>
              <a:cs typeface="Times New Roman" pitchFamily="18"/>
              <a:sym typeface="Times New Roman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107504" y="3717032"/>
            <a:ext cx="57606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259904" y="2852936"/>
            <a:ext cx="352000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/>
              <a:ea typeface="DFKai-SB"/>
              <a:sym typeface="Times New Roman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4188040"/>
            <a:ext cx="2008872" cy="26673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755" y="5984399"/>
            <a:ext cx="516810" cy="5168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931" y="5923963"/>
            <a:ext cx="588819" cy="5888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橢圓 10"/>
          <p:cNvSpPr/>
          <p:nvPr/>
        </p:nvSpPr>
        <p:spPr>
          <a:xfrm>
            <a:off x="107504" y="4293096"/>
            <a:ext cx="5760640" cy="57606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/>
              <a:ea typeface="DFKai-SB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167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運動</a:t>
            </a:r>
            <a:r>
              <a:rPr lang="zh-TW" altLang="zh-TW" sz="36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增補</a:t>
            </a:r>
            <a:r>
              <a:rPr lang="zh-TW" altLang="zh-TW" sz="36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劑</a:t>
            </a:r>
            <a:r>
              <a:rPr lang="en-US" altLang="zh-TW" sz="36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 &amp; </a:t>
            </a:r>
            <a:r>
              <a:rPr lang="zh-TW" altLang="en-US" sz="3600" b="1" dirty="0" smtClean="0">
                <a:latin typeface="Times New Roman"/>
                <a:ea typeface="DFKai-SB"/>
                <a:cs typeface="Times New Roman" pitchFamily="18"/>
                <a:sym typeface="Times New Roman"/>
              </a:rPr>
              <a:t>運動禁藥</a:t>
            </a:r>
            <a:endParaRPr lang="zh-TW" altLang="en-US" sz="3600" dirty="0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579296" cy="3340968"/>
          </a:xfrm>
        </p:spPr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運動</a:t>
            </a:r>
            <a:r>
              <a:rPr lang="zh-TW" altLang="en-US" b="1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禁藥 </a:t>
            </a:r>
            <a:r>
              <a:rPr lang="en-US" altLang="zh-TW" b="1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(doping)</a:t>
            </a:r>
          </a:p>
          <a:p>
            <a:pPr marL="355600" indent="0">
              <a:buNone/>
            </a:pPr>
            <a:r>
              <a:rPr lang="zh-TW" altLang="en-US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運動員</a:t>
            </a:r>
            <a:r>
              <a:rPr lang="zh-TW" altLang="en-US" sz="2800" dirty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使用有害於健康及</a:t>
            </a:r>
            <a:r>
              <a:rPr lang="en-US" altLang="zh-TW" sz="2800" dirty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/</a:t>
            </a:r>
            <a:r>
              <a:rPr lang="zh-TW" altLang="en-US" sz="2800" dirty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或增進運動表現的藥物或方法，以及企圖影響檢測結果的</a:t>
            </a:r>
            <a:r>
              <a:rPr lang="zh-TW" altLang="en-US" sz="2800" dirty="0" smtClean="0">
                <a:solidFill>
                  <a:schemeClr val="tx1"/>
                </a:solidFill>
                <a:latin typeface="Times New Roman"/>
                <a:ea typeface="DFKai-SB"/>
                <a:sym typeface="Times New Roman"/>
              </a:rPr>
              <a:t>方法</a:t>
            </a:r>
          </a:p>
          <a:p>
            <a:pPr lvl="1">
              <a:spcBef>
                <a:spcPts val="1200"/>
              </a:spcBef>
            </a:pPr>
            <a:r>
              <a:rPr lang="zh-TW" altLang="en-US" dirty="0" smtClean="0">
                <a:latin typeface="Times New Roman"/>
                <a:ea typeface="DFKai-SB"/>
                <a:sym typeface="Times New Roman"/>
              </a:rPr>
              <a:t>提升運動表現的功效或潛能</a:t>
            </a:r>
          </a:p>
          <a:p>
            <a:pPr lvl="1"/>
            <a:r>
              <a:rPr lang="zh-TW" altLang="en-US" dirty="0" smtClean="0">
                <a:latin typeface="Times New Roman"/>
                <a:ea typeface="DFKai-SB"/>
                <a:sym typeface="Times New Roman"/>
              </a:rPr>
              <a:t>對</a:t>
            </a:r>
            <a:r>
              <a:rPr lang="zh-TW" altLang="en-US" dirty="0">
                <a:latin typeface="Times New Roman"/>
                <a:ea typeface="DFKai-SB"/>
                <a:sym typeface="Times New Roman"/>
              </a:rPr>
              <a:t>運動員有實際或潛在的危險</a:t>
            </a:r>
          </a:p>
          <a:p>
            <a:pPr lvl="1"/>
            <a:r>
              <a:rPr lang="zh-TW" altLang="en-US" dirty="0">
                <a:latin typeface="Times New Roman"/>
                <a:ea typeface="DFKai-SB"/>
                <a:sym typeface="Times New Roman"/>
              </a:rPr>
              <a:t>違反運動精神</a:t>
            </a:r>
          </a:p>
          <a:p>
            <a:endParaRPr lang="zh-TW" altLang="en-US" dirty="0">
              <a:latin typeface="Times New Roman"/>
              <a:ea typeface="DFKai-SB"/>
              <a:sym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9120"/>
            <a:ext cx="3528392" cy="18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35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94"/>
          <p:cNvSpPr/>
          <p:nvPr/>
        </p:nvSpPr>
        <p:spPr>
          <a:xfrm>
            <a:off x="251521" y="2155215"/>
            <a:ext cx="6048672" cy="3721741"/>
          </a:xfrm>
          <a:prstGeom prst="ellipse">
            <a:avLst/>
          </a:prstGeom>
          <a:solidFill>
            <a:srgbClr val="FFC000">
              <a:lumMod val="20000"/>
              <a:lumOff val="80000"/>
              <a:alpha val="49620"/>
            </a:srgbClr>
          </a:solidFill>
          <a:ln w="19050" cap="flat" cmpd="sng">
            <a:solidFill>
              <a:srgbClr val="1C4587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rgbClr val="3D4965"/>
              </a:solidFill>
              <a:effectLst/>
              <a:uLnTx/>
              <a:uFillTx/>
              <a:latin typeface="Times New Roman"/>
              <a:ea typeface="DFKai-SB"/>
              <a:cs typeface="Dosis"/>
              <a:sym typeface="Times New Roman"/>
            </a:endParaRPr>
          </a:p>
        </p:txBody>
      </p:sp>
      <p:sp>
        <p:nvSpPr>
          <p:cNvPr id="6" name="Shape 593"/>
          <p:cNvSpPr/>
          <p:nvPr/>
        </p:nvSpPr>
        <p:spPr>
          <a:xfrm>
            <a:off x="2880032" y="2564904"/>
            <a:ext cx="1980000" cy="1980000"/>
          </a:xfrm>
          <a:prstGeom prst="ellipse">
            <a:avLst/>
          </a:prstGeom>
          <a:solidFill>
            <a:srgbClr val="FFC000">
              <a:lumMod val="60000"/>
              <a:lumOff val="40000"/>
            </a:srgbClr>
          </a:solidFill>
          <a:ln w="28575" cmpd="sng">
            <a:solidFill>
              <a:srgbClr val="FFFF00"/>
            </a:solidFill>
            <a:prstDash val="dash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DFKai-SB"/>
                <a:cs typeface="Dosis"/>
                <a:sym typeface="Times New Roman"/>
              </a:rPr>
              <a:t>運動增補劑</a:t>
            </a:r>
            <a:endParaRPr kumimoji="0" lang="en" sz="2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DFKai-SB"/>
              <a:cs typeface="Dosis"/>
              <a:sym typeface="Times New Roman"/>
            </a:endParaRPr>
          </a:p>
        </p:txBody>
      </p:sp>
      <p:sp>
        <p:nvSpPr>
          <p:cNvPr id="7" name="Shape 595"/>
          <p:cNvSpPr/>
          <p:nvPr/>
        </p:nvSpPr>
        <p:spPr>
          <a:xfrm>
            <a:off x="3995936" y="3789040"/>
            <a:ext cx="1440000" cy="1440000"/>
          </a:xfrm>
          <a:prstGeom prst="ellipse">
            <a:avLst/>
          </a:prstGeom>
          <a:solidFill>
            <a:schemeClr val="accent3">
              <a:lumMod val="60000"/>
              <a:lumOff val="40000"/>
              <a:alpha val="49620"/>
            </a:schemeClr>
          </a:solidFill>
          <a:ln w="19050" cap="flat" cmpd="sng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kern="0" dirty="0">
                <a:latin typeface="Times New Roman"/>
                <a:ea typeface="DFKai-SB"/>
                <a:cs typeface="Dosis"/>
                <a:sym typeface="Times New Roman"/>
              </a:rPr>
              <a:t>保健食品</a:t>
            </a:r>
            <a:endParaRPr kumimoji="0" lang="en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DFKai-SB"/>
              <a:cs typeface="Dosis"/>
              <a:sym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2362" y="3901514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solidFill>
                  <a:prstClr val="black"/>
                </a:solidFill>
                <a:latin typeface="Times New Roman"/>
                <a:ea typeface="DFKai-SB"/>
                <a:cs typeface="Dosis"/>
                <a:sym typeface="Times New Roman"/>
              </a:rPr>
              <a:t>膳食補充劑</a:t>
            </a:r>
            <a:endParaRPr lang="en" altLang="zh-TW" sz="2400" dirty="0">
              <a:solidFill>
                <a:prstClr val="black"/>
              </a:solidFill>
              <a:latin typeface="Times New Roman"/>
              <a:ea typeface="DFKai-SB"/>
              <a:cs typeface="Dosis"/>
              <a:sym typeface="Times New Roman"/>
            </a:endParaRPr>
          </a:p>
        </p:txBody>
      </p:sp>
      <p:cxnSp>
        <p:nvCxnSpPr>
          <p:cNvPr id="11" name="Shape 645"/>
          <p:cNvCxnSpPr/>
          <p:nvPr/>
        </p:nvCxnSpPr>
        <p:spPr>
          <a:xfrm flipH="1">
            <a:off x="4860032" y="2564904"/>
            <a:ext cx="1872208" cy="864096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dot"/>
            <a:round/>
            <a:headEnd type="oval" w="lg" len="lg"/>
            <a:tailEnd type="diamond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矩形 12"/>
          <p:cNvSpPr/>
          <p:nvPr/>
        </p:nvSpPr>
        <p:spPr>
          <a:xfrm>
            <a:off x="6588224" y="3903547"/>
            <a:ext cx="22322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zh-TW" altLang="en-US" sz="2000" dirty="0" smtClean="0">
                <a:solidFill>
                  <a:srgbClr val="3D4965"/>
                </a:solidFill>
                <a:latin typeface="Times New Roman"/>
                <a:ea typeface="DFKai-SB"/>
                <a:cs typeface="Dosis"/>
                <a:sym typeface="Times New Roman"/>
              </a:rPr>
              <a:t>增進民眾健康、減少疾病危害風險，且具有實質科學證據之功效，非屬治療、矯正人類疾病之醫療效能，並經中央主管機關公 告者。</a:t>
            </a:r>
            <a:endParaRPr lang="zh-TW" altLang="en-US" sz="2000" dirty="0">
              <a:solidFill>
                <a:srgbClr val="3D4965"/>
              </a:solidFill>
              <a:latin typeface="Times New Roman"/>
              <a:ea typeface="DFKai-SB"/>
              <a:cs typeface="Dosis"/>
              <a:sym typeface="Times New Roman"/>
            </a:endParaRPr>
          </a:p>
        </p:txBody>
      </p:sp>
      <p:cxnSp>
        <p:nvCxnSpPr>
          <p:cNvPr id="16" name="Shape 645"/>
          <p:cNvCxnSpPr/>
          <p:nvPr/>
        </p:nvCxnSpPr>
        <p:spPr>
          <a:xfrm flipH="1" flipV="1">
            <a:off x="5508104" y="4779129"/>
            <a:ext cx="1050280" cy="401691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dot"/>
            <a:round/>
            <a:headEnd type="oval" w="lg" len="lg"/>
            <a:tailEnd type="diamond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0" name="矩形 39"/>
          <p:cNvSpPr/>
          <p:nvPr/>
        </p:nvSpPr>
        <p:spPr>
          <a:xfrm>
            <a:off x="6804248" y="2348880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800"/>
              </a:spcBef>
            </a:pPr>
            <a:r>
              <a:rPr lang="zh-TW" altLang="en-US" sz="2000" dirty="0" smtClean="0">
                <a:solidFill>
                  <a:srgbClr val="3D4965"/>
                </a:solidFill>
                <a:latin typeface="Times New Roman"/>
                <a:ea typeface="DFKai-SB"/>
                <a:cs typeface="Dosis"/>
                <a:sym typeface="Times New Roman"/>
              </a:rPr>
              <a:t>具有增進運動表現的物質</a:t>
            </a:r>
          </a:p>
        </p:txBody>
      </p:sp>
      <p:sp>
        <p:nvSpPr>
          <p:cNvPr id="41" name="Shape 595"/>
          <p:cNvSpPr/>
          <p:nvPr/>
        </p:nvSpPr>
        <p:spPr>
          <a:xfrm>
            <a:off x="3635896" y="1448960"/>
            <a:ext cx="1620000" cy="1620000"/>
          </a:xfrm>
          <a:prstGeom prst="ellipse">
            <a:avLst/>
          </a:prstGeom>
          <a:solidFill>
            <a:schemeClr val="accent2">
              <a:lumMod val="40000"/>
              <a:lumOff val="60000"/>
              <a:alpha val="49620"/>
            </a:schemeClr>
          </a:solidFill>
          <a:ln w="19050" cap="flat" cmpd="sng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kern="0" noProof="0" dirty="0">
                <a:latin typeface="Times New Roman"/>
                <a:ea typeface="DFKai-SB"/>
                <a:cs typeface="Dosis"/>
                <a:sym typeface="Times New Roman"/>
              </a:rPr>
              <a:t>運動禁藥</a:t>
            </a:r>
            <a:endParaRPr kumimoji="0" lang="en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DFKai-SB"/>
              <a:cs typeface="Dosis"/>
              <a:sym typeface="Times New Roman"/>
            </a:endParaRPr>
          </a:p>
        </p:txBody>
      </p:sp>
      <p:cxnSp>
        <p:nvCxnSpPr>
          <p:cNvPr id="42" name="Shape 645"/>
          <p:cNvCxnSpPr>
            <a:endCxn id="41" idx="6"/>
          </p:cNvCxnSpPr>
          <p:nvPr/>
        </p:nvCxnSpPr>
        <p:spPr>
          <a:xfrm flipH="1">
            <a:off x="5255896" y="1764950"/>
            <a:ext cx="828432" cy="49401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dot"/>
            <a:round/>
            <a:headEnd type="oval" w="lg" len="lg"/>
            <a:tailEnd type="diamond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3" name="矩形 42"/>
          <p:cNvSpPr/>
          <p:nvPr/>
        </p:nvSpPr>
        <p:spPr>
          <a:xfrm>
            <a:off x="6228496" y="1339969"/>
            <a:ext cx="280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800"/>
              </a:spcBef>
            </a:pPr>
            <a:r>
              <a:rPr lang="zh-TW" altLang="en-US" sz="2000" dirty="0" smtClean="0">
                <a:solidFill>
                  <a:srgbClr val="3D4965"/>
                </a:solidFill>
                <a:latin typeface="Times New Roman"/>
                <a:ea typeface="DFKai-SB"/>
                <a:cs typeface="Dosis"/>
                <a:sym typeface="Times New Roman"/>
              </a:rPr>
              <a:t>有害於健康及</a:t>
            </a:r>
            <a:r>
              <a:rPr lang="en-US" altLang="zh-TW" sz="2000" dirty="0" smtClean="0">
                <a:solidFill>
                  <a:srgbClr val="3D4965"/>
                </a:solidFill>
                <a:latin typeface="Times New Roman"/>
                <a:ea typeface="DFKai-SB"/>
                <a:cs typeface="Dosis"/>
                <a:sym typeface="Times New Roman"/>
              </a:rPr>
              <a:t>/</a:t>
            </a:r>
            <a:r>
              <a:rPr lang="zh-TW" altLang="en-US" sz="2000" dirty="0" smtClean="0">
                <a:solidFill>
                  <a:srgbClr val="3D4965"/>
                </a:solidFill>
                <a:latin typeface="Times New Roman"/>
                <a:ea typeface="DFKai-SB"/>
                <a:cs typeface="Dosis"/>
                <a:sym typeface="Times New Roman"/>
              </a:rPr>
              <a:t>或增進運動表現的藥物或方法</a:t>
            </a:r>
            <a:endParaRPr lang="zh-TW" altLang="en-US" sz="2000" dirty="0">
              <a:solidFill>
                <a:srgbClr val="3D4965"/>
              </a:solidFill>
              <a:latin typeface="Times New Roman"/>
              <a:ea typeface="DFKai-SB"/>
              <a:cs typeface="Dosis"/>
              <a:sym typeface="Times New Roman"/>
            </a:endParaRPr>
          </a:p>
        </p:txBody>
      </p:sp>
      <p:sp>
        <p:nvSpPr>
          <p:cNvPr id="50" name="標題 1"/>
          <p:cNvSpPr txBox="1"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lvl="0"/>
            <a:r>
              <a:rPr lang="en-US" sz="3600" b="1" dirty="0">
                <a:latin typeface="Times New Roman"/>
                <a:ea typeface="DFKai-SB"/>
                <a:sym typeface="Times New Roman"/>
              </a:rPr>
              <a:t>Supplements </a:t>
            </a:r>
            <a:r>
              <a:rPr lang="en-US" sz="3600" b="1" dirty="0" smtClean="0">
                <a:latin typeface="Times New Roman"/>
                <a:ea typeface="DFKai-SB"/>
                <a:sym typeface="Times New Roman"/>
              </a:rPr>
              <a:t>(</a:t>
            </a:r>
            <a:r>
              <a:rPr lang="zh-TW" altLang="en-US" sz="3600" b="1" dirty="0">
                <a:latin typeface="Times New Roman"/>
                <a:ea typeface="DFKai-SB"/>
                <a:sym typeface="Times New Roman"/>
              </a:rPr>
              <a:t>補充</a:t>
            </a:r>
            <a:r>
              <a:rPr lang="zh-TW" sz="3600" b="1" dirty="0" smtClean="0">
                <a:latin typeface="Times New Roman"/>
                <a:ea typeface="DFKai-SB"/>
                <a:sym typeface="Times New Roman"/>
              </a:rPr>
              <a:t>劑</a:t>
            </a:r>
            <a:r>
              <a:rPr lang="en-US" sz="3600" b="1" dirty="0">
                <a:latin typeface="Times New Roman"/>
                <a:ea typeface="DFKai-SB"/>
                <a:sym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367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 txBox="1">
            <a:spLocks/>
          </p:cNvSpPr>
          <p:nvPr/>
        </p:nvSpPr>
        <p:spPr>
          <a:xfrm>
            <a:off x="611560" y="1872895"/>
            <a:ext cx="3816000" cy="36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364" tIns="45682" rIns="91364" bIns="45682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altLang="zh-TW" sz="2200" b="1" dirty="0">
                <a:solidFill>
                  <a:srgbClr val="000000"/>
                </a:solidFill>
                <a:latin typeface="Lora" panose="020B0604020202020204" charset="0"/>
                <a:ea typeface="微軟正黑體" panose="020B0604030504040204" pitchFamily="34" charset="-120"/>
              </a:rPr>
              <a:t>S0.</a:t>
            </a:r>
            <a:r>
              <a:rPr lang="zh-TW" altLang="en-US" sz="2200" b="1" dirty="0">
                <a:solidFill>
                  <a:srgbClr val="000000"/>
                </a:solidFill>
                <a:latin typeface="Lora" panose="020B0604020202020204" charset="0"/>
                <a:ea typeface="微軟正黑體" panose="020B0604030504040204" pitchFamily="34" charset="-120"/>
              </a:rPr>
              <a:t> </a:t>
            </a:r>
            <a:r>
              <a:rPr lang="zh-TW" altLang="en-US" sz="2200" dirty="0">
                <a:solidFill>
                  <a:srgbClr val="000000"/>
                </a:solidFill>
                <a:latin typeface="Maiandra GD" panose="020E0502030308020204" pitchFamily="34" charset="0"/>
                <a:ea typeface="微軟正黑體" panose="020B0604030504040204" pitchFamily="34" charset="-120"/>
              </a:rPr>
              <a:t>未經核可之物質</a:t>
            </a:r>
          </a:p>
          <a:p>
            <a:r>
              <a:rPr lang="en-US" altLang="zh-TW" sz="2200" b="1" dirty="0">
                <a:solidFill>
                  <a:srgbClr val="000000"/>
                </a:solidFill>
                <a:latin typeface="Lora" panose="020B0604020202020204" charset="0"/>
                <a:ea typeface="微軟正黑體" panose="020B0604030504040204" pitchFamily="34" charset="-120"/>
              </a:rPr>
              <a:t>S1. </a:t>
            </a:r>
            <a:r>
              <a:rPr lang="zh-TW" altLang="en-US" sz="2200" dirty="0">
                <a:solidFill>
                  <a:srgbClr val="000000"/>
                </a:solidFill>
                <a:latin typeface="Maiandra GD" panose="020E0502030308020204" pitchFamily="34" charset="0"/>
                <a:ea typeface="微軟正黑體" panose="020B0604030504040204" pitchFamily="34" charset="-120"/>
              </a:rPr>
              <a:t>同化性物質</a:t>
            </a:r>
          </a:p>
          <a:p>
            <a:pPr marL="448845" indent="-448845"/>
            <a:r>
              <a:rPr lang="en-US" altLang="zh-TW" sz="2200" b="1" dirty="0">
                <a:solidFill>
                  <a:srgbClr val="000000"/>
                </a:solidFill>
                <a:latin typeface="Lora" panose="020B0604020202020204" charset="0"/>
                <a:ea typeface="微軟正黑體" panose="020B0604030504040204" pitchFamily="34" charset="-120"/>
              </a:rPr>
              <a:t>S2. </a:t>
            </a:r>
            <a:r>
              <a:rPr lang="zh-TW" altLang="en-US" sz="2200" dirty="0">
                <a:solidFill>
                  <a:srgbClr val="000000"/>
                </a:solidFill>
                <a:latin typeface="Maiandra GD" panose="020E0502030308020204" pitchFamily="34" charset="0"/>
                <a:ea typeface="微軟正黑體" panose="020B0604030504040204" pitchFamily="34" charset="-120"/>
              </a:rPr>
              <a:t>胜肽荷爾蒙、生長因子、 </a:t>
            </a:r>
            <a:endParaRPr lang="en-US" altLang="zh-TW" sz="2200" dirty="0">
              <a:solidFill>
                <a:srgbClr val="000000"/>
              </a:solidFill>
              <a:latin typeface="Maiandra GD" panose="020E0502030308020204" pitchFamily="34" charset="0"/>
              <a:ea typeface="微軟正黑體" panose="020B0604030504040204" pitchFamily="34" charset="-120"/>
            </a:endParaRPr>
          </a:p>
          <a:p>
            <a:pPr marL="448845" indent="-448845"/>
            <a:r>
              <a:rPr lang="zh-TW" altLang="en-US" sz="2200" dirty="0">
                <a:solidFill>
                  <a:srgbClr val="000000"/>
                </a:solidFill>
                <a:latin typeface="Maiandra GD" panose="020E0502030308020204" pitchFamily="34" charset="0"/>
                <a:ea typeface="微軟正黑體" panose="020B0604030504040204" pitchFamily="34" charset="-120"/>
              </a:rPr>
              <a:t>      相關物質及類似物</a:t>
            </a:r>
          </a:p>
          <a:p>
            <a:r>
              <a:rPr lang="en-US" altLang="zh-TW" sz="2200" b="1" dirty="0">
                <a:solidFill>
                  <a:srgbClr val="000000"/>
                </a:solidFill>
                <a:latin typeface="Lora" panose="020B0604020202020204" charset="0"/>
                <a:ea typeface="微軟正黑體" panose="020B0604030504040204" pitchFamily="34" charset="-120"/>
              </a:rPr>
              <a:t>S3. </a:t>
            </a:r>
            <a:r>
              <a:rPr lang="en-US" altLang="zh-TW" sz="2200" dirty="0">
                <a:solidFill>
                  <a:srgbClr val="000000"/>
                </a:solidFill>
                <a:latin typeface="Berlin Sans FB" panose="020E0602020502020306" pitchFamily="34" charset="0"/>
                <a:ea typeface="微軟正黑體" panose="020B0604030504040204" pitchFamily="34" charset="-120"/>
              </a:rPr>
              <a:t>ß2</a:t>
            </a:r>
            <a:r>
              <a:rPr lang="en-US" altLang="zh-TW" sz="2200" dirty="0">
                <a:solidFill>
                  <a:srgbClr val="000000"/>
                </a:solidFill>
                <a:latin typeface="Maiandra GD" panose="020E0502030308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2200" dirty="0">
                <a:solidFill>
                  <a:srgbClr val="000000"/>
                </a:solidFill>
                <a:latin typeface="Maiandra GD" panose="020E0502030308020204" pitchFamily="34" charset="0"/>
                <a:ea typeface="微軟正黑體" panose="020B0604030504040204" pitchFamily="34" charset="-120"/>
              </a:rPr>
              <a:t>致效劑</a:t>
            </a:r>
          </a:p>
          <a:p>
            <a:r>
              <a:rPr lang="en-US" altLang="zh-TW" sz="2200" b="1" dirty="0">
                <a:solidFill>
                  <a:srgbClr val="000000"/>
                </a:solidFill>
                <a:latin typeface="Lora" panose="020B0604020202020204" charset="0"/>
                <a:ea typeface="微軟正黑體" panose="020B0604030504040204" pitchFamily="34" charset="-120"/>
              </a:rPr>
              <a:t>S4. </a:t>
            </a:r>
            <a:r>
              <a:rPr lang="zh-TW" altLang="en-US" sz="2200" dirty="0">
                <a:solidFill>
                  <a:srgbClr val="000000"/>
                </a:solidFill>
                <a:latin typeface="Maiandra GD" panose="020E0502030308020204" pitchFamily="34" charset="0"/>
                <a:ea typeface="微軟正黑體" panose="020B0604030504040204" pitchFamily="34" charset="-120"/>
              </a:rPr>
              <a:t>荷爾蒙及代謝調節劑</a:t>
            </a:r>
          </a:p>
          <a:p>
            <a:r>
              <a:rPr lang="en-US" altLang="zh-TW" sz="2200" b="1" dirty="0">
                <a:solidFill>
                  <a:srgbClr val="000000"/>
                </a:solidFill>
                <a:latin typeface="Lora" panose="020B0604020202020204" charset="0"/>
                <a:ea typeface="微軟正黑體" panose="020B0604030504040204" pitchFamily="34" charset="-120"/>
              </a:rPr>
              <a:t>S5.</a:t>
            </a:r>
            <a:r>
              <a:rPr lang="zh-TW" altLang="en-US" sz="2200" b="1" dirty="0">
                <a:solidFill>
                  <a:srgbClr val="000000"/>
                </a:solidFill>
                <a:latin typeface="Lora" panose="020B0604020202020204" charset="0"/>
                <a:ea typeface="微軟正黑體" panose="020B0604030504040204" pitchFamily="34" charset="-120"/>
              </a:rPr>
              <a:t> </a:t>
            </a:r>
            <a:r>
              <a:rPr lang="zh-TW" altLang="en-US" sz="2200" dirty="0">
                <a:solidFill>
                  <a:srgbClr val="000000"/>
                </a:solidFill>
                <a:latin typeface="Maiandra GD" panose="020E0502030308020204" pitchFamily="34" charset="0"/>
                <a:ea typeface="微軟正黑體" panose="020B0604030504040204" pitchFamily="34" charset="-120"/>
              </a:rPr>
              <a:t>利尿劑及與其他遮蔽劑</a:t>
            </a:r>
          </a:p>
          <a:p>
            <a:endParaRPr lang="en-US" altLang="zh-TW" sz="800" dirty="0">
              <a:solidFill>
                <a:srgbClr val="000000"/>
              </a:solidFill>
              <a:latin typeface="Maiandra GD" panose="020E0502030308020204" pitchFamily="34" charset="0"/>
              <a:ea typeface="微軟正黑體" panose="020B0604030504040204" pitchFamily="34" charset="-120"/>
            </a:endParaRPr>
          </a:p>
          <a:p>
            <a:r>
              <a:rPr lang="en-US" altLang="zh-TW" sz="2200" b="1" dirty="0">
                <a:solidFill>
                  <a:srgbClr val="8B81D2">
                    <a:lumMod val="50000"/>
                  </a:srgbClr>
                </a:solidFill>
                <a:latin typeface="Lora" panose="020B0604020202020204" charset="0"/>
                <a:ea typeface="微軟正黑體" panose="020B0604030504040204" pitchFamily="34" charset="-120"/>
              </a:rPr>
              <a:t>M1. </a:t>
            </a:r>
            <a:r>
              <a:rPr lang="zh-TW" altLang="en-US" sz="2200" dirty="0">
                <a:solidFill>
                  <a:srgbClr val="8B81D2">
                    <a:lumMod val="50000"/>
                  </a:srgbClr>
                </a:solidFill>
                <a:latin typeface="Maiandra GD" panose="020E0502030308020204" pitchFamily="34" charset="0"/>
                <a:ea typeface="微軟正黑體" panose="020B0604030504040204" pitchFamily="34" charset="-120"/>
              </a:rPr>
              <a:t>操縱血液及血液成分</a:t>
            </a:r>
            <a:endParaRPr lang="en-US" altLang="zh-TW" sz="2200" dirty="0">
              <a:solidFill>
                <a:srgbClr val="8B81D2">
                  <a:lumMod val="50000"/>
                </a:srgbClr>
              </a:solidFill>
              <a:latin typeface="Maiandra GD" panose="020E0502030308020204" pitchFamily="34" charset="0"/>
              <a:ea typeface="微軟正黑體" panose="020B0604030504040204" pitchFamily="34" charset="-120"/>
            </a:endParaRPr>
          </a:p>
          <a:p>
            <a:r>
              <a:rPr lang="en-US" altLang="zh-TW" sz="2200" b="1" dirty="0">
                <a:solidFill>
                  <a:srgbClr val="8B81D2">
                    <a:lumMod val="50000"/>
                  </a:srgbClr>
                </a:solidFill>
                <a:latin typeface="Lora" panose="020B0604020202020204" charset="0"/>
                <a:ea typeface="微軟正黑體" panose="020B0604030504040204" pitchFamily="34" charset="-120"/>
              </a:rPr>
              <a:t>M2. </a:t>
            </a:r>
            <a:r>
              <a:rPr lang="zh-TW" altLang="en-US" sz="2200" dirty="0">
                <a:solidFill>
                  <a:srgbClr val="8B81D2">
                    <a:lumMod val="50000"/>
                  </a:srgbClr>
                </a:solidFill>
                <a:latin typeface="Maiandra GD" panose="020E0502030308020204" pitchFamily="34" charset="0"/>
                <a:ea typeface="微軟正黑體" panose="020B0604030504040204" pitchFamily="34" charset="-120"/>
              </a:rPr>
              <a:t>化學及物理操作</a:t>
            </a:r>
            <a:endParaRPr lang="en-US" altLang="zh-TW" sz="2200" dirty="0">
              <a:solidFill>
                <a:srgbClr val="8B81D2">
                  <a:lumMod val="50000"/>
                </a:srgbClr>
              </a:solidFill>
              <a:latin typeface="Maiandra GD" panose="020E0502030308020204" pitchFamily="34" charset="0"/>
              <a:ea typeface="微軟正黑體" panose="020B0604030504040204" pitchFamily="34" charset="-120"/>
            </a:endParaRPr>
          </a:p>
          <a:p>
            <a:r>
              <a:rPr lang="en-US" altLang="zh-TW" sz="2200" b="1" dirty="0">
                <a:solidFill>
                  <a:srgbClr val="8B81D2">
                    <a:lumMod val="50000"/>
                  </a:srgbClr>
                </a:solidFill>
                <a:latin typeface="Lora" panose="020B0604020202020204" charset="0"/>
                <a:ea typeface="微軟正黑體" panose="020B0604030504040204" pitchFamily="34" charset="-120"/>
              </a:rPr>
              <a:t>M3. </a:t>
            </a:r>
            <a:r>
              <a:rPr lang="zh-TW" altLang="en-US" sz="2200" dirty="0">
                <a:solidFill>
                  <a:srgbClr val="8B81D2">
                    <a:lumMod val="50000"/>
                  </a:srgbClr>
                </a:solidFill>
                <a:latin typeface="Maiandra GD" panose="020E0502030308020204" pitchFamily="34" charset="0"/>
                <a:ea typeface="微軟正黑體" panose="020B0604030504040204" pitchFamily="34" charset="-120"/>
              </a:rPr>
              <a:t>基因禁藥</a:t>
            </a:r>
          </a:p>
        </p:txBody>
      </p:sp>
      <p:sp>
        <p:nvSpPr>
          <p:cNvPr id="5" name="文字版面配置區 3"/>
          <p:cNvSpPr txBox="1">
            <a:spLocks/>
          </p:cNvSpPr>
          <p:nvPr/>
        </p:nvSpPr>
        <p:spPr>
          <a:xfrm>
            <a:off x="4691825" y="1872895"/>
            <a:ext cx="3816000" cy="3600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349" tIns="91349" rIns="91349" bIns="91349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 baseline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rtl val="0"/>
              </a:defRPr>
            </a:lvl1pPr>
            <a:lvl2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 baseline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rtl val="0"/>
              </a:defRPr>
            </a:lvl2pPr>
            <a:lvl3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 baseline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rtl val="0"/>
              </a:defRPr>
            </a:lvl3pPr>
            <a:lvl4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 baseline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rtl val="0"/>
              </a:defRPr>
            </a:lvl4pPr>
            <a:lvl5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 baseline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rtl val="0"/>
              </a:defRPr>
            </a:lvl5pPr>
            <a:lvl6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 baseline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rtl val="0"/>
              </a:defRPr>
            </a:lvl6pPr>
            <a:lvl7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 baseline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rtl val="0"/>
              </a:defRPr>
            </a:lvl7pPr>
            <a:lvl8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 baseline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rtl val="0"/>
              </a:defRPr>
            </a:lvl8pPr>
            <a:lvl9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 baseline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rtl val="0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Clr>
                <a:srgbClr val="666666"/>
              </a:buClr>
            </a:pPr>
            <a:r>
              <a:rPr lang="en-US" altLang="zh-TW" sz="2200" b="1" dirty="0">
                <a:solidFill>
                  <a:srgbClr val="000000"/>
                </a:solidFill>
                <a:latin typeface="Lora" panose="020B0604020202020204" charset="0"/>
                <a:ea typeface="微軟正黑體" panose="020B0604030504040204" pitchFamily="34" charset="-120"/>
              </a:rPr>
              <a:t>S6. </a:t>
            </a:r>
            <a:r>
              <a:rPr lang="zh-TW" altLang="en-US" sz="2200" dirty="0">
                <a:solidFill>
                  <a:srgbClr val="000000"/>
                </a:solidFill>
                <a:latin typeface="Maiandra GD" panose="020E0502030308020204" pitchFamily="34" charset="0"/>
                <a:ea typeface="微軟正黑體" panose="020B0604030504040204" pitchFamily="34" charset="-120"/>
              </a:rPr>
              <a:t>興奮劑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666666"/>
              </a:buClr>
            </a:pPr>
            <a:r>
              <a:rPr lang="en-US" altLang="zh-TW" sz="2200" b="1" dirty="0">
                <a:solidFill>
                  <a:srgbClr val="000000"/>
                </a:solidFill>
                <a:latin typeface="Lora" panose="020B0604020202020204" charset="0"/>
                <a:ea typeface="微軟正黑體" panose="020B0604030504040204" pitchFamily="34" charset="-120"/>
              </a:rPr>
              <a:t>S7. </a:t>
            </a:r>
            <a:r>
              <a:rPr lang="zh-TW" altLang="en-US" sz="2200" dirty="0">
                <a:solidFill>
                  <a:srgbClr val="000000"/>
                </a:solidFill>
                <a:latin typeface="Maiandra GD" panose="020E0502030308020204" pitchFamily="34" charset="0"/>
                <a:ea typeface="微軟正黑體" panose="020B0604030504040204" pitchFamily="34" charset="-120"/>
              </a:rPr>
              <a:t>麻醉性止痛劑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666666"/>
              </a:buClr>
            </a:pPr>
            <a:r>
              <a:rPr lang="en-US" altLang="zh-TW" sz="2200" b="1" dirty="0">
                <a:solidFill>
                  <a:srgbClr val="000000"/>
                </a:solidFill>
                <a:latin typeface="Lora" panose="020B0604020202020204" charset="0"/>
                <a:ea typeface="微軟正黑體" panose="020B0604030504040204" pitchFamily="34" charset="-120"/>
              </a:rPr>
              <a:t>S8. </a:t>
            </a:r>
            <a:r>
              <a:rPr lang="zh-TW" altLang="en-US" sz="2200" dirty="0">
                <a:solidFill>
                  <a:srgbClr val="000000"/>
                </a:solidFill>
                <a:latin typeface="Maiandra GD" panose="020E0502030308020204" pitchFamily="34" charset="0"/>
                <a:ea typeface="微軟正黑體" panose="020B0604030504040204" pitchFamily="34" charset="-120"/>
              </a:rPr>
              <a:t>大麻鹼素類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666666"/>
              </a:buClr>
            </a:pPr>
            <a:r>
              <a:rPr lang="en-US" altLang="zh-TW" sz="2200" b="1" dirty="0">
                <a:solidFill>
                  <a:srgbClr val="000000"/>
                </a:solidFill>
                <a:latin typeface="Lora" panose="020B0604020202020204" charset="0"/>
                <a:ea typeface="微軟正黑體" panose="020B0604030504040204" pitchFamily="34" charset="-120"/>
              </a:rPr>
              <a:t>S9. </a:t>
            </a:r>
            <a:r>
              <a:rPr lang="zh-TW" altLang="en-US" sz="2200" dirty="0">
                <a:solidFill>
                  <a:srgbClr val="000000"/>
                </a:solidFill>
                <a:latin typeface="Maiandra GD" panose="020E0502030308020204" pitchFamily="34" charset="0"/>
                <a:ea typeface="微軟正黑體" panose="020B0604030504040204" pitchFamily="34" charset="-120"/>
              </a:rPr>
              <a:t>腎上腺糖皮質類固醇</a:t>
            </a:r>
            <a:r>
              <a:rPr lang="en-US" altLang="zh-TW" sz="2000" dirty="0">
                <a:solidFill>
                  <a:srgbClr val="000000"/>
                </a:solidFill>
                <a:latin typeface="Maiandra GD" panose="020E0502030308020204" pitchFamily="34" charset="0"/>
                <a:ea typeface="微軟正黑體" panose="020B0604030504040204" pitchFamily="34" charset="-120"/>
              </a:rPr>
              <a:t/>
            </a:r>
            <a:br>
              <a:rPr lang="en-US" altLang="zh-TW" sz="2000" dirty="0">
                <a:solidFill>
                  <a:srgbClr val="000000"/>
                </a:solidFill>
                <a:latin typeface="Maiandra GD" panose="020E0502030308020204" pitchFamily="34" charset="0"/>
                <a:ea typeface="微軟正黑體" panose="020B0604030504040204" pitchFamily="34" charset="-120"/>
              </a:rPr>
            </a:br>
            <a:r>
              <a:rPr lang="en-US" altLang="zh-TW" sz="1000" dirty="0">
                <a:solidFill>
                  <a:srgbClr val="000000"/>
                </a:solidFill>
                <a:latin typeface="Maiandra GD" panose="020E0502030308020204" pitchFamily="34" charset="0"/>
                <a:ea typeface="微軟正黑體" panose="020B0604030504040204" pitchFamily="34" charset="-120"/>
              </a:rPr>
              <a:t>   </a:t>
            </a:r>
            <a:r>
              <a:rPr lang="en-US" altLang="zh-TW" sz="2000" dirty="0">
                <a:solidFill>
                  <a:srgbClr val="000000"/>
                </a:solidFill>
                <a:latin typeface="Maiandra GD" panose="020E0502030308020204" pitchFamily="34" charset="0"/>
                <a:ea typeface="微軟正黑體" panose="020B0604030504040204" pitchFamily="34" charset="-120"/>
              </a:rPr>
              <a:t/>
            </a:r>
            <a:br>
              <a:rPr lang="en-US" altLang="zh-TW" sz="2000" dirty="0">
                <a:solidFill>
                  <a:srgbClr val="000000"/>
                </a:solidFill>
                <a:latin typeface="Maiandra GD" panose="020E0502030308020204" pitchFamily="34" charset="0"/>
                <a:ea typeface="微軟正黑體" panose="020B0604030504040204" pitchFamily="34" charset="-120"/>
              </a:rPr>
            </a:br>
            <a:endParaRPr lang="zh-TW" altLang="en-US" sz="2000" dirty="0">
              <a:solidFill>
                <a:srgbClr val="000000"/>
              </a:solidFill>
              <a:latin typeface="Maiandra GD" panose="020E0502030308020204" pitchFamily="34" charset="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666666"/>
              </a:buClr>
            </a:pPr>
            <a:endParaRPr lang="zh-TW" altLang="en-US" sz="2000" dirty="0">
              <a:solidFill>
                <a:srgbClr val="6666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666666"/>
              </a:buClr>
            </a:pPr>
            <a:endParaRPr lang="zh-TW" altLang="en-US" sz="2000" dirty="0">
              <a:solidFill>
                <a:srgbClr val="6666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659801" y="4308036"/>
            <a:ext cx="3816000" cy="117"/>
          </a:xfrm>
          <a:prstGeom prst="line">
            <a:avLst/>
          </a:prstGeom>
          <a:ln w="12700"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9374" r="8992" b="11876"/>
          <a:stretch/>
        </p:blipFill>
        <p:spPr>
          <a:xfrm>
            <a:off x="5195881" y="4303050"/>
            <a:ext cx="2332190" cy="1094435"/>
          </a:xfrm>
          <a:prstGeom prst="rect">
            <a:avLst/>
          </a:prstGeom>
        </p:spPr>
      </p:pic>
      <p:sp>
        <p:nvSpPr>
          <p:cNvPr id="8" name="橢圓形圖說文字 7"/>
          <p:cNvSpPr/>
          <p:nvPr/>
        </p:nvSpPr>
        <p:spPr>
          <a:xfrm rot="297390">
            <a:off x="7279928" y="1330859"/>
            <a:ext cx="1401413" cy="104550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64" tIns="45682" rIns="91364" bIns="45682" rtlCol="0" anchor="ctr"/>
          <a:lstStyle/>
          <a:p>
            <a:pPr algn="ctr"/>
            <a:endParaRPr lang="en-US" altLang="zh-TW" sz="2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禁用</a:t>
            </a:r>
          </a:p>
        </p:txBody>
      </p:sp>
      <p:sp>
        <p:nvSpPr>
          <p:cNvPr id="9" name="橢圓形圖說文字 8"/>
          <p:cNvSpPr/>
          <p:nvPr/>
        </p:nvSpPr>
        <p:spPr>
          <a:xfrm rot="297390">
            <a:off x="3199663" y="1331282"/>
            <a:ext cx="1401413" cy="1045508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64" tIns="45682" rIns="91364" bIns="45682" rtlCol="0" anchor="ctr"/>
          <a:lstStyle/>
          <a:p>
            <a:pPr algn="ctr"/>
            <a:endParaRPr lang="en-US" altLang="zh-TW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禁用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4691825" y="3489704"/>
            <a:ext cx="3816000" cy="26281"/>
          </a:xfrm>
          <a:prstGeom prst="line">
            <a:avLst/>
          </a:prstGeom>
          <a:ln w="12700"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639685" y="935778"/>
            <a:ext cx="1976149" cy="400110"/>
          </a:xfrm>
          <a:prstGeom prst="rect">
            <a:avLst/>
          </a:prstGeom>
        </p:spPr>
        <p:txBody>
          <a:bodyPr wrap="square" lIns="91364" tIns="45682" rIns="91364" bIns="45682">
            <a:spAutoFit/>
          </a:bodyPr>
          <a:lstStyle/>
          <a:p>
            <a:r>
              <a:rPr lang="en-US" altLang="zh-TW" sz="2000" b="1" spc="-150" dirty="0">
                <a:solidFill>
                  <a:srgbClr val="000000">
                    <a:lumMod val="50000"/>
                  </a:srgbClr>
                </a:solidFill>
                <a:latin typeface="Maiandra GD" panose="020E0502030308020204" pitchFamily="34" charset="0"/>
                <a:ea typeface="微軟正黑體" panose="020B0604030504040204" pitchFamily="34" charset="-120"/>
              </a:rPr>
              <a:t>2018/01/01 </a:t>
            </a:r>
            <a:r>
              <a:rPr lang="zh-TW" altLang="en-US" sz="2000" b="1" spc="-150" dirty="0">
                <a:solidFill>
                  <a:srgbClr val="000000">
                    <a:lumMod val="50000"/>
                  </a:srgbClr>
                </a:solidFill>
                <a:latin typeface="Maiandra GD" panose="020E0502030308020204" pitchFamily="34" charset="0"/>
                <a:ea typeface="微軟正黑體" panose="020B0604030504040204" pitchFamily="34" charset="-120"/>
              </a:rPr>
              <a:t>生效</a:t>
            </a:r>
            <a:endParaRPr lang="zh-TW" altLang="en-US" sz="2000" b="1" dirty="0">
              <a:ea typeface="新細明體" panose="02020500000000000000" pitchFamily="18" charset="-120"/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779858" y="836712"/>
            <a:ext cx="3873589" cy="435599"/>
          </a:xfrm>
          <a:prstGeom prst="rect">
            <a:avLst/>
          </a:prstGeom>
          <a:noFill/>
          <a:ln>
            <a:noFill/>
          </a:ln>
        </p:spPr>
        <p:txBody>
          <a:bodyPr lIns="91349" tIns="91349" rIns="91349" bIns="91349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altLang="zh-TW" sz="3200" spc="-150" dirty="0">
                <a:solidFill>
                  <a:srgbClr val="000000">
                    <a:lumMod val="50000"/>
                  </a:srgbClr>
                </a:solidFill>
                <a:latin typeface="Maiandra GD" panose="020E0502030308020204" pitchFamily="34" charset="0"/>
                <a:ea typeface="微軟正黑體" panose="020B0604030504040204" pitchFamily="34" charset="-120"/>
              </a:rPr>
              <a:t>2018</a:t>
            </a:r>
            <a:r>
              <a:rPr lang="zh-TW" altLang="en-US" sz="3200" spc="-150" dirty="0">
                <a:solidFill>
                  <a:srgbClr val="000000">
                    <a:lumMod val="50000"/>
                  </a:srgbClr>
                </a:solidFill>
                <a:latin typeface="Maiandra GD" panose="020E0502030308020204" pitchFamily="34" charset="0"/>
                <a:ea typeface="微軟正黑體" panose="020B0604030504040204" pitchFamily="34" charset="-120"/>
              </a:rPr>
              <a:t>年運動禁藥清單</a:t>
            </a:r>
            <a:endParaRPr lang="zh-TW" altLang="en-US" spc="-150" dirty="0">
              <a:solidFill>
                <a:srgbClr val="000000">
                  <a:lumMod val="50000"/>
                </a:srgbClr>
              </a:solidFill>
              <a:latin typeface="Maiandra GD" panose="020E0502030308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691825" y="3515949"/>
            <a:ext cx="1766830" cy="430887"/>
          </a:xfrm>
          <a:prstGeom prst="rect">
            <a:avLst/>
          </a:prstGeom>
        </p:spPr>
        <p:txBody>
          <a:bodyPr wrap="none" lIns="91364" tIns="45682" rIns="91364" bIns="45682">
            <a:spAutoFit/>
          </a:bodyPr>
          <a:lstStyle/>
          <a:p>
            <a:pPr>
              <a:buClr>
                <a:srgbClr val="666666"/>
              </a:buClr>
            </a:pPr>
            <a:r>
              <a:rPr lang="en-US" altLang="zh-TW" sz="2200" b="1" dirty="0">
                <a:solidFill>
                  <a:srgbClr val="372D7D"/>
                </a:solidFill>
                <a:latin typeface="Lora" panose="020B0604020202020204" charset="0"/>
                <a:ea typeface="微軟正黑體" panose="020B0604030504040204" pitchFamily="34" charset="-120"/>
              </a:rPr>
              <a:t>P1. </a:t>
            </a:r>
            <a:r>
              <a:rPr lang="en-US" altLang="zh-TW" sz="2200" dirty="0">
                <a:solidFill>
                  <a:srgbClr val="372D7D"/>
                </a:solidFill>
                <a:latin typeface="Berlin Sans FB" panose="020E0602020502020306" pitchFamily="34" charset="0"/>
                <a:ea typeface="微軟正黑體" panose="020B0604030504040204" pitchFamily="34" charset="-120"/>
              </a:rPr>
              <a:t>β</a:t>
            </a:r>
            <a:r>
              <a:rPr lang="en-US" altLang="zh-TW" sz="2200" dirty="0">
                <a:solidFill>
                  <a:srgbClr val="372D7D"/>
                </a:solidFill>
                <a:latin typeface="Maiandra GD" panose="020E0502030308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2200" dirty="0">
                <a:solidFill>
                  <a:srgbClr val="372D7D"/>
                </a:solidFill>
                <a:latin typeface="Maiandra GD" panose="020E0502030308020204" pitchFamily="34" charset="0"/>
                <a:ea typeface="微軟正黑體" panose="020B0604030504040204" pitchFamily="34" charset="-120"/>
              </a:rPr>
              <a:t>阻斷劑</a:t>
            </a:r>
          </a:p>
        </p:txBody>
      </p:sp>
      <p:sp>
        <p:nvSpPr>
          <p:cNvPr id="19" name="橢圓形圖說文字 18"/>
          <p:cNvSpPr/>
          <p:nvPr/>
        </p:nvSpPr>
        <p:spPr>
          <a:xfrm rot="297390">
            <a:off x="3195732" y="1331735"/>
            <a:ext cx="1401413" cy="1045508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64" tIns="45682" rIns="91364" bIns="45682" rtlCol="0" anchor="ctr"/>
          <a:lstStyle/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賽內外</a:t>
            </a:r>
            <a:endParaRPr lang="en-US" altLang="zh-TW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禁用</a:t>
            </a:r>
          </a:p>
        </p:txBody>
      </p:sp>
      <p:sp>
        <p:nvSpPr>
          <p:cNvPr id="20" name="橢圓形圖說文字 19"/>
          <p:cNvSpPr/>
          <p:nvPr/>
        </p:nvSpPr>
        <p:spPr>
          <a:xfrm rot="297390">
            <a:off x="7274513" y="1331735"/>
            <a:ext cx="1401413" cy="104550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64" tIns="45682" rIns="91364" bIns="45682" rtlCol="0" anchor="ctr"/>
          <a:lstStyle/>
          <a:p>
            <a:pPr algn="ctr"/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賽內</a:t>
            </a:r>
            <a:endParaRPr lang="en-US" altLang="zh-TW" sz="2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禁用</a:t>
            </a:r>
          </a:p>
        </p:txBody>
      </p:sp>
      <p:sp>
        <p:nvSpPr>
          <p:cNvPr id="21" name="橢圓 20"/>
          <p:cNvSpPr/>
          <p:nvPr/>
        </p:nvSpPr>
        <p:spPr>
          <a:xfrm>
            <a:off x="259904" y="2276872"/>
            <a:ext cx="352000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331912" y="3284984"/>
            <a:ext cx="352000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376430" y="3645024"/>
            <a:ext cx="352000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/>
              <a:ea typeface="DFKai-SB"/>
              <a:sym typeface="Times New Roman"/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4572000" y="1988840"/>
            <a:ext cx="243988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/>
              <a:ea typeface="DFKai-SB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497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運動</a:t>
            </a:r>
            <a:r>
              <a:rPr lang="zh-TW" altLang="zh-TW" sz="36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增補劑</a:t>
            </a:r>
            <a:r>
              <a:rPr lang="en-US" altLang="zh-TW" sz="36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 &amp; </a:t>
            </a:r>
            <a:r>
              <a:rPr lang="zh-TW" altLang="en-US" sz="36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運動禁藥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525959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宣稱可以增加肌肉量、肌力、爆發力的產品</a:t>
            </a:r>
            <a:endParaRPr lang="en-US" altLang="zh-TW" b="1" dirty="0" smtClean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同化性物質</a:t>
            </a:r>
            <a:endParaRPr lang="en-US" altLang="zh-TW" sz="3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選擇性雄激素受體調節劑 </a:t>
            </a:r>
            <a:r>
              <a:rPr lang="en-US" altLang="zh-TW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(SARMs)</a:t>
            </a:r>
          </a:p>
          <a:p>
            <a:pPr lvl="1"/>
            <a:r>
              <a:rPr lang="zh-TW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胜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肽</a:t>
            </a:r>
            <a:r>
              <a:rPr lang="zh-TW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荷爾蒙、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</a:t>
            </a:r>
            <a:r>
              <a:rPr lang="zh-TW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長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因子與相關</a:t>
            </a:r>
            <a:r>
              <a:rPr lang="zh-TW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物質</a:t>
            </a:r>
            <a:endParaRPr lang="en-US" altLang="zh-TW" sz="3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ß2 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致效劑</a:t>
            </a:r>
          </a:p>
          <a:p>
            <a:pPr lvl="1"/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荷爾蒙及代謝調節</a:t>
            </a:r>
            <a:r>
              <a:rPr lang="zh-TW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劑</a:t>
            </a:r>
            <a:r>
              <a:rPr lang="en-US" altLang="zh-TW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..</a:t>
            </a:r>
            <a:endParaRPr lang="zh-TW" altLang="en-US" sz="3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4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548" y="5301208"/>
            <a:ext cx="3070055" cy="172819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3529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507811"/>
          </a:xfrm>
        </p:spPr>
        <p:txBody>
          <a:bodyPr/>
          <a:lstStyle/>
          <a:p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常見於市售增強劑之</a:t>
            </a:r>
            <a:r>
              <a:rPr lang="zh-TW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睪固酮前驅物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有：</a:t>
            </a:r>
          </a:p>
          <a:p>
            <a:pPr lvl="1"/>
            <a:r>
              <a:rPr lang="zh-TW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脫</a:t>
            </a:r>
            <a:r>
              <a:rPr lang="zh-TW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氫表雄酮（</a:t>
            </a:r>
            <a:r>
              <a:rPr lang="en-US" altLang="zh-TW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DHEA</a:t>
            </a:r>
            <a:r>
              <a:rPr lang="zh-TW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dehydroepiandrosterone</a:t>
            </a:r>
            <a:r>
              <a:rPr lang="zh-TW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zh-TW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4-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雄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烯二醇（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4-androstenediol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  <a:p>
            <a:pPr lvl="1"/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5-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雄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烯二醇（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5-androstenediol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  <a:p>
            <a:pPr lvl="1"/>
            <a:r>
              <a:rPr lang="zh-TW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雄烯</a:t>
            </a:r>
            <a:r>
              <a:rPr lang="zh-TW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二酮（</a:t>
            </a:r>
            <a:r>
              <a:rPr lang="en-US" altLang="zh-TW" sz="2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androstenedione</a:t>
            </a:r>
            <a:r>
              <a:rPr lang="zh-TW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  <a:p>
            <a:pPr lvl="1"/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19-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去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甲雄烯二醇（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19-norandrostenediol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  <a:p>
            <a:pPr lvl="1"/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19-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去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甲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雄烯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二酮（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19-norandrostenedione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  <a:p>
            <a:endParaRPr lang="zh-TW" altLang="en-US" sz="28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 descr="thumbnail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858" y="5029560"/>
            <a:ext cx="2091786" cy="18521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/>
          <a:p>
            <a:r>
              <a:rPr lang="zh-TW" altLang="en-US" sz="36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運動</a:t>
            </a:r>
            <a:r>
              <a:rPr lang="zh-TW" altLang="zh-TW" sz="36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增補劑</a:t>
            </a:r>
            <a:r>
              <a:rPr lang="en-US" altLang="zh-TW" sz="36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 &amp; </a:t>
            </a:r>
            <a:r>
              <a:rPr lang="zh-TW" altLang="en-US" sz="36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運動禁藥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885" y="2492896"/>
            <a:ext cx="1621731" cy="140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/>
          <p:cNvSpPr/>
          <p:nvPr/>
        </p:nvSpPr>
        <p:spPr>
          <a:xfrm>
            <a:off x="1043608" y="1772816"/>
            <a:ext cx="3168352" cy="6274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13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490832"/>
            <a:ext cx="7499176" cy="3954392"/>
          </a:xfrm>
        </p:spPr>
        <p:txBody>
          <a:bodyPr/>
          <a:lstStyle/>
          <a:p>
            <a:r>
              <a:rPr lang="zh-TW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選擇性</a:t>
            </a:r>
            <a:r>
              <a:rPr lang="zh-TW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雄激素受體調節劑 </a:t>
            </a:r>
            <a:r>
              <a:rPr lang="en-US" altLang="zh-TW" sz="28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(SARMs</a:t>
            </a:r>
            <a:r>
              <a:rPr lang="en-US" altLang="zh-TW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800" dirty="0" smtClean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Andarine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(S4)</a:t>
            </a: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Anabolicum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(LGD-4033)</a:t>
            </a:r>
          </a:p>
          <a:p>
            <a:pPr lvl="1"/>
            <a:r>
              <a:rPr lang="en-US" altLang="zh-TW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Ostarine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(MK-2866)</a:t>
            </a:r>
          </a:p>
          <a:p>
            <a:pPr lvl="1"/>
            <a:r>
              <a:rPr lang="en-US" altLang="zh-TW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Testolone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(RAD140)</a:t>
            </a:r>
          </a:p>
          <a:p>
            <a:pPr lvl="1"/>
            <a:r>
              <a:rPr lang="en-US" altLang="zh-TW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Cardarine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(GW-501516)</a:t>
            </a:r>
          </a:p>
          <a:p>
            <a:pPr lvl="1"/>
            <a:r>
              <a:rPr lang="en-US" altLang="zh-TW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Nutrobal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(MK677)</a:t>
            </a:r>
          </a:p>
          <a:p>
            <a:pPr lvl="1"/>
            <a:r>
              <a:rPr lang="en-US" altLang="zh-TW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Stenabolic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(SR9009)</a:t>
            </a: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8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 descr="thumbnail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4998643"/>
            <a:ext cx="2091786" cy="18521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/>
          <a:p>
            <a:r>
              <a:rPr lang="zh-TW" altLang="en-US" sz="36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運動</a:t>
            </a:r>
            <a:r>
              <a:rPr lang="zh-TW" altLang="zh-TW" sz="36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增補劑</a:t>
            </a:r>
            <a:r>
              <a:rPr lang="en-US" altLang="zh-TW" sz="36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 &amp; </a:t>
            </a:r>
            <a:r>
              <a:rPr lang="zh-TW" altLang="en-US" sz="3600" b="1" dirty="0">
                <a:latin typeface="Times New Roman"/>
                <a:ea typeface="DFKai-SB"/>
                <a:cs typeface="Times New Roman" pitchFamily="18"/>
                <a:sym typeface="Times New Roman"/>
              </a:rPr>
              <a:t>運動禁藥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1621731" cy="140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321" y="2767368"/>
            <a:ext cx="1667093" cy="157447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5199" y="2738675"/>
            <a:ext cx="4273305" cy="227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2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ne&quot;,&quot;Name&quot;:&quot;無&quot;,&quot;HeaderHeight&quot;:0.0,&quot;FooterHeight&quot;:0.0,&quot;SideMargin&quot;:0.0,&quot;TopMargin&quot;:0.0,&quot;BottomMargin&quot;:0.0,&quot;IntervalMargin&quot;:0.0,&quot;SettingType&quot;:&quot;System&quot;}"/>
</p:tagLst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5929</TotalTime>
  <Words>1290</Words>
  <Application>Microsoft Office PowerPoint</Application>
  <PresentationFormat>如螢幕大小 (4:3)</PresentationFormat>
  <Paragraphs>189</Paragraphs>
  <Slides>26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41" baseType="lpstr">
      <vt:lpstr>微軟正黑體</vt:lpstr>
      <vt:lpstr>新細明體</vt:lpstr>
      <vt:lpstr>標楷體</vt:lpstr>
      <vt:lpstr>標楷體</vt:lpstr>
      <vt:lpstr>Arial</vt:lpstr>
      <vt:lpstr>Berlin Sans FB</vt:lpstr>
      <vt:lpstr>Calibri</vt:lpstr>
      <vt:lpstr>Dosis</vt:lpstr>
      <vt:lpstr>Lato</vt:lpstr>
      <vt:lpstr>Lora</vt:lpstr>
      <vt:lpstr>Maiandra GD</vt:lpstr>
      <vt:lpstr>Papyrus</vt:lpstr>
      <vt:lpstr>Times New Roman</vt:lpstr>
      <vt:lpstr>Wingdings</vt:lpstr>
      <vt:lpstr>課程名稱</vt:lpstr>
      <vt:lpstr>運動增補劑</vt:lpstr>
      <vt:lpstr>內容大綱</vt:lpstr>
      <vt:lpstr>增補劑/增強劑 (ergogenic aids)</vt:lpstr>
      <vt:lpstr>運動增補劑 &amp; 運動禁藥</vt:lpstr>
      <vt:lpstr>Supplements (補充劑)</vt:lpstr>
      <vt:lpstr>PowerPoint 簡報</vt:lpstr>
      <vt:lpstr>運動增補劑 &amp; 運動禁藥</vt:lpstr>
      <vt:lpstr>運動增補劑 &amp; 運動禁藥</vt:lpstr>
      <vt:lpstr>運動增補劑 &amp; 運動禁藥</vt:lpstr>
      <vt:lpstr>運動增補劑 &amp; 運動禁藥</vt:lpstr>
      <vt:lpstr>運動增補劑 &amp; 運動禁藥</vt:lpstr>
      <vt:lpstr>運動增補劑 &amp; 運動禁藥</vt:lpstr>
      <vt:lpstr>PowerPoint 簡報</vt:lpstr>
      <vt:lpstr>高風險食物 &amp; 運動禁藥</vt:lpstr>
      <vt:lpstr>運動增補劑查詢</vt:lpstr>
      <vt:lpstr>美國運動禁藥管制組織 (USADA)高風險補充品清單</vt:lpstr>
      <vt:lpstr>PowerPoint 簡報</vt:lpstr>
      <vt:lpstr>英國的Aegis Shield膳食補充劑成份查詢</vt:lpstr>
      <vt:lpstr>doping-free 認證標章</vt:lpstr>
      <vt:lpstr>doping-free 認證標章</vt:lpstr>
      <vt:lpstr>doping-free 認證標章</vt:lpstr>
      <vt:lpstr>同廠牌不是每個產品都會有認證標章</vt:lpstr>
      <vt:lpstr>市售乳清蛋白</vt:lpstr>
      <vt:lpstr>運動禁藥相關資訊查詢網站</vt:lpstr>
      <vt:lpstr>運動禁藥查詢系統app</vt:lpstr>
      <vt:lpstr>沒有絕對安全的產品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User</cp:lastModifiedBy>
  <cp:revision>306</cp:revision>
  <dcterms:created xsi:type="dcterms:W3CDTF">2017-11-07T02:54:43Z</dcterms:created>
  <dcterms:modified xsi:type="dcterms:W3CDTF">2018-08-09T07:41:07Z</dcterms:modified>
</cp:coreProperties>
</file>